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5" r:id="rId41"/>
    <p:sldId id="299" r:id="rId42"/>
    <p:sldId id="298" r:id="rId43"/>
    <p:sldId id="300" r:id="rId44"/>
    <p:sldId id="297" r:id="rId45"/>
    <p:sldId id="30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886B53F-A183-4F14-B7FE-45BA99EEDA0C}" type="datetimeFigureOut">
              <a:rPr lang="tr-TR" smtClean="0"/>
              <a:pPr/>
              <a:t>19.02.2012</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4901EBB1-06D5-477A-B8A9-8BB548F6FF0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01EBB1-06D5-477A-B8A9-8BB548F6FF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B886B53F-A183-4F14-B7FE-45BA99EEDA0C}" type="datetimeFigureOut">
              <a:rPr lang="tr-TR" smtClean="0"/>
              <a:pPr/>
              <a:t>19.02.2012</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4901EBB1-06D5-477A-B8A9-8BB548F6FF03}"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4901EBB1-06D5-477A-B8A9-8BB548F6FF03}"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01EBB1-06D5-477A-B8A9-8BB548F6FF03}"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B886B53F-A183-4F14-B7FE-45BA99EEDA0C}" type="datetimeFigureOut">
              <a:rPr lang="tr-TR" smtClean="0"/>
              <a:pPr/>
              <a:t>19.02.2012</a:t>
            </a:fld>
            <a:endParaRPr lang="tr-TR"/>
          </a:p>
        </p:txBody>
      </p:sp>
      <p:sp>
        <p:nvSpPr>
          <p:cNvPr id="10" name="9 Slayt Numarası Yer Tutucusu"/>
          <p:cNvSpPr>
            <a:spLocks noGrp="1"/>
          </p:cNvSpPr>
          <p:nvPr>
            <p:ph type="sldNum" sz="quarter" idx="16"/>
          </p:nvPr>
        </p:nvSpPr>
        <p:spPr/>
        <p:txBody>
          <a:bodyPr rtlCol="0"/>
          <a:lstStyle/>
          <a:p>
            <a:fld id="{4901EBB1-06D5-477A-B8A9-8BB548F6FF03}"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B886B53F-A183-4F14-B7FE-45BA99EEDA0C}" type="datetimeFigureOut">
              <a:rPr lang="tr-TR" smtClean="0"/>
              <a:pPr/>
              <a:t>19.02.2012</a:t>
            </a:fld>
            <a:endParaRPr lang="tr-TR"/>
          </a:p>
        </p:txBody>
      </p:sp>
      <p:sp>
        <p:nvSpPr>
          <p:cNvPr id="12" name="11 Slayt Numarası Yer Tutucusu"/>
          <p:cNvSpPr>
            <a:spLocks noGrp="1"/>
          </p:cNvSpPr>
          <p:nvPr>
            <p:ph type="sldNum" sz="quarter" idx="16"/>
          </p:nvPr>
        </p:nvSpPr>
        <p:spPr/>
        <p:txBody>
          <a:bodyPr rtlCol="0"/>
          <a:lstStyle/>
          <a:p>
            <a:fld id="{4901EBB1-06D5-477A-B8A9-8BB548F6FF03}"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4901EBB1-06D5-477A-B8A9-8BB548F6FF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4901EBB1-06D5-477A-B8A9-8BB548F6FF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B886B53F-A183-4F14-B7FE-45BA99EEDA0C}" type="datetimeFigureOut">
              <a:rPr lang="tr-TR" smtClean="0"/>
              <a:pPr/>
              <a:t>19.02.2012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4901EBB1-06D5-477A-B8A9-8BB548F6FF03}"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B886B53F-A183-4F14-B7FE-45BA99EEDA0C}" type="datetimeFigureOut">
              <a:rPr lang="tr-TR" smtClean="0"/>
              <a:pPr/>
              <a:t>19.02.2012</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4901EBB1-06D5-477A-B8A9-8BB548F6FF03}"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86B53F-A183-4F14-B7FE-45BA99EEDA0C}" type="datetimeFigureOut">
              <a:rPr lang="tr-TR" smtClean="0"/>
              <a:pPr/>
              <a:t>19.02.2012</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01EBB1-06D5-477A-B8A9-8BB548F6FF0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500166" y="2071678"/>
            <a:ext cx="6858048" cy="1938992"/>
          </a:xfrm>
          <a:prstGeom prst="rect">
            <a:avLst/>
          </a:prstGeom>
          <a:noFill/>
        </p:spPr>
        <p:txBody>
          <a:bodyPr wrap="square" rtlCol="0">
            <a:spAutoFit/>
          </a:bodyPr>
          <a:lstStyle/>
          <a:p>
            <a:pPr algn="ctr"/>
            <a:r>
              <a:rPr lang="tr-TR" sz="6000" b="1" dirty="0" smtClean="0">
                <a:latin typeface="Arial" pitchFamily="34" charset="0"/>
                <a:cs typeface="Arial" pitchFamily="34" charset="0"/>
              </a:rPr>
              <a:t>MOBİL PROGRAMLAMA</a:t>
            </a:r>
            <a:endParaRPr lang="tr-TR" sz="6000" b="1" dirty="0">
              <a:latin typeface="Arial" pitchFamily="34" charset="0"/>
              <a:cs typeface="Arial" pitchFamily="34" charset="0"/>
            </a:endParaRPr>
          </a:p>
        </p:txBody>
      </p:sp>
      <p:sp>
        <p:nvSpPr>
          <p:cNvPr id="4" name="3 Metin kutusu"/>
          <p:cNvSpPr txBox="1"/>
          <p:nvPr/>
        </p:nvSpPr>
        <p:spPr>
          <a:xfrm>
            <a:off x="214282" y="6072206"/>
            <a:ext cx="1928826" cy="584775"/>
          </a:xfrm>
          <a:prstGeom prst="rect">
            <a:avLst/>
          </a:prstGeom>
          <a:noFill/>
        </p:spPr>
        <p:txBody>
          <a:bodyPr wrap="square" rtlCol="0">
            <a:spAutoFit/>
          </a:bodyPr>
          <a:lstStyle/>
          <a:p>
            <a:r>
              <a:rPr lang="tr-TR"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DERS 1</a:t>
            </a:r>
            <a:endParaRPr lang="tr-TR"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Metin kutusu"/>
          <p:cNvSpPr txBox="1"/>
          <p:nvPr/>
        </p:nvSpPr>
        <p:spPr>
          <a:xfrm>
            <a:off x="2357422" y="6130373"/>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NEDİR?</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1406" y="1582341"/>
            <a:ext cx="8929718" cy="4662815"/>
          </a:xfrm>
          <a:prstGeom prst="rect">
            <a:avLst/>
          </a:prstGeom>
        </p:spPr>
        <p:txBody>
          <a:bodyPr wrap="square">
            <a:spAutoFit/>
          </a:bodyPr>
          <a:lstStyle/>
          <a:p>
            <a:pPr>
              <a:lnSpc>
                <a:spcPct val="150000"/>
              </a:lnSpc>
            </a:pPr>
            <a:r>
              <a:rPr lang="tr-TR" sz="2200" dirty="0" smtClean="0">
                <a:latin typeface="Arial" pitchFamily="34" charset="0"/>
                <a:cs typeface="Arial" pitchFamily="34" charset="0"/>
              </a:rPr>
              <a:t>	Android’ in tercih edilmesinde uygulamalar büyük rol oynar ve bu yüzden uygulamaların işletim sistemi tarafından kusursuz yönetilmesi gerekir. Android’ de uygulamaların yönetimi Application Framework tarafında gerçekleştirilir. Bu katmanın görevleri arasında; </a:t>
            </a:r>
          </a:p>
          <a:p>
            <a:pPr>
              <a:lnSpc>
                <a:spcPct val="150000"/>
              </a:lnSpc>
            </a:pPr>
            <a:endParaRPr lang="tr-TR" sz="2200" dirty="0" smtClean="0">
              <a:latin typeface="Arial" pitchFamily="34" charset="0"/>
              <a:cs typeface="Arial" pitchFamily="34" charset="0"/>
            </a:endParaRPr>
          </a:p>
          <a:p>
            <a:pPr>
              <a:lnSpc>
                <a:spcPct val="150000"/>
              </a:lnSpc>
              <a:buFont typeface="Wingdings" pitchFamily="2" charset="2"/>
              <a:buChar char="Ø"/>
            </a:pPr>
            <a:r>
              <a:rPr lang="tr-TR" sz="2200" dirty="0" smtClean="0">
                <a:latin typeface="Arial" pitchFamily="34" charset="0"/>
                <a:cs typeface="Arial" pitchFamily="34" charset="0"/>
              </a:rPr>
              <a:t> Uygulamaya ait kaynakların yönetimi, </a:t>
            </a:r>
          </a:p>
          <a:p>
            <a:pPr>
              <a:lnSpc>
                <a:spcPct val="150000"/>
              </a:lnSpc>
              <a:buFont typeface="Wingdings" pitchFamily="2" charset="2"/>
              <a:buChar char="Ø"/>
            </a:pPr>
            <a:r>
              <a:rPr lang="tr-TR" sz="2200" dirty="0" smtClean="0">
                <a:latin typeface="Arial" pitchFamily="34" charset="0"/>
                <a:cs typeface="Arial" pitchFamily="34" charset="0"/>
              </a:rPr>
              <a:t> Uygulamalar arası veri paylaşımının yönetimi, </a:t>
            </a:r>
          </a:p>
          <a:p>
            <a:pPr>
              <a:lnSpc>
                <a:spcPct val="150000"/>
              </a:lnSpc>
              <a:buFont typeface="Wingdings" pitchFamily="2" charset="2"/>
              <a:buChar char="Ø"/>
            </a:pPr>
            <a:r>
              <a:rPr lang="tr-TR" sz="2200" dirty="0" smtClean="0">
                <a:latin typeface="Arial" pitchFamily="34" charset="0"/>
                <a:cs typeface="Arial" pitchFamily="34" charset="0"/>
              </a:rPr>
              <a:t> Uygulamaların yaşam döngülerinin yönetilmesi </a:t>
            </a:r>
          </a:p>
          <a:p>
            <a:pPr>
              <a:lnSpc>
                <a:spcPct val="150000"/>
              </a:lnSpc>
              <a:buFont typeface="Wingdings" pitchFamily="2" charset="2"/>
              <a:buChar char="Ø"/>
            </a:pPr>
            <a:r>
              <a:rPr lang="tr-TR" sz="2200" dirty="0" smtClean="0">
                <a:latin typeface="Arial" pitchFamily="34" charset="0"/>
                <a:cs typeface="Arial" pitchFamily="34" charset="0"/>
              </a:rPr>
              <a:t> Uygulamanın donanım isteklerinin yönetilmesi</a:t>
            </a:r>
            <a:endParaRPr lang="tr-TR" sz="2200" dirty="0">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Metin kutusu"/>
          <p:cNvSpPr txBox="1"/>
          <p:nvPr/>
        </p:nvSpPr>
        <p:spPr>
          <a:xfrm>
            <a:off x="1500166" y="285728"/>
            <a:ext cx="678657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Application Framework</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Libraries</a:t>
            </a:r>
            <a:endParaRPr lang="tr-TR" sz="2800" b="1" dirty="0">
              <a:solidFill>
                <a:srgbClr val="C00000"/>
              </a:solidFill>
              <a:latin typeface="Arial" pitchFamily="34" charset="0"/>
              <a:cs typeface="Arial" pitchFamily="34" charset="0"/>
            </a:endParaRPr>
          </a:p>
        </p:txBody>
      </p:sp>
      <p:sp>
        <p:nvSpPr>
          <p:cNvPr id="6" name="5 Dikdörtgen"/>
          <p:cNvSpPr/>
          <p:nvPr/>
        </p:nvSpPr>
        <p:spPr>
          <a:xfrm>
            <a:off x="142876" y="1785926"/>
            <a:ext cx="8929718" cy="2568717"/>
          </a:xfrm>
          <a:prstGeom prst="rect">
            <a:avLst/>
          </a:prstGeom>
        </p:spPr>
        <p:txBody>
          <a:bodyPr wrap="square">
            <a:spAutoFit/>
          </a:bodyPr>
          <a:lstStyle/>
          <a:p>
            <a:pPr>
              <a:lnSpc>
                <a:spcPct val="150000"/>
              </a:lnSpc>
              <a:buFont typeface="Wingdings" pitchFamily="2" charset="2"/>
              <a:buChar char="Ø"/>
            </a:pPr>
            <a:r>
              <a:rPr lang="tr-TR" sz="2200" dirty="0" smtClean="0">
                <a:latin typeface="Arial" pitchFamily="34" charset="0"/>
                <a:cs typeface="Arial" pitchFamily="34" charset="0"/>
              </a:rPr>
              <a:t> Android’in çeşitli sistem bileşenlerinin kullanılabilmesi için gerekli olan C,C++ kütüphanelerinin bulunduğu katmandır. Örneğin veritabanı uygulamaları için kullanılan SQLite veritabanının kütüphanesi bu katmandadır. Yine benzer şekilde medya uygulamalarının da kütüphaneleri bu katman içindedir.</a:t>
            </a: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Runtime 1</a:t>
            </a:r>
            <a:endParaRPr lang="tr-TR" sz="2800" b="1" dirty="0">
              <a:solidFill>
                <a:srgbClr val="C00000"/>
              </a:solidFill>
              <a:latin typeface="Arial" pitchFamily="34" charset="0"/>
              <a:cs typeface="Arial" pitchFamily="34" charset="0"/>
            </a:endParaRPr>
          </a:p>
        </p:txBody>
      </p:sp>
      <p:sp>
        <p:nvSpPr>
          <p:cNvPr id="6" name="5 Dikdörtgen"/>
          <p:cNvSpPr/>
          <p:nvPr/>
        </p:nvSpPr>
        <p:spPr>
          <a:xfrm>
            <a:off x="142844" y="1582341"/>
            <a:ext cx="8929718" cy="4493538"/>
          </a:xfrm>
          <a:prstGeom prst="rect">
            <a:avLst/>
          </a:prstGeom>
        </p:spPr>
        <p:txBody>
          <a:bodyPr wrap="square">
            <a:spAutoFit/>
          </a:bodyPr>
          <a:lstStyle/>
          <a:p>
            <a:pPr>
              <a:buFont typeface="Wingdings" pitchFamily="2" charset="2"/>
              <a:buChar char="Ø"/>
            </a:pPr>
            <a:r>
              <a:rPr lang="tr-TR" sz="2200" dirty="0" smtClean="0">
                <a:latin typeface="Arial" pitchFamily="34" charset="0"/>
                <a:cs typeface="Arial" pitchFamily="34" charset="0"/>
              </a:rPr>
              <a:t> Android uygulamalarının tamamına yakını Java diliyle yazıldığından bu uygulamaların çalıştırılmasında bir Java Sanal Makinesi’ne ihtiyaç vardır. </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Mobil cihazlardaki kaynakların oldukça sınırlı olması, Android için yeni bir sanal makineye ihtiyaç duyulmasına sebep olmuştur. </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Google bu sebeple Android için Dalvik Sanal Makinesini geliştirmiştir.  Android’ de her uygulama kendi sürecinin Dalvik VM’ den aldığı bir oturumda koşar. </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Dalvik VM aynı anda çok sayıda sürece oturum hakkı verebilir. Yani birden fazla process zaman paylaşımlı olarak çalışabilmektedir.</a:t>
            </a: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4594" y="1720840"/>
            <a:ext cx="8928000" cy="4154984"/>
          </a:xfrm>
          <a:prstGeom prst="rect">
            <a:avLst/>
          </a:prstGeom>
        </p:spPr>
        <p:txBody>
          <a:bodyPr wrap="square">
            <a:spAutoFit/>
          </a:bodyPr>
          <a:lstStyle/>
          <a:p>
            <a:pPr>
              <a:buFont typeface="Wingdings" pitchFamily="2" charset="2"/>
              <a:buChar char="Ø"/>
            </a:pPr>
            <a:r>
              <a:rPr lang="tr-TR" sz="2200" dirty="0" smtClean="0">
                <a:latin typeface="Arial" pitchFamily="34" charset="0"/>
                <a:cs typeface="Arial" pitchFamily="34" charset="0"/>
              </a:rPr>
              <a:t> Sun Microsystems’ ın JVM’ i Java kodunu derlerken main class ve ne kadar harici class varsa bunları ayrı .class dosyaları şeklinde oluşturur.</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İcraa sırasında bu .class dosyaları sırasıyla koşulur. Dalvik VM’ de ise çalıştırılabilir dosya .dex dosyasıdır ve her uygulama  için tek bir .dex dosyası oluşturulur. Bunu yapmakta amaç sınırlı olan belleğe yüklenecek uygulama kaynak dosyalarının sadece gerekli olanlarını seçmektir.</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Dalvik VM’ ın iş parçacıklarını ve belleği yönetme fonksiyonları Linux Kernel’ a dayanır.</a:t>
            </a:r>
            <a:endParaRPr lang="tr-TR" sz="2200" dirty="0">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Runtime 2</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Linux Kernel</a:t>
            </a:r>
            <a:endParaRPr lang="tr-TR" sz="2800" b="1" dirty="0">
              <a:solidFill>
                <a:srgbClr val="C00000"/>
              </a:solidFill>
              <a:latin typeface="Arial" pitchFamily="34" charset="0"/>
              <a:cs typeface="Arial" pitchFamily="34" charset="0"/>
            </a:endParaRPr>
          </a:p>
        </p:txBody>
      </p:sp>
      <p:sp>
        <p:nvSpPr>
          <p:cNvPr id="6" name="5 Dikdörtgen"/>
          <p:cNvSpPr/>
          <p:nvPr/>
        </p:nvSpPr>
        <p:spPr>
          <a:xfrm>
            <a:off x="142844" y="1859340"/>
            <a:ext cx="8858280" cy="3477875"/>
          </a:xfrm>
          <a:prstGeom prst="rect">
            <a:avLst/>
          </a:prstGeom>
        </p:spPr>
        <p:txBody>
          <a:bodyPr wrap="square">
            <a:spAutoFit/>
          </a:bodyPr>
          <a:lstStyle/>
          <a:p>
            <a:pPr>
              <a:buFont typeface="Wingdings" pitchFamily="2" charset="2"/>
              <a:buChar char="Ø"/>
            </a:pPr>
            <a:r>
              <a:rPr lang="tr-TR" sz="2200" dirty="0" smtClean="0">
                <a:latin typeface="Arial" pitchFamily="34" charset="0"/>
                <a:cs typeface="Arial" pitchFamily="34" charset="0"/>
              </a:rPr>
              <a:t> Android OS, bellek yönetimi (memory management), süreç yönetimi (process management), güvenlik, sürücü hizmetleri gibi temel işletim sistemi görevlerini Linux Kernel 2.6 ile gerçekleştirmektedir. </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Donanım kaynaklarına erişim de Linux Kernel ile gerçekleştirilir. </a:t>
            </a:r>
          </a:p>
          <a:p>
            <a:pPr>
              <a:buFont typeface="Wingdings" pitchFamily="2" charset="2"/>
              <a:buChar char="Ø"/>
            </a:pP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Android, bahsi geçen özellikleri Linux Kernel’ den almış olsa bile bunları mobil cihazlara uyarlamak için bazı iyileştirmelere ve geliştirmelere de gitmiştir. </a:t>
            </a: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928662" y="285728"/>
            <a:ext cx="792961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Uygulama Geliştirme Araçları</a:t>
            </a:r>
            <a:endParaRPr lang="tr-TR" sz="2800" b="1" dirty="0">
              <a:solidFill>
                <a:srgbClr val="C00000"/>
              </a:solidFill>
              <a:latin typeface="Arial" pitchFamily="34" charset="0"/>
              <a:cs typeface="Arial" pitchFamily="34" charset="0"/>
            </a:endParaRPr>
          </a:p>
        </p:txBody>
      </p:sp>
      <p:sp>
        <p:nvSpPr>
          <p:cNvPr id="6" name="5 Dikdörtgen"/>
          <p:cNvSpPr/>
          <p:nvPr/>
        </p:nvSpPr>
        <p:spPr>
          <a:xfrm>
            <a:off x="71438" y="1643050"/>
            <a:ext cx="9001156" cy="3108543"/>
          </a:xfrm>
          <a:prstGeom prst="rect">
            <a:avLst/>
          </a:prstGeom>
        </p:spPr>
        <p:txBody>
          <a:bodyPr wrap="square">
            <a:spAutoFit/>
          </a:bodyPr>
          <a:lstStyle/>
          <a:p>
            <a:pPr>
              <a:buFont typeface="Wingdings" pitchFamily="2" charset="2"/>
              <a:buChar char="Ø"/>
            </a:pPr>
            <a:r>
              <a:rPr lang="tr-TR" sz="2800" dirty="0" smtClean="0">
                <a:latin typeface="Arial" pitchFamily="34" charset="0"/>
                <a:cs typeface="Arial" pitchFamily="34" charset="0"/>
              </a:rPr>
              <a:t> JDK (Java Development Kit)</a:t>
            </a:r>
          </a:p>
          <a:p>
            <a:endParaRPr lang="tr-TR" sz="2800" dirty="0" smtClean="0">
              <a:latin typeface="Arial" pitchFamily="34" charset="0"/>
              <a:cs typeface="Arial" pitchFamily="34" charset="0"/>
            </a:endParaRPr>
          </a:p>
          <a:p>
            <a:pPr>
              <a:buFont typeface="Wingdings" pitchFamily="2" charset="2"/>
              <a:buChar char="Ø"/>
            </a:pPr>
            <a:r>
              <a:rPr lang="tr-TR" sz="2800" dirty="0" smtClean="0">
                <a:latin typeface="Arial" pitchFamily="34" charset="0"/>
                <a:cs typeface="Arial" pitchFamily="34" charset="0"/>
              </a:rPr>
              <a:t> Eclipse IDE</a:t>
            </a:r>
          </a:p>
          <a:p>
            <a:endParaRPr lang="tr-TR" sz="2800" dirty="0" smtClean="0">
              <a:latin typeface="Arial" pitchFamily="34" charset="0"/>
              <a:cs typeface="Arial" pitchFamily="34" charset="0"/>
            </a:endParaRPr>
          </a:p>
          <a:p>
            <a:pPr>
              <a:buFont typeface="Wingdings" pitchFamily="2" charset="2"/>
              <a:buChar char="Ø"/>
            </a:pPr>
            <a:r>
              <a:rPr lang="tr-TR" sz="2800" dirty="0" smtClean="0">
                <a:latin typeface="Arial" pitchFamily="34" charset="0"/>
                <a:cs typeface="Arial" pitchFamily="34" charset="0"/>
              </a:rPr>
              <a:t> Android SDK</a:t>
            </a:r>
          </a:p>
          <a:p>
            <a:endParaRPr lang="en-US" sz="2800" dirty="0" smtClean="0">
              <a:latin typeface="Arial" pitchFamily="34" charset="0"/>
              <a:cs typeface="Arial" pitchFamily="34" charset="0"/>
            </a:endParaRPr>
          </a:p>
          <a:p>
            <a:pPr>
              <a:buFont typeface="Wingdings" pitchFamily="2" charset="2"/>
              <a:buChar char="Ø"/>
            </a:pPr>
            <a:r>
              <a:rPr lang="tr-TR" sz="2800" dirty="0" smtClean="0">
                <a:latin typeface="Arial" pitchFamily="34" charset="0"/>
                <a:cs typeface="Arial" pitchFamily="34" charset="0"/>
              </a:rPr>
              <a:t> </a:t>
            </a:r>
            <a:r>
              <a:rPr lang="en-US" sz="2800" dirty="0" smtClean="0">
                <a:latin typeface="Arial" pitchFamily="34" charset="0"/>
                <a:cs typeface="Arial" pitchFamily="34" charset="0"/>
              </a:rPr>
              <a:t>Eclipse ADT</a:t>
            </a:r>
            <a:endParaRPr lang="tr-T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1026" name="Picture 2"/>
          <p:cNvPicPr>
            <a:picLocks noChangeAspect="1" noChangeArrowheads="1"/>
          </p:cNvPicPr>
          <p:nvPr/>
        </p:nvPicPr>
        <p:blipFill>
          <a:blip r:embed="rId3" cstate="print"/>
          <a:srcRect/>
          <a:stretch>
            <a:fillRect/>
          </a:stretch>
        </p:blipFill>
        <p:spPr bwMode="auto">
          <a:xfrm>
            <a:off x="72594" y="1571612"/>
            <a:ext cx="9000000" cy="4862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2050" name="Picture 2"/>
          <p:cNvPicPr>
            <a:picLocks noChangeAspect="1" noChangeArrowheads="1"/>
          </p:cNvPicPr>
          <p:nvPr/>
        </p:nvPicPr>
        <p:blipFill>
          <a:blip r:embed="rId3" cstate="print"/>
          <a:srcRect/>
          <a:stretch>
            <a:fillRect/>
          </a:stretch>
        </p:blipFill>
        <p:spPr bwMode="auto">
          <a:xfrm>
            <a:off x="72594" y="1571612"/>
            <a:ext cx="9000000" cy="5005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3"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1026" name="Picture 2"/>
          <p:cNvPicPr>
            <a:picLocks noChangeAspect="1" noChangeArrowheads="1"/>
          </p:cNvPicPr>
          <p:nvPr/>
        </p:nvPicPr>
        <p:blipFill>
          <a:blip r:embed="rId3" cstate="print"/>
          <a:srcRect/>
          <a:stretch>
            <a:fillRect/>
          </a:stretch>
        </p:blipFill>
        <p:spPr bwMode="auto">
          <a:xfrm>
            <a:off x="142844" y="1571612"/>
            <a:ext cx="8858312"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71538" y="1571612"/>
            <a:ext cx="3304286" cy="2520000"/>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pic>
        <p:nvPicPr>
          <p:cNvPr id="2052" name="Picture 4"/>
          <p:cNvPicPr>
            <a:picLocks noChangeAspect="1" noChangeArrowheads="1"/>
          </p:cNvPicPr>
          <p:nvPr/>
        </p:nvPicPr>
        <p:blipFill>
          <a:blip r:embed="rId4" cstate="print"/>
          <a:srcRect/>
          <a:stretch>
            <a:fillRect/>
          </a:stretch>
        </p:blipFill>
        <p:spPr bwMode="auto">
          <a:xfrm>
            <a:off x="5072066" y="1571612"/>
            <a:ext cx="3304286" cy="2520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1071538" y="4195148"/>
            <a:ext cx="3304288" cy="25200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5072066" y="4195148"/>
            <a:ext cx="3304288"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NEDİR</a:t>
            </a:r>
            <a:endParaRPr lang="tr-TR" sz="2800" b="1" dirty="0">
              <a:solidFill>
                <a:srgbClr val="C00000"/>
              </a:solidFill>
              <a:latin typeface="Arial" pitchFamily="34" charset="0"/>
              <a:cs typeface="Arial" pitchFamily="34" charset="0"/>
            </a:endParaRPr>
          </a:p>
        </p:txBody>
      </p:sp>
      <p:sp>
        <p:nvSpPr>
          <p:cNvPr id="6" name="5 Metin kutusu"/>
          <p:cNvSpPr txBox="1"/>
          <p:nvPr/>
        </p:nvSpPr>
        <p:spPr>
          <a:xfrm>
            <a:off x="285720" y="1785926"/>
            <a:ext cx="8715436" cy="4524315"/>
          </a:xfrm>
          <a:prstGeom prst="rect">
            <a:avLst/>
          </a:prstGeom>
          <a:noFill/>
        </p:spPr>
        <p:txBody>
          <a:bodyPr wrap="square" rtlCol="0">
            <a:spAutoFit/>
          </a:bodyPr>
          <a:lstStyle/>
          <a:p>
            <a:pPr>
              <a:buFont typeface="Wingdings" pitchFamily="2" charset="2"/>
              <a:buChar char="Ø"/>
            </a:pPr>
            <a:r>
              <a:rPr lang="tr-TR" sz="2400" dirty="0" smtClean="0">
                <a:latin typeface="Arial" pitchFamily="34" charset="0"/>
                <a:cs typeface="Arial" pitchFamily="34" charset="0"/>
              </a:rPr>
              <a:t> Google ve Open Handset Allience tarafından kodlanmış Linux tabanlı mobil cihazlar (PDA ve cep telefonları ) için geliştirilmiş açık kaynak kodlu bir işletim sistemidir.</a:t>
            </a:r>
          </a:p>
          <a:p>
            <a:pPr>
              <a:buFont typeface="Wingdings" pitchFamily="2" charset="2"/>
              <a:buChar char="Ø"/>
            </a:pPr>
            <a:endParaRPr lang="tr-TR" sz="2400" dirty="0" smtClean="0">
              <a:latin typeface="Arial" pitchFamily="34" charset="0"/>
              <a:cs typeface="Arial" pitchFamily="34" charset="0"/>
            </a:endParaRPr>
          </a:p>
          <a:p>
            <a:pPr>
              <a:buFont typeface="Wingdings" pitchFamily="2" charset="2"/>
              <a:buChar char="Ø"/>
            </a:pPr>
            <a:r>
              <a:rPr lang="tr-TR" sz="2400" dirty="0" smtClean="0">
                <a:latin typeface="Arial" pitchFamily="34" charset="0"/>
                <a:cs typeface="Arial" pitchFamily="34" charset="0"/>
              </a:rPr>
              <a:t> Android, Linux Kernel üzerine inşa edilmiş bir mobil işletim sistemidir, bu sistemde ara katman yazılımı, kütüphaneler ve API, C diliyle yazılmıştır.</a:t>
            </a:r>
          </a:p>
          <a:p>
            <a:pPr>
              <a:buFont typeface="Wingdings" pitchFamily="2" charset="2"/>
              <a:buChar char="Ø"/>
            </a:pPr>
            <a:endParaRPr lang="tr-TR" sz="2400" dirty="0" smtClean="0">
              <a:latin typeface="Arial" pitchFamily="34" charset="0"/>
              <a:cs typeface="Arial" pitchFamily="34" charset="0"/>
            </a:endParaRPr>
          </a:p>
          <a:p>
            <a:pPr>
              <a:buFont typeface="Wingdings" pitchFamily="2" charset="2"/>
              <a:buChar char="Ø"/>
            </a:pPr>
            <a:r>
              <a:rPr lang="tr-TR" sz="2400" dirty="0" smtClean="0">
                <a:latin typeface="Arial" pitchFamily="34" charset="0"/>
                <a:cs typeface="Arial" pitchFamily="34" charset="0"/>
              </a:rPr>
              <a:t> Uygulama yazılımları ise, Apache harmony üzerine kurulu Java-uyumlu kütüphaneler ihtiva eden uygulama iskeleti üzerinden çalışır.</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3074" name="Picture 2"/>
          <p:cNvPicPr>
            <a:picLocks noChangeAspect="1" noChangeArrowheads="1"/>
          </p:cNvPicPr>
          <p:nvPr/>
        </p:nvPicPr>
        <p:blipFill>
          <a:blip r:embed="rId3" cstate="print"/>
          <a:srcRect/>
          <a:stretch>
            <a:fillRect/>
          </a:stretch>
        </p:blipFill>
        <p:spPr bwMode="auto">
          <a:xfrm>
            <a:off x="1124836" y="1571612"/>
            <a:ext cx="3304288" cy="252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053926" y="1571612"/>
            <a:ext cx="3304288" cy="2520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1124836" y="4195124"/>
            <a:ext cx="3317135" cy="25200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5053926" y="4195124"/>
            <a:ext cx="3304288"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JDK Kurulumu</a:t>
            </a:r>
          </a:p>
          <a:p>
            <a:pPr algn="ct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4098" name="Picture 2"/>
          <p:cNvPicPr>
            <a:picLocks noChangeAspect="1" noChangeArrowheads="1"/>
          </p:cNvPicPr>
          <p:nvPr/>
        </p:nvPicPr>
        <p:blipFill>
          <a:blip r:embed="rId3" cstate="print"/>
          <a:srcRect/>
          <a:stretch>
            <a:fillRect/>
          </a:stretch>
        </p:blipFill>
        <p:spPr bwMode="auto">
          <a:xfrm>
            <a:off x="714348" y="1785926"/>
            <a:ext cx="3329701" cy="1476377"/>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072066" y="1714488"/>
            <a:ext cx="3317135"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Kurulumu</a:t>
            </a:r>
          </a:p>
          <a:p>
            <a:pPr algn="ctr"/>
            <a:endParaRPr lang="tr-TR" sz="2800" b="1" dirty="0">
              <a:solidFill>
                <a:srgbClr val="C00000"/>
              </a:solidFill>
              <a:latin typeface="Arial" pitchFamily="34" charset="0"/>
              <a:cs typeface="Arial" pitchFamily="34" charset="0"/>
            </a:endParaRPr>
          </a:p>
        </p:txBody>
      </p:sp>
      <p:pic>
        <p:nvPicPr>
          <p:cNvPr id="6"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5123" name="Picture 3"/>
          <p:cNvPicPr>
            <a:picLocks noChangeAspect="1" noChangeArrowheads="1"/>
          </p:cNvPicPr>
          <p:nvPr/>
        </p:nvPicPr>
        <p:blipFill>
          <a:blip r:embed="rId3" cstate="print"/>
          <a:srcRect/>
          <a:stretch>
            <a:fillRect/>
          </a:stretch>
        </p:blipFill>
        <p:spPr bwMode="auto">
          <a:xfrm>
            <a:off x="0" y="1626119"/>
            <a:ext cx="9144000" cy="4940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643050"/>
            <a:ext cx="9144000" cy="4940170"/>
          </a:xfrm>
          <a:prstGeom prst="rect">
            <a:avLst/>
          </a:prstGeom>
          <a:noFill/>
          <a:ln w="9525">
            <a:noFill/>
            <a:miter lim="800000"/>
            <a:headEnd/>
            <a:tailEnd/>
          </a:ln>
          <a:effectLst/>
        </p:spPr>
      </p:pic>
      <p:sp>
        <p:nvSpPr>
          <p:cNvPr id="5" name="4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Kurulumu</a:t>
            </a:r>
          </a:p>
          <a:p>
            <a:pPr algn="ctr"/>
            <a:endParaRPr lang="tr-TR" sz="2800" b="1" dirty="0">
              <a:solidFill>
                <a:srgbClr val="C00000"/>
              </a:solidFill>
              <a:latin typeface="Arial"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1571612"/>
            <a:ext cx="9144000" cy="5140990"/>
          </a:xfrm>
          <a:prstGeom prst="rect">
            <a:avLst/>
          </a:prstGeom>
          <a:noFill/>
          <a:ln w="9525">
            <a:noFill/>
            <a:miter lim="800000"/>
            <a:headEnd/>
            <a:tailEnd/>
          </a:ln>
          <a:effectLst/>
        </p:spPr>
      </p:pic>
      <p:sp>
        <p:nvSpPr>
          <p:cNvPr id="5" name="4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Kurulumu</a:t>
            </a:r>
          </a:p>
          <a:p>
            <a:pPr algn="ctr"/>
            <a:endParaRPr lang="tr-TR" sz="2800" b="1" dirty="0">
              <a:solidFill>
                <a:srgbClr val="C00000"/>
              </a:solidFill>
              <a:latin typeface="Arial"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664731"/>
            <a:ext cx="9144000" cy="4940170"/>
          </a:xfrm>
          <a:prstGeom prst="rect">
            <a:avLst/>
          </a:prstGeom>
          <a:noFill/>
          <a:ln w="9525">
            <a:noFill/>
            <a:miter lim="800000"/>
            <a:headEnd/>
            <a:tailEnd/>
          </a:ln>
          <a:effectLst/>
        </p:spPr>
      </p:pic>
      <p:sp>
        <p:nvSpPr>
          <p:cNvPr id="5" name="4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Android SDK Kurulumu</a:t>
            </a:r>
          </a:p>
          <a:p>
            <a:pPr algn="ctr"/>
            <a:endParaRPr lang="tr-TR" sz="2800" b="1" dirty="0">
              <a:solidFill>
                <a:srgbClr val="C00000"/>
              </a:solidFill>
              <a:latin typeface="Arial"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9218" name="Picture 2"/>
          <p:cNvPicPr>
            <a:picLocks noChangeAspect="1" noChangeArrowheads="1"/>
          </p:cNvPicPr>
          <p:nvPr/>
        </p:nvPicPr>
        <p:blipFill>
          <a:blip r:embed="rId3" cstate="print"/>
          <a:srcRect/>
          <a:stretch>
            <a:fillRect/>
          </a:stretch>
        </p:blipFill>
        <p:spPr bwMode="auto">
          <a:xfrm>
            <a:off x="0" y="1571612"/>
            <a:ext cx="9144000" cy="4940170"/>
          </a:xfrm>
          <a:prstGeom prst="rect">
            <a:avLst/>
          </a:prstGeom>
          <a:noFill/>
          <a:ln w="9525">
            <a:noFill/>
            <a:miter lim="800000"/>
            <a:headEnd/>
            <a:tailEnd/>
          </a:ln>
          <a:effectLst/>
        </p:spPr>
      </p:pic>
      <p:sp>
        <p:nvSpPr>
          <p:cNvPr id="7" name="6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Android SDK Kurulumu</a:t>
            </a:r>
          </a:p>
          <a:p>
            <a:pPr algn="ct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10242" name="Picture 2"/>
          <p:cNvPicPr>
            <a:picLocks noChangeAspect="1" noChangeArrowheads="1"/>
          </p:cNvPicPr>
          <p:nvPr/>
        </p:nvPicPr>
        <p:blipFill>
          <a:blip r:embed="rId3" cstate="print"/>
          <a:srcRect/>
          <a:stretch>
            <a:fillRect/>
          </a:stretch>
        </p:blipFill>
        <p:spPr bwMode="auto">
          <a:xfrm>
            <a:off x="903382" y="1571612"/>
            <a:ext cx="3239990" cy="2520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4572000" y="1571612"/>
            <a:ext cx="3239990" cy="2520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cstate="print"/>
          <a:srcRect/>
          <a:stretch>
            <a:fillRect/>
          </a:stretch>
        </p:blipFill>
        <p:spPr bwMode="auto">
          <a:xfrm>
            <a:off x="903382" y="4195124"/>
            <a:ext cx="3239990" cy="25200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6" cstate="print"/>
          <a:srcRect/>
          <a:stretch>
            <a:fillRect/>
          </a:stretch>
        </p:blipFill>
        <p:spPr bwMode="auto">
          <a:xfrm>
            <a:off x="4572000" y="4143380"/>
            <a:ext cx="3239990" cy="2520000"/>
          </a:xfrm>
          <a:prstGeom prst="rect">
            <a:avLst/>
          </a:prstGeom>
          <a:noFill/>
          <a:ln w="9525">
            <a:noFill/>
            <a:miter lim="800000"/>
            <a:headEnd/>
            <a:tailEnd/>
          </a:ln>
          <a:effectLst/>
        </p:spPr>
      </p:pic>
      <p:sp>
        <p:nvSpPr>
          <p:cNvPr id="10" name="9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Android SDK Kurulumu</a:t>
            </a:r>
          </a:p>
          <a:p>
            <a:pPr algn="ct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Android SDK Kurulumu</a:t>
            </a:r>
          </a:p>
          <a:p>
            <a:pPr algn="ctr"/>
            <a:endParaRPr lang="tr-TR" sz="2800" b="1" dirty="0">
              <a:solidFill>
                <a:srgbClr val="C00000"/>
              </a:solidFill>
              <a:latin typeface="Arial" pitchFamily="34" charset="0"/>
              <a:cs typeface="Arial"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1000100" y="1571612"/>
            <a:ext cx="3239990" cy="2520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929190" y="1571612"/>
            <a:ext cx="3239990" cy="25200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928662" y="4143380"/>
            <a:ext cx="3528000" cy="25200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cstate="print"/>
          <a:srcRect/>
          <a:stretch>
            <a:fillRect/>
          </a:stretch>
        </p:blipFill>
        <p:spPr bwMode="auto">
          <a:xfrm>
            <a:off x="4929190" y="4143380"/>
            <a:ext cx="3528000" cy="2520000"/>
          </a:xfrm>
          <a:prstGeom prst="rect">
            <a:avLst/>
          </a:prstGeom>
          <a:noFill/>
          <a:ln w="9525">
            <a:noFill/>
            <a:miter lim="800000"/>
            <a:headEnd/>
            <a:tailEnd/>
          </a:ln>
          <a:effectLst/>
        </p:spPr>
      </p:pic>
      <p:pic>
        <p:nvPicPr>
          <p:cNvPr id="7" name="Picture 9"/>
          <p:cNvPicPr>
            <a:picLocks noChangeAspect="1" noChangeArrowheads="1"/>
          </p:cNvPicPr>
          <p:nvPr/>
        </p:nvPicPr>
        <p:blipFill>
          <a:blip r:embed="rId6"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12290" name="Picture 2"/>
          <p:cNvPicPr>
            <a:picLocks noChangeAspect="1" noChangeArrowheads="1"/>
          </p:cNvPicPr>
          <p:nvPr/>
        </p:nvPicPr>
        <p:blipFill>
          <a:blip r:embed="rId2" cstate="print"/>
          <a:srcRect l="3679" t="1309" r="21995" b="3141"/>
          <a:stretch>
            <a:fillRect/>
          </a:stretch>
        </p:blipFill>
        <p:spPr bwMode="auto">
          <a:xfrm>
            <a:off x="1357290" y="1571612"/>
            <a:ext cx="6715172" cy="4853540"/>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2876" y="1882210"/>
            <a:ext cx="8786842" cy="3046988"/>
          </a:xfrm>
          <a:prstGeom prst="rect">
            <a:avLst/>
          </a:prstGeom>
        </p:spPr>
        <p:txBody>
          <a:bodyPr wrap="square">
            <a:spAutoFit/>
          </a:bodyPr>
          <a:lstStyle/>
          <a:p>
            <a:pPr>
              <a:buFont typeface="Wingdings" pitchFamily="2" charset="2"/>
              <a:buChar char="Ø"/>
            </a:pPr>
            <a:r>
              <a:rPr lang="tr-TR" sz="2400" dirty="0" smtClean="0">
                <a:latin typeface="Arial" pitchFamily="34" charset="0"/>
                <a:cs typeface="Arial" pitchFamily="34" charset="0"/>
              </a:rPr>
              <a:t>  Android, derlenmiş Java kodunu çalıştırmak için dinamik çevirmeli Dalvik Sanal Makinası kullanır</a:t>
            </a:r>
          </a:p>
          <a:p>
            <a:pPr>
              <a:buFont typeface="Wingdings" pitchFamily="2" charset="2"/>
              <a:buChar char="Ø"/>
            </a:pPr>
            <a:endParaRPr lang="tr-TR" sz="2400" dirty="0" smtClean="0">
              <a:latin typeface="Arial" pitchFamily="34" charset="0"/>
              <a:cs typeface="Arial" pitchFamily="34" charset="0"/>
            </a:endParaRPr>
          </a:p>
          <a:p>
            <a:pPr>
              <a:buFont typeface="Wingdings" pitchFamily="2" charset="2"/>
              <a:buChar char="Ø"/>
            </a:pPr>
            <a:r>
              <a:rPr lang="tr-TR" sz="2400" dirty="0" smtClean="0">
                <a:latin typeface="Arial" pitchFamily="34" charset="0"/>
                <a:cs typeface="Arial" pitchFamily="34" charset="0"/>
              </a:rPr>
              <a:t> Geliştiriciler uygulamaları genellikle Java dilinde yazarlar.</a:t>
            </a:r>
          </a:p>
          <a:p>
            <a:pPr>
              <a:buFont typeface="Wingdings" pitchFamily="2" charset="2"/>
              <a:buChar char="Ø"/>
            </a:pPr>
            <a:endParaRPr lang="tr-TR" sz="2400" dirty="0" smtClean="0">
              <a:latin typeface="Arial" pitchFamily="34" charset="0"/>
              <a:cs typeface="Arial" pitchFamily="34" charset="0"/>
            </a:endParaRPr>
          </a:p>
          <a:p>
            <a:pPr>
              <a:buFont typeface="Wingdings" pitchFamily="2" charset="2"/>
              <a:buChar char="Ø"/>
            </a:pPr>
            <a:r>
              <a:rPr lang="tr-TR" sz="2400" dirty="0" smtClean="0">
                <a:latin typeface="Arial" pitchFamily="34" charset="0"/>
                <a:cs typeface="Arial" pitchFamily="34" charset="0"/>
              </a:rPr>
              <a:t> Uygulama geliştirmek için Java API (Application Programming Interface - Uygulama Programlama Arayüzü) leri kullanılır.</a:t>
            </a: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NEDİR</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85918" y="1571612"/>
            <a:ext cx="5438788" cy="5099325"/>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l="3880" t="195" r="21449" b="8984"/>
          <a:stretch>
            <a:fillRect/>
          </a:stretch>
        </p:blipFill>
        <p:spPr bwMode="auto">
          <a:xfrm>
            <a:off x="1000100" y="1582094"/>
            <a:ext cx="7000924" cy="4787396"/>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3843" r="21486" b="3320"/>
          <a:stretch>
            <a:fillRect/>
          </a:stretch>
        </p:blipFill>
        <p:spPr bwMode="auto">
          <a:xfrm>
            <a:off x="1285852" y="1571612"/>
            <a:ext cx="6869583" cy="5000636"/>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3843" r="21486" b="4297"/>
          <a:stretch>
            <a:fillRect/>
          </a:stretch>
        </p:blipFill>
        <p:spPr bwMode="auto">
          <a:xfrm>
            <a:off x="1142976" y="1567427"/>
            <a:ext cx="7143800" cy="5147721"/>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1128" y="1571612"/>
            <a:ext cx="9021466" cy="5072098"/>
          </a:xfrm>
          <a:prstGeom prst="rect">
            <a:avLst/>
          </a:prstGeom>
          <a:noFill/>
          <a:ln w="9525">
            <a:noFill/>
            <a:miter lim="800000"/>
            <a:headEnd/>
            <a:tailEnd/>
          </a:ln>
          <a:effectLst/>
        </p:spPr>
      </p:pic>
      <p:sp>
        <p:nvSpPr>
          <p:cNvPr id="6" name="5 Metin kutusu"/>
          <p:cNvSpPr txBox="1"/>
          <p:nvPr/>
        </p:nvSpPr>
        <p:spPr>
          <a:xfrm>
            <a:off x="928662" y="285728"/>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Eclipse Ayarları</a:t>
            </a:r>
          </a:p>
          <a:p>
            <a:pPr algn="ct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Android Projesi Oluşturma</a:t>
            </a: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1026" name="Picture 2"/>
          <p:cNvPicPr>
            <a:picLocks noChangeAspect="1" noChangeArrowheads="1"/>
          </p:cNvPicPr>
          <p:nvPr/>
        </p:nvPicPr>
        <p:blipFill>
          <a:blip r:embed="rId3" cstate="print"/>
          <a:srcRect/>
          <a:stretch>
            <a:fillRect/>
          </a:stretch>
        </p:blipFill>
        <p:spPr bwMode="auto">
          <a:xfrm>
            <a:off x="142844" y="1571612"/>
            <a:ext cx="2948880" cy="5072074"/>
          </a:xfrm>
          <a:prstGeom prst="rect">
            <a:avLst/>
          </a:prstGeom>
          <a:noFill/>
          <a:ln w="9525">
            <a:noFill/>
            <a:miter lim="800000"/>
            <a:headEnd/>
            <a:tailEnd/>
          </a:ln>
          <a:effectLst/>
        </p:spPr>
      </p:pic>
      <p:sp>
        <p:nvSpPr>
          <p:cNvPr id="7" name="6 Dikdörtgen"/>
          <p:cNvSpPr/>
          <p:nvPr/>
        </p:nvSpPr>
        <p:spPr>
          <a:xfrm>
            <a:off x="3357522" y="1714488"/>
            <a:ext cx="5786478" cy="4524315"/>
          </a:xfrm>
          <a:prstGeom prst="rect">
            <a:avLst/>
          </a:prstGeom>
        </p:spPr>
        <p:txBody>
          <a:bodyPr wrap="square">
            <a:spAutoFit/>
          </a:bodyPr>
          <a:lstStyle/>
          <a:p>
            <a:r>
              <a:rPr lang="tr-TR" sz="2400" dirty="0" smtClean="0">
                <a:latin typeface="Arial" pitchFamily="34" charset="0"/>
                <a:cs typeface="Arial" pitchFamily="34" charset="0"/>
              </a:rPr>
              <a:t>Android Uygulamalarında Blok Yapılarının Otomatik Oluşumu</a:t>
            </a:r>
          </a:p>
          <a:p>
            <a:endParaRPr lang="tr-TR" sz="2400" dirty="0" smtClean="0">
              <a:latin typeface="Arial" pitchFamily="34" charset="0"/>
              <a:cs typeface="Arial" pitchFamily="34" charset="0"/>
            </a:endParaRPr>
          </a:p>
          <a:p>
            <a:pPr>
              <a:lnSpc>
                <a:spcPct val="150000"/>
              </a:lnSpc>
              <a:buFont typeface="Wingdings" pitchFamily="2" charset="2"/>
              <a:buChar char="Ø"/>
            </a:pPr>
            <a:r>
              <a:rPr lang="tr-TR" sz="2400" dirty="0" smtClean="0">
                <a:latin typeface="Arial" pitchFamily="34" charset="0"/>
                <a:cs typeface="Arial" pitchFamily="34" charset="0"/>
              </a:rPr>
              <a:t> Starting Activity class</a:t>
            </a:r>
          </a:p>
          <a:p>
            <a:pPr>
              <a:lnSpc>
                <a:spcPct val="150000"/>
              </a:lnSpc>
              <a:buFont typeface="Wingdings" pitchFamily="2" charset="2"/>
              <a:buChar char="Ø"/>
            </a:pPr>
            <a:r>
              <a:rPr lang="tr-TR" sz="2400" dirty="0" smtClean="0">
                <a:latin typeface="Arial" pitchFamily="34" charset="0"/>
                <a:cs typeface="Arial" pitchFamily="34" charset="0"/>
              </a:rPr>
              <a:t> Layout </a:t>
            </a:r>
            <a:r>
              <a:rPr lang="tr-TR" sz="2400" dirty="0" err="1" smtClean="0">
                <a:latin typeface="Arial" pitchFamily="34" charset="0"/>
                <a:cs typeface="Arial" pitchFamily="34" charset="0"/>
              </a:rPr>
              <a:t>resource</a:t>
            </a:r>
            <a:r>
              <a:rPr lang="tr-TR" sz="2400" dirty="0" smtClean="0">
                <a:latin typeface="Arial" pitchFamily="34" charset="0"/>
                <a:cs typeface="Arial" pitchFamily="34" charset="0"/>
              </a:rPr>
              <a:t> file</a:t>
            </a:r>
          </a:p>
          <a:p>
            <a:pPr>
              <a:lnSpc>
                <a:spcPct val="150000"/>
              </a:lnSpc>
              <a:buFont typeface="Wingdings" pitchFamily="2" charset="2"/>
              <a:buChar char="Ø"/>
            </a:pPr>
            <a:r>
              <a:rPr lang="tr-TR" sz="2400" dirty="0" smtClean="0">
                <a:latin typeface="Arial" pitchFamily="34" charset="0"/>
                <a:cs typeface="Arial" pitchFamily="34" charset="0"/>
              </a:rPr>
              <a:t> AndroidManifest.xml</a:t>
            </a:r>
          </a:p>
          <a:p>
            <a:pPr>
              <a:lnSpc>
                <a:spcPct val="150000"/>
              </a:lnSpc>
              <a:buFont typeface="Wingdings" pitchFamily="2" charset="2"/>
              <a:buChar char="Ø"/>
            </a:pPr>
            <a:r>
              <a:rPr lang="tr-TR" sz="2400" dirty="0" smtClean="0">
                <a:latin typeface="Arial" pitchFamily="34" charset="0"/>
                <a:cs typeface="Arial" pitchFamily="34" charset="0"/>
              </a:rPr>
              <a:t> strings.xml</a:t>
            </a:r>
          </a:p>
          <a:p>
            <a:pPr>
              <a:lnSpc>
                <a:spcPct val="150000"/>
              </a:lnSpc>
              <a:buFont typeface="Wingdings" pitchFamily="2" charset="2"/>
              <a:buChar char="Ø"/>
            </a:pPr>
            <a:r>
              <a:rPr lang="tr-TR" sz="2400" dirty="0" smtClean="0">
                <a:latin typeface="Arial" pitchFamily="34" charset="0"/>
                <a:cs typeface="Arial" pitchFamily="34" charset="0"/>
              </a:rPr>
              <a:t> R.java</a:t>
            </a:r>
          </a:p>
          <a:p>
            <a:pPr>
              <a:lnSpc>
                <a:spcPct val="150000"/>
              </a:lnSpc>
              <a:buFont typeface="Wingdings" pitchFamily="2" charset="2"/>
              <a:buChar char="Ø"/>
            </a:pPr>
            <a:r>
              <a:rPr lang="tr-TR" sz="2400" dirty="0" smtClean="0">
                <a:latin typeface="Arial" pitchFamily="34" charset="0"/>
                <a:cs typeface="Arial" pitchFamily="34" charset="0"/>
              </a:rPr>
              <a:t> Android library</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71472" y="1500174"/>
            <a:ext cx="8272946" cy="5286412"/>
          </a:xfrm>
          <a:prstGeom prst="rect">
            <a:avLst/>
          </a:prstGeom>
          <a:noFill/>
          <a:ln w="9525">
            <a:noFill/>
            <a:miter lim="800000"/>
            <a:headEnd/>
            <a:tailEnd/>
          </a:ln>
          <a:effectLst/>
        </p:spPr>
      </p:pic>
      <p:sp>
        <p:nvSpPr>
          <p:cNvPr id="6" name="5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Uygulama Öğeleri</a:t>
            </a: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Activity Class</a:t>
            </a: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Dikdörtgen"/>
          <p:cNvSpPr/>
          <p:nvPr/>
        </p:nvSpPr>
        <p:spPr>
          <a:xfrm>
            <a:off x="214282" y="1643050"/>
            <a:ext cx="5500726" cy="4570482"/>
          </a:xfrm>
          <a:prstGeom prst="rect">
            <a:avLst/>
          </a:prstGeom>
        </p:spPr>
        <p:txBody>
          <a:bodyPr wrap="square">
            <a:spAutoFit/>
          </a:bodyPr>
          <a:lstStyle/>
          <a:p>
            <a:pPr>
              <a:buFont typeface="Wingdings" pitchFamily="2" charset="2"/>
              <a:buChar char="Ø"/>
            </a:pPr>
            <a:r>
              <a:rPr lang="tr-TR" sz="2400" dirty="0" smtClean="0">
                <a:latin typeface="Arial" pitchFamily="34" charset="0"/>
                <a:cs typeface="Arial" pitchFamily="34" charset="0"/>
              </a:rPr>
              <a:t> Activity Class’ ı uygulamamızın bir parçası olup bize kullanıcının giriş yapıp çıktı alabileceği bir ekran sunar.</a:t>
            </a:r>
          </a:p>
          <a:p>
            <a:pPr>
              <a:lnSpc>
                <a:spcPct val="150000"/>
              </a:lnSpc>
              <a:spcAft>
                <a:spcPts val="600"/>
              </a:spcAft>
            </a:pPr>
            <a:r>
              <a:rPr lang="tr-TR" sz="2400" dirty="0" smtClean="0">
                <a:latin typeface="Arial" pitchFamily="34" charset="0"/>
                <a:cs typeface="Arial" pitchFamily="34" charset="0"/>
              </a:rPr>
              <a:t>    </a:t>
            </a:r>
            <a:r>
              <a:rPr lang="tr-TR" sz="2000" i="1" dirty="0" smtClean="0">
                <a:latin typeface="Arial" pitchFamily="34" charset="0"/>
                <a:cs typeface="Arial" pitchFamily="34" charset="0"/>
              </a:rPr>
              <a:t>Web uygulamalarındaki JSP sayfaları gibi</a:t>
            </a:r>
          </a:p>
          <a:p>
            <a:pPr>
              <a:spcAft>
                <a:spcPts val="600"/>
              </a:spcAft>
              <a:buFont typeface="Wingdings" pitchFamily="2" charset="2"/>
              <a:buChar char="Ø"/>
            </a:pPr>
            <a:r>
              <a:rPr lang="tr-TR" sz="2400" dirty="0" smtClean="0">
                <a:latin typeface="Arial" pitchFamily="34" charset="0"/>
                <a:cs typeface="Arial" pitchFamily="34" charset="0"/>
              </a:rPr>
              <a:t> Uygulamanın çalışmaya başladığı noktadır.</a:t>
            </a:r>
          </a:p>
          <a:p>
            <a:pPr>
              <a:spcAft>
                <a:spcPts val="600"/>
              </a:spcAft>
              <a:buFont typeface="Wingdings" pitchFamily="2" charset="2"/>
              <a:buChar char="Ø"/>
            </a:pPr>
            <a:r>
              <a:rPr lang="tr-TR" sz="2400" dirty="0" smtClean="0">
                <a:latin typeface="Arial" pitchFamily="34" charset="0"/>
                <a:cs typeface="Arial" pitchFamily="34" charset="0"/>
              </a:rPr>
              <a:t> Activity’ ler çalıştırılabilir ve işlem yapabilen program kodlarıdır.</a:t>
            </a:r>
          </a:p>
          <a:p>
            <a:pPr>
              <a:buFont typeface="Wingdings" pitchFamily="2" charset="2"/>
              <a:buChar char="Ø"/>
            </a:pPr>
            <a:r>
              <a:rPr lang="tr-TR" sz="2400" dirty="0" smtClean="0">
                <a:latin typeface="Arial" pitchFamily="34" charset="0"/>
                <a:cs typeface="Arial" pitchFamily="34" charset="0"/>
              </a:rPr>
              <a:t> Her aktivitenin kendine ait bir ara yüzü vardır ve uygulamalar genelde birden fazla aktivity’ den oluşur.</a:t>
            </a:r>
            <a:endParaRPr lang="tr-TR" sz="2400" dirty="0">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643570" y="2214554"/>
            <a:ext cx="319397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282" y="1571612"/>
            <a:ext cx="4071966" cy="4401205"/>
          </a:xfrm>
          <a:prstGeom prst="rect">
            <a:avLst/>
          </a:prstGeom>
        </p:spPr>
        <p:txBody>
          <a:bodyPr wrap="square">
            <a:spAutoFit/>
          </a:bodyPr>
          <a:lstStyle/>
          <a:p>
            <a:pPr>
              <a:spcAft>
                <a:spcPts val="600"/>
              </a:spcAft>
              <a:buFont typeface="Wingdings" pitchFamily="2" charset="2"/>
              <a:buChar char="Ø"/>
            </a:pPr>
            <a:r>
              <a:rPr lang="tr-TR" sz="2000" dirty="0" smtClean="0">
                <a:latin typeface="Arial" pitchFamily="34" charset="0"/>
                <a:cs typeface="Arial" pitchFamily="34" charset="0"/>
              </a:rPr>
              <a:t>Kullanıcıların girişlerine göre activity pencereleri bir biri arasında geçiş yaparak ekrandaki görüntüyü değiştirir.</a:t>
            </a:r>
          </a:p>
          <a:p>
            <a:pPr>
              <a:spcAft>
                <a:spcPts val="600"/>
              </a:spcAft>
              <a:buFont typeface="Wingdings" pitchFamily="2" charset="2"/>
              <a:buChar char="Ø"/>
            </a:pPr>
            <a:endParaRPr lang="tr-TR" sz="2000" dirty="0" smtClean="0">
              <a:latin typeface="Arial" pitchFamily="34" charset="0"/>
              <a:cs typeface="Arial" pitchFamily="34" charset="0"/>
            </a:endParaRPr>
          </a:p>
          <a:p>
            <a:pPr>
              <a:spcAft>
                <a:spcPts val="600"/>
              </a:spcAft>
              <a:buFont typeface="Wingdings" pitchFamily="2" charset="2"/>
              <a:buChar char="Ø"/>
            </a:pPr>
            <a:r>
              <a:rPr lang="tr-TR" sz="2000" dirty="0" smtClean="0">
                <a:latin typeface="Arial" pitchFamily="34" charset="0"/>
                <a:cs typeface="Arial" pitchFamily="34" charset="0"/>
              </a:rPr>
              <a:t>Activitylerin bir takım olaylarda çalışan metotları vardır. Bu olaylarsa create, pause, resume, stop... gibi olaylardır.</a:t>
            </a:r>
          </a:p>
          <a:p>
            <a:pPr>
              <a:spcAft>
                <a:spcPts val="600"/>
              </a:spcAft>
              <a:buFont typeface="Wingdings" pitchFamily="2" charset="2"/>
              <a:buChar char="Ø"/>
            </a:pPr>
            <a:endParaRPr lang="tr-TR" sz="2000" dirty="0" smtClean="0">
              <a:latin typeface="Arial" pitchFamily="34" charset="0"/>
              <a:cs typeface="Arial" pitchFamily="34" charset="0"/>
            </a:endParaRPr>
          </a:p>
          <a:p>
            <a:pPr>
              <a:buFont typeface="Wingdings" pitchFamily="2" charset="2"/>
              <a:buChar char="Ø"/>
            </a:pPr>
            <a:r>
              <a:rPr lang="tr-TR" sz="2000" dirty="0" smtClean="0">
                <a:latin typeface="Arial" pitchFamily="34" charset="0"/>
                <a:cs typeface="Arial" pitchFamily="34" charset="0"/>
              </a:rPr>
              <a:t>Activity her başladığı anda Android sistemi onCreate() metodunu çağırır.</a:t>
            </a:r>
            <a:endParaRPr lang="tr-TR" sz="2000"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l="29250" t="15962" r="27250" b="31221"/>
          <a:stretch>
            <a:fillRect/>
          </a:stretch>
        </p:blipFill>
        <p:spPr bwMode="auto">
          <a:xfrm>
            <a:off x="4079839" y="2000240"/>
            <a:ext cx="5064161" cy="3929090"/>
          </a:xfrm>
          <a:prstGeom prst="rect">
            <a:avLst/>
          </a:prstGeom>
          <a:noFill/>
          <a:ln w="9525">
            <a:noFill/>
            <a:miter lim="800000"/>
            <a:headEnd/>
            <a:tailEnd/>
          </a:ln>
          <a:effectLst/>
        </p:spPr>
      </p:pic>
      <p:sp>
        <p:nvSpPr>
          <p:cNvPr id="7" name="6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Activity Class</a:t>
            </a:r>
            <a:endParaRPr lang="tr-TR" sz="2800" b="1" dirty="0">
              <a:solidFill>
                <a:srgbClr val="C00000"/>
              </a:solidFill>
              <a:latin typeface="Arial" pitchFamily="34" charset="0"/>
              <a:cs typeface="Arial" pitchFamily="34" charset="0"/>
            </a:endParaRPr>
          </a:p>
        </p:txBody>
      </p:sp>
      <p:pic>
        <p:nvPicPr>
          <p:cNvPr id="8"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Activity’ ler</a:t>
            </a:r>
            <a:endParaRPr lang="tr-TR" sz="2800" b="1" dirty="0">
              <a:solidFill>
                <a:srgbClr val="C00000"/>
              </a:solidFill>
              <a:latin typeface="Arial" pitchFamily="34" charset="0"/>
              <a:cs typeface="Arial" pitchFamily="34" charset="0"/>
            </a:endParaRPr>
          </a:p>
        </p:txBody>
      </p:sp>
      <p:pic>
        <p:nvPicPr>
          <p:cNvPr id="6"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graphicFrame>
        <p:nvGraphicFramePr>
          <p:cNvPr id="8" name="7 Tablo"/>
          <p:cNvGraphicFramePr>
            <a:graphicFrameLocks noGrp="1"/>
          </p:cNvGraphicFramePr>
          <p:nvPr/>
        </p:nvGraphicFramePr>
        <p:xfrm>
          <a:off x="428596" y="1785926"/>
          <a:ext cx="8358243" cy="4216400"/>
        </p:xfrm>
        <a:graphic>
          <a:graphicData uri="http://schemas.openxmlformats.org/drawingml/2006/table">
            <a:tbl>
              <a:tblPr firstRow="1" bandRow="1">
                <a:tableStyleId>{073A0DAA-6AF3-43AB-8588-CEC1D06C72B9}</a:tableStyleId>
              </a:tblPr>
              <a:tblGrid>
                <a:gridCol w="1143005"/>
                <a:gridCol w="1071570"/>
                <a:gridCol w="1214446"/>
                <a:gridCol w="3286148"/>
                <a:gridCol w="1643074"/>
              </a:tblGrid>
              <a:tr h="370840">
                <a:tc gridSpan="3">
                  <a:txBody>
                    <a:bodyPr/>
                    <a:lstStyle/>
                    <a:p>
                      <a:r>
                        <a:rPr lang="tr-TR" sz="1600" dirty="0" smtClean="0"/>
                        <a:t>Metot</a:t>
                      </a:r>
                      <a:endParaRPr lang="tr-TR" sz="1600" dirty="0">
                        <a:latin typeface="Arial" pitchFamily="34" charset="0"/>
                        <a:cs typeface="Arial" pitchFamily="34" charset="0"/>
                      </a:endParaRPr>
                    </a:p>
                  </a:txBody>
                  <a:tcPr/>
                </a:tc>
                <a:tc hMerge="1">
                  <a:txBody>
                    <a:bodyPr/>
                    <a:lstStyle/>
                    <a:p>
                      <a:endParaRPr lang="tr-TR" sz="1400" dirty="0">
                        <a:latin typeface="Arial" pitchFamily="34" charset="0"/>
                        <a:cs typeface="Arial" pitchFamily="34" charset="0"/>
                      </a:endParaRPr>
                    </a:p>
                  </a:txBody>
                  <a:tcPr/>
                </a:tc>
                <a:tc hMerge="1">
                  <a:txBody>
                    <a:bodyPr/>
                    <a:lstStyle/>
                    <a:p>
                      <a:endParaRPr lang="tr-TR" dirty="0"/>
                    </a:p>
                  </a:txBody>
                  <a:tcPr/>
                </a:tc>
                <a:tc>
                  <a:txBody>
                    <a:bodyPr/>
                    <a:lstStyle/>
                    <a:p>
                      <a:r>
                        <a:rPr lang="tr-TR" sz="1600" dirty="0" smtClean="0"/>
                        <a:t>Tanım</a:t>
                      </a:r>
                      <a:endParaRPr lang="tr-TR" sz="1600" dirty="0">
                        <a:latin typeface="Arial" pitchFamily="34" charset="0"/>
                        <a:cs typeface="Arial" pitchFamily="34" charset="0"/>
                      </a:endParaRPr>
                    </a:p>
                  </a:txBody>
                  <a:tcPr/>
                </a:tc>
                <a:tc>
                  <a:txBody>
                    <a:bodyPr/>
                    <a:lstStyle/>
                    <a:p>
                      <a:r>
                        <a:rPr lang="tr-TR" sz="1600" dirty="0" smtClean="0"/>
                        <a:t>Sonraki</a:t>
                      </a:r>
                      <a:endParaRPr lang="tr-TR" sz="1600" dirty="0">
                        <a:latin typeface="Arial" pitchFamily="34" charset="0"/>
                        <a:cs typeface="Arial" pitchFamily="34" charset="0"/>
                      </a:endParaRPr>
                    </a:p>
                  </a:txBody>
                  <a:tcPr/>
                </a:tc>
              </a:tr>
              <a:tr h="370840">
                <a:tc>
                  <a:txBody>
                    <a:bodyPr/>
                    <a:lstStyle/>
                    <a:p>
                      <a:r>
                        <a:rPr lang="tr-TR" sz="1600" dirty="0" smtClean="0"/>
                        <a:t>onCreate()</a:t>
                      </a:r>
                      <a:endParaRPr lang="tr-TR" sz="1600" dirty="0">
                        <a:latin typeface="Arial" pitchFamily="34" charset="0"/>
                        <a:cs typeface="Arial" pitchFamily="34" charset="0"/>
                      </a:endParaRPr>
                    </a:p>
                  </a:txBody>
                  <a:tcPr/>
                </a:tc>
                <a:tc gridSpan="2">
                  <a:txBody>
                    <a:bodyPr/>
                    <a:lstStyle/>
                    <a:p>
                      <a:endParaRPr lang="tr-TR" sz="1600" dirty="0">
                        <a:latin typeface="Arial" pitchFamily="34" charset="0"/>
                        <a:cs typeface="Arial" pitchFamily="34" charset="0"/>
                      </a:endParaRPr>
                    </a:p>
                  </a:txBody>
                  <a:tcPr/>
                </a:tc>
                <a:tc hMerge="1">
                  <a:txBody>
                    <a:bodyPr/>
                    <a:lstStyle/>
                    <a:p>
                      <a:endParaRPr lang="tr-TR"/>
                    </a:p>
                  </a:txBody>
                  <a:tcPr/>
                </a:tc>
                <a:tc>
                  <a:txBody>
                    <a:bodyPr/>
                    <a:lstStyle/>
                    <a:p>
                      <a:r>
                        <a:rPr lang="tr-TR" sz="1600" dirty="0" smtClean="0"/>
                        <a:t>İlk Oluşturulduğunda çalışır</a:t>
                      </a:r>
                      <a:endParaRPr lang="tr-TR" sz="1600" dirty="0">
                        <a:latin typeface="Arial" pitchFamily="34" charset="0"/>
                        <a:cs typeface="Arial" pitchFamily="34" charset="0"/>
                      </a:endParaRPr>
                    </a:p>
                  </a:txBody>
                  <a:tcPr/>
                </a:tc>
                <a:tc>
                  <a:txBody>
                    <a:bodyPr/>
                    <a:lstStyle/>
                    <a:p>
                      <a:r>
                        <a:rPr lang="tr-TR" sz="1600" dirty="0" smtClean="0"/>
                        <a:t>onStart()</a:t>
                      </a:r>
                      <a:endParaRPr lang="tr-TR" sz="1600" dirty="0">
                        <a:latin typeface="Arial" pitchFamily="34" charset="0"/>
                        <a:cs typeface="Arial" pitchFamily="34" charset="0"/>
                      </a:endParaRPr>
                    </a:p>
                  </a:txBody>
                  <a:tcPr/>
                </a:tc>
              </a:tr>
              <a:tr h="370840">
                <a:tc rowSpan="5">
                  <a:txBody>
                    <a:bodyPr/>
                    <a:lstStyle/>
                    <a:p>
                      <a:endParaRPr lang="tr-TR" sz="1600" dirty="0">
                        <a:latin typeface="Arial" pitchFamily="34" charset="0"/>
                        <a:cs typeface="Arial" pitchFamily="34" charset="0"/>
                      </a:endParaRPr>
                    </a:p>
                  </a:txBody>
                  <a:tcPr/>
                </a:tc>
                <a:tc>
                  <a:txBody>
                    <a:bodyPr/>
                    <a:lstStyle/>
                    <a:p>
                      <a:r>
                        <a:rPr lang="tr-TR" sz="1600" dirty="0" smtClean="0"/>
                        <a:t>onRestart()</a:t>
                      </a:r>
                      <a:endParaRPr lang="tr-TR" sz="1600" dirty="0">
                        <a:latin typeface="Arial" pitchFamily="34" charset="0"/>
                        <a:cs typeface="Arial" pitchFamily="34" charset="0"/>
                      </a:endParaRPr>
                    </a:p>
                  </a:txBody>
                  <a:tcPr/>
                </a:tc>
                <a:tc>
                  <a:txBody>
                    <a:bodyPr/>
                    <a:lstStyle/>
                    <a:p>
                      <a:endParaRPr lang="tr-TR" sz="1600"/>
                    </a:p>
                  </a:txBody>
                  <a:tcPr/>
                </a:tc>
                <a:tc>
                  <a:txBody>
                    <a:bodyPr/>
                    <a:lstStyle/>
                    <a:p>
                      <a:r>
                        <a:rPr lang="tr-TR" sz="1600" dirty="0" smtClean="0"/>
                        <a:t>Daha önce stop olmuşsa yeniden </a:t>
                      </a:r>
                    </a:p>
                    <a:p>
                      <a:r>
                        <a:rPr lang="tr-TR" sz="1600" dirty="0" smtClean="0"/>
                        <a:t>çalışmaya başladığında çalışır</a:t>
                      </a:r>
                      <a:endParaRPr lang="tr-TR" sz="1600" dirty="0">
                        <a:latin typeface="Arial" pitchFamily="34" charset="0"/>
                        <a:cs typeface="Arial" pitchFamily="34" charset="0"/>
                      </a:endParaRPr>
                    </a:p>
                  </a:txBody>
                  <a:tcPr/>
                </a:tc>
                <a:tc>
                  <a:txBody>
                    <a:bodyPr/>
                    <a:lstStyle/>
                    <a:p>
                      <a:r>
                        <a:rPr lang="tr-TR" sz="1600" dirty="0" smtClean="0"/>
                        <a:t>onStart()</a:t>
                      </a:r>
                      <a:endParaRPr lang="tr-TR" sz="1600" dirty="0">
                        <a:latin typeface="Arial" pitchFamily="34" charset="0"/>
                        <a:cs typeface="Arial" pitchFamily="34" charset="0"/>
                      </a:endParaRPr>
                    </a:p>
                  </a:txBody>
                  <a:tcPr/>
                </a:tc>
              </a:tr>
              <a:tr h="370840">
                <a:tc vMerge="1">
                  <a:txBody>
                    <a:bodyPr/>
                    <a:lstStyle/>
                    <a:p>
                      <a:endParaRPr lang="tr-TR" sz="1000" dirty="0">
                        <a:latin typeface="Arial" pitchFamily="34" charset="0"/>
                        <a:cs typeface="Arial" pitchFamily="34" charset="0"/>
                      </a:endParaRPr>
                    </a:p>
                  </a:txBody>
                  <a:tcPr/>
                </a:tc>
                <a:tc>
                  <a:txBody>
                    <a:bodyPr/>
                    <a:lstStyle/>
                    <a:p>
                      <a:r>
                        <a:rPr lang="tr-TR" sz="1600" dirty="0" smtClean="0"/>
                        <a:t>onStart()</a:t>
                      </a:r>
                      <a:endParaRPr lang="tr-TR" sz="1600" dirty="0">
                        <a:latin typeface="Arial" pitchFamily="34" charset="0"/>
                        <a:cs typeface="Arial" pitchFamily="34" charset="0"/>
                      </a:endParaRPr>
                    </a:p>
                  </a:txBody>
                  <a:tcPr/>
                </a:tc>
                <a:tc>
                  <a:txBody>
                    <a:bodyPr/>
                    <a:lstStyle/>
                    <a:p>
                      <a:endParaRPr lang="tr-TR" sz="1600"/>
                    </a:p>
                  </a:txBody>
                  <a:tcPr/>
                </a:tc>
                <a:tc>
                  <a:txBody>
                    <a:bodyPr/>
                    <a:lstStyle/>
                    <a:p>
                      <a:r>
                        <a:rPr lang="tr-TR" sz="1600" dirty="0" smtClean="0"/>
                        <a:t>Kullanıcıya görünürken çalışır.</a:t>
                      </a:r>
                      <a:endParaRPr lang="tr-TR" sz="1600" dirty="0">
                        <a:latin typeface="Arial" pitchFamily="34" charset="0"/>
                        <a:cs typeface="Arial" pitchFamily="34" charset="0"/>
                      </a:endParaRPr>
                    </a:p>
                  </a:txBody>
                  <a:tcPr/>
                </a:tc>
                <a:tc>
                  <a:txBody>
                    <a:bodyPr/>
                    <a:lstStyle/>
                    <a:p>
                      <a:r>
                        <a:rPr lang="tr-TR" sz="1600" dirty="0" smtClean="0"/>
                        <a:t>OnResume()</a:t>
                      </a:r>
                      <a:r>
                        <a:rPr lang="tr-TR" sz="1600" baseline="0" dirty="0" smtClean="0"/>
                        <a:t> veya</a:t>
                      </a:r>
                    </a:p>
                    <a:p>
                      <a:r>
                        <a:rPr lang="tr-TR" sz="1600" baseline="0" dirty="0" smtClean="0"/>
                        <a:t> onStop()</a:t>
                      </a:r>
                      <a:endParaRPr lang="tr-TR" sz="1600" dirty="0">
                        <a:latin typeface="Arial" pitchFamily="34" charset="0"/>
                        <a:cs typeface="Arial" pitchFamily="34" charset="0"/>
                      </a:endParaRPr>
                    </a:p>
                  </a:txBody>
                  <a:tcPr/>
                </a:tc>
              </a:tr>
              <a:tr h="370840">
                <a:tc vMerge="1">
                  <a:txBody>
                    <a:bodyPr/>
                    <a:lstStyle/>
                    <a:p>
                      <a:endParaRPr lang="tr-TR" sz="1000" dirty="0">
                        <a:latin typeface="Arial" pitchFamily="34" charset="0"/>
                        <a:cs typeface="Arial" pitchFamily="34" charset="0"/>
                      </a:endParaRPr>
                    </a:p>
                  </a:txBody>
                  <a:tcPr/>
                </a:tc>
                <a:tc rowSpan="2">
                  <a:txBody>
                    <a:bodyPr/>
                    <a:lstStyle/>
                    <a:p>
                      <a:endParaRPr lang="tr-TR" sz="1600" dirty="0">
                        <a:latin typeface="Arial" pitchFamily="34" charset="0"/>
                        <a:cs typeface="Arial" pitchFamily="34" charset="0"/>
                      </a:endParaRPr>
                    </a:p>
                  </a:txBody>
                  <a:tcPr/>
                </a:tc>
                <a:tc>
                  <a:txBody>
                    <a:bodyPr/>
                    <a:lstStyle/>
                    <a:p>
                      <a:r>
                        <a:rPr lang="tr-TR" sz="1600" dirty="0" smtClean="0"/>
                        <a:t>onResume()</a:t>
                      </a:r>
                      <a:endParaRPr lang="tr-TR" sz="1600" dirty="0">
                        <a:latin typeface="Arial" pitchFamily="34" charset="0"/>
                        <a:cs typeface="Arial" pitchFamily="34" charset="0"/>
                      </a:endParaRPr>
                    </a:p>
                  </a:txBody>
                  <a:tcPr/>
                </a:tc>
                <a:tc>
                  <a:txBody>
                    <a:bodyPr/>
                    <a:lstStyle/>
                    <a:p>
                      <a:r>
                        <a:rPr lang="tr-TR" sz="1600" dirty="0" smtClean="0"/>
                        <a:t>Kullanıcı ile etkileşim başlar, </a:t>
                      </a:r>
                    </a:p>
                    <a:p>
                      <a:r>
                        <a:rPr lang="tr-TR" sz="1600" dirty="0" smtClean="0"/>
                        <a:t>tüm inputlar gelmeye başlar.</a:t>
                      </a:r>
                      <a:endParaRPr lang="tr-TR" sz="1600" dirty="0">
                        <a:latin typeface="Arial" pitchFamily="34" charset="0"/>
                        <a:cs typeface="Arial" pitchFamily="34" charset="0"/>
                      </a:endParaRPr>
                    </a:p>
                  </a:txBody>
                  <a:tcPr/>
                </a:tc>
                <a:tc>
                  <a:txBody>
                    <a:bodyPr/>
                    <a:lstStyle/>
                    <a:p>
                      <a:r>
                        <a:rPr lang="tr-TR" sz="1600" dirty="0" smtClean="0"/>
                        <a:t>onPause()</a:t>
                      </a:r>
                      <a:endParaRPr lang="tr-TR" sz="1600" dirty="0">
                        <a:latin typeface="Arial" pitchFamily="34" charset="0"/>
                        <a:cs typeface="Arial" pitchFamily="34" charset="0"/>
                      </a:endParaRPr>
                    </a:p>
                  </a:txBody>
                  <a:tcPr/>
                </a:tc>
              </a:tr>
              <a:tr h="370840">
                <a:tc vMerge="1">
                  <a:txBody>
                    <a:bodyPr/>
                    <a:lstStyle/>
                    <a:p>
                      <a:endParaRPr lang="tr-TR" sz="1000" dirty="0">
                        <a:latin typeface="Arial" pitchFamily="34" charset="0"/>
                        <a:cs typeface="Arial" pitchFamily="34" charset="0"/>
                      </a:endParaRPr>
                    </a:p>
                  </a:txBody>
                  <a:tcPr/>
                </a:tc>
                <a:tc vMerge="1">
                  <a:txBody>
                    <a:bodyPr/>
                    <a:lstStyle/>
                    <a:p>
                      <a:endParaRPr lang="tr-TR" sz="1000" dirty="0">
                        <a:latin typeface="Arial" pitchFamily="34" charset="0"/>
                        <a:cs typeface="Arial" pitchFamily="34" charset="0"/>
                      </a:endParaRPr>
                    </a:p>
                  </a:txBody>
                  <a:tcPr/>
                </a:tc>
                <a:tc>
                  <a:txBody>
                    <a:bodyPr/>
                    <a:lstStyle/>
                    <a:p>
                      <a:r>
                        <a:rPr lang="tr-TR" sz="1600" dirty="0" smtClean="0"/>
                        <a:t>onPause()</a:t>
                      </a:r>
                      <a:endParaRPr lang="tr-TR" sz="1600" dirty="0">
                        <a:latin typeface="Arial" pitchFamily="34" charset="0"/>
                        <a:cs typeface="Arial" pitchFamily="34" charset="0"/>
                      </a:endParaRPr>
                    </a:p>
                  </a:txBody>
                  <a:tcPr/>
                </a:tc>
                <a:tc>
                  <a:txBody>
                    <a:bodyPr/>
                    <a:lstStyle/>
                    <a:p>
                      <a:r>
                        <a:rPr lang="tr-TR" sz="1600" dirty="0" smtClean="0"/>
                        <a:t>Bir öneki activity onResume() olurken </a:t>
                      </a:r>
                    </a:p>
                    <a:p>
                      <a:r>
                        <a:rPr lang="tr-TR" sz="1600" dirty="0" smtClean="0"/>
                        <a:t>burası onPause() olur. </a:t>
                      </a:r>
                      <a:endParaRPr lang="tr-TR" sz="1600" dirty="0">
                        <a:latin typeface="Arial" pitchFamily="34" charset="0"/>
                        <a:cs typeface="Arial" pitchFamily="34" charset="0"/>
                      </a:endParaRPr>
                    </a:p>
                  </a:txBody>
                  <a:tcPr/>
                </a:tc>
                <a:tc>
                  <a:txBody>
                    <a:bodyPr/>
                    <a:lstStyle/>
                    <a:p>
                      <a:r>
                        <a:rPr lang="tr-TR" sz="1600" dirty="0" smtClean="0"/>
                        <a:t>onResume() veya </a:t>
                      </a:r>
                    </a:p>
                    <a:p>
                      <a:r>
                        <a:rPr lang="tr-TR" sz="1600" dirty="0" smtClean="0"/>
                        <a:t>onStop()</a:t>
                      </a:r>
                      <a:endParaRPr lang="tr-TR" sz="1600" dirty="0">
                        <a:latin typeface="Arial" pitchFamily="34" charset="0"/>
                        <a:cs typeface="Arial" pitchFamily="34" charset="0"/>
                      </a:endParaRPr>
                    </a:p>
                  </a:txBody>
                  <a:tcPr/>
                </a:tc>
              </a:tr>
              <a:tr h="370840">
                <a:tc vMerge="1">
                  <a:txBody>
                    <a:bodyPr/>
                    <a:lstStyle/>
                    <a:p>
                      <a:endParaRPr lang="tr-TR" sz="1000" dirty="0">
                        <a:latin typeface="Arial" pitchFamily="34" charset="0"/>
                        <a:cs typeface="Arial" pitchFamily="34" charset="0"/>
                      </a:endParaRPr>
                    </a:p>
                  </a:txBody>
                  <a:tcPr/>
                </a:tc>
                <a:tc>
                  <a:txBody>
                    <a:bodyPr/>
                    <a:lstStyle/>
                    <a:p>
                      <a:r>
                        <a:rPr lang="tr-TR" sz="1600" dirty="0" smtClean="0"/>
                        <a:t>onStop()</a:t>
                      </a:r>
                      <a:endParaRPr lang="tr-TR" sz="1600" dirty="0">
                        <a:latin typeface="Arial" pitchFamily="34" charset="0"/>
                        <a:cs typeface="Arial" pitchFamily="34" charset="0"/>
                      </a:endParaRPr>
                    </a:p>
                  </a:txBody>
                  <a:tcPr/>
                </a:tc>
                <a:tc>
                  <a:txBody>
                    <a:bodyPr/>
                    <a:lstStyle/>
                    <a:p>
                      <a:endParaRPr lang="tr-TR" sz="1600"/>
                    </a:p>
                  </a:txBody>
                  <a:tcPr/>
                </a:tc>
                <a:tc>
                  <a:txBody>
                    <a:bodyPr/>
                    <a:lstStyle/>
                    <a:p>
                      <a:r>
                        <a:rPr lang="tr-TR" sz="1600" dirty="0" smtClean="0"/>
                        <a:t>Kullanıcıya</a:t>
                      </a:r>
                      <a:r>
                        <a:rPr lang="tr-TR" sz="1600" baseline="0" dirty="0" smtClean="0"/>
                        <a:t> uzun süre </a:t>
                      </a:r>
                    </a:p>
                    <a:p>
                      <a:r>
                        <a:rPr lang="tr-TR" sz="1600" baseline="0" dirty="0" smtClean="0"/>
                        <a:t>görünmeyince çalışır</a:t>
                      </a:r>
                      <a:endParaRPr lang="tr-TR" sz="1600" dirty="0">
                        <a:latin typeface="Arial" pitchFamily="34" charset="0"/>
                        <a:cs typeface="Arial" pitchFamily="34" charset="0"/>
                      </a:endParaRPr>
                    </a:p>
                  </a:txBody>
                  <a:tcPr/>
                </a:tc>
                <a:tc>
                  <a:txBody>
                    <a:bodyPr/>
                    <a:lstStyle/>
                    <a:p>
                      <a:r>
                        <a:rPr lang="tr-TR" sz="1600" dirty="0" smtClean="0"/>
                        <a:t>onRestart() veya onDestroy()</a:t>
                      </a:r>
                      <a:endParaRPr lang="tr-TR" sz="1600" dirty="0">
                        <a:latin typeface="Arial" pitchFamily="34" charset="0"/>
                        <a:cs typeface="Arial" pitchFamily="34" charset="0"/>
                      </a:endParaRPr>
                    </a:p>
                  </a:txBody>
                  <a:tcPr/>
                </a:tc>
              </a:tr>
              <a:tr h="370840">
                <a:tc>
                  <a:txBody>
                    <a:bodyPr/>
                    <a:lstStyle/>
                    <a:p>
                      <a:r>
                        <a:rPr lang="tr-TR" sz="1600" dirty="0" smtClean="0"/>
                        <a:t>onDestroy()</a:t>
                      </a:r>
                      <a:endParaRPr lang="tr-TR" sz="1600" dirty="0">
                        <a:latin typeface="Arial" pitchFamily="34" charset="0"/>
                        <a:cs typeface="Arial" pitchFamily="34" charset="0"/>
                      </a:endParaRPr>
                    </a:p>
                  </a:txBody>
                  <a:tcPr/>
                </a:tc>
                <a:tc>
                  <a:txBody>
                    <a:bodyPr/>
                    <a:lstStyle/>
                    <a:p>
                      <a:endParaRPr lang="tr-TR" sz="1600" dirty="0">
                        <a:latin typeface="Arial" pitchFamily="34" charset="0"/>
                        <a:cs typeface="Arial" pitchFamily="34" charset="0"/>
                      </a:endParaRPr>
                    </a:p>
                  </a:txBody>
                  <a:tcPr/>
                </a:tc>
                <a:tc>
                  <a:txBody>
                    <a:bodyPr/>
                    <a:lstStyle/>
                    <a:p>
                      <a:endParaRPr lang="tr-TR" sz="1600"/>
                    </a:p>
                  </a:txBody>
                  <a:tcPr/>
                </a:tc>
                <a:tc>
                  <a:txBody>
                    <a:bodyPr/>
                    <a:lstStyle/>
                    <a:p>
                      <a:r>
                        <a:rPr lang="tr-TR" sz="1600" dirty="0" smtClean="0"/>
                        <a:t>Tamamen sonlanmadan önce çalışır</a:t>
                      </a:r>
                    </a:p>
                    <a:p>
                      <a:r>
                        <a:rPr lang="tr-TR" sz="1600" dirty="0" smtClean="0"/>
                        <a:t> finish() çağrıldığında devreye girer</a:t>
                      </a:r>
                      <a:endParaRPr lang="tr-TR" sz="1600" dirty="0">
                        <a:latin typeface="Arial" pitchFamily="34" charset="0"/>
                        <a:cs typeface="Arial" pitchFamily="34" charset="0"/>
                      </a:endParaRPr>
                    </a:p>
                  </a:txBody>
                  <a:tcPr/>
                </a:tc>
                <a:tc>
                  <a:txBody>
                    <a:bodyPr/>
                    <a:lstStyle/>
                    <a:p>
                      <a:r>
                        <a:rPr lang="tr-TR" sz="1600" dirty="0" smtClean="0"/>
                        <a:t>-</a:t>
                      </a:r>
                      <a:endParaRPr lang="tr-TR"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85720" y="1571612"/>
          <a:ext cx="8501124" cy="5040303"/>
        </p:xfrm>
        <a:graphic>
          <a:graphicData uri="http://schemas.openxmlformats.org/drawingml/2006/table">
            <a:tbl>
              <a:tblPr/>
              <a:tblGrid>
                <a:gridCol w="2125281"/>
                <a:gridCol w="2125281"/>
                <a:gridCol w="2125281"/>
                <a:gridCol w="2125281"/>
              </a:tblGrid>
              <a:tr h="587797">
                <a:tc>
                  <a:txBody>
                    <a:bodyPr/>
                    <a:lstStyle/>
                    <a:p>
                      <a:pPr algn="l"/>
                      <a:r>
                        <a:rPr lang="tr-TR" sz="2000" dirty="0">
                          <a:latin typeface="Arial" pitchFamily="34" charset="0"/>
                          <a:cs typeface="Arial" pitchFamily="34" charset="0"/>
                        </a:rPr>
                        <a:t>Sürüm</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l"/>
                      <a:r>
                        <a:rPr lang="tr-TR" sz="2000">
                          <a:latin typeface="Arial" pitchFamily="34" charset="0"/>
                          <a:cs typeface="Arial" pitchFamily="34" charset="0"/>
                        </a:rPr>
                        <a:t>Kod adı</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l"/>
                      <a:r>
                        <a:rPr lang="tr-TR" sz="2000">
                          <a:latin typeface="Arial" pitchFamily="34" charset="0"/>
                          <a:cs typeface="Arial" pitchFamily="34" charset="0"/>
                        </a:rPr>
                        <a:t>Yayın tarihi</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l"/>
                      <a:r>
                        <a:rPr lang="tr-TR" sz="2000" dirty="0">
                          <a:latin typeface="Arial" pitchFamily="34" charset="0"/>
                          <a:cs typeface="Arial" pitchFamily="34" charset="0"/>
                        </a:rPr>
                        <a:t>Hedef platform</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35884">
                <a:tc>
                  <a:txBody>
                    <a:bodyPr/>
                    <a:lstStyle/>
                    <a:p>
                      <a:pPr algn="l"/>
                      <a:r>
                        <a:rPr lang="tr-TR" sz="2000">
                          <a:latin typeface="Arial" pitchFamily="34" charset="0"/>
                          <a:cs typeface="Arial" pitchFamily="34" charset="0"/>
                        </a:rPr>
                        <a:t>1.1</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9 Şubat 2009</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rowSpan="6">
                  <a:txBody>
                    <a:bodyPr/>
                    <a:lstStyle/>
                    <a:p>
                      <a:pPr algn="l"/>
                      <a:r>
                        <a:rPr lang="tr-TR" sz="2000">
                          <a:latin typeface="Arial" pitchFamily="34" charset="0"/>
                          <a:cs typeface="Arial" pitchFamily="34" charset="0"/>
                        </a:rPr>
                        <a:t>Mobil telefonlar</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587797">
                <a:tc>
                  <a:txBody>
                    <a:bodyPr/>
                    <a:lstStyle/>
                    <a:p>
                      <a:pPr algn="l"/>
                      <a:r>
                        <a:rPr lang="tr-TR" sz="2000">
                          <a:latin typeface="Arial" pitchFamily="34" charset="0"/>
                          <a:cs typeface="Arial" pitchFamily="34" charset="0"/>
                        </a:rPr>
                        <a:t>1.5</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Cupcake</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30 Nisan 2009</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vMerge="1">
                  <a:txBody>
                    <a:bodyPr/>
                    <a:lstStyle/>
                    <a:p>
                      <a:endParaRPr lang="tr-TR"/>
                    </a:p>
                  </a:txBody>
                  <a:tcPr/>
                </a:tc>
              </a:tr>
              <a:tr h="335884">
                <a:tc>
                  <a:txBody>
                    <a:bodyPr/>
                    <a:lstStyle/>
                    <a:p>
                      <a:pPr algn="l"/>
                      <a:r>
                        <a:rPr lang="tr-TR" sz="2000">
                          <a:latin typeface="Arial" pitchFamily="34" charset="0"/>
                          <a:cs typeface="Arial" pitchFamily="34" charset="0"/>
                        </a:rPr>
                        <a:t>1.6</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dirty="0" err="1">
                          <a:latin typeface="Arial" pitchFamily="34" charset="0"/>
                          <a:cs typeface="Arial" pitchFamily="34" charset="0"/>
                        </a:rPr>
                        <a:t>Donut</a:t>
                      </a:r>
                      <a:endParaRPr lang="tr-TR" sz="2000" dirty="0">
                        <a:latin typeface="Arial" pitchFamily="34" charset="0"/>
                        <a:cs typeface="Arial" pitchFamily="34" charset="0"/>
                      </a:endParaRP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15 Eylül 2009</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vMerge="1">
                  <a:txBody>
                    <a:bodyPr/>
                    <a:lstStyle/>
                    <a:p>
                      <a:endParaRPr lang="tr-TR"/>
                    </a:p>
                  </a:txBody>
                  <a:tcPr/>
                </a:tc>
              </a:tr>
              <a:tr h="335884">
                <a:tc>
                  <a:txBody>
                    <a:bodyPr/>
                    <a:lstStyle/>
                    <a:p>
                      <a:pPr algn="l"/>
                      <a:r>
                        <a:rPr lang="tr-TR" sz="2000">
                          <a:latin typeface="Arial" pitchFamily="34" charset="0"/>
                          <a:cs typeface="Arial" pitchFamily="34" charset="0"/>
                        </a:rPr>
                        <a:t>2.0/2.1</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Eclair</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26 Ekim 2009</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vMerge="1">
                  <a:txBody>
                    <a:bodyPr/>
                    <a:lstStyle/>
                    <a:p>
                      <a:endParaRPr lang="tr-TR"/>
                    </a:p>
                  </a:txBody>
                  <a:tcPr/>
                </a:tc>
              </a:tr>
              <a:tr h="587797">
                <a:tc>
                  <a:txBody>
                    <a:bodyPr/>
                    <a:lstStyle/>
                    <a:p>
                      <a:pPr algn="l"/>
                      <a:r>
                        <a:rPr lang="tr-TR" sz="2000">
                          <a:latin typeface="Arial" pitchFamily="34" charset="0"/>
                          <a:cs typeface="Arial" pitchFamily="34" charset="0"/>
                        </a:rPr>
                        <a:t>2.2</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Froyo</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20 Mayıs 2010</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vMerge="1">
                  <a:txBody>
                    <a:bodyPr/>
                    <a:lstStyle/>
                    <a:p>
                      <a:endParaRPr lang="tr-TR"/>
                    </a:p>
                  </a:txBody>
                  <a:tcPr/>
                </a:tc>
              </a:tr>
              <a:tr h="335884">
                <a:tc>
                  <a:txBody>
                    <a:bodyPr/>
                    <a:lstStyle/>
                    <a:p>
                      <a:pPr algn="l"/>
                      <a:r>
                        <a:rPr lang="tr-TR" sz="2000">
                          <a:latin typeface="Arial" pitchFamily="34" charset="0"/>
                          <a:cs typeface="Arial" pitchFamily="34" charset="0"/>
                        </a:rPr>
                        <a:t>2.3</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a:txBody>
                    <a:bodyPr/>
                    <a:lstStyle/>
                    <a:p>
                      <a:pPr algn="l"/>
                      <a:r>
                        <a:rPr lang="tr-TR" sz="2000">
                          <a:latin typeface="Arial" pitchFamily="34" charset="0"/>
                          <a:cs typeface="Arial" pitchFamily="34" charset="0"/>
                        </a:rPr>
                        <a:t>Gingerbread</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6 Aralık 2010</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vMerge="1">
                  <a:txBody>
                    <a:bodyPr/>
                    <a:lstStyle/>
                    <a:p>
                      <a:endParaRPr lang="tr-TR"/>
                    </a:p>
                  </a:txBody>
                  <a:tcPr/>
                </a:tc>
              </a:tr>
              <a:tr h="587797">
                <a:tc>
                  <a:txBody>
                    <a:bodyPr/>
                    <a:lstStyle/>
                    <a:p>
                      <a:pPr algn="l"/>
                      <a:r>
                        <a:rPr lang="tr-TR" sz="2000">
                          <a:latin typeface="Arial" pitchFamily="34" charset="0"/>
                          <a:cs typeface="Arial" pitchFamily="34" charset="0"/>
                        </a:rPr>
                        <a:t>3.0/3.1/3.2</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a:txBody>
                    <a:bodyPr/>
                    <a:lstStyle/>
                    <a:p>
                      <a:pPr algn="l"/>
                      <a:r>
                        <a:rPr lang="tr-TR" sz="2000">
                          <a:latin typeface="Arial" pitchFamily="34" charset="0"/>
                          <a:cs typeface="Arial" pitchFamily="34" charset="0"/>
                        </a:rPr>
                        <a:t>Honeycomb</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Şubat 2011</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Tablet bilgisayarlar</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091622">
                <a:tc>
                  <a:txBody>
                    <a:bodyPr/>
                    <a:lstStyle/>
                    <a:p>
                      <a:pPr algn="l"/>
                      <a:r>
                        <a:rPr lang="tr-TR" sz="2000">
                          <a:latin typeface="Arial" pitchFamily="34" charset="0"/>
                          <a:cs typeface="Arial" pitchFamily="34" charset="0"/>
                        </a:rPr>
                        <a:t>4.0</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DD8E6"/>
                    </a:solidFill>
                  </a:tcPr>
                </a:tc>
                <a:tc>
                  <a:txBody>
                    <a:bodyPr/>
                    <a:lstStyle/>
                    <a:p>
                      <a:pPr algn="l"/>
                      <a:r>
                        <a:rPr lang="tr-TR" sz="2000">
                          <a:latin typeface="Arial" pitchFamily="34" charset="0"/>
                          <a:cs typeface="Arial" pitchFamily="34" charset="0"/>
                        </a:rPr>
                        <a:t>Ice cream sandwich</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a:latin typeface="Arial" pitchFamily="34" charset="0"/>
                          <a:cs typeface="Arial" pitchFamily="34" charset="0"/>
                        </a:rPr>
                        <a:t>2011 4. çeyrek</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tr-TR" sz="2000" dirty="0">
                          <a:latin typeface="Arial" pitchFamily="34" charset="0"/>
                          <a:cs typeface="Arial" pitchFamily="34" charset="0"/>
                        </a:rPr>
                        <a:t>Mobil telefonlar &amp; tablet bilgisayarlar</a:t>
                      </a:r>
                    </a:p>
                  </a:txBody>
                  <a:tcPr marL="71298" marR="71298" marT="35649" marB="3564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pic>
        <p:nvPicPr>
          <p:cNvPr id="6"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7" name="6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SÜRÜMLERİ</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Bir Activity’ nin Yaşam Döngüsü</a:t>
            </a: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pic>
        <p:nvPicPr>
          <p:cNvPr id="5124" name="Picture 4"/>
          <p:cNvPicPr>
            <a:picLocks noChangeAspect="1" noChangeArrowheads="1"/>
          </p:cNvPicPr>
          <p:nvPr/>
        </p:nvPicPr>
        <p:blipFill>
          <a:blip r:embed="rId3" cstate="print"/>
          <a:srcRect l="23437" t="14655" r="40104" b="6034"/>
          <a:stretch>
            <a:fillRect/>
          </a:stretch>
        </p:blipFill>
        <p:spPr bwMode="auto">
          <a:xfrm>
            <a:off x="214282" y="1643050"/>
            <a:ext cx="3714776" cy="4882277"/>
          </a:xfrm>
          <a:prstGeom prst="rect">
            <a:avLst/>
          </a:prstGeom>
          <a:noFill/>
          <a:ln w="9525">
            <a:noFill/>
            <a:miter lim="800000"/>
            <a:headEnd/>
            <a:tailEnd/>
          </a:ln>
          <a:effectLst/>
        </p:spPr>
      </p:pic>
      <p:sp>
        <p:nvSpPr>
          <p:cNvPr id="9" name="8 Dikdörtgen"/>
          <p:cNvSpPr/>
          <p:nvPr/>
        </p:nvSpPr>
        <p:spPr>
          <a:xfrm>
            <a:off x="4000528" y="1714488"/>
            <a:ext cx="5000628" cy="4401205"/>
          </a:xfrm>
          <a:prstGeom prst="rect">
            <a:avLst/>
          </a:prstGeom>
        </p:spPr>
        <p:txBody>
          <a:bodyPr wrap="square">
            <a:spAutoFit/>
          </a:bodyPr>
          <a:lstStyle/>
          <a:p>
            <a:pPr>
              <a:spcAft>
                <a:spcPts val="1200"/>
              </a:spcAft>
              <a:buFont typeface="Wingdings" pitchFamily="2" charset="2"/>
              <a:buChar char="Ø"/>
            </a:pPr>
            <a:r>
              <a:rPr lang="tr-TR" sz="2000" dirty="0" smtClean="0">
                <a:latin typeface="Arial" pitchFamily="34" charset="0"/>
                <a:cs typeface="Arial" pitchFamily="34" charset="0"/>
              </a:rPr>
              <a:t> onCreate() metodunda genellikle başlangıç işlemleri yapılır ve ardından </a:t>
            </a:r>
            <a:r>
              <a:rPr lang="tr-TR" sz="2000" dirty="0" err="1" smtClean="0">
                <a:latin typeface="Arial" pitchFamily="34" charset="0"/>
                <a:cs typeface="Arial" pitchFamily="34" charset="0"/>
              </a:rPr>
              <a:t>setContentView</a:t>
            </a:r>
            <a:r>
              <a:rPr lang="tr-TR" sz="2000" dirty="0" smtClean="0">
                <a:latin typeface="Arial" pitchFamily="34" charset="0"/>
                <a:cs typeface="Arial" pitchFamily="34" charset="0"/>
              </a:rPr>
              <a:t> metodu ile UI ekranı kullanıcıya gösterilerek aktivite başlatılmış olunur. </a:t>
            </a:r>
          </a:p>
          <a:p>
            <a:pPr>
              <a:spcAft>
                <a:spcPts val="1200"/>
              </a:spcAft>
              <a:buFont typeface="Wingdings" pitchFamily="2" charset="2"/>
              <a:buChar char="Ø"/>
            </a:pPr>
            <a:r>
              <a:rPr lang="tr-TR" sz="2000" dirty="0" smtClean="0">
                <a:latin typeface="Arial" pitchFamily="34" charset="0"/>
                <a:cs typeface="Arial" pitchFamily="34" charset="0"/>
              </a:rPr>
              <a:t> Activity sınıfından türetmiş olduğumuz sınıflar bir üst sınıfın yani aktivity sınıfının onCreate() metodunu çağırmalıdırlar. Aksi halde istisna oluşmaktadır. </a:t>
            </a:r>
          </a:p>
          <a:p>
            <a:pPr>
              <a:buFont typeface="Wingdings" pitchFamily="2" charset="2"/>
              <a:buChar char="Ø"/>
            </a:pPr>
            <a:r>
              <a:rPr lang="tr-TR" sz="2000" dirty="0" smtClean="0">
                <a:latin typeface="Arial" pitchFamily="34" charset="0"/>
                <a:cs typeface="Arial" pitchFamily="34" charset="0"/>
              </a:rPr>
              <a:t> Bu işlemlerden sonra </a:t>
            </a:r>
            <a:r>
              <a:rPr lang="tr-TR" sz="2000" dirty="0" err="1" smtClean="0">
                <a:latin typeface="Arial" pitchFamily="34" charset="0"/>
                <a:cs typeface="Arial" pitchFamily="34" charset="0"/>
              </a:rPr>
              <a:t>setContentView</a:t>
            </a:r>
            <a:r>
              <a:rPr lang="tr-TR" sz="2000" dirty="0" smtClean="0">
                <a:latin typeface="Arial" pitchFamily="34" charset="0"/>
                <a:cs typeface="Arial" pitchFamily="34" charset="0"/>
              </a:rPr>
              <a:t> (R.</a:t>
            </a:r>
            <a:r>
              <a:rPr lang="tr-TR" sz="2000" dirty="0" err="1" smtClean="0">
                <a:latin typeface="Arial" pitchFamily="34" charset="0"/>
                <a:cs typeface="Arial" pitchFamily="34" charset="0"/>
              </a:rPr>
              <a:t>layout</a:t>
            </a:r>
            <a:r>
              <a:rPr lang="tr-TR" sz="2000" dirty="0" smtClean="0">
                <a:latin typeface="Arial" pitchFamily="34" charset="0"/>
                <a:cs typeface="Arial" pitchFamily="34" charset="0"/>
              </a:rPr>
              <a:t>.</a:t>
            </a:r>
            <a:r>
              <a:rPr lang="tr-TR" sz="2000" dirty="0" err="1" smtClean="0">
                <a:latin typeface="Arial" pitchFamily="34" charset="0"/>
                <a:cs typeface="Arial" pitchFamily="34" charset="0"/>
              </a:rPr>
              <a:t>main</a:t>
            </a:r>
            <a:r>
              <a:rPr lang="tr-TR" sz="2000" dirty="0" smtClean="0">
                <a:latin typeface="Arial" pitchFamily="34" charset="0"/>
                <a:cs typeface="Arial" pitchFamily="34" charset="0"/>
              </a:rPr>
              <a:t>); metodu ile idenin oluşturmuş olduğu, ilk görüntüdeki ekranı kullanıcıya göstermiş oluyoruz.</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0" y="1500174"/>
            <a:ext cx="3026180" cy="5357826"/>
          </a:xfrm>
          <a:prstGeom prst="rect">
            <a:avLst/>
          </a:prstGeom>
          <a:noFill/>
          <a:ln w="9525">
            <a:noFill/>
            <a:miter lim="800000"/>
            <a:headEnd/>
            <a:tailEnd/>
          </a:ln>
          <a:effectLst/>
        </p:spPr>
      </p:pic>
      <p:sp>
        <p:nvSpPr>
          <p:cNvPr id="6" name="5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R.Java</a:t>
            </a:r>
            <a:endParaRPr lang="tr-TR" sz="2800" b="1" dirty="0">
              <a:solidFill>
                <a:srgbClr val="C00000"/>
              </a:solidFill>
              <a:latin typeface="Arial" pitchFamily="34" charset="0"/>
              <a:cs typeface="Arial" pitchFamily="34" charset="0"/>
            </a:endParaRPr>
          </a:p>
        </p:txBody>
      </p:sp>
      <p:pic>
        <p:nvPicPr>
          <p:cNvPr id="7"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
        <p:nvSpPr>
          <p:cNvPr id="8" name="7 Dikdörtgen"/>
          <p:cNvSpPr/>
          <p:nvPr/>
        </p:nvSpPr>
        <p:spPr>
          <a:xfrm>
            <a:off x="3071802" y="1857364"/>
            <a:ext cx="5929354" cy="3447098"/>
          </a:xfrm>
          <a:prstGeom prst="rect">
            <a:avLst/>
          </a:prstGeom>
        </p:spPr>
        <p:txBody>
          <a:bodyPr wrap="square">
            <a:spAutoFit/>
          </a:bodyPr>
          <a:lstStyle/>
          <a:p>
            <a:pPr>
              <a:spcAft>
                <a:spcPts val="1200"/>
              </a:spcAft>
              <a:buFont typeface="Wingdings" pitchFamily="2" charset="2"/>
              <a:buChar char="Ø"/>
            </a:pPr>
            <a:r>
              <a:rPr lang="tr-TR" sz="2200" dirty="0" smtClean="0">
                <a:latin typeface="Arial" pitchFamily="34" charset="0"/>
                <a:cs typeface="Arial" pitchFamily="34" charset="0"/>
              </a:rPr>
              <a:t> İçeriği </a:t>
            </a:r>
            <a:r>
              <a:rPr lang="tr-TR" sz="2200" dirty="0" smtClean="0">
                <a:latin typeface="Arial" pitchFamily="34" charset="0"/>
                <a:cs typeface="Arial" pitchFamily="34" charset="0"/>
              </a:rPr>
              <a:t>otomatik üretilen bir sınıftır. Gerek sayfa düzeni gerekse manifest içerisinde yapılan çoğu değişiklik buraya otomatik olarak yansır. R.</a:t>
            </a:r>
            <a:r>
              <a:rPr lang="tr-TR" sz="2200" dirty="0" err="1" smtClean="0">
                <a:latin typeface="Arial" pitchFamily="34" charset="0"/>
                <a:cs typeface="Arial" pitchFamily="34" charset="0"/>
              </a:rPr>
              <a:t>java</a:t>
            </a:r>
            <a:r>
              <a:rPr lang="tr-TR" sz="2200" dirty="0" smtClean="0">
                <a:latin typeface="Arial" pitchFamily="34" charset="0"/>
                <a:cs typeface="Arial" pitchFamily="34" charset="0"/>
              </a:rPr>
              <a:t> sınıfı üzerinden birçok öğeye erişilir</a:t>
            </a:r>
            <a:r>
              <a:rPr lang="tr-TR" sz="2200" dirty="0" smtClean="0">
                <a:latin typeface="Arial" pitchFamily="34" charset="0"/>
                <a:cs typeface="Arial" pitchFamily="34" charset="0"/>
              </a:rPr>
              <a:t>.</a:t>
            </a:r>
          </a:p>
          <a:p>
            <a:pPr>
              <a:spcAft>
                <a:spcPts val="1200"/>
              </a:spcAft>
              <a:buFont typeface="Wingdings" pitchFamily="2" charset="2"/>
              <a:buChar char="Ø"/>
            </a:pPr>
            <a:r>
              <a:rPr lang="tr-TR" sz="2200" dirty="0" smtClean="0">
                <a:latin typeface="Arial" pitchFamily="34" charset="0"/>
                <a:cs typeface="Arial" pitchFamily="34" charset="0"/>
              </a:rPr>
              <a:t>“</a:t>
            </a:r>
            <a:r>
              <a:rPr lang="tr-TR" sz="2200" dirty="0" err="1" smtClean="0">
                <a:latin typeface="Arial" pitchFamily="34" charset="0"/>
                <a:cs typeface="Arial" pitchFamily="34" charset="0"/>
              </a:rPr>
              <a:t>res</a:t>
            </a:r>
            <a:r>
              <a:rPr lang="tr-TR" sz="2200" dirty="0" smtClean="0">
                <a:latin typeface="Arial" pitchFamily="34" charset="0"/>
                <a:cs typeface="Arial" pitchFamily="34" charset="0"/>
              </a:rPr>
              <a:t>” dizinine ait kaynakların referanslarını içermektedir. </a:t>
            </a:r>
            <a:endParaRPr lang="tr-TR" sz="2200" dirty="0" smtClean="0">
              <a:latin typeface="Arial" pitchFamily="34" charset="0"/>
              <a:cs typeface="Arial" pitchFamily="34" charset="0"/>
            </a:endParaRPr>
          </a:p>
          <a:p>
            <a:pPr>
              <a:buFont typeface="Wingdings" pitchFamily="2" charset="2"/>
              <a:buChar char="Ø"/>
            </a:pPr>
            <a:r>
              <a:rPr lang="tr-TR" sz="2200" dirty="0" smtClean="0">
                <a:latin typeface="Arial" pitchFamily="34" charset="0"/>
                <a:cs typeface="Arial" pitchFamily="34" charset="0"/>
              </a:rPr>
              <a:t> Kesinlikle </a:t>
            </a:r>
            <a:r>
              <a:rPr lang="tr-TR" sz="2200" dirty="0" smtClean="0">
                <a:latin typeface="Arial" pitchFamily="34" charset="0"/>
                <a:cs typeface="Arial" pitchFamily="34" charset="0"/>
              </a:rPr>
              <a:t>elle değiştirilmemesi </a:t>
            </a:r>
            <a:r>
              <a:rPr lang="tr-TR" sz="2200" dirty="0" smtClean="0">
                <a:latin typeface="Arial" pitchFamily="34" charset="0"/>
                <a:cs typeface="Arial" pitchFamily="34" charset="0"/>
              </a:rPr>
              <a:t>gereken bir sınıftır.</a:t>
            </a:r>
            <a:endParaRPr lang="tr-TR" sz="22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dirty="0" smtClean="0">
                <a:solidFill>
                  <a:srgbClr val="FF0000"/>
                </a:solidFill>
                <a:latin typeface="Arial" pitchFamily="34" charset="0"/>
                <a:cs typeface="Arial" pitchFamily="34" charset="0"/>
              </a:rPr>
              <a:t>AndroidManifest.</a:t>
            </a:r>
            <a:r>
              <a:rPr lang="tr-TR" sz="2800" dirty="0" err="1" smtClean="0">
                <a:solidFill>
                  <a:srgbClr val="FF0000"/>
                </a:solidFill>
                <a:latin typeface="Arial" pitchFamily="34" charset="0"/>
                <a:cs typeface="Arial" pitchFamily="34" charset="0"/>
              </a:rPr>
              <a:t>xml</a:t>
            </a:r>
            <a:endParaRPr lang="tr-TR" sz="2800" b="1" dirty="0">
              <a:solidFill>
                <a:srgbClr val="FF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7" name="6 Dikdörtgen"/>
          <p:cNvSpPr/>
          <p:nvPr/>
        </p:nvSpPr>
        <p:spPr>
          <a:xfrm>
            <a:off x="71406" y="1803149"/>
            <a:ext cx="8929718" cy="2554545"/>
          </a:xfrm>
          <a:prstGeom prst="rect">
            <a:avLst/>
          </a:prstGeom>
        </p:spPr>
        <p:txBody>
          <a:bodyPr wrap="square">
            <a:spAutoFit/>
          </a:bodyPr>
          <a:lstStyle/>
          <a:p>
            <a:r>
              <a:rPr lang="tr-TR" sz="2000" dirty="0" smtClean="0">
                <a:latin typeface="Arial" pitchFamily="34" charset="0"/>
                <a:cs typeface="Arial" pitchFamily="34" charset="0"/>
              </a:rPr>
              <a:t> </a:t>
            </a:r>
            <a:r>
              <a:rPr lang="tr-TR" sz="2000" dirty="0" smtClean="0">
                <a:latin typeface="Arial" pitchFamily="34" charset="0"/>
                <a:cs typeface="Arial" pitchFamily="34" charset="0"/>
              </a:rPr>
              <a:t>       Android</a:t>
            </a:r>
            <a:r>
              <a:rPr lang="tr-TR" sz="2000" dirty="0" smtClean="0">
                <a:latin typeface="Arial" pitchFamily="34" charset="0"/>
                <a:cs typeface="Arial" pitchFamily="34" charset="0"/>
              </a:rPr>
              <a:t>  uygulamasının çalışması için gerekli tüm prensiplerin belirlendiği </a:t>
            </a:r>
            <a:r>
              <a:rPr lang="tr-TR" sz="2000" dirty="0" smtClean="0">
                <a:latin typeface="Arial" pitchFamily="34" charset="0"/>
                <a:cs typeface="Arial" pitchFamily="34" charset="0"/>
              </a:rPr>
              <a:t>dosyadır. Filtrelemeler</a:t>
            </a:r>
            <a:r>
              <a:rPr lang="tr-TR" sz="2000" dirty="0" smtClean="0">
                <a:latin typeface="Arial" pitchFamily="34" charset="0"/>
                <a:cs typeface="Arial" pitchFamily="34" charset="0"/>
              </a:rPr>
              <a:t>, izinler, versiyon ayarları ve bir </a:t>
            </a:r>
            <a:r>
              <a:rPr lang="tr-TR" sz="2000" dirty="0" err="1" smtClean="0">
                <a:latin typeface="Arial" pitchFamily="34" charset="0"/>
                <a:cs typeface="Arial" pitchFamily="34" charset="0"/>
              </a:rPr>
              <a:t>android</a:t>
            </a:r>
            <a:r>
              <a:rPr lang="tr-TR" sz="2000" dirty="0" smtClean="0">
                <a:latin typeface="Arial" pitchFamily="34" charset="0"/>
                <a:cs typeface="Arial" pitchFamily="34" charset="0"/>
              </a:rPr>
              <a:t> uygulamasında  aklınıza gelebilecek birçok şey bu dosya içerisindeki verilere göre şekilleniyor.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a:t>
            </a:r>
            <a:r>
              <a:rPr lang="tr-TR" sz="2000" dirty="0" smtClean="0">
                <a:latin typeface="Arial" pitchFamily="34" charset="0"/>
                <a:cs typeface="Arial" pitchFamily="34" charset="0"/>
              </a:rPr>
              <a:t>       Örneğin</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sms</a:t>
            </a:r>
            <a:r>
              <a:rPr lang="tr-TR" sz="2000" dirty="0" smtClean="0">
                <a:latin typeface="Arial" pitchFamily="34" charset="0"/>
                <a:cs typeface="Arial" pitchFamily="34" charset="0"/>
              </a:rPr>
              <a:t> gönderme iznini vermediğimiz bir uygulama </a:t>
            </a:r>
            <a:r>
              <a:rPr lang="tr-TR" sz="2000" dirty="0" err="1" smtClean="0">
                <a:latin typeface="Arial" pitchFamily="34" charset="0"/>
                <a:cs typeface="Arial" pitchFamily="34" charset="0"/>
              </a:rPr>
              <a:t>sms</a:t>
            </a:r>
            <a:r>
              <a:rPr lang="tr-TR" sz="2000" dirty="0" smtClean="0">
                <a:latin typeface="Arial" pitchFamily="34" charset="0"/>
                <a:cs typeface="Arial" pitchFamily="34" charset="0"/>
              </a:rPr>
              <a:t> gönderemez veya internet erişimi vermediğimiz bir uygulamanın internete bağlanma imkanı yoktur. Ya da bir </a:t>
            </a:r>
            <a:r>
              <a:rPr lang="tr-TR" sz="2000" dirty="0" err="1" smtClean="0">
                <a:latin typeface="Arial" pitchFamily="34" charset="0"/>
                <a:cs typeface="Arial" pitchFamily="34" charset="0"/>
              </a:rPr>
              <a:t>activity</a:t>
            </a:r>
            <a:r>
              <a:rPr lang="tr-TR" sz="2000" dirty="0" smtClean="0">
                <a:latin typeface="Arial" pitchFamily="34" charset="0"/>
                <a:cs typeface="Arial" pitchFamily="34" charset="0"/>
              </a:rPr>
              <a:t> sınıfını bu dosyada tanıtmadığınız sürece uygulamanız içerisinde o sınıfa erişmeniz mümkün olmayacaktır. </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14414" y="1500174"/>
            <a:ext cx="7000892" cy="5390868"/>
          </a:xfrm>
          <a:prstGeom prst="rect">
            <a:avLst/>
          </a:prstGeom>
          <a:noFill/>
          <a:ln w="9525">
            <a:noFill/>
            <a:miter lim="800000"/>
            <a:headEnd/>
            <a:tailEnd/>
          </a:ln>
          <a:effectLst/>
        </p:spPr>
      </p:pic>
      <p:sp>
        <p:nvSpPr>
          <p:cNvPr id="5" name="4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dirty="0" smtClean="0">
                <a:solidFill>
                  <a:srgbClr val="FF0000"/>
                </a:solidFill>
                <a:latin typeface="Arial" pitchFamily="34" charset="0"/>
                <a:cs typeface="Arial" pitchFamily="34" charset="0"/>
              </a:rPr>
              <a:t>AndroidManifest.</a:t>
            </a:r>
            <a:r>
              <a:rPr lang="tr-TR" sz="2800" dirty="0" err="1" smtClean="0">
                <a:solidFill>
                  <a:srgbClr val="FF0000"/>
                </a:solidFill>
                <a:latin typeface="Arial" pitchFamily="34" charset="0"/>
                <a:cs typeface="Arial" pitchFamily="34" charset="0"/>
              </a:rPr>
              <a:t>Xml</a:t>
            </a:r>
            <a:endParaRPr lang="tr-TR" sz="2800" b="1" dirty="0">
              <a:solidFill>
                <a:srgbClr val="FF0000"/>
              </a:solidFill>
              <a:latin typeface="Arial"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2844" y="1500174"/>
            <a:ext cx="4357718" cy="5016758"/>
          </a:xfrm>
          <a:prstGeom prst="rect">
            <a:avLst/>
          </a:prstGeom>
        </p:spPr>
        <p:txBody>
          <a:bodyPr wrap="square">
            <a:spAutoFit/>
          </a:bodyPr>
          <a:lstStyle/>
          <a:p>
            <a:pPr>
              <a:spcAft>
                <a:spcPts val="1200"/>
              </a:spcAft>
              <a:buFont typeface="Wingdings" pitchFamily="2" charset="2"/>
              <a:buChar char="Ø"/>
            </a:pPr>
            <a:r>
              <a:rPr lang="tr-TR" sz="2000" dirty="0" smtClean="0">
                <a:latin typeface="Arial" pitchFamily="34" charset="0"/>
                <a:cs typeface="Arial" pitchFamily="34" charset="0"/>
              </a:rPr>
              <a:t> </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Drawable</a:t>
            </a:r>
            <a:r>
              <a:rPr lang="tr-TR" sz="2000" dirty="0" smtClean="0">
                <a:latin typeface="Arial" pitchFamily="34" charset="0"/>
                <a:cs typeface="Arial" pitchFamily="34" charset="0"/>
              </a:rPr>
              <a:t> </a:t>
            </a:r>
            <a:r>
              <a:rPr lang="tr-TR" sz="2000" dirty="0" smtClean="0">
                <a:latin typeface="Arial" pitchFamily="34" charset="0"/>
                <a:cs typeface="Arial" pitchFamily="34" charset="0"/>
              </a:rPr>
              <a:t>alanı, </a:t>
            </a:r>
            <a:r>
              <a:rPr lang="tr-TR" sz="2000" dirty="0" smtClean="0">
                <a:latin typeface="Arial" pitchFamily="34" charset="0"/>
                <a:cs typeface="Arial" pitchFamily="34" charset="0"/>
              </a:rPr>
              <a:t>şekil, resim, foto, </a:t>
            </a:r>
            <a:r>
              <a:rPr lang="tr-TR" sz="2000" dirty="0" err="1" smtClean="0">
                <a:latin typeface="Arial" pitchFamily="34" charset="0"/>
                <a:cs typeface="Arial" pitchFamily="34" charset="0"/>
              </a:rPr>
              <a:t>icon</a:t>
            </a:r>
            <a:r>
              <a:rPr lang="tr-TR" sz="2000" dirty="0" smtClean="0">
                <a:latin typeface="Arial" pitchFamily="34" charset="0"/>
                <a:cs typeface="Arial" pitchFamily="34" charset="0"/>
              </a:rPr>
              <a:t> vb. görsel öğelerin yer aldığı kısımdır. Üç farklı görüntü kalitesinde kategorize edilmiştir.</a:t>
            </a:r>
            <a:endParaRPr lang="tr-TR" sz="2000" dirty="0" smtClean="0">
              <a:latin typeface="Arial" pitchFamily="34" charset="0"/>
              <a:cs typeface="Arial" pitchFamily="34" charset="0"/>
            </a:endParaRPr>
          </a:p>
          <a:p>
            <a:pPr>
              <a:spcAft>
                <a:spcPts val="1200"/>
              </a:spcAft>
              <a:buFont typeface="Wingdings" pitchFamily="2" charset="2"/>
              <a:buChar char="Ø"/>
            </a:pPr>
            <a:r>
              <a:rPr lang="tr-TR" sz="2000" dirty="0" smtClean="0">
                <a:latin typeface="Arial" pitchFamily="34" charset="0"/>
                <a:cs typeface="Arial" pitchFamily="34" charset="0"/>
              </a:rPr>
              <a:t>Görsellik,günümüzde </a:t>
            </a:r>
            <a:r>
              <a:rPr lang="tr-TR" sz="2000" dirty="0" smtClean="0">
                <a:latin typeface="Arial" pitchFamily="34" charset="0"/>
                <a:cs typeface="Arial" pitchFamily="34" charset="0"/>
              </a:rPr>
              <a:t>her yerde önemli olduğu gibi android uygulamalarında da büyük önem taşır.Uygulamalardaki tasarım,uygulamanın kullanıcıyla etkileşimini gerçekleştirir. </a:t>
            </a:r>
            <a:r>
              <a:rPr lang="tr-TR" sz="2000" dirty="0" smtClean="0">
                <a:latin typeface="Arial" pitchFamily="34" charset="0"/>
                <a:cs typeface="Arial" pitchFamily="34" charset="0"/>
              </a:rPr>
              <a:t>Android </a:t>
            </a:r>
            <a:r>
              <a:rPr lang="tr-TR" sz="2000" dirty="0" smtClean="0">
                <a:latin typeface="Arial" pitchFamily="34" charset="0"/>
                <a:cs typeface="Arial" pitchFamily="34" charset="0"/>
              </a:rPr>
              <a:t>tasarımında önemli etkenlerden biri de Layout kavramıdır</a:t>
            </a:r>
            <a:r>
              <a:rPr lang="tr-TR" sz="2000" dirty="0" smtClean="0">
                <a:latin typeface="Arial" pitchFamily="34" charset="0"/>
                <a:cs typeface="Arial" pitchFamily="34" charset="0"/>
              </a:rPr>
              <a:t>.</a:t>
            </a:r>
            <a:endParaRPr lang="tr-TR" sz="2000" dirty="0" smtClean="0">
              <a:latin typeface="Arial" pitchFamily="34" charset="0"/>
              <a:cs typeface="Arial" pitchFamily="34" charset="0"/>
            </a:endParaRPr>
          </a:p>
          <a:p>
            <a:pPr>
              <a:buFont typeface="Wingdings" pitchFamily="2" charset="2"/>
              <a:buChar char="Ø"/>
            </a:pPr>
            <a:r>
              <a:rPr lang="tr-TR" sz="2000" dirty="0" smtClean="0">
                <a:latin typeface="Arial" pitchFamily="34" charset="0"/>
                <a:cs typeface="Arial" pitchFamily="34" charset="0"/>
              </a:rPr>
              <a:t> Layoutlar,uygulamada kullanılan nesnelerin ekrandaki görüntü </a:t>
            </a:r>
            <a:r>
              <a:rPr lang="tr-TR" sz="2000" dirty="0" smtClean="0">
                <a:latin typeface="Arial" pitchFamily="34" charset="0"/>
                <a:cs typeface="Arial" pitchFamily="34" charset="0"/>
              </a:rPr>
              <a:t>düzenlerini ayarlar.</a:t>
            </a:r>
            <a:endParaRPr lang="tr-TR" sz="2000"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4643438" y="1500174"/>
            <a:ext cx="4071934" cy="260196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643439" y="4143380"/>
            <a:ext cx="4071965" cy="2601986"/>
          </a:xfrm>
          <a:prstGeom prst="rect">
            <a:avLst/>
          </a:prstGeom>
          <a:noFill/>
          <a:ln w="9525">
            <a:noFill/>
            <a:miter lim="800000"/>
            <a:headEnd/>
            <a:tailEnd/>
          </a:ln>
          <a:effectLst/>
        </p:spPr>
      </p:pic>
      <p:sp>
        <p:nvSpPr>
          <p:cNvPr id="7" name="6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Resource Files (</a:t>
            </a:r>
            <a:r>
              <a:rPr lang="tr-TR" sz="2800" b="1" dirty="0" err="1" smtClean="0">
                <a:solidFill>
                  <a:srgbClr val="C00000"/>
                </a:solidFill>
                <a:latin typeface="Arial" pitchFamily="34" charset="0"/>
                <a:cs typeface="Arial" pitchFamily="34" charset="0"/>
              </a:rPr>
              <a:t>drawable</a:t>
            </a:r>
            <a:r>
              <a:rPr lang="tr-TR" sz="2800" b="1" dirty="0" smtClean="0">
                <a:solidFill>
                  <a:srgbClr val="C00000"/>
                </a:solidFill>
                <a:latin typeface="Arial" pitchFamily="34" charset="0"/>
                <a:cs typeface="Arial" pitchFamily="34" charset="0"/>
              </a:rPr>
              <a:t>, </a:t>
            </a:r>
            <a:r>
              <a:rPr lang="tr-TR" sz="2800" b="1" dirty="0" err="1" smtClean="0">
                <a:solidFill>
                  <a:srgbClr val="C00000"/>
                </a:solidFill>
                <a:latin typeface="Arial" pitchFamily="34" charset="0"/>
                <a:cs typeface="Arial" pitchFamily="34" charset="0"/>
              </a:rPr>
              <a:t>layout</a:t>
            </a:r>
            <a:r>
              <a:rPr lang="tr-TR" sz="2800" b="1" dirty="0" smtClean="0">
                <a:solidFill>
                  <a:srgbClr val="C00000"/>
                </a:solidFill>
                <a:latin typeface="Arial" pitchFamily="34" charset="0"/>
                <a:cs typeface="Arial" pitchFamily="34" charset="0"/>
              </a:rPr>
              <a:t>, values)</a:t>
            </a:r>
            <a:endParaRPr lang="tr-TR" sz="2800" b="1" dirty="0">
              <a:solidFill>
                <a:srgbClr val="C00000"/>
              </a:solidFill>
              <a:latin typeface="Arial" pitchFamily="34" charset="0"/>
              <a:cs typeface="Arial" pitchFamily="34" charset="0"/>
            </a:endParaRPr>
          </a:p>
        </p:txBody>
      </p:sp>
      <p:pic>
        <p:nvPicPr>
          <p:cNvPr id="8" name="Picture 9"/>
          <p:cNvPicPr>
            <a:picLocks noChangeAspect="1" noChangeArrowheads="1"/>
          </p:cNvPicPr>
          <p:nvPr/>
        </p:nvPicPr>
        <p:blipFill>
          <a:blip r:embed="rId4" cstate="print"/>
          <a:srcRect/>
          <a:stretch>
            <a:fillRect/>
          </a:stretch>
        </p:blipFill>
        <p:spPr bwMode="auto">
          <a:xfrm>
            <a:off x="0" y="0"/>
            <a:ext cx="887527" cy="66478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285729"/>
            <a:ext cx="7929618" cy="954107"/>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a:t>
            </a:r>
          </a:p>
          <a:p>
            <a:pPr algn="ctr"/>
            <a:r>
              <a:rPr lang="tr-TR" sz="2800" b="1" dirty="0" smtClean="0">
                <a:solidFill>
                  <a:srgbClr val="C00000"/>
                </a:solidFill>
                <a:latin typeface="Arial" pitchFamily="34" charset="0"/>
                <a:cs typeface="Arial" pitchFamily="34" charset="0"/>
              </a:rPr>
              <a:t>Resource Files (values </a:t>
            </a:r>
            <a:r>
              <a:rPr lang="tr-TR" sz="2800" b="1" dirty="0" err="1" smtClean="0">
                <a:solidFill>
                  <a:srgbClr val="C00000"/>
                </a:solidFill>
                <a:latin typeface="Arial" pitchFamily="34" charset="0"/>
                <a:cs typeface="Arial" pitchFamily="34" charset="0"/>
              </a:rPr>
              <a:t>string</a:t>
            </a:r>
            <a:r>
              <a:rPr lang="tr-TR" sz="2800" b="1" dirty="0" smtClean="0">
                <a:solidFill>
                  <a:srgbClr val="C00000"/>
                </a:solidFill>
                <a:latin typeface="Arial" pitchFamily="34" charset="0"/>
                <a:cs typeface="Arial" pitchFamily="34" charset="0"/>
              </a:rPr>
              <a:t>.</a:t>
            </a:r>
            <a:r>
              <a:rPr lang="tr-TR" sz="2800" b="1" dirty="0" err="1" smtClean="0">
                <a:solidFill>
                  <a:srgbClr val="C00000"/>
                </a:solidFill>
                <a:latin typeface="Arial" pitchFamily="34" charset="0"/>
                <a:cs typeface="Arial" pitchFamily="34" charset="0"/>
              </a:rPr>
              <a:t>xml</a:t>
            </a:r>
            <a:r>
              <a:rPr lang="tr-TR" sz="2800" b="1" dirty="0" smtClean="0">
                <a:solidFill>
                  <a:srgbClr val="C00000"/>
                </a:solidFill>
                <a:latin typeface="Arial" pitchFamily="34" charset="0"/>
                <a:cs typeface="Arial" pitchFamily="34" charset="0"/>
              </a:rPr>
              <a:t>)</a:t>
            </a:r>
            <a:endParaRPr lang="tr-TR" sz="2800" b="1" dirty="0">
              <a:solidFill>
                <a:srgbClr val="C00000"/>
              </a:solidFill>
              <a:latin typeface="Arial" pitchFamily="34" charset="0"/>
              <a:cs typeface="Arial" pitchFamily="34" charset="0"/>
            </a:endParaRP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Dikdörtgen"/>
          <p:cNvSpPr/>
          <p:nvPr/>
        </p:nvSpPr>
        <p:spPr>
          <a:xfrm>
            <a:off x="5929322" y="1643050"/>
            <a:ext cx="3214678" cy="2554545"/>
          </a:xfrm>
          <a:prstGeom prst="rect">
            <a:avLst/>
          </a:prstGeom>
        </p:spPr>
        <p:txBody>
          <a:bodyPr wrap="square">
            <a:spAutoFit/>
          </a:bodyPr>
          <a:lstStyle/>
          <a:p>
            <a:r>
              <a:rPr lang="tr-TR" sz="2000" dirty="0" smtClean="0">
                <a:latin typeface="Arial" pitchFamily="34" charset="0"/>
                <a:cs typeface="Arial" pitchFamily="34" charset="0"/>
              </a:rPr>
              <a:t>	Referans </a:t>
            </a:r>
            <a:r>
              <a:rPr lang="tr-TR" sz="2000" dirty="0" smtClean="0">
                <a:latin typeface="Arial" pitchFamily="34" charset="0"/>
                <a:cs typeface="Arial" pitchFamily="34" charset="0"/>
              </a:rPr>
              <a:t>değerlerimizin yer aldığı kısımdır.  Örn: "unvan", "</a:t>
            </a:r>
            <a:r>
              <a:rPr lang="tr-TR" sz="2000" dirty="0" err="1" smtClean="0">
                <a:latin typeface="Arial" pitchFamily="34" charset="0"/>
                <a:cs typeface="Arial" pitchFamily="34" charset="0"/>
              </a:rPr>
              <a:t>blog</a:t>
            </a:r>
            <a:r>
              <a:rPr lang="tr-TR" sz="2000" dirty="0" smtClean="0">
                <a:latin typeface="Arial" pitchFamily="34" charset="0"/>
                <a:cs typeface="Arial" pitchFamily="34" charset="0"/>
              </a:rPr>
              <a:t> yazarı" eşleştirmesi gibi. @</a:t>
            </a:r>
            <a:r>
              <a:rPr lang="tr-TR" sz="2000" dirty="0" err="1" smtClean="0">
                <a:latin typeface="Arial" pitchFamily="34" charset="0"/>
                <a:cs typeface="Arial" pitchFamily="34" charset="0"/>
              </a:rPr>
              <a:t>string</a:t>
            </a:r>
            <a:r>
              <a:rPr lang="tr-TR" sz="2000" dirty="0" smtClean="0">
                <a:latin typeface="Arial" pitchFamily="34" charset="0"/>
                <a:cs typeface="Arial" pitchFamily="34" charset="0"/>
              </a:rPr>
              <a:t>/unvan denildiğinde direk olarak bizlere "</a:t>
            </a:r>
            <a:r>
              <a:rPr lang="tr-TR" sz="2000" dirty="0" err="1" smtClean="0">
                <a:latin typeface="Arial" pitchFamily="34" charset="0"/>
                <a:cs typeface="Arial" pitchFamily="34" charset="0"/>
              </a:rPr>
              <a:t>blog</a:t>
            </a:r>
            <a:r>
              <a:rPr lang="tr-TR" sz="2000" dirty="0" smtClean="0">
                <a:latin typeface="Arial" pitchFamily="34" charset="0"/>
                <a:cs typeface="Arial" pitchFamily="34" charset="0"/>
              </a:rPr>
              <a:t> yazarı" değerini verecektir.</a:t>
            </a:r>
            <a:endParaRPr lang="tr-TR" sz="2000" dirty="0">
              <a:latin typeface="Arial" pitchFamily="34" charset="0"/>
              <a:cs typeface="Arial" pitchFamily="34" charset="0"/>
            </a:endParaRPr>
          </a:p>
        </p:txBody>
      </p:sp>
      <p:pic>
        <p:nvPicPr>
          <p:cNvPr id="57346" name="Picture 2"/>
          <p:cNvPicPr>
            <a:picLocks noChangeAspect="1" noChangeArrowheads="1"/>
          </p:cNvPicPr>
          <p:nvPr/>
        </p:nvPicPr>
        <p:blipFill>
          <a:blip r:embed="rId3" cstate="print"/>
          <a:srcRect/>
          <a:stretch>
            <a:fillRect/>
          </a:stretch>
        </p:blipFill>
        <p:spPr bwMode="auto">
          <a:xfrm>
            <a:off x="1" y="1500175"/>
            <a:ext cx="5857884" cy="44653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ÖZELLİKLERİ </a:t>
            </a:r>
            <a:endParaRPr lang="tr-TR" sz="2800" b="1" dirty="0">
              <a:solidFill>
                <a:srgbClr val="C00000"/>
              </a:solidFill>
              <a:latin typeface="Arial" pitchFamily="34" charset="0"/>
              <a:cs typeface="Arial" pitchFamily="34" charset="0"/>
            </a:endParaRPr>
          </a:p>
        </p:txBody>
      </p:sp>
      <p:sp>
        <p:nvSpPr>
          <p:cNvPr id="16386" name="Rectangle 2"/>
          <p:cNvSpPr>
            <a:spLocks noChangeArrowheads="1"/>
          </p:cNvSpPr>
          <p:nvPr/>
        </p:nvSpPr>
        <p:spPr bwMode="auto">
          <a:xfrm>
            <a:off x="142844" y="1673827"/>
            <a:ext cx="8786842" cy="4801951"/>
          </a:xfrm>
          <a:prstGeom prst="rect">
            <a:avLst/>
          </a:prstGeom>
          <a:solidFill>
            <a:srgbClr val="FFFFFF"/>
          </a:solidFill>
          <a:ln w="9525">
            <a:noFill/>
            <a:miter lim="800000"/>
            <a:headEnd/>
            <a:tailEnd/>
          </a:ln>
          <a:effectLst/>
        </p:spPr>
        <p:txBody>
          <a:bodyPr vert="horz" wrap="square" lIns="317400" tIns="45720" rIns="9144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sng" strike="noStrike" cap="none" normalizeH="0" baseline="0" dirty="0" smtClean="0">
                <a:ln>
                  <a:noFill/>
                </a:ln>
                <a:solidFill>
                  <a:srgbClr val="FF0000"/>
                </a:solidFill>
                <a:effectLst/>
                <a:latin typeface="Arial" charset="0"/>
                <a:cs typeface="Arial" charset="0"/>
              </a:rPr>
              <a:t>Handset Çizimler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effectLst/>
                <a:latin typeface="Arial" charset="0"/>
                <a:cs typeface="Arial" charset="0"/>
              </a:rPr>
              <a:t>Sistem, </a:t>
            </a:r>
            <a:r>
              <a:rPr lang="tr-TR" sz="2200" dirty="0" smtClean="0">
                <a:latin typeface="Arial" charset="0"/>
                <a:cs typeface="Arial" charset="0"/>
              </a:rPr>
              <a:t>VGA</a:t>
            </a:r>
            <a:r>
              <a:rPr kumimoji="0" lang="tr-TR" sz="2200" b="0" i="0" u="none" strike="noStrike" cap="none" normalizeH="0" baseline="0" dirty="0" smtClean="0">
                <a:ln>
                  <a:noFill/>
                </a:ln>
                <a:effectLst/>
                <a:latin typeface="Arial" charset="0"/>
                <a:cs typeface="Arial" charset="0"/>
              </a:rPr>
              <a:t>, </a:t>
            </a:r>
            <a:r>
              <a:rPr lang="tr-TR" sz="2200" dirty="0" smtClean="0">
                <a:latin typeface="Arial" charset="0"/>
                <a:cs typeface="Arial" charset="0"/>
              </a:rPr>
              <a:t>2D Grafik</a:t>
            </a:r>
            <a:r>
              <a:rPr kumimoji="0" lang="tr-TR" sz="2200" b="0" i="0" u="none" strike="noStrike" cap="none" normalizeH="0" baseline="0" dirty="0" smtClean="0">
                <a:ln>
                  <a:noFill/>
                </a:ln>
                <a:effectLst/>
                <a:latin typeface="Arial" charset="0"/>
                <a:cs typeface="Arial" charset="0"/>
              </a:rPr>
              <a:t> arşivler, OpenGL ES 1.0 tabanlı 3D Grafik arşivlerine ve geleneksel telefon çıkışlarına son derece kolay uyum sağlar.</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sng" strike="noStrike" cap="none" normalizeH="0" baseline="0" dirty="0" smtClean="0">
                <a:ln>
                  <a:noFill/>
                </a:ln>
                <a:solidFill>
                  <a:srgbClr val="FF0000"/>
                </a:solidFill>
                <a:effectLst/>
                <a:latin typeface="Arial" charset="0"/>
                <a:cs typeface="Arial" charset="0"/>
              </a:rPr>
              <a:t>Depolama</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effectLst/>
                <a:latin typeface="Arial" charset="0"/>
                <a:cs typeface="Arial" charset="0"/>
              </a:rPr>
              <a:t>Bilgi depolama amaçlı SQLite kullanılmaktadır.</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sng" strike="noStrike" cap="none" normalizeH="0" baseline="0" dirty="0" smtClean="0">
                <a:ln>
                  <a:noFill/>
                </a:ln>
                <a:solidFill>
                  <a:srgbClr val="FF0000"/>
                </a:solidFill>
                <a:effectLst/>
                <a:latin typeface="Arial" charset="0"/>
                <a:cs typeface="Arial" charset="0"/>
              </a:rPr>
              <a:t>Bağlanabilirlik</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effectLst/>
                <a:latin typeface="Arial" charset="0"/>
                <a:cs typeface="Arial" charset="0"/>
              </a:rPr>
              <a:t>Android, GSM, Bluetooth, EDGE, 3G ve Wi-Fi bağlantısını destekler.</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sng" strike="noStrike" cap="none" normalizeH="0" baseline="0" dirty="0" smtClean="0">
                <a:ln>
                  <a:noFill/>
                </a:ln>
                <a:solidFill>
                  <a:srgbClr val="FF0000"/>
                </a:solidFill>
                <a:effectLst/>
                <a:latin typeface="Arial" charset="0"/>
                <a:cs typeface="Arial" charset="0"/>
              </a:rPr>
              <a:t>Mesajlaşma</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effectLst/>
                <a:latin typeface="Arial" charset="0"/>
                <a:cs typeface="Arial" charset="0"/>
              </a:rPr>
              <a:t>Hem SMS hem de MMS desteği vardır.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282" y="1785926"/>
            <a:ext cx="8715436" cy="4924425"/>
          </a:xfrm>
          <a:prstGeom prst="rect">
            <a:avLst/>
          </a:prstGeom>
        </p:spPr>
        <p:txBody>
          <a:bodyPr wrap="square">
            <a:spAutoFit/>
          </a:bodyPr>
          <a:lstStyle/>
          <a:p>
            <a:pPr lvl="0" eaLnBrk="0" fontAlgn="base" hangingPunct="0">
              <a:spcBef>
                <a:spcPct val="0"/>
              </a:spcBef>
              <a:spcAft>
                <a:spcPct val="0"/>
              </a:spcAft>
            </a:pPr>
            <a:r>
              <a:rPr lang="tr-TR" sz="2200" b="1" u="sng" dirty="0" smtClean="0">
                <a:solidFill>
                  <a:srgbClr val="FF0000"/>
                </a:solidFill>
                <a:latin typeface="Arial" pitchFamily="34" charset="0"/>
                <a:cs typeface="Arial" pitchFamily="34" charset="0"/>
              </a:rPr>
              <a:t>Web Tarayıcısı</a:t>
            </a:r>
          </a:p>
          <a:p>
            <a:pPr lvl="1" indent="-457200" eaLnBrk="0" fontAlgn="base" hangingPunct="0">
              <a:spcBef>
                <a:spcPct val="0"/>
              </a:spcBef>
              <a:spcAft>
                <a:spcPct val="0"/>
              </a:spcAft>
            </a:pPr>
            <a:r>
              <a:rPr lang="tr-TR" sz="2200" dirty="0" smtClean="0">
                <a:latin typeface="Arial" pitchFamily="34" charset="0"/>
                <a:cs typeface="Arial" pitchFamily="34" charset="0"/>
              </a:rPr>
              <a:t>Opera, Firefox, Dolphin Browser HD gibi tarayıcıları kullanır. Web tarayıcısı açık kaynak kodlu WebKit Application Framework üzerine kuruludur.</a:t>
            </a:r>
          </a:p>
          <a:p>
            <a:pPr lvl="1" indent="-457200" eaLnBrk="0" fontAlgn="base" hangingPunct="0">
              <a:spcBef>
                <a:spcPct val="0"/>
              </a:spcBef>
              <a:spcAft>
                <a:spcPct val="0"/>
              </a:spcAft>
            </a:pPr>
            <a:endParaRPr lang="tr-TR" sz="2200" dirty="0" smtClean="0">
              <a:solidFill>
                <a:srgbClr val="000000"/>
              </a:solidFill>
              <a:latin typeface="Arial" pitchFamily="34" charset="0"/>
              <a:cs typeface="Arial" pitchFamily="34" charset="0"/>
            </a:endParaRPr>
          </a:p>
          <a:p>
            <a:pPr lvl="0" eaLnBrk="0" fontAlgn="base" hangingPunct="0">
              <a:spcBef>
                <a:spcPct val="0"/>
              </a:spcBef>
              <a:spcAft>
                <a:spcPct val="0"/>
              </a:spcAft>
            </a:pPr>
            <a:r>
              <a:rPr lang="tr-TR" sz="2200" b="1" u="sng" dirty="0" smtClean="0">
                <a:solidFill>
                  <a:srgbClr val="FF0000"/>
                </a:solidFill>
                <a:latin typeface="Arial" pitchFamily="34" charset="0"/>
                <a:cs typeface="Arial" pitchFamily="34" charset="0"/>
              </a:rPr>
              <a:t>Medya Destekleri</a:t>
            </a:r>
          </a:p>
          <a:p>
            <a:pPr lvl="1" indent="-457200" eaLnBrk="0" fontAlgn="base" hangingPunct="0">
              <a:spcBef>
                <a:spcPct val="0"/>
              </a:spcBef>
              <a:spcAft>
                <a:spcPct val="0"/>
              </a:spcAft>
            </a:pPr>
            <a:r>
              <a:rPr lang="tr-TR" sz="2200" dirty="0" smtClean="0">
                <a:latin typeface="Arial" pitchFamily="34" charset="0"/>
                <a:cs typeface="Arial" pitchFamily="34" charset="0"/>
              </a:rPr>
              <a:t>Android, MPEG-4, MP4, H.264, MP3, ve AAC, AMR, JPEG, PNG, GIF gibi ses/video/resim formatlarını desteklemektedir.</a:t>
            </a:r>
          </a:p>
          <a:p>
            <a:pPr lvl="1" indent="-457200" eaLnBrk="0" fontAlgn="base" hangingPunct="0">
              <a:spcBef>
                <a:spcPct val="0"/>
              </a:spcBef>
              <a:spcAft>
                <a:spcPct val="0"/>
              </a:spcAft>
            </a:pPr>
            <a:endParaRPr lang="tr-TR" sz="2200" dirty="0" smtClean="0">
              <a:solidFill>
                <a:srgbClr val="000000"/>
              </a:solidFill>
              <a:latin typeface="Arial" pitchFamily="34" charset="0"/>
              <a:cs typeface="Arial" pitchFamily="34" charset="0"/>
            </a:endParaRPr>
          </a:p>
          <a:p>
            <a:pPr lvl="0" eaLnBrk="0" fontAlgn="base" hangingPunct="0">
              <a:spcBef>
                <a:spcPct val="0"/>
              </a:spcBef>
              <a:spcAft>
                <a:spcPct val="0"/>
              </a:spcAft>
            </a:pPr>
            <a:r>
              <a:rPr lang="tr-TR" sz="2200" b="1" u="sng" dirty="0" smtClean="0">
                <a:solidFill>
                  <a:srgbClr val="FF0000"/>
                </a:solidFill>
                <a:latin typeface="Arial" pitchFamily="34" charset="0"/>
                <a:cs typeface="Arial" pitchFamily="34" charset="0"/>
              </a:rPr>
              <a:t>Ek Donanımları</a:t>
            </a:r>
          </a:p>
          <a:p>
            <a:pPr lvl="1" indent="-457200" eaLnBrk="0" fontAlgn="base" hangingPunct="0">
              <a:spcBef>
                <a:spcPct val="0"/>
              </a:spcBef>
              <a:spcAft>
                <a:spcPct val="0"/>
              </a:spcAft>
            </a:pPr>
            <a:r>
              <a:rPr lang="tr-TR" sz="2200" dirty="0" smtClean="0">
                <a:latin typeface="Arial" pitchFamily="34" charset="0"/>
                <a:cs typeface="Arial" pitchFamily="34" charset="0"/>
              </a:rPr>
              <a:t>Android, anti-titremeli video/foto kameraları, touchscreenler, GPS, pusulalar, denge sensörleri, accelerometrelerde son derece yeteneklidir.</a:t>
            </a:r>
          </a:p>
        </p:txBody>
      </p:sp>
      <p:pic>
        <p:nvPicPr>
          <p:cNvPr id="5"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6" name="5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 ÖZELLİKLERİ </a:t>
            </a:r>
            <a:endParaRPr lang="tr-TR"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a:t>
            </a:r>
            <a:endParaRPr lang="tr-TR" sz="2800" b="1" dirty="0">
              <a:solidFill>
                <a:srgbClr val="C00000"/>
              </a:solidFill>
              <a:latin typeface="Arial" pitchFamily="34" charset="0"/>
              <a:cs typeface="Arial" pitchFamily="34" charset="0"/>
            </a:endParaRPr>
          </a:p>
        </p:txBody>
      </p:sp>
      <p:sp>
        <p:nvSpPr>
          <p:cNvPr id="6" name="5 Dikdörtgen"/>
          <p:cNvSpPr/>
          <p:nvPr/>
        </p:nvSpPr>
        <p:spPr>
          <a:xfrm>
            <a:off x="285720" y="1785926"/>
            <a:ext cx="8643998" cy="2862322"/>
          </a:xfrm>
          <a:prstGeom prst="rect">
            <a:avLst/>
          </a:prstGeom>
        </p:spPr>
        <p:txBody>
          <a:bodyPr wrap="square">
            <a:spAutoFit/>
          </a:bodyPr>
          <a:lstStyle/>
          <a:p>
            <a:pPr>
              <a:lnSpc>
                <a:spcPct val="150000"/>
              </a:lnSpc>
            </a:pPr>
            <a:r>
              <a:rPr lang="tr-TR" sz="2400" dirty="0" smtClean="0">
                <a:latin typeface="Arial" pitchFamily="34" charset="0"/>
                <a:cs typeface="Arial" pitchFamily="34" charset="0"/>
              </a:rPr>
              <a:t>	 Android mimarisi, diğer işletim sistemleri mimarisine kıyasla daha fazla görev katmanına sahip bir mimaridir. Örneğin; Win. NT mimarisinde user ve kernel olarak iki seviye vardır ve bu iki seviye net bir çizgiyle ayrılmıştır. Fakat Android mimarisinde beş katmanlı bir yapı kullanılmıştır. </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a:t>
            </a:r>
            <a:endParaRPr lang="tr-TR" sz="2800" b="1" dirty="0">
              <a:solidFill>
                <a:srgbClr val="C00000"/>
              </a:solidFill>
              <a:latin typeface="Arial" pitchFamily="34" charset="0"/>
              <a:cs typeface="Arial" pitchFamily="34" charset="0"/>
            </a:endParaRPr>
          </a:p>
        </p:txBody>
      </p:sp>
      <p:pic>
        <p:nvPicPr>
          <p:cNvPr id="6" name="Picture 1"/>
          <p:cNvPicPr>
            <a:picLocks noChangeAspect="1" noChangeArrowheads="1"/>
          </p:cNvPicPr>
          <p:nvPr/>
        </p:nvPicPr>
        <p:blipFill>
          <a:blip r:embed="rId3" cstate="print"/>
          <a:srcRect/>
          <a:stretch>
            <a:fillRect/>
          </a:stretch>
        </p:blipFill>
        <p:spPr bwMode="auto">
          <a:xfrm>
            <a:off x="1214414" y="1682365"/>
            <a:ext cx="6627827" cy="4747031"/>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887527" cy="664789"/>
          </a:xfrm>
          <a:prstGeom prst="rect">
            <a:avLst/>
          </a:prstGeom>
          <a:noFill/>
          <a:ln w="9525">
            <a:noFill/>
            <a:round/>
            <a:headEnd/>
            <a:tailEnd/>
          </a:ln>
        </p:spPr>
      </p:pic>
      <p:sp>
        <p:nvSpPr>
          <p:cNvPr id="5" name="4 Metin kutusu"/>
          <p:cNvSpPr txBox="1"/>
          <p:nvPr/>
        </p:nvSpPr>
        <p:spPr>
          <a:xfrm>
            <a:off x="1500166" y="285728"/>
            <a:ext cx="6786578" cy="523220"/>
          </a:xfrm>
          <a:prstGeom prst="rect">
            <a:avLst/>
          </a:prstGeom>
          <a:noFill/>
        </p:spPr>
        <p:txBody>
          <a:bodyPr wrap="square" rtlCol="0">
            <a:spAutoFit/>
          </a:bodyPr>
          <a:lstStyle/>
          <a:p>
            <a:pPr algn="ctr"/>
            <a:r>
              <a:rPr lang="tr-TR" sz="2800" b="1" dirty="0" smtClean="0">
                <a:solidFill>
                  <a:srgbClr val="C00000"/>
                </a:solidFill>
                <a:latin typeface="Arial" pitchFamily="34" charset="0"/>
                <a:cs typeface="Arial" pitchFamily="34" charset="0"/>
              </a:rPr>
              <a:t>ANDROID OS MİMARİSİ - Applications</a:t>
            </a:r>
            <a:endParaRPr lang="tr-TR" sz="2800" b="1" dirty="0">
              <a:solidFill>
                <a:srgbClr val="C00000"/>
              </a:solidFill>
              <a:latin typeface="Arial" pitchFamily="34" charset="0"/>
              <a:cs typeface="Arial" pitchFamily="34" charset="0"/>
            </a:endParaRPr>
          </a:p>
        </p:txBody>
      </p:sp>
      <p:sp>
        <p:nvSpPr>
          <p:cNvPr id="6" name="5 Dikdörtgen"/>
          <p:cNvSpPr/>
          <p:nvPr/>
        </p:nvSpPr>
        <p:spPr>
          <a:xfrm>
            <a:off x="142844" y="1785926"/>
            <a:ext cx="8858280" cy="2862322"/>
          </a:xfrm>
          <a:prstGeom prst="rect">
            <a:avLst/>
          </a:prstGeom>
        </p:spPr>
        <p:txBody>
          <a:bodyPr wrap="square">
            <a:spAutoFit/>
          </a:bodyPr>
          <a:lstStyle/>
          <a:p>
            <a:pPr>
              <a:lnSpc>
                <a:spcPct val="150000"/>
              </a:lnSpc>
              <a:buFont typeface="Wingdings" pitchFamily="2" charset="2"/>
              <a:buChar char="Ø"/>
            </a:pPr>
            <a:r>
              <a:rPr lang="tr-TR" sz="2400" b="1" dirty="0" smtClean="0">
                <a:latin typeface="Arial" pitchFamily="34" charset="0"/>
                <a:cs typeface="Arial" pitchFamily="34" charset="0"/>
              </a:rPr>
              <a:t>  </a:t>
            </a:r>
            <a:r>
              <a:rPr lang="tr-TR" sz="2400" dirty="0" smtClean="0">
                <a:latin typeface="Arial" pitchFamily="34" charset="0"/>
                <a:cs typeface="Arial" pitchFamily="34" charset="0"/>
              </a:rPr>
              <a:t>Application katmanı İşletim sisteminin kullanıcıya görünen yüzüdür de denebilir. </a:t>
            </a:r>
          </a:p>
          <a:p>
            <a:pPr>
              <a:lnSpc>
                <a:spcPct val="150000"/>
              </a:lnSpc>
              <a:buFont typeface="Wingdings" pitchFamily="2" charset="2"/>
              <a:buChar char="Ø"/>
            </a:pPr>
            <a:r>
              <a:rPr lang="tr-TR" sz="2400" dirty="0" smtClean="0">
                <a:latin typeface="Arial" pitchFamily="34" charset="0"/>
                <a:cs typeface="Arial" pitchFamily="34" charset="0"/>
              </a:rPr>
              <a:t>  Bu katmanda kullanıcı tanımlı uygulamalar bulunur. </a:t>
            </a:r>
          </a:p>
          <a:p>
            <a:pPr>
              <a:lnSpc>
                <a:spcPct val="150000"/>
              </a:lnSpc>
              <a:buFont typeface="Wingdings" pitchFamily="2" charset="2"/>
              <a:buChar char="Ø"/>
            </a:pPr>
            <a:r>
              <a:rPr lang="tr-TR" sz="2400" dirty="0" smtClean="0">
                <a:latin typeface="Arial" pitchFamily="34" charset="0"/>
                <a:cs typeface="Arial" pitchFamily="34" charset="0"/>
              </a:rPr>
              <a:t>  Android uygulamalarının tamamına yakını Java programlama diliyle geliştirilir.</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811</TotalTime>
  <Words>854</Words>
  <Application>Microsoft Office PowerPoint</Application>
  <PresentationFormat>Ekran Gösterisi (4:3)</PresentationFormat>
  <Paragraphs>215</Paragraphs>
  <Slides>45</Slides>
  <Notes>0</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Ortalama</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ilker</dc:creator>
  <cp:lastModifiedBy>ilker</cp:lastModifiedBy>
  <cp:revision>80</cp:revision>
  <dcterms:created xsi:type="dcterms:W3CDTF">2012-02-11T23:51:59Z</dcterms:created>
  <dcterms:modified xsi:type="dcterms:W3CDTF">2012-02-19T17:12:05Z</dcterms:modified>
</cp:coreProperties>
</file>