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</p:sldIdLst>
  <p:sldSz cx="9144000" cy="6858000" type="screen4x3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4540" y="1455420"/>
            <a:ext cx="8130793" cy="18497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1F487C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64540" y="3528567"/>
            <a:ext cx="6348095" cy="124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1F487C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1F487C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10540" y="1561591"/>
            <a:ext cx="3461385" cy="4268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1F487C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49326"/>
            <a:ext cx="9144000" cy="6409055"/>
          </a:xfrm>
          <a:custGeom>
            <a:avLst/>
            <a:gdLst/>
            <a:ahLst/>
            <a:cxnLst/>
            <a:rect l="l" t="t" r="r" b="b"/>
            <a:pathLst>
              <a:path w="9144000" h="6409055">
                <a:moveTo>
                  <a:pt x="0" y="6408673"/>
                </a:moveTo>
                <a:lnTo>
                  <a:pt x="9144000" y="6408673"/>
                </a:lnTo>
                <a:lnTo>
                  <a:pt x="9144000" y="0"/>
                </a:lnTo>
                <a:lnTo>
                  <a:pt x="0" y="0"/>
                </a:lnTo>
                <a:lnTo>
                  <a:pt x="0" y="6408673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365759"/>
            <a:ext cx="9144000" cy="83820"/>
          </a:xfrm>
          <a:custGeom>
            <a:avLst/>
            <a:gdLst/>
            <a:ahLst/>
            <a:cxnLst/>
            <a:rect l="l" t="t" r="r" b="b"/>
            <a:pathLst>
              <a:path w="9144000" h="83820">
                <a:moveTo>
                  <a:pt x="0" y="83565"/>
                </a:moveTo>
                <a:lnTo>
                  <a:pt x="9144000" y="83565"/>
                </a:lnTo>
                <a:lnTo>
                  <a:pt x="9144000" y="0"/>
                </a:lnTo>
                <a:lnTo>
                  <a:pt x="0" y="0"/>
                </a:lnTo>
                <a:lnTo>
                  <a:pt x="0" y="835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9144000" cy="365760"/>
          </a:xfrm>
          <a:custGeom>
            <a:avLst/>
            <a:gdLst/>
            <a:ahLst/>
            <a:cxnLst/>
            <a:rect l="l" t="t" r="r" b="b"/>
            <a:pathLst>
              <a:path w="9144000" h="365760">
                <a:moveTo>
                  <a:pt x="9144000" y="0"/>
                </a:moveTo>
                <a:lnTo>
                  <a:pt x="0" y="0"/>
                </a:lnTo>
                <a:lnTo>
                  <a:pt x="0" y="365760"/>
                </a:lnTo>
                <a:lnTo>
                  <a:pt x="9144000" y="365760"/>
                </a:lnTo>
                <a:lnTo>
                  <a:pt x="91440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728726"/>
            <a:ext cx="8072119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1F487C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25091"/>
            <a:ext cx="8018780" cy="3829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3398520"/>
            <a:ext cx="7848600" cy="1905"/>
          </a:xfrm>
          <a:custGeom>
            <a:avLst/>
            <a:gdLst/>
            <a:ahLst/>
            <a:cxnLst/>
            <a:rect l="l" t="t" r="r" b="b"/>
            <a:pathLst>
              <a:path w="7848600" h="1904">
                <a:moveTo>
                  <a:pt x="0" y="0"/>
                </a:moveTo>
                <a:lnTo>
                  <a:pt x="7848600" y="1650"/>
                </a:lnTo>
              </a:path>
            </a:pathLst>
          </a:custGeom>
          <a:ln w="1905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1" i="1" dirty="0">
                <a:solidFill>
                  <a:srgbClr val="C0504D"/>
                </a:solidFill>
                <a:latin typeface="Arial"/>
                <a:cs typeface="Arial"/>
              </a:rPr>
              <a:t>BOOLEAN</a:t>
            </a:r>
            <a:r>
              <a:rPr b="1" i="1" spc="-110" dirty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b="1" i="1" dirty="0">
                <a:solidFill>
                  <a:srgbClr val="C0504D"/>
                </a:solidFill>
                <a:latin typeface="Arial"/>
                <a:cs typeface="Arial"/>
              </a:rPr>
              <a:t>ARİTMETİĞİ</a:t>
            </a:r>
            <a:r>
              <a:rPr b="1" i="1" spc="-40" dirty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b="1" i="1" dirty="0">
                <a:solidFill>
                  <a:srgbClr val="C0504D"/>
                </a:solidFill>
                <a:latin typeface="Arial"/>
                <a:cs typeface="Arial"/>
              </a:rPr>
              <a:t>VE</a:t>
            </a:r>
            <a:r>
              <a:rPr b="1" i="1" spc="-10" dirty="0">
                <a:solidFill>
                  <a:srgbClr val="C0504D"/>
                </a:solidFill>
                <a:latin typeface="Arial"/>
                <a:cs typeface="Arial"/>
              </a:rPr>
              <a:t> DEMORGAN TEOREMLERİ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315722"/>
            <a:ext cx="637667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Boolean</a:t>
            </a:r>
            <a:r>
              <a:rPr spc="-170" dirty="0"/>
              <a:t> </a:t>
            </a:r>
            <a:r>
              <a:rPr spc="-80" dirty="0"/>
              <a:t>kanunları</a:t>
            </a:r>
            <a:r>
              <a:rPr spc="-150" dirty="0"/>
              <a:t> </a:t>
            </a:r>
            <a:r>
              <a:rPr dirty="0"/>
              <a:t>ve</a:t>
            </a:r>
            <a:r>
              <a:rPr spc="-160" dirty="0"/>
              <a:t> </a:t>
            </a:r>
            <a:r>
              <a:rPr spc="-90" dirty="0"/>
              <a:t>kura</a:t>
            </a:r>
            <a:r>
              <a:rPr spc="-380" dirty="0"/>
              <a:t> </a:t>
            </a:r>
            <a:r>
              <a:rPr b="1" spc="-50" dirty="0">
                <a:latin typeface="Arial"/>
                <a:cs typeface="Arial"/>
              </a:rPr>
              <a:t>l</a:t>
            </a:r>
            <a:r>
              <a:rPr spc="-50" dirty="0"/>
              <a:t>arı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1527048"/>
            <a:ext cx="7966075" cy="124015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94945" marR="5080" indent="-182880">
              <a:lnSpc>
                <a:spcPts val="3020"/>
              </a:lnSpc>
              <a:spcBef>
                <a:spcPts val="484"/>
              </a:spcBef>
              <a:buClr>
                <a:srgbClr val="4F81BC"/>
              </a:buClr>
              <a:buSzPct val="83928"/>
              <a:buChar char="•"/>
              <a:tabLst>
                <a:tab pos="194945" algn="l"/>
              </a:tabLst>
            </a:pPr>
            <a:r>
              <a:rPr sz="2800" dirty="0">
                <a:latin typeface="Microsoft Sans Serif"/>
                <a:cs typeface="Microsoft Sans Serif"/>
              </a:rPr>
              <a:t>Kural</a:t>
            </a:r>
            <a:r>
              <a:rPr sz="2800" spc="-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7:</a:t>
            </a:r>
            <a:r>
              <a:rPr sz="2800" spc="-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Bir</a:t>
            </a:r>
            <a:r>
              <a:rPr sz="2800" spc="-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değişkeni</a:t>
            </a:r>
            <a:r>
              <a:rPr sz="2800" spc="-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değili</a:t>
            </a:r>
            <a:r>
              <a:rPr sz="2800" spc="-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ile</a:t>
            </a:r>
            <a:r>
              <a:rPr sz="2800" spc="-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VE’lerseniz</a:t>
            </a:r>
            <a:r>
              <a:rPr sz="2800" spc="-30" dirty="0">
                <a:latin typeface="Microsoft Sans Serif"/>
                <a:cs typeface="Microsoft Sans Serif"/>
              </a:rPr>
              <a:t> </a:t>
            </a:r>
            <a:r>
              <a:rPr sz="2800" spc="50" dirty="0">
                <a:latin typeface="Microsoft Sans Serif"/>
                <a:cs typeface="Microsoft Sans Serif"/>
              </a:rPr>
              <a:t>çıkış</a:t>
            </a:r>
            <a:r>
              <a:rPr sz="2800" spc="-40" dirty="0">
                <a:latin typeface="Microsoft Sans Serif"/>
                <a:cs typeface="Microsoft Sans Serif"/>
              </a:rPr>
              <a:t> </a:t>
            </a:r>
            <a:r>
              <a:rPr sz="2800" spc="-50" dirty="0">
                <a:latin typeface="Microsoft Sans Serif"/>
                <a:cs typeface="Microsoft Sans Serif"/>
              </a:rPr>
              <a:t>0 </a:t>
            </a:r>
            <a:r>
              <a:rPr sz="2800" spc="-10" dirty="0">
                <a:latin typeface="Microsoft Sans Serif"/>
                <a:cs typeface="Microsoft Sans Serif"/>
              </a:rPr>
              <a:t>olur.</a:t>
            </a:r>
            <a:endParaRPr sz="2800">
              <a:latin typeface="Microsoft Sans Serif"/>
              <a:cs typeface="Microsoft Sans Serif"/>
            </a:endParaRPr>
          </a:p>
          <a:p>
            <a:pPr marL="286385">
              <a:lnSpc>
                <a:spcPct val="100000"/>
              </a:lnSpc>
              <a:spcBef>
                <a:spcPts val="254"/>
              </a:spcBef>
            </a:pPr>
            <a:r>
              <a:rPr sz="2050" dirty="0">
                <a:solidFill>
                  <a:srgbClr val="4F81BC"/>
                </a:solidFill>
                <a:latin typeface="Microsoft Sans Serif"/>
                <a:cs typeface="Microsoft Sans Serif"/>
              </a:rPr>
              <a:t>•</a:t>
            </a:r>
            <a:r>
              <a:rPr sz="2050" spc="180" dirty="0">
                <a:solidFill>
                  <a:srgbClr val="4F81B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A</a:t>
            </a:r>
            <a:r>
              <a:rPr sz="2400" spc="-114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•</a:t>
            </a:r>
            <a:r>
              <a:rPr sz="2400" spc="-1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A</a:t>
            </a:r>
            <a:r>
              <a:rPr sz="2400" spc="-10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=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50" dirty="0">
                <a:latin typeface="Microsoft Sans Serif"/>
                <a:cs typeface="Microsoft Sans Serif"/>
              </a:rPr>
              <a:t>0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740" y="4081526"/>
            <a:ext cx="7378700" cy="119761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94945" marR="5080" indent="-182880">
              <a:lnSpc>
                <a:spcPts val="2690"/>
              </a:lnSpc>
              <a:spcBef>
                <a:spcPts val="750"/>
              </a:spcBef>
              <a:buClr>
                <a:srgbClr val="4F81BC"/>
              </a:buClr>
              <a:buSzPct val="83928"/>
              <a:buChar char="•"/>
              <a:tabLst>
                <a:tab pos="194945" algn="l"/>
                <a:tab pos="1619885" algn="l"/>
              </a:tabLst>
            </a:pPr>
            <a:r>
              <a:rPr sz="2800" dirty="0">
                <a:latin typeface="Microsoft Sans Serif"/>
                <a:cs typeface="Microsoft Sans Serif"/>
              </a:rPr>
              <a:t>Kural</a:t>
            </a:r>
            <a:r>
              <a:rPr sz="2800" spc="-55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8:</a:t>
            </a:r>
            <a:r>
              <a:rPr sz="2800" dirty="0">
                <a:latin typeface="Microsoft Sans Serif"/>
                <a:cs typeface="Microsoft Sans Serif"/>
              </a:rPr>
              <a:t>	Bir</a:t>
            </a:r>
            <a:r>
              <a:rPr sz="2800" spc="-5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değişkeni</a:t>
            </a:r>
            <a:r>
              <a:rPr sz="2800" spc="-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değili</a:t>
            </a:r>
            <a:r>
              <a:rPr sz="2800" spc="-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ile</a:t>
            </a:r>
            <a:r>
              <a:rPr sz="2800" spc="-4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VEYA’larsanız </a:t>
            </a:r>
            <a:r>
              <a:rPr sz="2800" spc="50" dirty="0">
                <a:latin typeface="Microsoft Sans Serif"/>
                <a:cs typeface="Microsoft Sans Serif"/>
              </a:rPr>
              <a:t>çıkış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1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olur..</a:t>
            </a:r>
            <a:endParaRPr sz="2800">
              <a:latin typeface="Microsoft Sans Serif"/>
              <a:cs typeface="Microsoft Sans Serif"/>
            </a:endParaRPr>
          </a:p>
          <a:p>
            <a:pPr marL="469265" lvl="1" indent="-182880">
              <a:lnSpc>
                <a:spcPct val="100000"/>
              </a:lnSpc>
              <a:spcBef>
                <a:spcPts val="315"/>
              </a:spcBef>
              <a:buClr>
                <a:srgbClr val="4F81BC"/>
              </a:buClr>
              <a:buSzPct val="85416"/>
              <a:buChar char="•"/>
              <a:tabLst>
                <a:tab pos="469265" algn="l"/>
              </a:tabLst>
            </a:pPr>
            <a:r>
              <a:rPr sz="2400" dirty="0">
                <a:latin typeface="Microsoft Sans Serif"/>
                <a:cs typeface="Microsoft Sans Serif"/>
              </a:rPr>
              <a:t>A</a:t>
            </a:r>
            <a:r>
              <a:rPr sz="2400" spc="-114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+</a:t>
            </a:r>
            <a:r>
              <a:rPr sz="2400" spc="-1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A</a:t>
            </a:r>
            <a:r>
              <a:rPr sz="2400" spc="-10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=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50" dirty="0">
                <a:latin typeface="Microsoft Sans Serif"/>
                <a:cs typeface="Microsoft Sans Serif"/>
              </a:rPr>
              <a:t>1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13902" y="6352032"/>
            <a:ext cx="2038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25" dirty="0">
                <a:solidFill>
                  <a:srgbClr val="FFFFFF"/>
                </a:solidFill>
                <a:latin typeface="Times New Roman"/>
                <a:cs typeface="Times New Roman"/>
              </a:rPr>
              <a:t>13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09064" y="2420873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2781109"/>
            <a:ext cx="8305800" cy="122396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323581" y="3392487"/>
            <a:ext cx="1287145" cy="40068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66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0"/>
              </a:spcBef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sz="2000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Eşittir</a:t>
            </a:r>
            <a:r>
              <a:rPr sz="2000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0" y="5282907"/>
            <a:ext cx="8229600" cy="131445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380351" y="5963653"/>
            <a:ext cx="1230630" cy="40068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73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15"/>
              </a:spcBef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sz="2000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Eşittir</a:t>
            </a:r>
            <a:r>
              <a:rPr sz="2000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15722"/>
            <a:ext cx="637667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Boolean</a:t>
            </a:r>
            <a:r>
              <a:rPr spc="-170" dirty="0"/>
              <a:t> </a:t>
            </a:r>
            <a:r>
              <a:rPr spc="-80" dirty="0"/>
              <a:t>kanunları</a:t>
            </a:r>
            <a:r>
              <a:rPr spc="-150" dirty="0"/>
              <a:t> </a:t>
            </a:r>
            <a:r>
              <a:rPr dirty="0"/>
              <a:t>ve</a:t>
            </a:r>
            <a:r>
              <a:rPr spc="-160" dirty="0"/>
              <a:t> </a:t>
            </a:r>
            <a:r>
              <a:rPr spc="-90" dirty="0"/>
              <a:t>kura</a:t>
            </a:r>
            <a:r>
              <a:rPr spc="-380" dirty="0"/>
              <a:t> </a:t>
            </a:r>
            <a:r>
              <a:rPr b="1" spc="-50" dirty="0">
                <a:latin typeface="Arial"/>
                <a:cs typeface="Arial"/>
              </a:rPr>
              <a:t>l</a:t>
            </a:r>
            <a:r>
              <a:rPr spc="-50" dirty="0"/>
              <a:t>arı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869694"/>
            <a:ext cx="6410960" cy="1563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marR="5080" indent="-182880">
              <a:lnSpc>
                <a:spcPct val="100000"/>
              </a:lnSpc>
              <a:spcBef>
                <a:spcPts val="100"/>
              </a:spcBef>
              <a:buClr>
                <a:srgbClr val="4F81BC"/>
              </a:buClr>
              <a:buSzPct val="85416"/>
              <a:buChar char="•"/>
              <a:tabLst>
                <a:tab pos="194945" algn="l"/>
                <a:tab pos="1414145" algn="l"/>
              </a:tabLst>
            </a:pPr>
            <a:r>
              <a:rPr sz="2400" dirty="0">
                <a:latin typeface="Microsoft Sans Serif"/>
                <a:cs typeface="Microsoft Sans Serif"/>
              </a:rPr>
              <a:t>Kural</a:t>
            </a:r>
            <a:r>
              <a:rPr sz="2400" spc="-5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9:</a:t>
            </a:r>
            <a:r>
              <a:rPr sz="2400" dirty="0">
                <a:latin typeface="Microsoft Sans Serif"/>
                <a:cs typeface="Microsoft Sans Serif"/>
              </a:rPr>
              <a:t>	herhangi</a:t>
            </a:r>
            <a:r>
              <a:rPr sz="2400" spc="-2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bir</a:t>
            </a:r>
            <a:r>
              <a:rPr sz="2400" spc="-4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giriş</a:t>
            </a:r>
            <a:r>
              <a:rPr sz="2400" spc="-3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iki</a:t>
            </a:r>
            <a:r>
              <a:rPr sz="2400" spc="-3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defa</a:t>
            </a:r>
            <a:r>
              <a:rPr sz="2400" spc="-4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arka</a:t>
            </a:r>
            <a:r>
              <a:rPr sz="2400" spc="-3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arkaya </a:t>
            </a:r>
            <a:r>
              <a:rPr sz="2400" dirty="0">
                <a:latin typeface="Microsoft Sans Serif"/>
                <a:cs typeface="Microsoft Sans Serif"/>
              </a:rPr>
              <a:t>değillenirse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çıkış</a:t>
            </a:r>
            <a:r>
              <a:rPr sz="2400" spc="-4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kendisine</a:t>
            </a:r>
            <a:r>
              <a:rPr sz="2400" spc="-10" dirty="0">
                <a:latin typeface="Microsoft Sans Serif"/>
                <a:cs typeface="Microsoft Sans Serif"/>
              </a:rPr>
              <a:t> eşittir.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25"/>
              </a:spcBef>
              <a:buClr>
                <a:srgbClr val="4F81BC"/>
              </a:buClr>
              <a:buFont typeface="Microsoft Sans Serif"/>
              <a:buChar char="•"/>
            </a:pPr>
            <a:endParaRPr sz="2400">
              <a:latin typeface="Microsoft Sans Serif"/>
              <a:cs typeface="Microsoft Sans Serif"/>
            </a:endParaRPr>
          </a:p>
          <a:p>
            <a:pPr marL="467995" lvl="1" indent="-181610">
              <a:lnSpc>
                <a:spcPct val="100000"/>
              </a:lnSpc>
              <a:spcBef>
                <a:spcPts val="5"/>
              </a:spcBef>
              <a:buClr>
                <a:srgbClr val="4F81BC"/>
              </a:buClr>
              <a:buSzPct val="85000"/>
              <a:buChar char="•"/>
              <a:tabLst>
                <a:tab pos="467995" algn="l"/>
              </a:tabLst>
            </a:pPr>
            <a:r>
              <a:rPr sz="2000" dirty="0">
                <a:latin typeface="Microsoft Sans Serif"/>
                <a:cs typeface="Microsoft Sans Serif"/>
              </a:rPr>
              <a:t>A</a:t>
            </a:r>
            <a:r>
              <a:rPr sz="2000" spc="-10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=</a:t>
            </a:r>
            <a:r>
              <a:rPr sz="2000" spc="-105" dirty="0">
                <a:latin typeface="Microsoft Sans Serif"/>
                <a:cs typeface="Microsoft Sans Serif"/>
              </a:rPr>
              <a:t> </a:t>
            </a:r>
            <a:r>
              <a:rPr sz="2000" spc="-50" dirty="0">
                <a:latin typeface="Microsoft Sans Serif"/>
                <a:cs typeface="Microsoft Sans Serif"/>
              </a:rPr>
              <a:t>A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775" y="3861053"/>
            <a:ext cx="8839200" cy="11049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613902" y="6352032"/>
            <a:ext cx="2038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25" dirty="0">
                <a:solidFill>
                  <a:srgbClr val="FFFFFF"/>
                </a:solidFill>
                <a:latin typeface="Times New Roman"/>
                <a:cs typeface="Times New Roman"/>
              </a:rPr>
              <a:t>14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14920" y="2996945"/>
            <a:ext cx="228600" cy="72390"/>
          </a:xfrm>
          <a:custGeom>
            <a:avLst/>
            <a:gdLst/>
            <a:ahLst/>
            <a:cxnLst/>
            <a:rect l="l" t="t" r="r" b="b"/>
            <a:pathLst>
              <a:path w="228600" h="72389">
                <a:moveTo>
                  <a:pt x="0" y="72008"/>
                </a:moveTo>
                <a:lnTo>
                  <a:pt x="228561" y="72008"/>
                </a:lnTo>
              </a:path>
              <a:path w="228600" h="72389">
                <a:moveTo>
                  <a:pt x="0" y="0"/>
                </a:moveTo>
                <a:lnTo>
                  <a:pt x="228561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85151" y="4413440"/>
            <a:ext cx="1230630" cy="40068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73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15"/>
              </a:spcBef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sz="2000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Eşittir</a:t>
            </a:r>
            <a:r>
              <a:rPr sz="2000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96722"/>
            <a:ext cx="371729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Boolean</a:t>
            </a:r>
            <a:r>
              <a:rPr spc="-135" dirty="0"/>
              <a:t> </a:t>
            </a:r>
            <a:r>
              <a:rPr spc="-90" dirty="0"/>
              <a:t>Kura</a:t>
            </a:r>
            <a:r>
              <a:rPr spc="-365" dirty="0"/>
              <a:t> </a:t>
            </a:r>
            <a:r>
              <a:rPr b="1" spc="-65" dirty="0">
                <a:latin typeface="Arial"/>
                <a:cs typeface="Arial"/>
              </a:rPr>
              <a:t>l</a:t>
            </a:r>
            <a:r>
              <a:rPr spc="-65" dirty="0"/>
              <a:t>arı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1939"/>
            <a:ext cx="3091180" cy="163639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675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  <a:tab pos="1907539" algn="l"/>
              </a:tabLst>
            </a:pPr>
            <a:r>
              <a:rPr sz="2400" dirty="0">
                <a:latin typeface="Microsoft Sans Serif"/>
                <a:cs typeface="Microsoft Sans Serif"/>
              </a:rPr>
              <a:t>Kural</a:t>
            </a:r>
            <a:r>
              <a:rPr sz="2400" spc="-5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10: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-10" dirty="0">
                <a:latin typeface="Microsoft Sans Serif"/>
                <a:cs typeface="Microsoft Sans Serif"/>
              </a:rPr>
              <a:t>A+AB=A</a:t>
            </a:r>
            <a:endParaRPr sz="2400">
              <a:latin typeface="Microsoft Sans Serif"/>
              <a:cs typeface="Microsoft Sans Serif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dirty="0">
                <a:latin typeface="Microsoft Sans Serif"/>
                <a:cs typeface="Microsoft Sans Serif"/>
              </a:rPr>
              <a:t>Kural</a:t>
            </a:r>
            <a:r>
              <a:rPr sz="2400" spc="-5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11</a:t>
            </a:r>
            <a:endParaRPr sz="2400">
              <a:latin typeface="Microsoft Sans Serif"/>
              <a:cs typeface="Microsoft Sans Serif"/>
            </a:endParaRPr>
          </a:p>
          <a:p>
            <a:pPr marL="467995" lvl="1" indent="-181610">
              <a:lnSpc>
                <a:spcPct val="100000"/>
              </a:lnSpc>
              <a:spcBef>
                <a:spcPts val="490"/>
              </a:spcBef>
              <a:buClr>
                <a:srgbClr val="4F81BC"/>
              </a:buClr>
              <a:buSzPct val="85000"/>
              <a:buChar char="•"/>
              <a:tabLst>
                <a:tab pos="467995" algn="l"/>
              </a:tabLst>
            </a:pPr>
            <a:r>
              <a:rPr sz="2000" dirty="0">
                <a:latin typeface="Microsoft Sans Serif"/>
                <a:cs typeface="Microsoft Sans Serif"/>
              </a:rPr>
              <a:t>A</a:t>
            </a:r>
            <a:r>
              <a:rPr sz="2000" spc="-10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+</a:t>
            </a:r>
            <a:r>
              <a:rPr sz="2000" spc="-105" dirty="0">
                <a:latin typeface="Microsoft Sans Serif"/>
                <a:cs typeface="Microsoft Sans Serif"/>
              </a:rPr>
              <a:t> </a:t>
            </a:r>
            <a:r>
              <a:rPr sz="2000" spc="-90" dirty="0">
                <a:latin typeface="Microsoft Sans Serif"/>
                <a:cs typeface="Microsoft Sans Serif"/>
              </a:rPr>
              <a:t>A’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B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=</a:t>
            </a:r>
            <a:r>
              <a:rPr sz="2000" spc="-10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</a:t>
            </a:r>
            <a:r>
              <a:rPr sz="2000" spc="-9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+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0" dirty="0">
                <a:latin typeface="Microsoft Sans Serif"/>
                <a:cs typeface="Microsoft Sans Serif"/>
              </a:rPr>
              <a:t>B</a:t>
            </a:r>
            <a:endParaRPr sz="2000">
              <a:latin typeface="Microsoft Sans Serif"/>
              <a:cs typeface="Microsoft Sans Serif"/>
            </a:endParaRPr>
          </a:p>
          <a:p>
            <a:pPr marL="467995" lvl="1" indent="-181610">
              <a:lnSpc>
                <a:spcPct val="100000"/>
              </a:lnSpc>
              <a:spcBef>
                <a:spcPts val="480"/>
              </a:spcBef>
              <a:buClr>
                <a:srgbClr val="4F81BC"/>
              </a:buClr>
              <a:buSzPct val="85000"/>
              <a:buChar char="•"/>
              <a:tabLst>
                <a:tab pos="467995" algn="l"/>
              </a:tabLst>
            </a:pPr>
            <a:r>
              <a:rPr sz="2000" dirty="0">
                <a:latin typeface="Microsoft Sans Serif"/>
                <a:cs typeface="Microsoft Sans Serif"/>
              </a:rPr>
              <a:t>A</a:t>
            </a:r>
            <a:r>
              <a:rPr sz="2000" spc="-1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+</a:t>
            </a:r>
            <a:r>
              <a:rPr sz="2000" spc="-1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AB’</a:t>
            </a:r>
            <a:r>
              <a:rPr sz="2000" spc="-5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=</a:t>
            </a:r>
            <a:r>
              <a:rPr sz="2000" spc="-1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</a:t>
            </a:r>
            <a:r>
              <a:rPr sz="2000" spc="-9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+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60" dirty="0">
                <a:latin typeface="Microsoft Sans Serif"/>
                <a:cs typeface="Microsoft Sans Serif"/>
              </a:rPr>
              <a:t>B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83739" y="2897632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613902" y="6352032"/>
            <a:ext cx="2038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25" dirty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573" y="3572997"/>
            <a:ext cx="4313866" cy="267490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443220" y="3607561"/>
            <a:ext cx="2809240" cy="261810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2400" dirty="0">
                <a:latin typeface="Comic Sans MS"/>
                <a:cs typeface="Comic Sans MS"/>
              </a:rPr>
              <a:t>Kural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spc="-25" dirty="0">
                <a:latin typeface="Comic Sans MS"/>
                <a:cs typeface="Comic Sans MS"/>
              </a:rPr>
              <a:t>10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2400" dirty="0">
                <a:latin typeface="Comic Sans MS"/>
                <a:cs typeface="Comic Sans MS"/>
              </a:rPr>
              <a:t>Kural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spc="-50" dirty="0">
                <a:latin typeface="Comic Sans MS"/>
                <a:cs typeface="Comic Sans MS"/>
              </a:rPr>
              <a:t>7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2400" dirty="0">
                <a:latin typeface="Comic Sans MS"/>
                <a:cs typeface="Comic Sans MS"/>
              </a:rPr>
              <a:t>Kural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spc="-50" dirty="0">
                <a:latin typeface="Comic Sans MS"/>
                <a:cs typeface="Comic Sans MS"/>
              </a:rPr>
              <a:t>8</a:t>
            </a:r>
            <a:endParaRPr sz="2400">
              <a:latin typeface="Comic Sans MS"/>
              <a:cs typeface="Comic Sans MS"/>
            </a:endParaRPr>
          </a:p>
          <a:p>
            <a:pPr marL="12700" marR="5080">
              <a:lnSpc>
                <a:spcPct val="115900"/>
              </a:lnSpc>
              <a:spcBef>
                <a:spcPts val="195"/>
              </a:spcBef>
            </a:pPr>
            <a:r>
              <a:rPr sz="2400" dirty="0">
                <a:latin typeface="Comic Sans MS"/>
                <a:cs typeface="Comic Sans MS"/>
              </a:rPr>
              <a:t>Çarpanlarına</a:t>
            </a:r>
            <a:r>
              <a:rPr sz="2400" spc="-140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ayırma </a:t>
            </a:r>
            <a:r>
              <a:rPr sz="2400" dirty="0">
                <a:latin typeface="Comic Sans MS"/>
                <a:cs typeface="Comic Sans MS"/>
              </a:rPr>
              <a:t>Kural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spc="-50" dirty="0">
                <a:latin typeface="Comic Sans MS"/>
                <a:cs typeface="Comic Sans MS"/>
              </a:rPr>
              <a:t>6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2400" dirty="0">
                <a:latin typeface="Comic Sans MS"/>
                <a:cs typeface="Comic Sans MS"/>
              </a:rPr>
              <a:t>Kural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spc="-50" dirty="0">
                <a:latin typeface="Comic Sans MS"/>
                <a:cs typeface="Comic Sans MS"/>
              </a:rPr>
              <a:t>4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96722"/>
            <a:ext cx="371729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Boolean</a:t>
            </a:r>
            <a:r>
              <a:rPr spc="-135" dirty="0"/>
              <a:t> </a:t>
            </a:r>
            <a:r>
              <a:rPr spc="-90" dirty="0"/>
              <a:t>Kura</a:t>
            </a:r>
            <a:r>
              <a:rPr spc="-365" dirty="0"/>
              <a:t> </a:t>
            </a:r>
            <a:r>
              <a:rPr b="1" spc="-65" dirty="0">
                <a:latin typeface="Arial"/>
                <a:cs typeface="Arial"/>
              </a:rPr>
              <a:t>l</a:t>
            </a:r>
            <a:r>
              <a:rPr spc="-65" dirty="0"/>
              <a:t>arı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46" y="2708897"/>
            <a:ext cx="5428755" cy="312168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5940" y="1625091"/>
            <a:ext cx="7743190" cy="4157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0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dirty="0">
                <a:latin typeface="Microsoft Sans Serif"/>
                <a:cs typeface="Microsoft Sans Serif"/>
              </a:rPr>
              <a:t>Kural</a:t>
            </a:r>
            <a:r>
              <a:rPr sz="2400" spc="-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12:</a:t>
            </a:r>
            <a:r>
              <a:rPr sz="2400" spc="-3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(A+B)(A+C)=A+BC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75"/>
              </a:spcBef>
            </a:pPr>
            <a:endParaRPr sz="2400">
              <a:latin typeface="Microsoft Sans Serif"/>
              <a:cs typeface="Microsoft Sans Serif"/>
            </a:endParaRPr>
          </a:p>
          <a:p>
            <a:pPr marL="5581650" marR="5080">
              <a:lnSpc>
                <a:spcPct val="118100"/>
              </a:lnSpc>
            </a:pPr>
            <a:r>
              <a:rPr sz="2400" dirty="0">
                <a:latin typeface="Comic Sans MS"/>
                <a:cs typeface="Comic Sans MS"/>
              </a:rPr>
              <a:t>Dağılma</a:t>
            </a:r>
            <a:r>
              <a:rPr sz="2400" spc="-90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kanunu </a:t>
            </a:r>
            <a:r>
              <a:rPr sz="2400" dirty="0">
                <a:latin typeface="Comic Sans MS"/>
                <a:cs typeface="Comic Sans MS"/>
              </a:rPr>
              <a:t>Kural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spc="-50" dirty="0">
                <a:latin typeface="Comic Sans MS"/>
                <a:cs typeface="Comic Sans MS"/>
              </a:rPr>
              <a:t>7 </a:t>
            </a:r>
            <a:r>
              <a:rPr sz="2400" dirty="0">
                <a:latin typeface="Comic Sans MS"/>
                <a:cs typeface="Comic Sans MS"/>
              </a:rPr>
              <a:t>Dağılma</a:t>
            </a:r>
            <a:r>
              <a:rPr sz="2400" spc="-90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kanunu </a:t>
            </a:r>
            <a:r>
              <a:rPr sz="2400" dirty="0">
                <a:latin typeface="Comic Sans MS"/>
                <a:cs typeface="Comic Sans MS"/>
              </a:rPr>
              <a:t>Kural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spc="-50" dirty="0">
                <a:latin typeface="Comic Sans MS"/>
                <a:cs typeface="Comic Sans MS"/>
              </a:rPr>
              <a:t>2 </a:t>
            </a:r>
            <a:r>
              <a:rPr sz="2400" dirty="0">
                <a:latin typeface="Comic Sans MS"/>
                <a:cs typeface="Comic Sans MS"/>
              </a:rPr>
              <a:t>Dağılma</a:t>
            </a:r>
            <a:r>
              <a:rPr sz="2400" spc="-90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kanunu </a:t>
            </a:r>
            <a:r>
              <a:rPr sz="2400" dirty="0">
                <a:latin typeface="Comic Sans MS"/>
                <a:cs typeface="Comic Sans MS"/>
              </a:rPr>
              <a:t>Kural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spc="-50" dirty="0">
                <a:latin typeface="Comic Sans MS"/>
                <a:cs typeface="Comic Sans MS"/>
              </a:rPr>
              <a:t>2</a:t>
            </a:r>
            <a:endParaRPr sz="2400">
              <a:latin typeface="Comic Sans MS"/>
              <a:cs typeface="Comic Sans MS"/>
            </a:endParaRPr>
          </a:p>
          <a:p>
            <a:pPr marL="5581650">
              <a:lnSpc>
                <a:spcPct val="100000"/>
              </a:lnSpc>
              <a:spcBef>
                <a:spcPts val="755"/>
              </a:spcBef>
            </a:pPr>
            <a:r>
              <a:rPr sz="2400" dirty="0">
                <a:latin typeface="Comic Sans MS"/>
                <a:cs typeface="Comic Sans MS"/>
              </a:rPr>
              <a:t>Kural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spc="-50" dirty="0">
                <a:latin typeface="Comic Sans MS"/>
                <a:cs typeface="Comic Sans MS"/>
              </a:rPr>
              <a:t>4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0" dirty="0"/>
              <a:t>Kural</a:t>
            </a:r>
            <a:r>
              <a:rPr spc="-180" dirty="0"/>
              <a:t> </a:t>
            </a:r>
            <a:r>
              <a:rPr spc="-210" dirty="0"/>
              <a:t>11</a:t>
            </a:r>
            <a:r>
              <a:rPr spc="-150" dirty="0"/>
              <a:t> </a:t>
            </a:r>
            <a:r>
              <a:rPr dirty="0"/>
              <a:t>ve</a:t>
            </a:r>
            <a:r>
              <a:rPr spc="-235" dirty="0"/>
              <a:t> </a:t>
            </a:r>
            <a:r>
              <a:rPr spc="-25" dirty="0"/>
              <a:t>12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67537" y="1727080"/>
            <a:ext cx="8202930" cy="4726305"/>
            <a:chOff x="467537" y="1727080"/>
            <a:chExt cx="8202930" cy="47263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537" y="3933025"/>
              <a:ext cx="8202422" cy="25203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537" y="1727080"/>
              <a:ext cx="8195606" cy="227795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179" y="692658"/>
            <a:ext cx="4831842" cy="68198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21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105" dirty="0">
                <a:latin typeface="Arial"/>
                <a:cs typeface="Arial"/>
              </a:rPr>
              <a:t>BOOLEAN</a:t>
            </a:r>
            <a:r>
              <a:rPr sz="3200" b="1" spc="-170" dirty="0">
                <a:latin typeface="Arial"/>
                <a:cs typeface="Arial"/>
              </a:rPr>
              <a:t> </a:t>
            </a:r>
            <a:r>
              <a:rPr sz="3200" b="1" spc="-85" dirty="0">
                <a:latin typeface="Arial"/>
                <a:cs typeface="Arial"/>
              </a:rPr>
              <a:t>KURALLARI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9546" y="1988845"/>
            <a:ext cx="8420100" cy="360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179" y="655319"/>
            <a:ext cx="4811268" cy="65836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80" dirty="0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sz="3200" b="1" spc="-19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1" spc="-100" dirty="0">
                <a:solidFill>
                  <a:srgbClr val="C00000"/>
                </a:solidFill>
                <a:latin typeface="Arial"/>
                <a:cs typeface="Arial"/>
              </a:rPr>
              <a:t>MORGAN</a:t>
            </a:r>
            <a:r>
              <a:rPr sz="3200" b="1" spc="-1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1" spc="-70" dirty="0">
                <a:solidFill>
                  <a:srgbClr val="C00000"/>
                </a:solidFill>
                <a:latin typeface="Arial"/>
                <a:cs typeface="Arial"/>
              </a:rPr>
              <a:t>TEOREMİ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625091"/>
            <a:ext cx="27501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0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Şöyle</a:t>
            </a:r>
            <a:r>
              <a:rPr sz="2400" spc="-6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açıklanabilir;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8640" y="2200655"/>
            <a:ext cx="177546" cy="1813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8640" y="2639567"/>
            <a:ext cx="177546" cy="181355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834520" y="2177661"/>
            <a:ext cx="421005" cy="0"/>
          </a:xfrm>
          <a:custGeom>
            <a:avLst/>
            <a:gdLst/>
            <a:ahLst/>
            <a:cxnLst/>
            <a:rect l="l" t="t" r="r" b="b"/>
            <a:pathLst>
              <a:path w="421005">
                <a:moveTo>
                  <a:pt x="0" y="0"/>
                </a:moveTo>
                <a:lnTo>
                  <a:pt x="420776" y="0"/>
                </a:lnTo>
              </a:path>
            </a:pathLst>
          </a:custGeom>
          <a:ln w="76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95490" y="2177661"/>
            <a:ext cx="255270" cy="0"/>
          </a:xfrm>
          <a:custGeom>
            <a:avLst/>
            <a:gdLst/>
            <a:ahLst/>
            <a:cxnLst/>
            <a:rect l="l" t="t" r="r" b="b"/>
            <a:pathLst>
              <a:path w="255269">
                <a:moveTo>
                  <a:pt x="0" y="0"/>
                </a:moveTo>
                <a:lnTo>
                  <a:pt x="255170" y="0"/>
                </a:lnTo>
              </a:path>
            </a:pathLst>
          </a:custGeom>
          <a:ln w="76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55675" y="2177661"/>
            <a:ext cx="180340" cy="0"/>
          </a:xfrm>
          <a:custGeom>
            <a:avLst/>
            <a:gdLst/>
            <a:ahLst/>
            <a:cxnLst/>
            <a:rect l="l" t="t" r="r" b="b"/>
            <a:pathLst>
              <a:path w="180339">
                <a:moveTo>
                  <a:pt x="0" y="0"/>
                </a:moveTo>
                <a:lnTo>
                  <a:pt x="180337" y="0"/>
                </a:lnTo>
              </a:path>
            </a:pathLst>
          </a:custGeom>
          <a:ln w="76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877780" y="2064003"/>
            <a:ext cx="9105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250" spc="922" baseline="7407" dirty="0">
                <a:latin typeface="Symbol"/>
                <a:cs typeface="Symbol"/>
              </a:rPr>
              <a:t></a:t>
            </a:r>
            <a:r>
              <a:rPr sz="2250" spc="-195" baseline="7407" dirty="0">
                <a:latin typeface="Times New Roman"/>
                <a:cs typeface="Times New Roman"/>
              </a:rPr>
              <a:t> </a:t>
            </a:r>
            <a:r>
              <a:rPr sz="2250" i="1" spc="922" baseline="7407" dirty="0">
                <a:latin typeface="Times New Roman"/>
                <a:cs typeface="Times New Roman"/>
              </a:rPr>
              <a:t>Y</a:t>
            </a:r>
            <a:r>
              <a:rPr sz="2250" i="1" spc="157" baseline="7407" dirty="0"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Microsoft Sans Serif"/>
                <a:cs typeface="Microsoft Sans Serif"/>
              </a:rPr>
              <a:t>(1)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2282" y="2151499"/>
            <a:ext cx="99060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spc="585" dirty="0">
                <a:latin typeface="Times New Roman"/>
                <a:cs typeface="Times New Roman"/>
              </a:rPr>
              <a:t>XY</a:t>
            </a:r>
            <a:r>
              <a:rPr sz="1500" i="1" spc="509" dirty="0">
                <a:latin typeface="Times New Roman"/>
                <a:cs typeface="Times New Roman"/>
              </a:rPr>
              <a:t> </a:t>
            </a:r>
            <a:r>
              <a:rPr sz="1500" spc="615" dirty="0">
                <a:latin typeface="Symbol"/>
                <a:cs typeface="Symbol"/>
              </a:rPr>
              <a:t></a:t>
            </a:r>
            <a:r>
              <a:rPr sz="1500" spc="345" dirty="0">
                <a:latin typeface="Times New Roman"/>
                <a:cs typeface="Times New Roman"/>
              </a:rPr>
              <a:t> </a:t>
            </a:r>
            <a:r>
              <a:rPr sz="1500" i="1" spc="640" dirty="0">
                <a:latin typeface="Times New Roman"/>
                <a:cs typeface="Times New Roman"/>
              </a:rPr>
              <a:t>X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96856" y="2630608"/>
            <a:ext cx="588645" cy="0"/>
          </a:xfrm>
          <a:custGeom>
            <a:avLst/>
            <a:gdLst/>
            <a:ahLst/>
            <a:cxnLst/>
            <a:rect l="l" t="t" r="r" b="b"/>
            <a:pathLst>
              <a:path w="588644">
                <a:moveTo>
                  <a:pt x="0" y="0"/>
                </a:moveTo>
                <a:lnTo>
                  <a:pt x="588482" y="0"/>
                </a:lnTo>
              </a:path>
            </a:pathLst>
          </a:custGeom>
          <a:ln w="62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08678" y="2630608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426" y="0"/>
                </a:lnTo>
              </a:path>
            </a:pathLst>
          </a:custGeom>
          <a:ln w="62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15801" y="2630608"/>
            <a:ext cx="131445" cy="0"/>
          </a:xfrm>
          <a:custGeom>
            <a:avLst/>
            <a:gdLst/>
            <a:ahLst/>
            <a:cxnLst/>
            <a:rect l="l" t="t" r="r" b="b"/>
            <a:pathLst>
              <a:path w="131444">
                <a:moveTo>
                  <a:pt x="0" y="0"/>
                </a:moveTo>
                <a:lnTo>
                  <a:pt x="130863" y="0"/>
                </a:lnTo>
              </a:path>
            </a:pathLst>
          </a:custGeom>
          <a:ln w="62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35940" y="2452199"/>
            <a:ext cx="7129145" cy="124714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453390">
              <a:lnSpc>
                <a:spcPct val="100000"/>
              </a:lnSpc>
              <a:spcBef>
                <a:spcPts val="585"/>
              </a:spcBef>
            </a:pPr>
            <a:r>
              <a:rPr sz="1800" dirty="0">
                <a:latin typeface="Comic Sans MS"/>
                <a:cs typeface="Comic Sans MS"/>
              </a:rPr>
              <a:t>X</a:t>
            </a:r>
            <a:r>
              <a:rPr sz="1800" spc="-114" dirty="0">
                <a:latin typeface="Comic Sans MS"/>
                <a:cs typeface="Comic Sans MS"/>
              </a:rPr>
              <a:t> </a:t>
            </a:r>
            <a:r>
              <a:rPr sz="1800" dirty="0">
                <a:latin typeface="Symbol"/>
                <a:cs typeface="Symbol"/>
              </a:rPr>
              <a:t>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mic Sans MS"/>
                <a:cs typeface="Comic Sans MS"/>
              </a:rPr>
              <a:t>Y</a:t>
            </a:r>
            <a:r>
              <a:rPr sz="1800" spc="225" dirty="0">
                <a:latin typeface="Comic Sans MS"/>
                <a:cs typeface="Comic Sans MS"/>
              </a:rPr>
              <a:t> </a:t>
            </a:r>
            <a:r>
              <a:rPr sz="1800" dirty="0">
                <a:latin typeface="Symbol"/>
                <a:cs typeface="Symbol"/>
              </a:rPr>
              <a:t></a:t>
            </a:r>
            <a:r>
              <a:rPr sz="1800" spc="-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mic Sans MS"/>
                <a:cs typeface="Comic Sans MS"/>
              </a:rPr>
              <a:t>X</a:t>
            </a:r>
            <a:r>
              <a:rPr sz="1800" spc="265" dirty="0">
                <a:latin typeface="Comic Sans MS"/>
                <a:cs typeface="Comic Sans MS"/>
              </a:rPr>
              <a:t> </a:t>
            </a:r>
            <a:r>
              <a:rPr sz="1800" dirty="0">
                <a:latin typeface="Symbol"/>
                <a:cs typeface="Symbol"/>
              </a:rPr>
              <a:t></a:t>
            </a:r>
            <a:r>
              <a:rPr sz="1800" spc="-15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omic Sans MS"/>
                <a:cs typeface="Comic Sans MS"/>
              </a:rPr>
              <a:t>Y</a:t>
            </a:r>
            <a:r>
              <a:rPr sz="3600" spc="-30" baseline="2314" dirty="0">
                <a:solidFill>
                  <a:srgbClr val="FF0000"/>
                </a:solidFill>
                <a:latin typeface="Microsoft Sans Serif"/>
                <a:cs typeface="Microsoft Sans Serif"/>
              </a:rPr>
              <a:t>(2)</a:t>
            </a:r>
            <a:endParaRPr sz="3600" baseline="2314">
              <a:latin typeface="Microsoft Sans Serif"/>
              <a:cs typeface="Microsoft Sans Serif"/>
            </a:endParaRPr>
          </a:p>
          <a:p>
            <a:pPr marL="194945" marR="5080" indent="-182880">
              <a:lnSpc>
                <a:spcPct val="100000"/>
              </a:lnSpc>
              <a:spcBef>
                <a:spcPts val="490"/>
              </a:spcBef>
            </a:pPr>
            <a:r>
              <a:rPr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De</a:t>
            </a:r>
            <a:r>
              <a:rPr sz="2400" spc="-4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Morgan</a:t>
            </a:r>
            <a:r>
              <a:rPr sz="2400" spc="-2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teoremlerinin</a:t>
            </a:r>
            <a:r>
              <a:rPr sz="2400" spc="-2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geçitlere</a:t>
            </a:r>
            <a:r>
              <a:rPr sz="2400" spc="-2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uygulanışı</a:t>
            </a:r>
            <a:r>
              <a:rPr sz="2400" spc="-3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şekilde gösterilmiştir.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30627" y="6045453"/>
            <a:ext cx="424624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C00000"/>
                </a:solidFill>
                <a:latin typeface="Comic Sans MS"/>
                <a:cs typeface="Comic Sans MS"/>
              </a:rPr>
              <a:t>De</a:t>
            </a:r>
            <a:r>
              <a:rPr sz="1600" spc="-5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1600" dirty="0">
                <a:solidFill>
                  <a:srgbClr val="C00000"/>
                </a:solidFill>
                <a:latin typeface="Comic Sans MS"/>
                <a:cs typeface="Comic Sans MS"/>
              </a:rPr>
              <a:t>Morgan</a:t>
            </a:r>
            <a:r>
              <a:rPr sz="1600" spc="-3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1600" dirty="0">
                <a:solidFill>
                  <a:srgbClr val="C00000"/>
                </a:solidFill>
                <a:latin typeface="Comic Sans MS"/>
                <a:cs typeface="Comic Sans MS"/>
              </a:rPr>
              <a:t>teoreminin</a:t>
            </a:r>
            <a:r>
              <a:rPr sz="1600" spc="-4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1600" dirty="0">
                <a:solidFill>
                  <a:srgbClr val="C00000"/>
                </a:solidFill>
                <a:latin typeface="Comic Sans MS"/>
                <a:cs typeface="Comic Sans MS"/>
              </a:rPr>
              <a:t>geçitlere</a:t>
            </a:r>
            <a:r>
              <a:rPr sz="1600" spc="-4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Comic Sans MS"/>
                <a:cs typeface="Comic Sans MS"/>
              </a:rPr>
              <a:t>uygulanması.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66767" y="4003040"/>
            <a:ext cx="1092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C00000"/>
                </a:solidFill>
                <a:latin typeface="Symbol"/>
                <a:cs typeface="Symbol"/>
              </a:rPr>
              <a:t>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34867" y="3720338"/>
            <a:ext cx="135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C00000"/>
                </a:solidFill>
                <a:latin typeface="Times New Roman"/>
                <a:cs typeface="Times New Roman"/>
              </a:rPr>
              <a:t>X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34867" y="4350511"/>
            <a:ext cx="135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C00000"/>
                </a:solidFill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137789" y="3872991"/>
            <a:ext cx="1058545" cy="486409"/>
            <a:chOff x="3137789" y="3872991"/>
            <a:chExt cx="1058545" cy="486409"/>
          </a:xfrm>
        </p:grpSpPr>
        <p:sp>
          <p:nvSpPr>
            <p:cNvPr id="21" name="object 21"/>
            <p:cNvSpPr/>
            <p:nvPr/>
          </p:nvSpPr>
          <p:spPr>
            <a:xfrm>
              <a:off x="3372231" y="3882516"/>
              <a:ext cx="499745" cy="467359"/>
            </a:xfrm>
            <a:custGeom>
              <a:avLst/>
              <a:gdLst/>
              <a:ahLst/>
              <a:cxnLst/>
              <a:rect l="l" t="t" r="r" b="b"/>
              <a:pathLst>
                <a:path w="499745" h="467360">
                  <a:moveTo>
                    <a:pt x="0" y="467359"/>
                  </a:moveTo>
                  <a:lnTo>
                    <a:pt x="249809" y="467359"/>
                  </a:lnTo>
                  <a:lnTo>
                    <a:pt x="300178" y="462611"/>
                  </a:lnTo>
                  <a:lnTo>
                    <a:pt x="347081" y="448992"/>
                  </a:lnTo>
                  <a:lnTo>
                    <a:pt x="389516" y="427444"/>
                  </a:lnTo>
                  <a:lnTo>
                    <a:pt x="426481" y="398906"/>
                  </a:lnTo>
                  <a:lnTo>
                    <a:pt x="456976" y="364321"/>
                  </a:lnTo>
                  <a:lnTo>
                    <a:pt x="479998" y="324627"/>
                  </a:lnTo>
                  <a:lnTo>
                    <a:pt x="494546" y="280767"/>
                  </a:lnTo>
                  <a:lnTo>
                    <a:pt x="499618" y="233679"/>
                  </a:lnTo>
                  <a:lnTo>
                    <a:pt x="494546" y="186556"/>
                  </a:lnTo>
                  <a:lnTo>
                    <a:pt x="479998" y="142678"/>
                  </a:lnTo>
                  <a:lnTo>
                    <a:pt x="456976" y="102982"/>
                  </a:lnTo>
                  <a:lnTo>
                    <a:pt x="426481" y="68405"/>
                  </a:lnTo>
                  <a:lnTo>
                    <a:pt x="389516" y="39882"/>
                  </a:lnTo>
                  <a:lnTo>
                    <a:pt x="347081" y="18349"/>
                  </a:lnTo>
                  <a:lnTo>
                    <a:pt x="300178" y="4743"/>
                  </a:lnTo>
                  <a:lnTo>
                    <a:pt x="249809" y="0"/>
                  </a:lnTo>
                  <a:lnTo>
                    <a:pt x="0" y="0"/>
                  </a:lnTo>
                  <a:lnTo>
                    <a:pt x="0" y="46735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147314" y="3960367"/>
              <a:ext cx="1039494" cy="311785"/>
            </a:xfrm>
            <a:custGeom>
              <a:avLst/>
              <a:gdLst/>
              <a:ahLst/>
              <a:cxnLst/>
              <a:rect l="l" t="t" r="r" b="b"/>
              <a:pathLst>
                <a:path w="1039495" h="311785">
                  <a:moveTo>
                    <a:pt x="821816" y="155828"/>
                  </a:moveTo>
                  <a:lnTo>
                    <a:pt x="1039240" y="155828"/>
                  </a:lnTo>
                </a:path>
                <a:path w="1039495" h="311785">
                  <a:moveTo>
                    <a:pt x="0" y="0"/>
                  </a:moveTo>
                  <a:lnTo>
                    <a:pt x="224916" y="0"/>
                  </a:lnTo>
                </a:path>
                <a:path w="1039495" h="311785">
                  <a:moveTo>
                    <a:pt x="0" y="311530"/>
                  </a:moveTo>
                  <a:lnTo>
                    <a:pt x="224916" y="311530"/>
                  </a:lnTo>
                </a:path>
                <a:path w="1039495" h="311785">
                  <a:moveTo>
                    <a:pt x="733425" y="156209"/>
                  </a:moveTo>
                  <a:lnTo>
                    <a:pt x="736859" y="137884"/>
                  </a:lnTo>
                  <a:lnTo>
                    <a:pt x="746236" y="122951"/>
                  </a:lnTo>
                  <a:lnTo>
                    <a:pt x="760160" y="112901"/>
                  </a:lnTo>
                  <a:lnTo>
                    <a:pt x="777239" y="109219"/>
                  </a:lnTo>
                  <a:lnTo>
                    <a:pt x="794339" y="112901"/>
                  </a:lnTo>
                  <a:lnTo>
                    <a:pt x="808307" y="122951"/>
                  </a:lnTo>
                  <a:lnTo>
                    <a:pt x="817727" y="137884"/>
                  </a:lnTo>
                  <a:lnTo>
                    <a:pt x="821182" y="156209"/>
                  </a:lnTo>
                  <a:lnTo>
                    <a:pt x="817727" y="174482"/>
                  </a:lnTo>
                  <a:lnTo>
                    <a:pt x="808307" y="189420"/>
                  </a:lnTo>
                  <a:lnTo>
                    <a:pt x="794339" y="199501"/>
                  </a:lnTo>
                  <a:lnTo>
                    <a:pt x="777239" y="203199"/>
                  </a:lnTo>
                  <a:lnTo>
                    <a:pt x="760160" y="199501"/>
                  </a:lnTo>
                  <a:lnTo>
                    <a:pt x="746236" y="189420"/>
                  </a:lnTo>
                  <a:lnTo>
                    <a:pt x="736859" y="174482"/>
                  </a:lnTo>
                  <a:lnTo>
                    <a:pt x="733425" y="15620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058665" y="3808983"/>
            <a:ext cx="245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C00000"/>
                </a:solidFill>
                <a:latin typeface="Times New Roman"/>
                <a:cs typeface="Times New Roman"/>
              </a:rPr>
              <a:t>XY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071111" y="3831463"/>
            <a:ext cx="220345" cy="0"/>
          </a:xfrm>
          <a:custGeom>
            <a:avLst/>
            <a:gdLst/>
            <a:ahLst/>
            <a:cxnLst/>
            <a:rect l="l" t="t" r="r" b="b"/>
            <a:pathLst>
              <a:path w="220345">
                <a:moveTo>
                  <a:pt x="0" y="0"/>
                </a:moveTo>
                <a:lnTo>
                  <a:pt x="22009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4896230" y="3897376"/>
            <a:ext cx="1157605" cy="486409"/>
            <a:chOff x="4896230" y="3897376"/>
            <a:chExt cx="1157605" cy="486409"/>
          </a:xfrm>
        </p:grpSpPr>
        <p:sp>
          <p:nvSpPr>
            <p:cNvPr id="26" name="object 26"/>
            <p:cNvSpPr/>
            <p:nvPr/>
          </p:nvSpPr>
          <p:spPr>
            <a:xfrm>
              <a:off x="5236590" y="3906901"/>
              <a:ext cx="482600" cy="467359"/>
            </a:xfrm>
            <a:custGeom>
              <a:avLst/>
              <a:gdLst/>
              <a:ahLst/>
              <a:cxnLst/>
              <a:rect l="l" t="t" r="r" b="b"/>
              <a:pathLst>
                <a:path w="482600" h="467360">
                  <a:moveTo>
                    <a:pt x="0" y="467360"/>
                  </a:moveTo>
                  <a:lnTo>
                    <a:pt x="60487" y="465538"/>
                  </a:lnTo>
                  <a:lnTo>
                    <a:pt x="118733" y="460221"/>
                  </a:lnTo>
                  <a:lnTo>
                    <a:pt x="174285" y="451627"/>
                  </a:lnTo>
                  <a:lnTo>
                    <a:pt x="226692" y="439975"/>
                  </a:lnTo>
                  <a:lnTo>
                    <a:pt x="275500" y="425485"/>
                  </a:lnTo>
                  <a:lnTo>
                    <a:pt x="320259" y="408375"/>
                  </a:lnTo>
                  <a:lnTo>
                    <a:pt x="360516" y="388865"/>
                  </a:lnTo>
                  <a:lnTo>
                    <a:pt x="395820" y="367175"/>
                  </a:lnTo>
                  <a:lnTo>
                    <a:pt x="425718" y="343522"/>
                  </a:lnTo>
                  <a:lnTo>
                    <a:pt x="467491" y="291209"/>
                  </a:lnTo>
                  <a:lnTo>
                    <a:pt x="482219" y="233680"/>
                  </a:lnTo>
                  <a:lnTo>
                    <a:pt x="478461" y="204372"/>
                  </a:lnTo>
                  <a:lnTo>
                    <a:pt x="449759" y="149232"/>
                  </a:lnTo>
                  <a:lnTo>
                    <a:pt x="395820" y="100184"/>
                  </a:lnTo>
                  <a:lnTo>
                    <a:pt x="360516" y="78494"/>
                  </a:lnTo>
                  <a:lnTo>
                    <a:pt x="320259" y="58984"/>
                  </a:lnTo>
                  <a:lnTo>
                    <a:pt x="275500" y="41874"/>
                  </a:lnTo>
                  <a:lnTo>
                    <a:pt x="226692" y="27384"/>
                  </a:lnTo>
                  <a:lnTo>
                    <a:pt x="174285" y="15732"/>
                  </a:lnTo>
                  <a:lnTo>
                    <a:pt x="118733" y="7138"/>
                  </a:lnTo>
                  <a:lnTo>
                    <a:pt x="60487" y="1821"/>
                  </a:lnTo>
                  <a:lnTo>
                    <a:pt x="0" y="0"/>
                  </a:lnTo>
                  <a:lnTo>
                    <a:pt x="21705" y="46227"/>
                  </a:lnTo>
                  <a:lnTo>
                    <a:pt x="38587" y="92801"/>
                  </a:lnTo>
                  <a:lnTo>
                    <a:pt x="50646" y="139634"/>
                  </a:lnTo>
                  <a:lnTo>
                    <a:pt x="57881" y="186639"/>
                  </a:lnTo>
                  <a:lnTo>
                    <a:pt x="60293" y="233727"/>
                  </a:lnTo>
                  <a:lnTo>
                    <a:pt x="57881" y="280812"/>
                  </a:lnTo>
                  <a:lnTo>
                    <a:pt x="50646" y="327805"/>
                  </a:lnTo>
                  <a:lnTo>
                    <a:pt x="38587" y="374619"/>
                  </a:lnTo>
                  <a:lnTo>
                    <a:pt x="21705" y="421166"/>
                  </a:lnTo>
                  <a:lnTo>
                    <a:pt x="0" y="46736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905755" y="4004691"/>
              <a:ext cx="1138555" cy="264160"/>
            </a:xfrm>
            <a:custGeom>
              <a:avLst/>
              <a:gdLst/>
              <a:ahLst/>
              <a:cxnLst/>
              <a:rect l="l" t="t" r="r" b="b"/>
              <a:pathLst>
                <a:path w="1138554" h="264160">
                  <a:moveTo>
                    <a:pt x="823849" y="128269"/>
                  </a:moveTo>
                  <a:lnTo>
                    <a:pt x="1138555" y="128269"/>
                  </a:lnTo>
                </a:path>
                <a:path w="1138554" h="264160">
                  <a:moveTo>
                    <a:pt x="0" y="0"/>
                  </a:moveTo>
                  <a:lnTo>
                    <a:pt x="276225" y="0"/>
                  </a:lnTo>
                </a:path>
                <a:path w="1138554" h="264160">
                  <a:moveTo>
                    <a:pt x="4699" y="264159"/>
                  </a:moveTo>
                  <a:lnTo>
                    <a:pt x="272796" y="264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69661" y="3949319"/>
              <a:ext cx="107568" cy="11379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67629" y="4213606"/>
              <a:ext cx="106934" cy="113664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4942078" y="3697478"/>
            <a:ext cx="135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C00000"/>
                </a:solidFill>
                <a:latin typeface="Times New Roman"/>
                <a:cs typeface="Times New Roman"/>
              </a:rPr>
              <a:t>X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944109" y="4350511"/>
            <a:ext cx="135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C00000"/>
                </a:solidFill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779515" y="3839464"/>
            <a:ext cx="3314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C00000"/>
                </a:solidFill>
                <a:latin typeface="Times New Roman"/>
                <a:cs typeface="Times New Roman"/>
              </a:rPr>
              <a:t>X+Y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791708" y="3859529"/>
            <a:ext cx="264795" cy="2540"/>
          </a:xfrm>
          <a:custGeom>
            <a:avLst/>
            <a:gdLst/>
            <a:ahLst/>
            <a:cxnLst/>
            <a:rect l="l" t="t" r="r" b="b"/>
            <a:pathLst>
              <a:path w="264795" h="2539">
                <a:moveTo>
                  <a:pt x="176149" y="2540"/>
                </a:moveTo>
                <a:lnTo>
                  <a:pt x="264287" y="2540"/>
                </a:lnTo>
              </a:path>
              <a:path w="264795" h="2539">
                <a:moveTo>
                  <a:pt x="0" y="0"/>
                </a:moveTo>
                <a:lnTo>
                  <a:pt x="88137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599685" y="5262371"/>
            <a:ext cx="1092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C00000"/>
                </a:solidFill>
                <a:latin typeface="Symbol"/>
                <a:cs typeface="Symbol"/>
              </a:rPr>
              <a:t>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134867" y="4982971"/>
            <a:ext cx="135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C00000"/>
                </a:solidFill>
                <a:latin typeface="Times New Roman"/>
                <a:cs typeface="Times New Roman"/>
              </a:rPr>
              <a:t>X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134867" y="5610097"/>
            <a:ext cx="135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C00000"/>
                </a:solidFill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3137789" y="5213222"/>
            <a:ext cx="1174750" cy="330835"/>
            <a:chOff x="3137789" y="5213222"/>
            <a:chExt cx="1174750" cy="330835"/>
          </a:xfrm>
        </p:grpSpPr>
        <p:sp>
          <p:nvSpPr>
            <p:cNvPr id="38" name="object 38"/>
            <p:cNvSpPr/>
            <p:nvPr/>
          </p:nvSpPr>
          <p:spPr>
            <a:xfrm>
              <a:off x="3147314" y="5222747"/>
              <a:ext cx="1155700" cy="311785"/>
            </a:xfrm>
            <a:custGeom>
              <a:avLst/>
              <a:gdLst/>
              <a:ahLst/>
              <a:cxnLst/>
              <a:rect l="l" t="t" r="r" b="b"/>
              <a:pathLst>
                <a:path w="1155700" h="311785">
                  <a:moveTo>
                    <a:pt x="821816" y="156590"/>
                  </a:moveTo>
                  <a:lnTo>
                    <a:pt x="1155446" y="156590"/>
                  </a:lnTo>
                </a:path>
                <a:path w="1155700" h="311785">
                  <a:moveTo>
                    <a:pt x="0" y="0"/>
                  </a:moveTo>
                  <a:lnTo>
                    <a:pt x="224916" y="0"/>
                  </a:lnTo>
                </a:path>
                <a:path w="1155700" h="311785">
                  <a:moveTo>
                    <a:pt x="0" y="311657"/>
                  </a:moveTo>
                  <a:lnTo>
                    <a:pt x="224916" y="311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70452" y="5322442"/>
              <a:ext cx="107569" cy="113791"/>
            </a:xfrm>
            <a:prstGeom prst="rect">
              <a:avLst/>
            </a:prstGeom>
          </p:spPr>
        </p:pic>
      </p:grpSp>
      <p:sp>
        <p:nvSpPr>
          <p:cNvPr id="40" name="object 40"/>
          <p:cNvSpPr/>
          <p:nvPr/>
        </p:nvSpPr>
        <p:spPr>
          <a:xfrm>
            <a:off x="4028566" y="5147945"/>
            <a:ext cx="220979" cy="0"/>
          </a:xfrm>
          <a:custGeom>
            <a:avLst/>
            <a:gdLst/>
            <a:ahLst/>
            <a:cxnLst/>
            <a:rect l="l" t="t" r="r" b="b"/>
            <a:pathLst>
              <a:path w="220979">
                <a:moveTo>
                  <a:pt x="0" y="0"/>
                </a:moveTo>
                <a:lnTo>
                  <a:pt x="220853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" name="object 41"/>
          <p:cNvGrpSpPr/>
          <p:nvPr/>
        </p:nvGrpSpPr>
        <p:grpSpPr>
          <a:xfrm>
            <a:off x="4896230" y="5152897"/>
            <a:ext cx="1195070" cy="487045"/>
            <a:chOff x="4896230" y="5152897"/>
            <a:chExt cx="1195070" cy="487045"/>
          </a:xfrm>
        </p:grpSpPr>
        <p:sp>
          <p:nvSpPr>
            <p:cNvPr id="42" name="object 42"/>
            <p:cNvSpPr/>
            <p:nvPr/>
          </p:nvSpPr>
          <p:spPr>
            <a:xfrm>
              <a:off x="5268975" y="5162422"/>
              <a:ext cx="499109" cy="467995"/>
            </a:xfrm>
            <a:custGeom>
              <a:avLst/>
              <a:gdLst/>
              <a:ahLst/>
              <a:cxnLst/>
              <a:rect l="l" t="t" r="r" b="b"/>
              <a:pathLst>
                <a:path w="499110" h="467995">
                  <a:moveTo>
                    <a:pt x="0" y="467410"/>
                  </a:moveTo>
                  <a:lnTo>
                    <a:pt x="249554" y="467410"/>
                  </a:lnTo>
                  <a:lnTo>
                    <a:pt x="299840" y="462665"/>
                  </a:lnTo>
                  <a:lnTo>
                    <a:pt x="346680" y="449053"/>
                  </a:lnTo>
                  <a:lnTo>
                    <a:pt x="389070" y="427512"/>
                  </a:lnTo>
                  <a:lnTo>
                    <a:pt x="426005" y="398980"/>
                  </a:lnTo>
                  <a:lnTo>
                    <a:pt x="456481" y="364393"/>
                  </a:lnTo>
                  <a:lnTo>
                    <a:pt x="479494" y="324689"/>
                  </a:lnTo>
                  <a:lnTo>
                    <a:pt x="494038" y="280805"/>
                  </a:lnTo>
                  <a:lnTo>
                    <a:pt x="499110" y="233679"/>
                  </a:lnTo>
                  <a:lnTo>
                    <a:pt x="494038" y="186592"/>
                  </a:lnTo>
                  <a:lnTo>
                    <a:pt x="479494" y="142732"/>
                  </a:lnTo>
                  <a:lnTo>
                    <a:pt x="456481" y="103038"/>
                  </a:lnTo>
                  <a:lnTo>
                    <a:pt x="426005" y="68453"/>
                  </a:lnTo>
                  <a:lnTo>
                    <a:pt x="389070" y="39915"/>
                  </a:lnTo>
                  <a:lnTo>
                    <a:pt x="346680" y="18367"/>
                  </a:lnTo>
                  <a:lnTo>
                    <a:pt x="299840" y="4748"/>
                  </a:lnTo>
                  <a:lnTo>
                    <a:pt x="249554" y="0"/>
                  </a:lnTo>
                  <a:lnTo>
                    <a:pt x="0" y="0"/>
                  </a:lnTo>
                  <a:lnTo>
                    <a:pt x="0" y="467410"/>
                  </a:lnTo>
                  <a:close/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905755" y="5267070"/>
              <a:ext cx="1176020" cy="264795"/>
            </a:xfrm>
            <a:custGeom>
              <a:avLst/>
              <a:gdLst/>
              <a:ahLst/>
              <a:cxnLst/>
              <a:rect l="l" t="t" r="r" b="b"/>
              <a:pathLst>
                <a:path w="1176020" h="264795">
                  <a:moveTo>
                    <a:pt x="860933" y="127507"/>
                  </a:moveTo>
                  <a:lnTo>
                    <a:pt x="1175639" y="127507"/>
                  </a:lnTo>
                </a:path>
                <a:path w="1176020" h="264795">
                  <a:moveTo>
                    <a:pt x="0" y="0"/>
                  </a:moveTo>
                  <a:lnTo>
                    <a:pt x="275463" y="0"/>
                  </a:lnTo>
                </a:path>
                <a:path w="1176020" h="264795">
                  <a:moveTo>
                    <a:pt x="4064" y="264286"/>
                  </a:moveTo>
                  <a:lnTo>
                    <a:pt x="272796" y="2642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4016247" y="5149341"/>
            <a:ext cx="3314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C00000"/>
                </a:solidFill>
                <a:latin typeface="Times New Roman"/>
                <a:cs typeface="Times New Roman"/>
              </a:rPr>
              <a:t>X+Y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028566" y="5147945"/>
            <a:ext cx="308610" cy="0"/>
          </a:xfrm>
          <a:custGeom>
            <a:avLst/>
            <a:gdLst/>
            <a:ahLst/>
            <a:cxnLst/>
            <a:rect l="l" t="t" r="r" b="b"/>
            <a:pathLst>
              <a:path w="308610">
                <a:moveTo>
                  <a:pt x="0" y="0"/>
                </a:moveTo>
                <a:lnTo>
                  <a:pt x="30861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342513" y="5135753"/>
            <a:ext cx="530860" cy="467359"/>
          </a:xfrm>
          <a:custGeom>
            <a:avLst/>
            <a:gdLst/>
            <a:ahLst/>
            <a:cxnLst/>
            <a:rect l="l" t="t" r="r" b="b"/>
            <a:pathLst>
              <a:path w="530860" h="467360">
                <a:moveTo>
                  <a:pt x="0" y="467347"/>
                </a:moveTo>
                <a:lnTo>
                  <a:pt x="66574" y="465526"/>
                </a:lnTo>
                <a:lnTo>
                  <a:pt x="130680" y="460209"/>
                </a:lnTo>
                <a:lnTo>
                  <a:pt x="191821" y="451616"/>
                </a:lnTo>
                <a:lnTo>
                  <a:pt x="249500" y="439965"/>
                </a:lnTo>
                <a:lnTo>
                  <a:pt x="303219" y="425476"/>
                </a:lnTo>
                <a:lnTo>
                  <a:pt x="352481" y="408368"/>
                </a:lnTo>
                <a:lnTo>
                  <a:pt x="396788" y="388860"/>
                </a:lnTo>
                <a:lnTo>
                  <a:pt x="435643" y="367170"/>
                </a:lnTo>
                <a:lnTo>
                  <a:pt x="468549" y="343519"/>
                </a:lnTo>
                <a:lnTo>
                  <a:pt x="514523" y="291208"/>
                </a:lnTo>
                <a:lnTo>
                  <a:pt x="530733" y="233680"/>
                </a:lnTo>
                <a:lnTo>
                  <a:pt x="526597" y="204372"/>
                </a:lnTo>
                <a:lnTo>
                  <a:pt x="495008" y="149232"/>
                </a:lnTo>
                <a:lnTo>
                  <a:pt x="435643" y="100184"/>
                </a:lnTo>
                <a:lnTo>
                  <a:pt x="396788" y="78494"/>
                </a:lnTo>
                <a:lnTo>
                  <a:pt x="352481" y="58984"/>
                </a:lnTo>
                <a:lnTo>
                  <a:pt x="303219" y="41874"/>
                </a:lnTo>
                <a:lnTo>
                  <a:pt x="249500" y="27384"/>
                </a:lnTo>
                <a:lnTo>
                  <a:pt x="191821" y="15732"/>
                </a:lnTo>
                <a:lnTo>
                  <a:pt x="130680" y="7138"/>
                </a:lnTo>
                <a:lnTo>
                  <a:pt x="66574" y="1821"/>
                </a:lnTo>
                <a:lnTo>
                  <a:pt x="0" y="0"/>
                </a:lnTo>
                <a:lnTo>
                  <a:pt x="23865" y="46193"/>
                </a:lnTo>
                <a:lnTo>
                  <a:pt x="42428" y="92740"/>
                </a:lnTo>
                <a:lnTo>
                  <a:pt x="55686" y="139554"/>
                </a:lnTo>
                <a:lnTo>
                  <a:pt x="63642" y="186546"/>
                </a:lnTo>
                <a:lnTo>
                  <a:pt x="66293" y="233630"/>
                </a:lnTo>
                <a:lnTo>
                  <a:pt x="63642" y="280718"/>
                </a:lnTo>
                <a:lnTo>
                  <a:pt x="55686" y="327721"/>
                </a:lnTo>
                <a:lnTo>
                  <a:pt x="42428" y="374552"/>
                </a:lnTo>
                <a:lnTo>
                  <a:pt x="23865" y="421123"/>
                </a:lnTo>
                <a:lnTo>
                  <a:pt x="0" y="467347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4942078" y="4960111"/>
            <a:ext cx="135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C00000"/>
                </a:solidFill>
                <a:latin typeface="Times New Roman"/>
                <a:cs typeface="Times New Roman"/>
              </a:rPr>
              <a:t>X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942078" y="5516117"/>
            <a:ext cx="135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C00000"/>
                </a:solidFill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5166995" y="5211698"/>
            <a:ext cx="109855" cy="378460"/>
            <a:chOff x="5166995" y="5211698"/>
            <a:chExt cx="109855" cy="378460"/>
          </a:xfrm>
        </p:grpSpPr>
        <p:pic>
          <p:nvPicPr>
            <p:cNvPr id="50" name="object 5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69662" y="5211698"/>
              <a:ext cx="106934" cy="113791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66995" y="5475985"/>
              <a:ext cx="107568" cy="113791"/>
            </a:xfrm>
            <a:prstGeom prst="rect">
              <a:avLst/>
            </a:prstGeom>
          </p:spPr>
        </p:pic>
      </p:grpSp>
      <p:sp>
        <p:nvSpPr>
          <p:cNvPr id="52" name="object 52"/>
          <p:cNvSpPr txBox="1"/>
          <p:nvPr/>
        </p:nvSpPr>
        <p:spPr>
          <a:xfrm>
            <a:off x="5779515" y="5102097"/>
            <a:ext cx="2768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C00000"/>
                </a:solidFill>
                <a:latin typeface="Times New Roman"/>
                <a:cs typeface="Times New Roman"/>
              </a:rPr>
              <a:t>X</a:t>
            </a:r>
            <a:r>
              <a:rPr sz="1200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C00000"/>
                </a:solidFill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5791708" y="5121909"/>
            <a:ext cx="210820" cy="2540"/>
          </a:xfrm>
          <a:custGeom>
            <a:avLst/>
            <a:gdLst/>
            <a:ahLst/>
            <a:cxnLst/>
            <a:rect l="l" t="t" r="r" b="b"/>
            <a:pathLst>
              <a:path w="210820" h="2539">
                <a:moveTo>
                  <a:pt x="122936" y="2285"/>
                </a:moveTo>
                <a:lnTo>
                  <a:pt x="210692" y="2285"/>
                </a:lnTo>
              </a:path>
              <a:path w="210820" h="2539">
                <a:moveTo>
                  <a:pt x="0" y="0"/>
                </a:moveTo>
                <a:lnTo>
                  <a:pt x="87756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96722"/>
            <a:ext cx="222377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0" dirty="0"/>
              <a:t>Uygulama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1639" y="1628800"/>
            <a:ext cx="51816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70" dirty="0"/>
              <a:t>Mantık</a:t>
            </a:r>
            <a:r>
              <a:rPr sz="3600" spc="-120" dirty="0"/>
              <a:t> </a:t>
            </a:r>
            <a:r>
              <a:rPr sz="3600" spc="-110" dirty="0"/>
              <a:t>devrelerin </a:t>
            </a:r>
            <a:r>
              <a:rPr sz="3600" spc="-100" dirty="0"/>
              <a:t>Boolean</a:t>
            </a:r>
            <a:r>
              <a:rPr sz="3600" spc="-114" dirty="0"/>
              <a:t> </a:t>
            </a:r>
            <a:r>
              <a:rPr sz="3600" spc="-85" dirty="0"/>
              <a:t>Çözümlemesi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551939"/>
            <a:ext cx="7936230" cy="9036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675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dirty="0">
                <a:latin typeface="Microsoft Sans Serif"/>
                <a:cs typeface="Microsoft Sans Serif"/>
              </a:rPr>
              <a:t>Mantık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devrelerin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çıkışları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boolean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ifade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olarak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yazılabilir.</a:t>
            </a:r>
            <a:endParaRPr sz="2400">
              <a:latin typeface="Microsoft Sans Serif"/>
              <a:cs typeface="Microsoft Sans Serif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dirty="0">
                <a:latin typeface="Microsoft Sans Serif"/>
                <a:cs typeface="Microsoft Sans Serif"/>
              </a:rPr>
              <a:t>Soldaki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girişlerden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başlayarak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adım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adım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çıkışa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ilerlenir.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1594" y="3284982"/>
            <a:ext cx="6235446" cy="2117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14095"/>
            <a:ext cx="3748404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0" dirty="0"/>
              <a:t>Doğruluk</a:t>
            </a:r>
            <a:r>
              <a:rPr spc="-204" dirty="0"/>
              <a:t> </a:t>
            </a:r>
            <a:r>
              <a:rPr spc="-545" dirty="0"/>
              <a:t>T</a:t>
            </a:r>
            <a:r>
              <a:rPr spc="-100" dirty="0"/>
              <a:t>ab</a:t>
            </a:r>
            <a:r>
              <a:rPr spc="-105" dirty="0"/>
              <a:t>l</a:t>
            </a:r>
            <a:r>
              <a:rPr spc="-100" dirty="0"/>
              <a:t>os</a:t>
            </a:r>
            <a:r>
              <a:rPr spc="5" dirty="0"/>
              <a:t>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5091"/>
            <a:ext cx="3764915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marR="5080" indent="-182880">
              <a:lnSpc>
                <a:spcPct val="100000"/>
              </a:lnSpc>
              <a:spcBef>
                <a:spcPts val="100"/>
              </a:spcBef>
              <a:buClr>
                <a:srgbClr val="4F81BC"/>
              </a:buClr>
              <a:buSzPct val="85416"/>
              <a:buChar char="•"/>
              <a:tabLst>
                <a:tab pos="194945" algn="l"/>
              </a:tabLst>
            </a:pPr>
            <a:r>
              <a:rPr sz="2400" dirty="0">
                <a:latin typeface="Microsoft Sans Serif"/>
                <a:cs typeface="Microsoft Sans Serif"/>
              </a:rPr>
              <a:t>Boolean</a:t>
            </a:r>
            <a:r>
              <a:rPr sz="2400" spc="-8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ifadesi</a:t>
            </a:r>
            <a:r>
              <a:rPr sz="2400" spc="60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yazıldıktan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sonra</a:t>
            </a:r>
            <a:r>
              <a:rPr sz="2400" spc="5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devrenin </a:t>
            </a:r>
            <a:r>
              <a:rPr sz="2400" dirty="0">
                <a:latin typeface="Microsoft Sans Serif"/>
                <a:cs typeface="Microsoft Sans Serif"/>
              </a:rPr>
              <a:t>doğruluk</a:t>
            </a:r>
            <a:r>
              <a:rPr sz="2400" spc="-7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tablosu </a:t>
            </a:r>
            <a:r>
              <a:rPr sz="2400" dirty="0">
                <a:latin typeface="Microsoft Sans Serif"/>
                <a:cs typeface="Microsoft Sans Serif"/>
              </a:rPr>
              <a:t>oluşturularak</a:t>
            </a:r>
            <a:r>
              <a:rPr sz="2400" spc="-4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tüm</a:t>
            </a:r>
            <a:r>
              <a:rPr sz="2400" spc="-6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olası </a:t>
            </a:r>
            <a:r>
              <a:rPr sz="2400" dirty="0">
                <a:latin typeface="Microsoft Sans Serif"/>
                <a:cs typeface="Microsoft Sans Serif"/>
              </a:rPr>
              <a:t>girişlere</a:t>
            </a:r>
            <a:r>
              <a:rPr sz="2400" spc="-5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göre</a:t>
            </a:r>
            <a:r>
              <a:rPr sz="2400" spc="-6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çıkış belirlenir.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0080" y="1620532"/>
            <a:ext cx="3384423" cy="4989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61492"/>
            <a:ext cx="39916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105" dirty="0">
                <a:latin typeface="Arial"/>
                <a:cs typeface="Arial"/>
              </a:rPr>
              <a:t>BOOLEAN</a:t>
            </a:r>
            <a:r>
              <a:rPr sz="3200" b="1" spc="-170" dirty="0">
                <a:latin typeface="Arial"/>
                <a:cs typeface="Arial"/>
              </a:rPr>
              <a:t> </a:t>
            </a:r>
            <a:r>
              <a:rPr sz="3200" b="1" spc="-80" dirty="0">
                <a:latin typeface="Arial"/>
                <a:cs typeface="Arial"/>
              </a:rPr>
              <a:t>TOPLAMA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65656"/>
            <a:ext cx="7829550" cy="410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4310" indent="-181610">
              <a:lnSpc>
                <a:spcPts val="2395"/>
              </a:lnSpc>
              <a:spcBef>
                <a:spcPts val="95"/>
              </a:spcBef>
              <a:buClr>
                <a:srgbClr val="4F81BC"/>
              </a:buClr>
              <a:buSzPct val="85000"/>
              <a:buChar char="•"/>
              <a:tabLst>
                <a:tab pos="194310" algn="l"/>
              </a:tabLst>
            </a:pPr>
            <a:r>
              <a:rPr sz="2000" dirty="0">
                <a:latin typeface="Microsoft Sans Serif"/>
                <a:cs typeface="Microsoft Sans Serif"/>
              </a:rPr>
              <a:t>Boolean</a:t>
            </a:r>
            <a:r>
              <a:rPr sz="2000" spc="-1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toplama</a:t>
            </a:r>
            <a:r>
              <a:rPr sz="2000" spc="-60" dirty="0">
                <a:latin typeface="Microsoft Sans Serif"/>
                <a:cs typeface="Microsoft Sans Serif"/>
              </a:rPr>
              <a:t> </a:t>
            </a:r>
            <a:r>
              <a:rPr sz="2000" spc="-55" dirty="0">
                <a:latin typeface="Microsoft Sans Serif"/>
                <a:cs typeface="Microsoft Sans Serif"/>
              </a:rPr>
              <a:t>VEYA</a:t>
            </a:r>
            <a:r>
              <a:rPr sz="2000" spc="-7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işlemine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eşittir.</a:t>
            </a:r>
            <a:r>
              <a:rPr sz="2000" spc="-11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Toplamanın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kuralı:</a:t>
            </a:r>
            <a:endParaRPr sz="2000">
              <a:latin typeface="Microsoft Sans Serif"/>
              <a:cs typeface="Microsoft Sans Serif"/>
            </a:endParaRPr>
          </a:p>
          <a:p>
            <a:pPr marL="972819">
              <a:lnSpc>
                <a:spcPts val="2875"/>
              </a:lnSpc>
            </a:pPr>
            <a:r>
              <a:rPr sz="2400" spc="-10" dirty="0">
                <a:latin typeface="Microsoft Sans Serif"/>
                <a:cs typeface="Microsoft Sans Serif"/>
              </a:rPr>
              <a:t>0+0=0</a:t>
            </a:r>
            <a:endParaRPr sz="2400">
              <a:latin typeface="Microsoft Sans Serif"/>
              <a:cs typeface="Microsoft Sans Serif"/>
            </a:endParaRPr>
          </a:p>
          <a:p>
            <a:pPr marL="972819">
              <a:lnSpc>
                <a:spcPct val="100000"/>
              </a:lnSpc>
            </a:pPr>
            <a:r>
              <a:rPr sz="2400" spc="-10" dirty="0">
                <a:latin typeface="Microsoft Sans Serif"/>
                <a:cs typeface="Microsoft Sans Serif"/>
              </a:rPr>
              <a:t>0+1=1</a:t>
            </a:r>
            <a:endParaRPr sz="2400">
              <a:latin typeface="Microsoft Sans Serif"/>
              <a:cs typeface="Microsoft Sans Serif"/>
            </a:endParaRPr>
          </a:p>
          <a:p>
            <a:pPr marL="972819">
              <a:lnSpc>
                <a:spcPct val="100000"/>
              </a:lnSpc>
            </a:pPr>
            <a:r>
              <a:rPr sz="2400" spc="-10" dirty="0">
                <a:latin typeface="Microsoft Sans Serif"/>
                <a:cs typeface="Microsoft Sans Serif"/>
              </a:rPr>
              <a:t>1+0=1</a:t>
            </a:r>
            <a:endParaRPr sz="2400">
              <a:latin typeface="Microsoft Sans Serif"/>
              <a:cs typeface="Microsoft Sans Serif"/>
            </a:endParaRPr>
          </a:p>
          <a:p>
            <a:pPr marL="972819">
              <a:lnSpc>
                <a:spcPct val="100000"/>
              </a:lnSpc>
            </a:pPr>
            <a:r>
              <a:rPr sz="2400" spc="-10" dirty="0">
                <a:latin typeface="Microsoft Sans Serif"/>
                <a:cs typeface="Microsoft Sans Serif"/>
              </a:rPr>
              <a:t>1+1=1</a:t>
            </a:r>
            <a:endParaRPr sz="2400">
              <a:latin typeface="Microsoft Sans Serif"/>
              <a:cs typeface="Microsoft Sans Serif"/>
            </a:endParaRPr>
          </a:p>
          <a:p>
            <a:pPr marL="193675" marR="909955" indent="-181610">
              <a:lnSpc>
                <a:spcPts val="1920"/>
              </a:lnSpc>
              <a:spcBef>
                <a:spcPts val="475"/>
              </a:spcBef>
              <a:buClr>
                <a:srgbClr val="4F81BC"/>
              </a:buClr>
              <a:buSzPct val="85000"/>
              <a:buChar char="•"/>
              <a:tabLst>
                <a:tab pos="194945" algn="l"/>
              </a:tabLst>
            </a:pPr>
            <a:r>
              <a:rPr sz="2000" dirty="0">
                <a:latin typeface="Microsoft Sans Serif"/>
                <a:cs typeface="Microsoft Sans Serif"/>
              </a:rPr>
              <a:t>Boolean</a:t>
            </a:r>
            <a:r>
              <a:rPr sz="2000" spc="-5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aritmetiğinde</a:t>
            </a:r>
            <a:r>
              <a:rPr sz="2000" spc="-5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toplama</a:t>
            </a:r>
            <a:r>
              <a:rPr sz="2000" spc="-5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toplama</a:t>
            </a:r>
            <a:r>
              <a:rPr sz="2000" spc="-5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dahil</a:t>
            </a:r>
            <a:r>
              <a:rPr sz="2000" spc="-5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olan</a:t>
            </a:r>
            <a:r>
              <a:rPr sz="2000" spc="-5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literallerin 	</a:t>
            </a:r>
            <a:r>
              <a:rPr sz="2000" dirty="0">
                <a:latin typeface="Microsoft Sans Serif"/>
                <a:cs typeface="Microsoft Sans Serif"/>
              </a:rPr>
              <a:t>toplamıdır.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Sadece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5" dirty="0">
                <a:latin typeface="Microsoft Sans Serif"/>
                <a:cs typeface="Microsoft Sans Serif"/>
              </a:rPr>
              <a:t>VEYA</a:t>
            </a:r>
            <a:r>
              <a:rPr sz="2000" spc="-8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işlemidir.</a:t>
            </a:r>
            <a:endParaRPr sz="2000">
              <a:latin typeface="Microsoft Sans Serif"/>
              <a:cs typeface="Microsoft Sans Serif"/>
            </a:endParaRPr>
          </a:p>
          <a:p>
            <a:pPr marL="972819" marR="5797550">
              <a:lnSpc>
                <a:spcPct val="100000"/>
              </a:lnSpc>
              <a:spcBef>
                <a:spcPts val="5"/>
              </a:spcBef>
            </a:pPr>
            <a:r>
              <a:rPr sz="2400" spc="-25" dirty="0">
                <a:latin typeface="Microsoft Sans Serif"/>
                <a:cs typeface="Microsoft Sans Serif"/>
              </a:rPr>
              <a:t>A+B </a:t>
            </a:r>
            <a:r>
              <a:rPr sz="2400" spc="-20" dirty="0">
                <a:latin typeface="Microsoft Sans Serif"/>
                <a:cs typeface="Microsoft Sans Serif"/>
              </a:rPr>
              <a:t>A+B' </a:t>
            </a:r>
            <a:r>
              <a:rPr sz="2400" spc="-10" dirty="0">
                <a:latin typeface="Microsoft Sans Serif"/>
                <a:cs typeface="Microsoft Sans Serif"/>
              </a:rPr>
              <a:t>A+B+C’</a:t>
            </a:r>
            <a:endParaRPr sz="2400">
              <a:latin typeface="Microsoft Sans Serif"/>
              <a:cs typeface="Microsoft Sans Serif"/>
            </a:endParaRPr>
          </a:p>
          <a:p>
            <a:pPr marL="972819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Microsoft Sans Serif"/>
                <a:cs typeface="Microsoft Sans Serif"/>
              </a:rPr>
              <a:t>A’+B+C+D’</a:t>
            </a:r>
            <a:endParaRPr sz="2400">
              <a:latin typeface="Microsoft Sans Serif"/>
              <a:cs typeface="Microsoft Sans Serif"/>
            </a:endParaRPr>
          </a:p>
          <a:p>
            <a:pPr marL="194310" indent="-181610">
              <a:lnSpc>
                <a:spcPct val="100000"/>
              </a:lnSpc>
              <a:spcBef>
                <a:spcPts val="10"/>
              </a:spcBef>
              <a:buClr>
                <a:srgbClr val="4F81BC"/>
              </a:buClr>
              <a:buSzPct val="85000"/>
              <a:buChar char="•"/>
              <a:tabLst>
                <a:tab pos="194310" algn="l"/>
              </a:tabLst>
            </a:pPr>
            <a:r>
              <a:rPr sz="2000" spc="-30" dirty="0">
                <a:latin typeface="Microsoft Sans Serif"/>
                <a:cs typeface="Microsoft Sans Serif"/>
              </a:rPr>
              <a:t>Toplam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giriş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literallerinden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en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az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biri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1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olduğunda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1,</a:t>
            </a:r>
            <a:r>
              <a:rPr sz="2000" spc="-5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aksi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halde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0’dır.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Boolean</a:t>
            </a:r>
            <a:r>
              <a:rPr spc="-155" dirty="0"/>
              <a:t> </a:t>
            </a:r>
            <a:r>
              <a:rPr spc="-100" dirty="0"/>
              <a:t>İfadelerin</a:t>
            </a:r>
            <a:r>
              <a:rPr spc="-125" dirty="0"/>
              <a:t> </a:t>
            </a:r>
            <a:r>
              <a:rPr spc="-100" dirty="0"/>
              <a:t>Standart</a:t>
            </a:r>
            <a:r>
              <a:rPr spc="-140" dirty="0"/>
              <a:t> </a:t>
            </a:r>
            <a:r>
              <a:rPr spc="-50" dirty="0"/>
              <a:t>Formları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1939"/>
            <a:ext cx="6917055" cy="9036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675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dirty="0">
                <a:latin typeface="Microsoft Sans Serif"/>
                <a:cs typeface="Microsoft Sans Serif"/>
              </a:rPr>
              <a:t>Çarpımların</a:t>
            </a:r>
            <a:r>
              <a:rPr sz="2400" spc="7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toplamı</a:t>
            </a:r>
            <a:r>
              <a:rPr sz="2400" spc="8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30859C"/>
                </a:solidFill>
                <a:latin typeface="Microsoft Sans Serif"/>
                <a:cs typeface="Microsoft Sans Serif"/>
              </a:rPr>
              <a:t>Product-</a:t>
            </a:r>
            <a:r>
              <a:rPr sz="2400" spc="-10" dirty="0">
                <a:solidFill>
                  <a:srgbClr val="30859C"/>
                </a:solidFill>
                <a:latin typeface="Microsoft Sans Serif"/>
                <a:cs typeface="Microsoft Sans Serif"/>
              </a:rPr>
              <a:t>of-</a:t>
            </a:r>
            <a:r>
              <a:rPr sz="2400" dirty="0">
                <a:solidFill>
                  <a:srgbClr val="30859C"/>
                </a:solidFill>
                <a:latin typeface="Microsoft Sans Serif"/>
                <a:cs typeface="Microsoft Sans Serif"/>
              </a:rPr>
              <a:t>sums</a:t>
            </a:r>
            <a:r>
              <a:rPr sz="2400" spc="85" dirty="0">
                <a:solidFill>
                  <a:srgbClr val="30859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0859C"/>
                </a:solidFill>
                <a:latin typeface="Microsoft Sans Serif"/>
                <a:cs typeface="Microsoft Sans Serif"/>
              </a:rPr>
              <a:t>(POS)</a:t>
            </a:r>
            <a:r>
              <a:rPr sz="2400" spc="60" dirty="0">
                <a:solidFill>
                  <a:srgbClr val="30859C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30859C"/>
                </a:solidFill>
                <a:latin typeface="Microsoft Sans Serif"/>
                <a:cs typeface="Microsoft Sans Serif"/>
              </a:rPr>
              <a:t>form</a:t>
            </a:r>
            <a:endParaRPr sz="2400">
              <a:latin typeface="Microsoft Sans Serif"/>
              <a:cs typeface="Microsoft Sans Serif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spc="-10" dirty="0">
                <a:latin typeface="Microsoft Sans Serif"/>
                <a:cs typeface="Microsoft Sans Serif"/>
              </a:rPr>
              <a:t>Toplamların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Çarpımı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30859C"/>
                </a:solidFill>
                <a:latin typeface="Microsoft Sans Serif"/>
                <a:cs typeface="Microsoft Sans Serif"/>
              </a:rPr>
              <a:t>Sum-</a:t>
            </a:r>
            <a:r>
              <a:rPr sz="2400" spc="-10" dirty="0">
                <a:solidFill>
                  <a:srgbClr val="30859C"/>
                </a:solidFill>
                <a:latin typeface="Microsoft Sans Serif"/>
                <a:cs typeface="Microsoft Sans Serif"/>
              </a:rPr>
              <a:t>of-</a:t>
            </a:r>
            <a:r>
              <a:rPr sz="2400" dirty="0">
                <a:solidFill>
                  <a:srgbClr val="30859C"/>
                </a:solidFill>
                <a:latin typeface="Microsoft Sans Serif"/>
                <a:cs typeface="Microsoft Sans Serif"/>
              </a:rPr>
              <a:t>products</a:t>
            </a:r>
            <a:r>
              <a:rPr sz="2400" spc="35" dirty="0">
                <a:solidFill>
                  <a:srgbClr val="30859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0859C"/>
                </a:solidFill>
                <a:latin typeface="Microsoft Sans Serif"/>
                <a:cs typeface="Microsoft Sans Serif"/>
              </a:rPr>
              <a:t>(SOP)</a:t>
            </a:r>
            <a:r>
              <a:rPr sz="2400" spc="15" dirty="0">
                <a:solidFill>
                  <a:srgbClr val="30859C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30859C"/>
                </a:solidFill>
                <a:latin typeface="Microsoft Sans Serif"/>
                <a:cs typeface="Microsoft Sans Serif"/>
              </a:rPr>
              <a:t>form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114" dirty="0">
                <a:solidFill>
                  <a:srgbClr val="FF0000"/>
                </a:solidFill>
                <a:latin typeface="Arial"/>
                <a:cs typeface="Arial"/>
              </a:rPr>
              <a:t>ÇARPIMLARIN</a:t>
            </a:r>
            <a:r>
              <a:rPr sz="3200" b="1" spc="-1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70" dirty="0">
                <a:solidFill>
                  <a:srgbClr val="FF0000"/>
                </a:solidFill>
                <a:latin typeface="Arial"/>
                <a:cs typeface="Arial"/>
              </a:rPr>
              <a:t>TOPLAMI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81157" y="4208480"/>
            <a:ext cx="142240" cy="0"/>
          </a:xfrm>
          <a:custGeom>
            <a:avLst/>
            <a:gdLst/>
            <a:ahLst/>
            <a:cxnLst/>
            <a:rect l="l" t="t" r="r" b="b"/>
            <a:pathLst>
              <a:path w="142240">
                <a:moveTo>
                  <a:pt x="0" y="0"/>
                </a:moveTo>
                <a:lnTo>
                  <a:pt x="141819" y="0"/>
                </a:lnTo>
              </a:path>
            </a:pathLst>
          </a:custGeom>
          <a:ln w="7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2901" y="4199729"/>
            <a:ext cx="151130" cy="0"/>
          </a:xfrm>
          <a:custGeom>
            <a:avLst/>
            <a:gdLst/>
            <a:ahLst/>
            <a:cxnLst/>
            <a:rect l="l" t="t" r="r" b="b"/>
            <a:pathLst>
              <a:path w="151130">
                <a:moveTo>
                  <a:pt x="0" y="0"/>
                </a:moveTo>
                <a:lnTo>
                  <a:pt x="150579" y="0"/>
                </a:lnTo>
              </a:path>
            </a:pathLst>
          </a:custGeom>
          <a:ln w="7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67199" y="4687466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154" y="0"/>
                </a:lnTo>
              </a:path>
            </a:pathLst>
          </a:custGeom>
          <a:ln w="7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45266" y="4700772"/>
            <a:ext cx="168275" cy="0"/>
          </a:xfrm>
          <a:custGeom>
            <a:avLst/>
            <a:gdLst/>
            <a:ahLst/>
            <a:cxnLst/>
            <a:rect l="l" t="t" r="r" b="b"/>
            <a:pathLst>
              <a:path w="168275">
                <a:moveTo>
                  <a:pt x="0" y="0"/>
                </a:moveTo>
                <a:lnTo>
                  <a:pt x="168131" y="0"/>
                </a:lnTo>
              </a:path>
            </a:pathLst>
          </a:custGeom>
          <a:ln w="7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77703" y="4687466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170" y="0"/>
                </a:lnTo>
              </a:path>
            </a:pathLst>
          </a:custGeom>
          <a:ln w="7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8739" y="1544065"/>
            <a:ext cx="7319009" cy="34671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95580" marR="5080" indent="-182880">
              <a:lnSpc>
                <a:spcPts val="2590"/>
              </a:lnSpc>
              <a:spcBef>
                <a:spcPts val="425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dirty="0">
                <a:solidFill>
                  <a:srgbClr val="30859C"/>
                </a:solidFill>
                <a:latin typeface="Microsoft Sans Serif"/>
                <a:cs typeface="Microsoft Sans Serif"/>
              </a:rPr>
              <a:t>Çarpımların</a:t>
            </a:r>
            <a:r>
              <a:rPr sz="2400" spc="-10" dirty="0">
                <a:solidFill>
                  <a:srgbClr val="30859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0859C"/>
                </a:solidFill>
                <a:latin typeface="Microsoft Sans Serif"/>
                <a:cs typeface="Microsoft Sans Serif"/>
              </a:rPr>
              <a:t>toplamı</a:t>
            </a:r>
            <a:r>
              <a:rPr sz="2400" spc="-15" dirty="0">
                <a:solidFill>
                  <a:srgbClr val="30859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0859C"/>
                </a:solidFill>
                <a:latin typeface="Microsoft Sans Serif"/>
                <a:cs typeface="Microsoft Sans Serif"/>
              </a:rPr>
              <a:t>şeklindeki eşitliklerde</a:t>
            </a:r>
            <a:r>
              <a:rPr sz="2400" spc="-5" dirty="0">
                <a:solidFill>
                  <a:srgbClr val="30859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0859C"/>
                </a:solidFill>
                <a:latin typeface="Microsoft Sans Serif"/>
                <a:cs typeface="Microsoft Sans Serif"/>
              </a:rPr>
              <a:t>önce</a:t>
            </a:r>
            <a:r>
              <a:rPr sz="2400" spc="-15" dirty="0">
                <a:solidFill>
                  <a:srgbClr val="30859C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30859C"/>
                </a:solidFill>
                <a:latin typeface="Microsoft Sans Serif"/>
                <a:cs typeface="Microsoft Sans Serif"/>
              </a:rPr>
              <a:t>VE </a:t>
            </a:r>
            <a:r>
              <a:rPr sz="2400" dirty="0">
                <a:solidFill>
                  <a:srgbClr val="30859C"/>
                </a:solidFill>
                <a:latin typeface="Microsoft Sans Serif"/>
                <a:cs typeface="Microsoft Sans Serif"/>
              </a:rPr>
              <a:t>geçidi</a:t>
            </a:r>
            <a:r>
              <a:rPr sz="2400" spc="-5" dirty="0">
                <a:solidFill>
                  <a:srgbClr val="30859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0859C"/>
                </a:solidFill>
                <a:latin typeface="Microsoft Sans Serif"/>
                <a:cs typeface="Microsoft Sans Serif"/>
              </a:rPr>
              <a:t>kullanılarak</a:t>
            </a:r>
            <a:r>
              <a:rPr sz="2400" spc="15" dirty="0">
                <a:solidFill>
                  <a:srgbClr val="30859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0859C"/>
                </a:solidFill>
                <a:latin typeface="Microsoft Sans Serif"/>
                <a:cs typeface="Microsoft Sans Serif"/>
              </a:rPr>
              <a:t>çarpma</a:t>
            </a:r>
            <a:r>
              <a:rPr sz="2400" spc="15" dirty="0">
                <a:solidFill>
                  <a:srgbClr val="30859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0859C"/>
                </a:solidFill>
                <a:latin typeface="Microsoft Sans Serif"/>
                <a:cs typeface="Microsoft Sans Serif"/>
              </a:rPr>
              <a:t>yapılır</a:t>
            </a:r>
            <a:r>
              <a:rPr sz="2400" spc="-10" dirty="0">
                <a:solidFill>
                  <a:srgbClr val="30859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0859C"/>
                </a:solidFill>
                <a:latin typeface="Microsoft Sans Serif"/>
                <a:cs typeface="Microsoft Sans Serif"/>
              </a:rPr>
              <a:t>ve sonra</a:t>
            </a:r>
            <a:r>
              <a:rPr sz="2400" spc="5" dirty="0">
                <a:solidFill>
                  <a:srgbClr val="30859C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30859C"/>
                </a:solidFill>
                <a:latin typeface="Microsoft Sans Serif"/>
                <a:cs typeface="Microsoft Sans Serif"/>
              </a:rPr>
              <a:t>birden </a:t>
            </a:r>
            <a:r>
              <a:rPr sz="2400" dirty="0">
                <a:solidFill>
                  <a:srgbClr val="30859C"/>
                </a:solidFill>
                <a:latin typeface="Microsoft Sans Serif"/>
                <a:cs typeface="Microsoft Sans Serif"/>
              </a:rPr>
              <a:t>fazla</a:t>
            </a:r>
            <a:r>
              <a:rPr sz="2400" spc="-40" dirty="0">
                <a:solidFill>
                  <a:srgbClr val="30859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0859C"/>
                </a:solidFill>
                <a:latin typeface="Microsoft Sans Serif"/>
                <a:cs typeface="Microsoft Sans Serif"/>
              </a:rPr>
              <a:t>çarpım</a:t>
            </a:r>
            <a:r>
              <a:rPr sz="2400" spc="-10" dirty="0">
                <a:solidFill>
                  <a:srgbClr val="30859C"/>
                </a:solidFill>
                <a:latin typeface="Microsoft Sans Serif"/>
                <a:cs typeface="Microsoft Sans Serif"/>
              </a:rPr>
              <a:t> </a:t>
            </a:r>
            <a:r>
              <a:rPr sz="2400" spc="-50" dirty="0">
                <a:solidFill>
                  <a:srgbClr val="30859C"/>
                </a:solidFill>
                <a:latin typeface="Microsoft Sans Serif"/>
                <a:cs typeface="Microsoft Sans Serif"/>
              </a:rPr>
              <a:t>VEYA</a:t>
            </a:r>
            <a:r>
              <a:rPr sz="2400" spc="-114" dirty="0">
                <a:solidFill>
                  <a:srgbClr val="30859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0859C"/>
                </a:solidFill>
                <a:latin typeface="Microsoft Sans Serif"/>
                <a:cs typeface="Microsoft Sans Serif"/>
              </a:rPr>
              <a:t>geçidi kullanılarak</a:t>
            </a:r>
            <a:r>
              <a:rPr sz="2400" spc="15" dirty="0">
                <a:solidFill>
                  <a:srgbClr val="30859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0859C"/>
                </a:solidFill>
                <a:latin typeface="Microsoft Sans Serif"/>
                <a:cs typeface="Microsoft Sans Serif"/>
              </a:rPr>
              <a:t>toplanır. </a:t>
            </a:r>
            <a:r>
              <a:rPr sz="2400" spc="-10" dirty="0">
                <a:solidFill>
                  <a:srgbClr val="30859C"/>
                </a:solidFill>
                <a:latin typeface="Microsoft Sans Serif"/>
                <a:cs typeface="Microsoft Sans Serif"/>
              </a:rPr>
              <a:t>Örnek </a:t>
            </a:r>
            <a:r>
              <a:rPr sz="2400" dirty="0">
                <a:solidFill>
                  <a:srgbClr val="30859C"/>
                </a:solidFill>
                <a:latin typeface="Microsoft Sans Serif"/>
                <a:cs typeface="Microsoft Sans Serif"/>
              </a:rPr>
              <a:t>olarak</a:t>
            </a:r>
            <a:r>
              <a:rPr sz="2400" spc="-60" dirty="0">
                <a:solidFill>
                  <a:srgbClr val="30859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0859C"/>
                </a:solidFill>
                <a:latin typeface="Microsoft Sans Serif"/>
                <a:cs typeface="Microsoft Sans Serif"/>
              </a:rPr>
              <a:t>aşağıdaki</a:t>
            </a:r>
            <a:r>
              <a:rPr sz="2400" spc="-45" dirty="0">
                <a:solidFill>
                  <a:srgbClr val="30859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0859C"/>
                </a:solidFill>
                <a:latin typeface="Microsoft Sans Serif"/>
                <a:cs typeface="Microsoft Sans Serif"/>
              </a:rPr>
              <a:t>eşitlikleri</a:t>
            </a:r>
            <a:r>
              <a:rPr sz="2400" spc="-45" dirty="0">
                <a:solidFill>
                  <a:srgbClr val="30859C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30859C"/>
                </a:solidFill>
                <a:latin typeface="Microsoft Sans Serif"/>
                <a:cs typeface="Microsoft Sans Serif"/>
              </a:rPr>
              <a:t>verebiliriz;</a:t>
            </a:r>
            <a:endParaRPr sz="2400">
              <a:latin typeface="Microsoft Sans Serif"/>
              <a:cs typeface="Microsoft Sans Serif"/>
            </a:endParaRPr>
          </a:p>
          <a:p>
            <a:pPr marL="1193800" marR="4718050">
              <a:lnSpc>
                <a:spcPct val="133100"/>
              </a:lnSpc>
              <a:spcBef>
                <a:spcPts val="1730"/>
              </a:spcBef>
            </a:pPr>
            <a:r>
              <a:rPr sz="2200" dirty="0">
                <a:latin typeface="Comic Sans MS"/>
                <a:cs typeface="Comic Sans MS"/>
              </a:rPr>
              <a:t>AB</a:t>
            </a:r>
            <a:r>
              <a:rPr sz="2200" spc="-80" dirty="0">
                <a:latin typeface="Comic Sans MS"/>
                <a:cs typeface="Comic Sans MS"/>
              </a:rPr>
              <a:t> </a:t>
            </a:r>
            <a:r>
              <a:rPr sz="2200" dirty="0">
                <a:latin typeface="Symbol"/>
                <a:cs typeface="Symbol"/>
              </a:rPr>
              <a:t>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Comic Sans MS"/>
                <a:cs typeface="Comic Sans MS"/>
              </a:rPr>
              <a:t>BCD </a:t>
            </a:r>
            <a:r>
              <a:rPr sz="2200" dirty="0">
                <a:latin typeface="Comic Sans MS"/>
                <a:cs typeface="Comic Sans MS"/>
              </a:rPr>
              <a:t>ABC</a:t>
            </a:r>
            <a:r>
              <a:rPr sz="2200" spc="25" dirty="0">
                <a:latin typeface="Comic Sans MS"/>
                <a:cs typeface="Comic Sans MS"/>
              </a:rPr>
              <a:t> </a:t>
            </a:r>
            <a:r>
              <a:rPr sz="2200" dirty="0">
                <a:latin typeface="Symbol"/>
                <a:cs typeface="Symbol"/>
              </a:rPr>
              <a:t>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Comic Sans MS"/>
                <a:cs typeface="Comic Sans MS"/>
              </a:rPr>
              <a:t>DEC</a:t>
            </a:r>
            <a:endParaRPr sz="2200">
              <a:latin typeface="Comic Sans MS"/>
              <a:cs typeface="Comic Sans MS"/>
            </a:endParaRPr>
          </a:p>
          <a:p>
            <a:pPr marL="1193800" marR="3738879">
              <a:lnSpc>
                <a:spcPct val="144200"/>
              </a:lnSpc>
              <a:spcBef>
                <a:spcPts val="30"/>
              </a:spcBef>
            </a:pPr>
            <a:r>
              <a:rPr sz="2200" spc="-105" dirty="0">
                <a:latin typeface="Comic Sans MS"/>
                <a:cs typeface="Comic Sans MS"/>
              </a:rPr>
              <a:t>ABC</a:t>
            </a:r>
            <a:r>
              <a:rPr sz="2200" spc="-45" dirty="0">
                <a:latin typeface="Comic Sans MS"/>
                <a:cs typeface="Comic Sans MS"/>
              </a:rPr>
              <a:t> </a:t>
            </a:r>
            <a:r>
              <a:rPr sz="2200" dirty="0">
                <a:latin typeface="Symbol"/>
                <a:cs typeface="Symbol"/>
              </a:rPr>
              <a:t></a:t>
            </a:r>
            <a:r>
              <a:rPr sz="2200" spc="-125" dirty="0">
                <a:latin typeface="Times New Roman"/>
                <a:cs typeface="Times New Roman"/>
              </a:rPr>
              <a:t> </a:t>
            </a:r>
            <a:r>
              <a:rPr sz="2200" spc="-55" dirty="0">
                <a:latin typeface="Comic Sans MS"/>
                <a:cs typeface="Comic Sans MS"/>
              </a:rPr>
              <a:t>DEFG</a:t>
            </a:r>
            <a:r>
              <a:rPr sz="2200" spc="-45" dirty="0">
                <a:latin typeface="Comic Sans MS"/>
                <a:cs typeface="Comic Sans MS"/>
              </a:rPr>
              <a:t> </a:t>
            </a:r>
            <a:r>
              <a:rPr sz="2200" dirty="0">
                <a:latin typeface="Symbol"/>
                <a:cs typeface="Symbol"/>
              </a:rPr>
              <a:t>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Comic Sans MS"/>
                <a:cs typeface="Comic Sans MS"/>
              </a:rPr>
              <a:t>AEG </a:t>
            </a:r>
            <a:r>
              <a:rPr sz="2200" dirty="0">
                <a:latin typeface="Comic Sans MS"/>
                <a:cs typeface="Comic Sans MS"/>
              </a:rPr>
              <a:t>ABC</a:t>
            </a:r>
            <a:r>
              <a:rPr sz="2200" spc="-25" dirty="0">
                <a:latin typeface="Comic Sans MS"/>
                <a:cs typeface="Comic Sans MS"/>
              </a:rPr>
              <a:t> </a:t>
            </a:r>
            <a:r>
              <a:rPr sz="2200" dirty="0">
                <a:latin typeface="Symbol"/>
                <a:cs typeface="Symbol"/>
              </a:rPr>
              <a:t>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105" dirty="0">
                <a:latin typeface="Comic Sans MS"/>
                <a:cs typeface="Comic Sans MS"/>
              </a:rPr>
              <a:t>ABC</a:t>
            </a:r>
            <a:r>
              <a:rPr sz="2200" spc="-15" dirty="0">
                <a:latin typeface="Comic Sans MS"/>
                <a:cs typeface="Comic Sans MS"/>
              </a:rPr>
              <a:t> </a:t>
            </a:r>
            <a:r>
              <a:rPr sz="2200" dirty="0">
                <a:latin typeface="Symbol"/>
                <a:cs typeface="Symbol"/>
              </a:rPr>
              <a:t>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Comic Sans MS"/>
                <a:cs typeface="Comic Sans MS"/>
              </a:rPr>
              <a:t>ABC</a:t>
            </a:r>
            <a:endParaRPr sz="22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236" y="1583182"/>
            <a:ext cx="80968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3675" marR="5080" indent="-181610">
              <a:lnSpc>
                <a:spcPct val="100000"/>
              </a:lnSpc>
              <a:spcBef>
                <a:spcPts val="95"/>
              </a:spcBef>
              <a:buClr>
                <a:srgbClr val="4F81BC"/>
              </a:buClr>
              <a:buSzPct val="85000"/>
              <a:buChar char="•"/>
              <a:tabLst>
                <a:tab pos="194945" algn="l"/>
              </a:tabLst>
            </a:pPr>
            <a:r>
              <a:rPr sz="2000" dirty="0">
                <a:latin typeface="Microsoft Sans Serif"/>
                <a:cs typeface="Microsoft Sans Serif"/>
              </a:rPr>
              <a:t>ÇT</a:t>
            </a:r>
            <a:r>
              <a:rPr sz="2000" spc="-9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ifadelerde</a:t>
            </a:r>
            <a:r>
              <a:rPr sz="2000" spc="-5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değişkenlerin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üzerindeki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değil</a:t>
            </a:r>
            <a:r>
              <a:rPr sz="2000" spc="-5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çizgileri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birleşik</a:t>
            </a:r>
            <a:r>
              <a:rPr sz="2000" spc="-5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çizilemez. 	</a:t>
            </a:r>
            <a:r>
              <a:rPr sz="2000" dirty="0">
                <a:latin typeface="Microsoft Sans Serif"/>
                <a:cs typeface="Microsoft Sans Serif"/>
              </a:rPr>
              <a:t>Örneğin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aşağıdaki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ifadeler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birbirine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eşit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değildir.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58731" y="2661923"/>
            <a:ext cx="294640" cy="0"/>
          </a:xfrm>
          <a:custGeom>
            <a:avLst/>
            <a:gdLst/>
            <a:ahLst/>
            <a:cxnLst/>
            <a:rect l="l" t="t" r="r" b="b"/>
            <a:pathLst>
              <a:path w="294639">
                <a:moveTo>
                  <a:pt x="0" y="0"/>
                </a:moveTo>
                <a:lnTo>
                  <a:pt x="294237" y="0"/>
                </a:lnTo>
              </a:path>
            </a:pathLst>
          </a:custGeom>
          <a:ln w="134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44246" y="2645889"/>
            <a:ext cx="248285" cy="0"/>
          </a:xfrm>
          <a:custGeom>
            <a:avLst/>
            <a:gdLst/>
            <a:ahLst/>
            <a:cxnLst/>
            <a:rect l="l" t="t" r="r" b="b"/>
            <a:pathLst>
              <a:path w="248285">
                <a:moveTo>
                  <a:pt x="0" y="0"/>
                </a:moveTo>
                <a:lnTo>
                  <a:pt x="247754" y="0"/>
                </a:lnTo>
              </a:path>
            </a:pathLst>
          </a:custGeom>
          <a:ln w="134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82626" y="2638833"/>
            <a:ext cx="270510" cy="0"/>
          </a:xfrm>
          <a:custGeom>
            <a:avLst/>
            <a:gdLst/>
            <a:ahLst/>
            <a:cxnLst/>
            <a:rect l="l" t="t" r="r" b="b"/>
            <a:pathLst>
              <a:path w="270510">
                <a:moveTo>
                  <a:pt x="0" y="0"/>
                </a:moveTo>
                <a:lnTo>
                  <a:pt x="270307" y="0"/>
                </a:lnTo>
              </a:path>
            </a:pathLst>
          </a:custGeom>
          <a:ln w="134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26793" y="2638833"/>
            <a:ext cx="936625" cy="0"/>
          </a:xfrm>
          <a:custGeom>
            <a:avLst/>
            <a:gdLst/>
            <a:ahLst/>
            <a:cxnLst/>
            <a:rect l="l" t="t" r="r" b="b"/>
            <a:pathLst>
              <a:path w="936625">
                <a:moveTo>
                  <a:pt x="0" y="0"/>
                </a:moveTo>
                <a:lnTo>
                  <a:pt x="936473" y="0"/>
                </a:lnTo>
              </a:path>
            </a:pathLst>
          </a:custGeom>
          <a:ln w="134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14814" y="2575209"/>
            <a:ext cx="2761615" cy="6159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850" spc="110" dirty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sz="3850" spc="-32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3850" spc="95" dirty="0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r>
              <a:rPr sz="3850" spc="-9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3850" spc="65" dirty="0">
                <a:solidFill>
                  <a:srgbClr val="000000"/>
                </a:solidFill>
                <a:latin typeface="Comic Sans MS"/>
                <a:cs typeface="Comic Sans MS"/>
              </a:rPr>
              <a:t>C</a:t>
            </a:r>
            <a:r>
              <a:rPr sz="3850" spc="-6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3850" spc="60" dirty="0">
                <a:solidFill>
                  <a:srgbClr val="000000"/>
                </a:solidFill>
                <a:latin typeface="Symbol"/>
                <a:cs typeface="Symbol"/>
              </a:rPr>
              <a:t></a:t>
            </a:r>
            <a:r>
              <a:rPr sz="385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850" spc="-25" dirty="0">
                <a:solidFill>
                  <a:srgbClr val="000000"/>
                </a:solidFill>
                <a:latin typeface="Comic Sans MS"/>
                <a:cs typeface="Comic Sans MS"/>
              </a:rPr>
              <a:t>ABC</a:t>
            </a:r>
            <a:endParaRPr sz="385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3016" y="3525520"/>
            <a:ext cx="7545070" cy="2661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Microsoft Sans Serif"/>
                <a:cs typeface="Microsoft Sans Serif"/>
              </a:rPr>
              <a:t>Tüm</a:t>
            </a:r>
            <a:r>
              <a:rPr sz="2400" spc="-6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eşitlikler</a:t>
            </a:r>
            <a:r>
              <a:rPr sz="2400" spc="-3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ÇT</a:t>
            </a:r>
            <a:r>
              <a:rPr sz="2400" spc="-9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olarak</a:t>
            </a:r>
            <a:r>
              <a:rPr sz="2400" spc="-4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ifade</a:t>
            </a:r>
            <a:r>
              <a:rPr sz="2400" spc="-4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edilebilir.</a:t>
            </a:r>
            <a:r>
              <a:rPr sz="2400" spc="-4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Boolean </a:t>
            </a:r>
            <a:r>
              <a:rPr sz="2400" dirty="0">
                <a:latin typeface="Microsoft Sans Serif"/>
                <a:cs typeface="Microsoft Sans Serif"/>
              </a:rPr>
              <a:t>kanunları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kullanılarak ÇT</a:t>
            </a:r>
            <a:r>
              <a:rPr sz="2400" spc="-5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olmayan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eşitlikler ÇT</a:t>
            </a:r>
            <a:r>
              <a:rPr sz="2400" spc="-5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haline dönüştürülebilirler.</a:t>
            </a:r>
            <a:endParaRPr sz="2400">
              <a:latin typeface="Microsoft Sans Serif"/>
              <a:cs typeface="Microsoft Sans Serif"/>
            </a:endParaRPr>
          </a:p>
          <a:p>
            <a:pPr marL="354965" indent="-342265">
              <a:lnSpc>
                <a:spcPct val="100000"/>
              </a:lnSpc>
              <a:spcBef>
                <a:spcPts val="665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sz="2800" b="1" i="1" spc="-10" dirty="0">
                <a:latin typeface="Arial"/>
                <a:cs typeface="Arial"/>
              </a:rPr>
              <a:t>ÖRNEK:</a:t>
            </a:r>
            <a:endParaRPr sz="2800">
              <a:latin typeface="Arial"/>
              <a:cs typeface="Arial"/>
            </a:endParaRPr>
          </a:p>
          <a:p>
            <a:pPr marL="915035">
              <a:lnSpc>
                <a:spcPct val="100000"/>
              </a:lnSpc>
              <a:spcBef>
                <a:spcPts val="3165"/>
              </a:spcBef>
            </a:pPr>
            <a:r>
              <a:rPr sz="3100" spc="-10" dirty="0">
                <a:latin typeface="Times New Roman"/>
                <a:cs typeface="Times New Roman"/>
              </a:rPr>
              <a:t>A</a:t>
            </a:r>
            <a:r>
              <a:rPr sz="4100" spc="-10" dirty="0">
                <a:latin typeface="Symbol"/>
                <a:cs typeface="Symbol"/>
              </a:rPr>
              <a:t></a:t>
            </a:r>
            <a:r>
              <a:rPr sz="3100" spc="-10" dirty="0">
                <a:latin typeface="Times New Roman"/>
                <a:cs typeface="Times New Roman"/>
              </a:rPr>
              <a:t>AB</a:t>
            </a:r>
            <a:r>
              <a:rPr sz="3100" spc="-10" dirty="0">
                <a:latin typeface="Symbol"/>
                <a:cs typeface="Symbol"/>
              </a:rPr>
              <a:t></a:t>
            </a:r>
            <a:r>
              <a:rPr sz="3100" spc="-330" dirty="0">
                <a:latin typeface="Times New Roman"/>
                <a:cs typeface="Times New Roman"/>
              </a:rPr>
              <a:t> </a:t>
            </a:r>
            <a:r>
              <a:rPr sz="3100" spc="-90" dirty="0">
                <a:latin typeface="Times New Roman"/>
                <a:cs typeface="Times New Roman"/>
              </a:rPr>
              <a:t>CD</a:t>
            </a:r>
            <a:r>
              <a:rPr sz="4100" spc="-90" dirty="0">
                <a:latin typeface="Symbol"/>
                <a:cs typeface="Symbol"/>
              </a:rPr>
              <a:t></a:t>
            </a:r>
            <a:r>
              <a:rPr sz="4100" spc="-610" dirty="0">
                <a:latin typeface="Times New Roman"/>
                <a:cs typeface="Times New Roman"/>
              </a:rPr>
              <a:t> </a:t>
            </a:r>
            <a:r>
              <a:rPr sz="3100" spc="50" dirty="0">
                <a:latin typeface="Symbol"/>
                <a:cs typeface="Symbol"/>
              </a:rPr>
              <a:t></a:t>
            </a:r>
            <a:r>
              <a:rPr sz="3100" spc="-135" dirty="0">
                <a:latin typeface="Times New Roman"/>
                <a:cs typeface="Times New Roman"/>
              </a:rPr>
              <a:t> </a:t>
            </a:r>
            <a:r>
              <a:rPr sz="3100" spc="114" dirty="0">
                <a:latin typeface="Times New Roman"/>
                <a:cs typeface="Times New Roman"/>
              </a:rPr>
              <a:t>AB</a:t>
            </a:r>
            <a:r>
              <a:rPr sz="3100" spc="114" dirty="0">
                <a:latin typeface="Symbol"/>
                <a:cs typeface="Symbol"/>
              </a:rPr>
              <a:t></a:t>
            </a:r>
            <a:r>
              <a:rPr sz="3100" spc="-275" dirty="0">
                <a:latin typeface="Times New Roman"/>
                <a:cs typeface="Times New Roman"/>
              </a:rPr>
              <a:t> </a:t>
            </a:r>
            <a:r>
              <a:rPr sz="3100" spc="-25" dirty="0">
                <a:latin typeface="Times New Roman"/>
                <a:cs typeface="Times New Roman"/>
              </a:rPr>
              <a:t>ACD</a:t>
            </a:r>
            <a:endParaRPr sz="31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63980" y="4010851"/>
            <a:ext cx="175260" cy="0"/>
          </a:xfrm>
          <a:custGeom>
            <a:avLst/>
            <a:gdLst/>
            <a:ahLst/>
            <a:cxnLst/>
            <a:rect l="l" t="t" r="r" b="b"/>
            <a:pathLst>
              <a:path w="175260">
                <a:moveTo>
                  <a:pt x="0" y="0"/>
                </a:moveTo>
                <a:lnTo>
                  <a:pt x="175155" y="0"/>
                </a:lnTo>
              </a:path>
            </a:pathLst>
          </a:custGeom>
          <a:ln w="9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17638" y="4010851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5">
                <a:moveTo>
                  <a:pt x="0" y="0"/>
                </a:moveTo>
                <a:lnTo>
                  <a:pt x="175563" y="0"/>
                </a:lnTo>
              </a:path>
            </a:pathLst>
          </a:custGeom>
          <a:ln w="9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23375" y="4010851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5">
                <a:moveTo>
                  <a:pt x="0" y="0"/>
                </a:moveTo>
                <a:lnTo>
                  <a:pt x="175563" y="0"/>
                </a:lnTo>
              </a:path>
            </a:pathLst>
          </a:custGeom>
          <a:ln w="9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93422" y="4010851"/>
            <a:ext cx="219710" cy="0"/>
          </a:xfrm>
          <a:custGeom>
            <a:avLst/>
            <a:gdLst/>
            <a:ahLst/>
            <a:cxnLst/>
            <a:rect l="l" t="t" r="r" b="b"/>
            <a:pathLst>
              <a:path w="219710">
                <a:moveTo>
                  <a:pt x="0" y="0"/>
                </a:moveTo>
                <a:lnTo>
                  <a:pt x="219308" y="0"/>
                </a:lnTo>
              </a:path>
            </a:pathLst>
          </a:custGeom>
          <a:ln w="9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4540" y="594868"/>
            <a:ext cx="7292340" cy="5556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95"/>
              </a:spcBef>
            </a:pPr>
            <a:r>
              <a:rPr sz="3200" b="1" spc="-114" dirty="0">
                <a:latin typeface="Arial"/>
                <a:cs typeface="Arial"/>
              </a:rPr>
              <a:t>TOPLAMLARIN</a:t>
            </a:r>
            <a:r>
              <a:rPr sz="3200" b="1" spc="-160" dirty="0">
                <a:latin typeface="Arial"/>
                <a:cs typeface="Arial"/>
              </a:rPr>
              <a:t> </a:t>
            </a:r>
            <a:r>
              <a:rPr sz="3200" b="1" spc="-105" dirty="0">
                <a:latin typeface="Arial"/>
                <a:cs typeface="Arial"/>
              </a:rPr>
              <a:t>ÇARPIMI</a:t>
            </a:r>
            <a:r>
              <a:rPr sz="3200" b="1" spc="-140" dirty="0">
                <a:latin typeface="Arial"/>
                <a:cs typeface="Arial"/>
              </a:rPr>
              <a:t> </a:t>
            </a:r>
            <a:r>
              <a:rPr sz="3200" b="1" spc="-20" dirty="0">
                <a:latin typeface="Arial"/>
                <a:cs typeface="Arial"/>
              </a:rPr>
              <a:t>(TÇ)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sz="3200">
              <a:latin typeface="Arial"/>
              <a:cs typeface="Arial"/>
            </a:endParaRPr>
          </a:p>
          <a:p>
            <a:pPr marL="193675" marR="5080" indent="-181610">
              <a:lnSpc>
                <a:spcPct val="100000"/>
              </a:lnSpc>
              <a:buClr>
                <a:srgbClr val="4F81BC"/>
              </a:buClr>
              <a:buSzPct val="84090"/>
              <a:buChar char="•"/>
              <a:tabLst>
                <a:tab pos="194945" algn="l"/>
              </a:tabLst>
            </a:pPr>
            <a:r>
              <a:rPr sz="2200" spc="-20" dirty="0">
                <a:latin typeface="Microsoft Sans Serif"/>
                <a:cs typeface="Microsoft Sans Serif"/>
              </a:rPr>
              <a:t>Toplamların</a:t>
            </a:r>
            <a:r>
              <a:rPr sz="2200" spc="-1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çarpımı</a:t>
            </a:r>
            <a:r>
              <a:rPr sz="2200" spc="-1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şeklindeki</a:t>
            </a:r>
            <a:r>
              <a:rPr sz="2200" spc="-2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ifadeler</a:t>
            </a:r>
            <a:r>
              <a:rPr sz="2200" spc="-1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birden</a:t>
            </a:r>
            <a:r>
              <a:rPr sz="2200" spc="-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fazla</a:t>
            </a:r>
            <a:r>
              <a:rPr sz="2200" spc="-15" dirty="0">
                <a:latin typeface="Microsoft Sans Serif"/>
                <a:cs typeface="Microsoft Sans Serif"/>
              </a:rPr>
              <a:t> </a:t>
            </a:r>
            <a:r>
              <a:rPr sz="2200" spc="-20" dirty="0">
                <a:latin typeface="Microsoft Sans Serif"/>
                <a:cs typeface="Microsoft Sans Serif"/>
              </a:rPr>
              <a:t>VEYA 	</a:t>
            </a:r>
            <a:r>
              <a:rPr sz="2200" dirty="0">
                <a:latin typeface="Microsoft Sans Serif"/>
                <a:cs typeface="Microsoft Sans Serif"/>
              </a:rPr>
              <a:t>işleminin</a:t>
            </a:r>
            <a:r>
              <a:rPr sz="2200" spc="-6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sonucunu</a:t>
            </a:r>
            <a:r>
              <a:rPr sz="2200" spc="-4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VE</a:t>
            </a:r>
            <a:r>
              <a:rPr sz="2200" spc="-4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işlemine</a:t>
            </a:r>
            <a:r>
              <a:rPr sz="2200" spc="-6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tabi</a:t>
            </a:r>
            <a:r>
              <a:rPr sz="2200" spc="-4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tutulmuş</a:t>
            </a:r>
            <a:r>
              <a:rPr sz="2200" spc="-35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halidir.</a:t>
            </a:r>
            <a:endParaRPr sz="2200">
              <a:latin typeface="Microsoft Sans Serif"/>
              <a:cs typeface="Microsoft Sans Serif"/>
            </a:endParaRPr>
          </a:p>
          <a:p>
            <a:pPr marL="194310" indent="-181610">
              <a:lnSpc>
                <a:spcPct val="100000"/>
              </a:lnSpc>
              <a:spcBef>
                <a:spcPts val="530"/>
              </a:spcBef>
              <a:buClr>
                <a:srgbClr val="4F81BC"/>
              </a:buClr>
              <a:buSzPct val="84090"/>
              <a:buFont typeface="Microsoft Sans Serif"/>
              <a:buChar char="•"/>
              <a:tabLst>
                <a:tab pos="194310" algn="l"/>
              </a:tabLst>
            </a:pPr>
            <a:r>
              <a:rPr sz="2200" i="1" spc="-10" dirty="0">
                <a:latin typeface="Arial"/>
                <a:cs typeface="Arial"/>
              </a:rPr>
              <a:t>Örnek:</a:t>
            </a:r>
            <a:endParaRPr sz="2200">
              <a:latin typeface="Arial"/>
              <a:cs typeface="Arial"/>
            </a:endParaRPr>
          </a:p>
          <a:p>
            <a:pPr marL="389255">
              <a:lnSpc>
                <a:spcPct val="100000"/>
              </a:lnSpc>
              <a:spcBef>
                <a:spcPts val="100"/>
              </a:spcBef>
            </a:pPr>
            <a:r>
              <a:rPr sz="3350" spc="-165" dirty="0">
                <a:latin typeface="Symbol"/>
                <a:cs typeface="Symbol"/>
              </a:rPr>
              <a:t></a:t>
            </a:r>
            <a:r>
              <a:rPr sz="2750" spc="-165" dirty="0">
                <a:latin typeface="Comic Sans MS"/>
                <a:cs typeface="Comic Sans MS"/>
              </a:rPr>
              <a:t>A</a:t>
            </a:r>
            <a:r>
              <a:rPr sz="2750" spc="-240" dirty="0">
                <a:latin typeface="Comic Sans MS"/>
                <a:cs typeface="Comic Sans MS"/>
              </a:rPr>
              <a:t> </a:t>
            </a:r>
            <a:r>
              <a:rPr sz="2750" dirty="0">
                <a:latin typeface="Symbol"/>
                <a:cs typeface="Symbol"/>
              </a:rPr>
              <a:t></a:t>
            </a:r>
            <a:r>
              <a:rPr sz="2750" spc="-114" dirty="0">
                <a:latin typeface="Times New Roman"/>
                <a:cs typeface="Times New Roman"/>
              </a:rPr>
              <a:t> </a:t>
            </a:r>
            <a:r>
              <a:rPr sz="2750" spc="-180" dirty="0">
                <a:latin typeface="Comic Sans MS"/>
                <a:cs typeface="Comic Sans MS"/>
              </a:rPr>
              <a:t>B</a:t>
            </a:r>
            <a:r>
              <a:rPr sz="3350" spc="-180" dirty="0">
                <a:latin typeface="Symbol"/>
                <a:cs typeface="Symbol"/>
              </a:rPr>
              <a:t></a:t>
            </a:r>
            <a:r>
              <a:rPr sz="3450" spc="-180" dirty="0">
                <a:latin typeface="Symbol"/>
                <a:cs typeface="Symbol"/>
              </a:rPr>
              <a:t></a:t>
            </a:r>
            <a:r>
              <a:rPr sz="2750" spc="-180" dirty="0">
                <a:latin typeface="Comic Sans MS"/>
                <a:cs typeface="Comic Sans MS"/>
              </a:rPr>
              <a:t>B</a:t>
            </a:r>
            <a:r>
              <a:rPr sz="2750" spc="-170" dirty="0">
                <a:latin typeface="Comic Sans MS"/>
                <a:cs typeface="Comic Sans MS"/>
              </a:rPr>
              <a:t> </a:t>
            </a:r>
            <a:r>
              <a:rPr sz="2750" dirty="0">
                <a:latin typeface="Symbol"/>
                <a:cs typeface="Symbol"/>
              </a:rPr>
              <a:t></a:t>
            </a:r>
            <a:r>
              <a:rPr sz="2750" spc="-2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Comic Sans MS"/>
                <a:cs typeface="Comic Sans MS"/>
              </a:rPr>
              <a:t>C</a:t>
            </a:r>
            <a:r>
              <a:rPr sz="2750" spc="-50" dirty="0">
                <a:latin typeface="Comic Sans MS"/>
                <a:cs typeface="Comic Sans MS"/>
              </a:rPr>
              <a:t> </a:t>
            </a:r>
            <a:r>
              <a:rPr sz="2750" dirty="0">
                <a:latin typeface="Symbol"/>
                <a:cs typeface="Symbol"/>
              </a:rPr>
              <a:t></a:t>
            </a:r>
            <a:r>
              <a:rPr sz="2750" spc="-160" dirty="0">
                <a:latin typeface="Times New Roman"/>
                <a:cs typeface="Times New Roman"/>
              </a:rPr>
              <a:t> </a:t>
            </a:r>
            <a:r>
              <a:rPr sz="2750" spc="-25" dirty="0">
                <a:latin typeface="Comic Sans MS"/>
                <a:cs typeface="Comic Sans MS"/>
              </a:rPr>
              <a:t>D</a:t>
            </a:r>
            <a:r>
              <a:rPr sz="3450" spc="-25" dirty="0">
                <a:latin typeface="Symbol"/>
                <a:cs typeface="Symbol"/>
              </a:rPr>
              <a:t></a:t>
            </a:r>
            <a:endParaRPr sz="3450">
              <a:latin typeface="Symbol"/>
              <a:cs typeface="Symbol"/>
            </a:endParaRPr>
          </a:p>
          <a:p>
            <a:pPr marL="389890">
              <a:lnSpc>
                <a:spcPts val="4105"/>
              </a:lnSpc>
              <a:spcBef>
                <a:spcPts val="110"/>
              </a:spcBef>
            </a:pPr>
            <a:r>
              <a:rPr sz="3450" spc="-190" dirty="0">
                <a:latin typeface="Symbol"/>
                <a:cs typeface="Symbol"/>
              </a:rPr>
              <a:t></a:t>
            </a:r>
            <a:r>
              <a:rPr sz="2750" spc="-190" dirty="0">
                <a:latin typeface="Comic Sans MS"/>
                <a:cs typeface="Comic Sans MS"/>
              </a:rPr>
              <a:t>A</a:t>
            </a:r>
            <a:r>
              <a:rPr sz="2750" spc="-240" dirty="0">
                <a:latin typeface="Comic Sans MS"/>
                <a:cs typeface="Comic Sans MS"/>
              </a:rPr>
              <a:t> </a:t>
            </a:r>
            <a:r>
              <a:rPr sz="2750" dirty="0">
                <a:latin typeface="Symbol"/>
                <a:cs typeface="Symbol"/>
              </a:rPr>
              <a:t></a:t>
            </a:r>
            <a:r>
              <a:rPr sz="2750" spc="-114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Comic Sans MS"/>
                <a:cs typeface="Comic Sans MS"/>
              </a:rPr>
              <a:t>B</a:t>
            </a:r>
            <a:r>
              <a:rPr sz="2750" spc="-175" dirty="0">
                <a:latin typeface="Comic Sans MS"/>
                <a:cs typeface="Comic Sans MS"/>
              </a:rPr>
              <a:t> </a:t>
            </a:r>
            <a:r>
              <a:rPr sz="2750" dirty="0">
                <a:latin typeface="Symbol"/>
                <a:cs typeface="Symbol"/>
              </a:rPr>
              <a:t></a:t>
            </a:r>
            <a:r>
              <a:rPr sz="2750" spc="-25" dirty="0">
                <a:latin typeface="Times New Roman"/>
                <a:cs typeface="Times New Roman"/>
              </a:rPr>
              <a:t> </a:t>
            </a:r>
            <a:r>
              <a:rPr sz="2750" spc="-190" dirty="0">
                <a:latin typeface="Comic Sans MS"/>
                <a:cs typeface="Comic Sans MS"/>
              </a:rPr>
              <a:t>C</a:t>
            </a:r>
            <a:r>
              <a:rPr sz="3450" spc="-190" dirty="0">
                <a:latin typeface="Symbol"/>
                <a:cs typeface="Symbol"/>
              </a:rPr>
              <a:t></a:t>
            </a:r>
            <a:r>
              <a:rPr sz="3550" spc="-190" dirty="0">
                <a:latin typeface="Symbol"/>
                <a:cs typeface="Symbol"/>
              </a:rPr>
              <a:t></a:t>
            </a:r>
            <a:r>
              <a:rPr sz="2750" spc="-190" dirty="0">
                <a:latin typeface="Comic Sans MS"/>
                <a:cs typeface="Comic Sans MS"/>
              </a:rPr>
              <a:t>D</a:t>
            </a:r>
            <a:r>
              <a:rPr sz="2750" spc="-210" dirty="0">
                <a:latin typeface="Comic Sans MS"/>
                <a:cs typeface="Comic Sans MS"/>
              </a:rPr>
              <a:t> </a:t>
            </a:r>
            <a:r>
              <a:rPr sz="2750" dirty="0">
                <a:latin typeface="Symbol"/>
                <a:cs typeface="Symbol"/>
              </a:rPr>
              <a:t></a:t>
            </a:r>
            <a:r>
              <a:rPr sz="2750" spc="-7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Comic Sans MS"/>
                <a:cs typeface="Comic Sans MS"/>
              </a:rPr>
              <a:t>E</a:t>
            </a:r>
            <a:r>
              <a:rPr sz="2750" spc="-114" dirty="0">
                <a:latin typeface="Comic Sans MS"/>
                <a:cs typeface="Comic Sans MS"/>
              </a:rPr>
              <a:t> </a:t>
            </a:r>
            <a:r>
              <a:rPr sz="2750" dirty="0">
                <a:latin typeface="Symbol"/>
                <a:cs typeface="Symbol"/>
              </a:rPr>
              <a:t></a:t>
            </a:r>
            <a:r>
              <a:rPr sz="2750" spc="-110" dirty="0">
                <a:latin typeface="Times New Roman"/>
                <a:cs typeface="Times New Roman"/>
              </a:rPr>
              <a:t> </a:t>
            </a:r>
            <a:r>
              <a:rPr sz="2750" spc="-25" dirty="0">
                <a:latin typeface="Comic Sans MS"/>
                <a:cs typeface="Comic Sans MS"/>
              </a:rPr>
              <a:t>F</a:t>
            </a:r>
            <a:r>
              <a:rPr sz="3550" spc="-25" dirty="0">
                <a:latin typeface="Symbol"/>
                <a:cs typeface="Symbol"/>
              </a:rPr>
              <a:t></a:t>
            </a:r>
            <a:endParaRPr sz="3550">
              <a:latin typeface="Symbol"/>
              <a:cs typeface="Symbol"/>
            </a:endParaRPr>
          </a:p>
          <a:p>
            <a:pPr marL="393065">
              <a:lnSpc>
                <a:spcPts val="4945"/>
              </a:lnSpc>
            </a:pPr>
            <a:r>
              <a:rPr sz="4250" spc="-385" dirty="0">
                <a:latin typeface="Symbol"/>
                <a:cs typeface="Symbol"/>
              </a:rPr>
              <a:t></a:t>
            </a:r>
            <a:r>
              <a:rPr sz="2750" spc="-385" dirty="0">
                <a:latin typeface="Comic Sans MS"/>
                <a:cs typeface="Comic Sans MS"/>
              </a:rPr>
              <a:t>A</a:t>
            </a:r>
            <a:r>
              <a:rPr sz="2750" spc="-245" dirty="0">
                <a:latin typeface="Comic Sans MS"/>
                <a:cs typeface="Comic Sans MS"/>
              </a:rPr>
              <a:t> </a:t>
            </a:r>
            <a:r>
              <a:rPr sz="2750" dirty="0">
                <a:latin typeface="Symbol"/>
                <a:cs typeface="Symbol"/>
              </a:rPr>
              <a:t></a:t>
            </a:r>
            <a:r>
              <a:rPr sz="2750" spc="-114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Comic Sans MS"/>
                <a:cs typeface="Comic Sans MS"/>
              </a:rPr>
              <a:t>B</a:t>
            </a:r>
            <a:r>
              <a:rPr sz="2750" spc="-180" dirty="0">
                <a:latin typeface="Comic Sans MS"/>
                <a:cs typeface="Comic Sans MS"/>
              </a:rPr>
              <a:t> </a:t>
            </a:r>
            <a:r>
              <a:rPr sz="2750" dirty="0">
                <a:latin typeface="Symbol"/>
                <a:cs typeface="Symbol"/>
              </a:rPr>
              <a:t></a:t>
            </a:r>
            <a:r>
              <a:rPr sz="2750" spc="-30" dirty="0">
                <a:latin typeface="Times New Roman"/>
                <a:cs typeface="Times New Roman"/>
              </a:rPr>
              <a:t> </a:t>
            </a:r>
            <a:r>
              <a:rPr sz="2750" spc="-365" dirty="0">
                <a:latin typeface="Comic Sans MS"/>
                <a:cs typeface="Comic Sans MS"/>
              </a:rPr>
              <a:t>C</a:t>
            </a:r>
            <a:r>
              <a:rPr sz="4250" spc="-365" dirty="0">
                <a:latin typeface="Symbol"/>
                <a:cs typeface="Symbol"/>
              </a:rPr>
              <a:t></a:t>
            </a:r>
            <a:r>
              <a:rPr sz="2750" spc="-365" dirty="0">
                <a:latin typeface="Comic Sans MS"/>
                <a:cs typeface="Comic Sans MS"/>
              </a:rPr>
              <a:t>D</a:t>
            </a:r>
            <a:r>
              <a:rPr sz="2750" spc="-210" dirty="0">
                <a:latin typeface="Comic Sans MS"/>
                <a:cs typeface="Comic Sans MS"/>
              </a:rPr>
              <a:t> </a:t>
            </a:r>
            <a:r>
              <a:rPr sz="2750" dirty="0">
                <a:latin typeface="Symbol"/>
                <a:cs typeface="Symbol"/>
              </a:rPr>
              <a:t></a:t>
            </a:r>
            <a:r>
              <a:rPr sz="2750" spc="-3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Comic Sans MS"/>
                <a:cs typeface="Comic Sans MS"/>
              </a:rPr>
              <a:t>C</a:t>
            </a:r>
            <a:r>
              <a:rPr sz="2750" spc="-55" dirty="0">
                <a:latin typeface="Comic Sans MS"/>
                <a:cs typeface="Comic Sans MS"/>
              </a:rPr>
              <a:t> </a:t>
            </a:r>
            <a:r>
              <a:rPr sz="2750" dirty="0">
                <a:latin typeface="Symbol"/>
                <a:cs typeface="Symbol"/>
              </a:rPr>
              <a:t></a:t>
            </a:r>
            <a:r>
              <a:rPr sz="2750" spc="-114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Comic Sans MS"/>
                <a:cs typeface="Comic Sans MS"/>
              </a:rPr>
              <a:t>F</a:t>
            </a:r>
            <a:r>
              <a:rPr sz="2750" spc="-110" dirty="0">
                <a:latin typeface="Comic Sans MS"/>
                <a:cs typeface="Comic Sans MS"/>
              </a:rPr>
              <a:t> </a:t>
            </a:r>
            <a:r>
              <a:rPr sz="2750" dirty="0">
                <a:latin typeface="Symbol"/>
                <a:cs typeface="Symbol"/>
              </a:rPr>
              <a:t></a:t>
            </a:r>
            <a:r>
              <a:rPr sz="2750" spc="-30" dirty="0">
                <a:latin typeface="Times New Roman"/>
                <a:cs typeface="Times New Roman"/>
              </a:rPr>
              <a:t> </a:t>
            </a:r>
            <a:r>
              <a:rPr sz="2750" spc="-340" dirty="0">
                <a:latin typeface="Comic Sans MS"/>
                <a:cs typeface="Comic Sans MS"/>
              </a:rPr>
              <a:t>G</a:t>
            </a:r>
            <a:r>
              <a:rPr sz="4250" spc="-340" dirty="0">
                <a:latin typeface="Symbol"/>
                <a:cs typeface="Symbol"/>
              </a:rPr>
              <a:t></a:t>
            </a:r>
            <a:r>
              <a:rPr sz="2750" spc="-340" dirty="0">
                <a:latin typeface="Comic Sans MS"/>
                <a:cs typeface="Comic Sans MS"/>
              </a:rPr>
              <a:t>A</a:t>
            </a:r>
            <a:r>
              <a:rPr sz="2750" spc="-245" dirty="0">
                <a:latin typeface="Comic Sans MS"/>
                <a:cs typeface="Comic Sans MS"/>
              </a:rPr>
              <a:t> </a:t>
            </a:r>
            <a:r>
              <a:rPr sz="2750" dirty="0">
                <a:latin typeface="Symbol"/>
                <a:cs typeface="Symbol"/>
              </a:rPr>
              <a:t></a:t>
            </a:r>
            <a:r>
              <a:rPr sz="2750" spc="-114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Comic Sans MS"/>
                <a:cs typeface="Comic Sans MS"/>
              </a:rPr>
              <a:t>F</a:t>
            </a:r>
            <a:r>
              <a:rPr sz="2750" spc="-110" dirty="0">
                <a:latin typeface="Comic Sans MS"/>
                <a:cs typeface="Comic Sans MS"/>
              </a:rPr>
              <a:t> </a:t>
            </a:r>
            <a:r>
              <a:rPr sz="2750" dirty="0">
                <a:latin typeface="Symbol"/>
                <a:cs typeface="Symbol"/>
              </a:rPr>
              <a:t></a:t>
            </a:r>
            <a:r>
              <a:rPr sz="2750" spc="-25" dirty="0">
                <a:latin typeface="Times New Roman"/>
                <a:cs typeface="Times New Roman"/>
              </a:rPr>
              <a:t> </a:t>
            </a:r>
            <a:r>
              <a:rPr sz="2750" spc="-25" dirty="0">
                <a:latin typeface="Comic Sans MS"/>
                <a:cs typeface="Comic Sans MS"/>
              </a:rPr>
              <a:t>G</a:t>
            </a:r>
            <a:r>
              <a:rPr sz="4250" spc="-25" dirty="0">
                <a:latin typeface="Symbol"/>
                <a:cs typeface="Symbol"/>
              </a:rPr>
              <a:t></a:t>
            </a:r>
            <a:endParaRPr sz="4250">
              <a:latin typeface="Symbol"/>
              <a:cs typeface="Symbol"/>
            </a:endParaRPr>
          </a:p>
          <a:p>
            <a:pPr marL="496570" marR="379095" lvl="1" indent="-342900">
              <a:lnSpc>
                <a:spcPct val="100000"/>
              </a:lnSpc>
              <a:spcBef>
                <a:spcPts val="1515"/>
              </a:spcBef>
              <a:buChar char="•"/>
              <a:tabLst>
                <a:tab pos="496570" algn="l"/>
              </a:tabLst>
            </a:pPr>
            <a:r>
              <a:rPr sz="2400" dirty="0">
                <a:latin typeface="Microsoft Sans Serif"/>
                <a:cs typeface="Microsoft Sans Serif"/>
              </a:rPr>
              <a:t>TÇ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ifadelerin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bazılarında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çarpımlardan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biri </a:t>
            </a:r>
            <a:r>
              <a:rPr sz="2400" spc="-20" dirty="0">
                <a:latin typeface="Microsoft Sans Serif"/>
                <a:cs typeface="Microsoft Sans Serif"/>
              </a:rPr>
              <a:t>veya </a:t>
            </a:r>
            <a:r>
              <a:rPr sz="2400" dirty="0">
                <a:latin typeface="Microsoft Sans Serif"/>
                <a:cs typeface="Microsoft Sans Serif"/>
              </a:rPr>
              <a:t>birkaçı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tek değişken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olabilir.</a:t>
            </a:r>
            <a:endParaRPr sz="2400">
              <a:latin typeface="Microsoft Sans Serif"/>
              <a:cs typeface="Microsoft Sans Serif"/>
            </a:endParaRPr>
          </a:p>
          <a:p>
            <a:pPr marL="511809">
              <a:lnSpc>
                <a:spcPct val="100000"/>
              </a:lnSpc>
              <a:spcBef>
                <a:spcPts val="1705"/>
              </a:spcBef>
            </a:pPr>
            <a:r>
              <a:rPr sz="2900" spc="-195" dirty="0">
                <a:latin typeface="Comic Sans MS"/>
                <a:cs typeface="Comic Sans MS"/>
              </a:rPr>
              <a:t>A</a:t>
            </a:r>
            <a:r>
              <a:rPr sz="3650" spc="-195" dirty="0">
                <a:latin typeface="Symbol"/>
                <a:cs typeface="Symbol"/>
              </a:rPr>
              <a:t></a:t>
            </a:r>
            <a:r>
              <a:rPr sz="2900" spc="-195" dirty="0">
                <a:latin typeface="Comic Sans MS"/>
                <a:cs typeface="Comic Sans MS"/>
              </a:rPr>
              <a:t>B</a:t>
            </a:r>
            <a:r>
              <a:rPr sz="2900" spc="-254" dirty="0">
                <a:latin typeface="Comic Sans MS"/>
                <a:cs typeface="Comic Sans MS"/>
              </a:rPr>
              <a:t> </a:t>
            </a:r>
            <a:r>
              <a:rPr sz="2900" dirty="0">
                <a:latin typeface="Symbol"/>
                <a:cs typeface="Symbol"/>
              </a:rPr>
              <a:t></a:t>
            </a:r>
            <a:r>
              <a:rPr sz="2900" spc="-9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Comic Sans MS"/>
                <a:cs typeface="Comic Sans MS"/>
              </a:rPr>
              <a:t>C</a:t>
            </a:r>
            <a:r>
              <a:rPr sz="2900" spc="-125" dirty="0">
                <a:latin typeface="Comic Sans MS"/>
                <a:cs typeface="Comic Sans MS"/>
              </a:rPr>
              <a:t> </a:t>
            </a:r>
            <a:r>
              <a:rPr sz="2900" dirty="0">
                <a:latin typeface="Symbol"/>
                <a:cs typeface="Symbol"/>
              </a:rPr>
              <a:t></a:t>
            </a:r>
            <a:r>
              <a:rPr sz="2900" spc="-229" dirty="0">
                <a:latin typeface="Times New Roman"/>
                <a:cs typeface="Times New Roman"/>
              </a:rPr>
              <a:t> </a:t>
            </a:r>
            <a:r>
              <a:rPr sz="2900" spc="-229" dirty="0">
                <a:latin typeface="Comic Sans MS"/>
                <a:cs typeface="Comic Sans MS"/>
              </a:rPr>
              <a:t>D</a:t>
            </a:r>
            <a:r>
              <a:rPr sz="3650" spc="-229" dirty="0">
                <a:latin typeface="Symbol"/>
                <a:cs typeface="Symbol"/>
              </a:rPr>
              <a:t></a:t>
            </a:r>
            <a:r>
              <a:rPr sz="3750" spc="-229" dirty="0">
                <a:latin typeface="Symbol"/>
                <a:cs typeface="Symbol"/>
              </a:rPr>
              <a:t></a:t>
            </a:r>
            <a:r>
              <a:rPr sz="2900" spc="-229" dirty="0">
                <a:latin typeface="Comic Sans MS"/>
                <a:cs typeface="Comic Sans MS"/>
              </a:rPr>
              <a:t>E</a:t>
            </a:r>
            <a:r>
              <a:rPr sz="2900" spc="-190" dirty="0">
                <a:latin typeface="Comic Sans MS"/>
                <a:cs typeface="Comic Sans MS"/>
              </a:rPr>
              <a:t> </a:t>
            </a:r>
            <a:r>
              <a:rPr sz="2900" dirty="0">
                <a:latin typeface="Symbol"/>
                <a:cs typeface="Symbol"/>
              </a:rPr>
              <a:t></a:t>
            </a:r>
            <a:r>
              <a:rPr sz="2900" spc="-19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Comic Sans MS"/>
                <a:cs typeface="Comic Sans MS"/>
              </a:rPr>
              <a:t>F</a:t>
            </a:r>
            <a:r>
              <a:rPr sz="2900" spc="-175" dirty="0">
                <a:latin typeface="Comic Sans MS"/>
                <a:cs typeface="Comic Sans MS"/>
              </a:rPr>
              <a:t> </a:t>
            </a:r>
            <a:r>
              <a:rPr sz="2900" dirty="0">
                <a:latin typeface="Symbol"/>
                <a:cs typeface="Symbol"/>
              </a:rPr>
              <a:t></a:t>
            </a:r>
            <a:r>
              <a:rPr sz="2900" spc="-90" dirty="0">
                <a:latin typeface="Times New Roman"/>
                <a:cs typeface="Times New Roman"/>
              </a:rPr>
              <a:t> </a:t>
            </a:r>
            <a:r>
              <a:rPr sz="2900" spc="-25" dirty="0">
                <a:latin typeface="Comic Sans MS"/>
                <a:cs typeface="Comic Sans MS"/>
              </a:rPr>
              <a:t>G</a:t>
            </a:r>
            <a:r>
              <a:rPr sz="3750" spc="-25" dirty="0">
                <a:latin typeface="Symbol"/>
                <a:cs typeface="Symbol"/>
              </a:rPr>
              <a:t></a:t>
            </a:r>
            <a:endParaRPr sz="3750">
              <a:latin typeface="Symbol"/>
              <a:cs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96722"/>
            <a:ext cx="135826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/>
              <a:t>Örnek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55" y="2636875"/>
            <a:ext cx="5400548" cy="327355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8014" y="1606130"/>
            <a:ext cx="3643249" cy="519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96722"/>
            <a:ext cx="135826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/>
              <a:t>Örnek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32" y="1700847"/>
            <a:ext cx="8604504" cy="58489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537" y="2420835"/>
            <a:ext cx="6552692" cy="40676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70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10" dirty="0"/>
              <a:t>Boolean</a:t>
            </a:r>
            <a:r>
              <a:rPr sz="2800" spc="-275" dirty="0"/>
              <a:t> </a:t>
            </a:r>
            <a:r>
              <a:rPr sz="2800" spc="-114" dirty="0"/>
              <a:t>Aritmetiğini</a:t>
            </a:r>
            <a:r>
              <a:rPr sz="2800" spc="-95" dirty="0"/>
              <a:t> </a:t>
            </a:r>
            <a:r>
              <a:rPr sz="2800" spc="-85" dirty="0"/>
              <a:t>İle</a:t>
            </a:r>
            <a:r>
              <a:rPr sz="2800" spc="-125" dirty="0"/>
              <a:t> </a:t>
            </a:r>
            <a:r>
              <a:rPr sz="2800" spc="-80" dirty="0"/>
              <a:t>Sadeleştirme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35940" y="1625091"/>
            <a:ext cx="7868284" cy="2805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marR="342900" indent="-182880">
              <a:lnSpc>
                <a:spcPct val="100000"/>
              </a:lnSpc>
              <a:spcBef>
                <a:spcPts val="100"/>
              </a:spcBef>
              <a:buClr>
                <a:srgbClr val="4F81BC"/>
              </a:buClr>
              <a:buSzPct val="85416"/>
              <a:buChar char="•"/>
              <a:tabLst>
                <a:tab pos="194945" algn="l"/>
              </a:tabLst>
            </a:pPr>
            <a:r>
              <a:rPr sz="2400" dirty="0">
                <a:latin typeface="Microsoft Sans Serif"/>
                <a:cs typeface="Microsoft Sans Serif"/>
              </a:rPr>
              <a:t>Boolean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ifadesi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yazılan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devrenin,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çıkış</a:t>
            </a:r>
            <a:r>
              <a:rPr sz="2400" spc="-2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ifadesi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boolean </a:t>
            </a:r>
            <a:r>
              <a:rPr sz="2400" dirty="0">
                <a:latin typeface="Microsoft Sans Serif"/>
                <a:cs typeface="Microsoft Sans Serif"/>
              </a:rPr>
              <a:t>kuralları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ve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kanunları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kullanılarak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daha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az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geçit </a:t>
            </a:r>
            <a:r>
              <a:rPr sz="2400" dirty="0">
                <a:latin typeface="Microsoft Sans Serif"/>
                <a:cs typeface="Microsoft Sans Serif"/>
              </a:rPr>
              <a:t>kulllanarak</a:t>
            </a:r>
            <a:r>
              <a:rPr sz="2400" spc="-7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yeniden</a:t>
            </a:r>
            <a:r>
              <a:rPr sz="2400" spc="-7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kurulabilir.</a:t>
            </a:r>
            <a:endParaRPr sz="2400">
              <a:latin typeface="Microsoft Sans Serif"/>
              <a:cs typeface="Microsoft Sans Serif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dirty="0">
                <a:latin typeface="Microsoft Sans Serif"/>
                <a:cs typeface="Microsoft Sans Serif"/>
              </a:rPr>
              <a:t>Bu</a:t>
            </a:r>
            <a:r>
              <a:rPr sz="2400" spc="-8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işleme</a:t>
            </a:r>
            <a:r>
              <a:rPr sz="2400" spc="-6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sadeleştirme</a:t>
            </a:r>
            <a:r>
              <a:rPr sz="2400" spc="-6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denir.</a:t>
            </a:r>
            <a:endParaRPr sz="2400">
              <a:latin typeface="Microsoft Sans Serif"/>
              <a:cs typeface="Microsoft Sans Serif"/>
            </a:endParaRPr>
          </a:p>
          <a:p>
            <a:pPr marL="194945" marR="954405" indent="-182880">
              <a:lnSpc>
                <a:spcPct val="100000"/>
              </a:lnSpc>
              <a:spcBef>
                <a:spcPts val="575"/>
              </a:spcBef>
              <a:buClr>
                <a:srgbClr val="4F81BC"/>
              </a:buClr>
              <a:buSzPct val="85416"/>
              <a:buChar char="•"/>
              <a:tabLst>
                <a:tab pos="194945" algn="l"/>
              </a:tabLst>
            </a:pPr>
            <a:r>
              <a:rPr sz="2400" spc="-10" dirty="0">
                <a:latin typeface="Microsoft Sans Serif"/>
                <a:cs typeface="Microsoft Sans Serif"/>
              </a:rPr>
              <a:t>Sadeleştirmede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geçit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giriş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sayısı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veya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geçit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sayısı azaltılmalıdır.</a:t>
            </a:r>
            <a:endParaRPr sz="2400">
              <a:latin typeface="Microsoft Sans Serif"/>
              <a:cs typeface="Microsoft Sans Serif"/>
            </a:endParaRPr>
          </a:p>
          <a:p>
            <a:pPr marL="195580" indent="-182880">
              <a:lnSpc>
                <a:spcPct val="100000"/>
              </a:lnSpc>
              <a:spcBef>
                <a:spcPts val="580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dirty="0">
                <a:latin typeface="Microsoft Sans Serif"/>
                <a:cs typeface="Microsoft Sans Serif"/>
              </a:rPr>
              <a:t>Önceki</a:t>
            </a:r>
            <a:r>
              <a:rPr sz="2400" spc="-4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ve</a:t>
            </a:r>
            <a:r>
              <a:rPr sz="2400" spc="-4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sade</a:t>
            </a:r>
            <a:r>
              <a:rPr sz="2400" spc="-3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devrenin</a:t>
            </a:r>
            <a:r>
              <a:rPr sz="2400" spc="-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doğruluk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tablosu</a:t>
            </a:r>
            <a:r>
              <a:rPr sz="2400" spc="-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aynı</a:t>
            </a:r>
            <a:r>
              <a:rPr sz="2400" spc="-4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olmalıdır.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5" dirty="0"/>
              <a:t>Örnek: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5386" y="1909826"/>
            <a:ext cx="5086350" cy="56197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5386" y="3068954"/>
            <a:ext cx="8253222" cy="2088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8422" y="701801"/>
            <a:ext cx="1377696" cy="57912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427357" y="5661057"/>
            <a:ext cx="250190" cy="0"/>
          </a:xfrm>
          <a:custGeom>
            <a:avLst/>
            <a:gdLst/>
            <a:ahLst/>
            <a:cxnLst/>
            <a:rect l="l" t="t" r="r" b="b"/>
            <a:pathLst>
              <a:path w="250189">
                <a:moveTo>
                  <a:pt x="0" y="0"/>
                </a:moveTo>
                <a:lnTo>
                  <a:pt x="249565" y="0"/>
                </a:lnTo>
              </a:path>
            </a:pathLst>
          </a:custGeom>
          <a:ln w="110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00204" y="5692524"/>
            <a:ext cx="250190" cy="0"/>
          </a:xfrm>
          <a:custGeom>
            <a:avLst/>
            <a:gdLst/>
            <a:ahLst/>
            <a:cxnLst/>
            <a:rect l="l" t="t" r="r" b="b"/>
            <a:pathLst>
              <a:path w="250189">
                <a:moveTo>
                  <a:pt x="0" y="0"/>
                </a:moveTo>
                <a:lnTo>
                  <a:pt x="249565" y="0"/>
                </a:lnTo>
              </a:path>
            </a:pathLst>
          </a:custGeom>
          <a:ln w="110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03700" y="5698805"/>
            <a:ext cx="250190" cy="0"/>
          </a:xfrm>
          <a:custGeom>
            <a:avLst/>
            <a:gdLst/>
            <a:ahLst/>
            <a:cxnLst/>
            <a:rect l="l" t="t" r="r" b="b"/>
            <a:pathLst>
              <a:path w="250189">
                <a:moveTo>
                  <a:pt x="0" y="0"/>
                </a:moveTo>
                <a:lnTo>
                  <a:pt x="249565" y="0"/>
                </a:lnTo>
              </a:path>
            </a:pathLst>
          </a:custGeom>
          <a:ln w="110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5140" y="792734"/>
            <a:ext cx="7496809" cy="5362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latin typeface="Microsoft Sans Serif"/>
                <a:cs typeface="Microsoft Sans Serif"/>
              </a:rPr>
              <a:t>Örnek</a:t>
            </a:r>
            <a:endParaRPr sz="2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Microsoft Sans Serif"/>
              <a:cs typeface="Microsoft Sans Serif"/>
            </a:endParaRPr>
          </a:p>
          <a:p>
            <a:pPr marL="246379" marR="55880" indent="-182880">
              <a:lnSpc>
                <a:spcPct val="100000"/>
              </a:lnSpc>
              <a:spcBef>
                <a:spcPts val="5"/>
              </a:spcBef>
              <a:buClr>
                <a:srgbClr val="4F81BC"/>
              </a:buClr>
              <a:buSzPct val="85416"/>
              <a:buFont typeface="Microsoft Sans Serif"/>
              <a:buChar char="•"/>
              <a:tabLst>
                <a:tab pos="246379" algn="l"/>
              </a:tabLst>
            </a:pP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ÖRNEK</a:t>
            </a:r>
            <a:r>
              <a:rPr sz="2400" b="1" i="1" spc="-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1:</a:t>
            </a:r>
            <a:r>
              <a:rPr sz="2400" b="1" i="1" spc="-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FF0000"/>
                </a:solidFill>
                <a:latin typeface="Arial"/>
                <a:cs typeface="Arial"/>
              </a:rPr>
              <a:t>Aşağıdaki</a:t>
            </a:r>
            <a:r>
              <a:rPr sz="2400" i="1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fonksiyonu</a:t>
            </a:r>
            <a:r>
              <a:rPr sz="2400" spc="-6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boolean</a:t>
            </a:r>
            <a:r>
              <a:rPr sz="2400" spc="-7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kanunlarını </a:t>
            </a:r>
            <a:r>
              <a:rPr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kullanarak</a:t>
            </a:r>
            <a:r>
              <a:rPr sz="2400" spc="-2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en</a:t>
            </a:r>
            <a:r>
              <a:rPr sz="2400" spc="-5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basit</a:t>
            </a:r>
            <a:r>
              <a:rPr sz="2400" spc="-4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hale</a:t>
            </a:r>
            <a:r>
              <a:rPr sz="2400" spc="-4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indirgeyin.</a:t>
            </a:r>
            <a:endParaRPr sz="2400">
              <a:latin typeface="Microsoft Sans Serif"/>
              <a:cs typeface="Microsoft Sans Serif"/>
            </a:endParaRPr>
          </a:p>
          <a:p>
            <a:pPr marL="992505">
              <a:lnSpc>
                <a:spcPct val="100000"/>
              </a:lnSpc>
              <a:spcBef>
                <a:spcPts val="685"/>
              </a:spcBef>
            </a:pPr>
            <a:r>
              <a:rPr sz="2450" i="1" spc="285" dirty="0">
                <a:latin typeface="Times New Roman"/>
                <a:cs typeface="Times New Roman"/>
              </a:rPr>
              <a:t>AB</a:t>
            </a:r>
            <a:r>
              <a:rPr sz="2450" i="1" spc="-120" dirty="0">
                <a:latin typeface="Times New Roman"/>
                <a:cs typeface="Times New Roman"/>
              </a:rPr>
              <a:t> </a:t>
            </a:r>
            <a:r>
              <a:rPr sz="2450" spc="215" dirty="0">
                <a:latin typeface="Symbol"/>
                <a:cs typeface="Symbol"/>
              </a:rPr>
              <a:t></a:t>
            </a:r>
            <a:r>
              <a:rPr sz="2450" spc="200" dirty="0">
                <a:latin typeface="Times New Roman"/>
                <a:cs typeface="Times New Roman"/>
              </a:rPr>
              <a:t> </a:t>
            </a:r>
            <a:r>
              <a:rPr sz="2450" i="1" spc="114" dirty="0">
                <a:latin typeface="Times New Roman"/>
                <a:cs typeface="Times New Roman"/>
              </a:rPr>
              <a:t>A</a:t>
            </a:r>
            <a:r>
              <a:rPr sz="3150" spc="114" dirty="0">
                <a:latin typeface="Symbol"/>
                <a:cs typeface="Symbol"/>
              </a:rPr>
              <a:t></a:t>
            </a:r>
            <a:r>
              <a:rPr sz="2450" i="1" spc="114" dirty="0">
                <a:latin typeface="Times New Roman"/>
                <a:cs typeface="Times New Roman"/>
              </a:rPr>
              <a:t>B</a:t>
            </a:r>
            <a:r>
              <a:rPr sz="2450" i="1" spc="-20" dirty="0">
                <a:latin typeface="Times New Roman"/>
                <a:cs typeface="Times New Roman"/>
              </a:rPr>
              <a:t> </a:t>
            </a:r>
            <a:r>
              <a:rPr sz="2450" spc="215" dirty="0">
                <a:latin typeface="Symbol"/>
                <a:cs typeface="Symbol"/>
              </a:rPr>
              <a:t></a:t>
            </a:r>
            <a:r>
              <a:rPr sz="2450" spc="-105" dirty="0">
                <a:latin typeface="Times New Roman"/>
                <a:cs typeface="Times New Roman"/>
              </a:rPr>
              <a:t> </a:t>
            </a:r>
            <a:r>
              <a:rPr sz="2450" i="1" spc="260" dirty="0">
                <a:latin typeface="Times New Roman"/>
                <a:cs typeface="Times New Roman"/>
              </a:rPr>
              <a:t>C</a:t>
            </a:r>
            <a:r>
              <a:rPr sz="2450" i="1" spc="-340" dirty="0">
                <a:latin typeface="Times New Roman"/>
                <a:cs typeface="Times New Roman"/>
              </a:rPr>
              <a:t> </a:t>
            </a:r>
            <a:r>
              <a:rPr sz="3150" spc="-125" dirty="0">
                <a:latin typeface="Symbol"/>
                <a:cs typeface="Symbol"/>
              </a:rPr>
              <a:t></a:t>
            </a:r>
            <a:r>
              <a:rPr sz="3150" spc="-455" dirty="0">
                <a:latin typeface="Times New Roman"/>
                <a:cs typeface="Times New Roman"/>
              </a:rPr>
              <a:t> </a:t>
            </a:r>
            <a:r>
              <a:rPr sz="2450" spc="215" dirty="0">
                <a:latin typeface="Symbol"/>
                <a:cs typeface="Symbol"/>
              </a:rPr>
              <a:t></a:t>
            </a:r>
            <a:r>
              <a:rPr sz="2450" spc="70" dirty="0">
                <a:latin typeface="Times New Roman"/>
                <a:cs typeface="Times New Roman"/>
              </a:rPr>
              <a:t> </a:t>
            </a:r>
            <a:r>
              <a:rPr sz="2450" i="1" spc="160" dirty="0">
                <a:latin typeface="Times New Roman"/>
                <a:cs typeface="Times New Roman"/>
              </a:rPr>
              <a:t>B</a:t>
            </a:r>
            <a:r>
              <a:rPr sz="3150" spc="160" dirty="0">
                <a:latin typeface="Symbol"/>
                <a:cs typeface="Symbol"/>
              </a:rPr>
              <a:t></a:t>
            </a:r>
            <a:r>
              <a:rPr sz="2450" i="1" spc="160" dirty="0">
                <a:latin typeface="Times New Roman"/>
                <a:cs typeface="Times New Roman"/>
              </a:rPr>
              <a:t>B</a:t>
            </a:r>
            <a:r>
              <a:rPr sz="2450" i="1" spc="-15" dirty="0">
                <a:latin typeface="Times New Roman"/>
                <a:cs typeface="Times New Roman"/>
              </a:rPr>
              <a:t> </a:t>
            </a:r>
            <a:r>
              <a:rPr sz="2450" spc="215" dirty="0">
                <a:latin typeface="Symbol"/>
                <a:cs typeface="Symbol"/>
              </a:rPr>
              <a:t></a:t>
            </a:r>
            <a:r>
              <a:rPr sz="2450" spc="-114" dirty="0">
                <a:latin typeface="Times New Roman"/>
                <a:cs typeface="Times New Roman"/>
              </a:rPr>
              <a:t> </a:t>
            </a:r>
            <a:r>
              <a:rPr sz="2450" i="1" spc="260" dirty="0">
                <a:latin typeface="Times New Roman"/>
                <a:cs typeface="Times New Roman"/>
              </a:rPr>
              <a:t>C</a:t>
            </a:r>
            <a:r>
              <a:rPr sz="2450" i="1" spc="-330" dirty="0">
                <a:latin typeface="Times New Roman"/>
                <a:cs typeface="Times New Roman"/>
              </a:rPr>
              <a:t> </a:t>
            </a:r>
            <a:r>
              <a:rPr sz="3150" spc="-50" dirty="0">
                <a:latin typeface="Symbol"/>
                <a:cs typeface="Symbol"/>
              </a:rPr>
              <a:t></a:t>
            </a:r>
            <a:endParaRPr sz="3150">
              <a:latin typeface="Symbol"/>
              <a:cs typeface="Symbol"/>
            </a:endParaRPr>
          </a:p>
          <a:p>
            <a:pPr marL="964565">
              <a:lnSpc>
                <a:spcPct val="100000"/>
              </a:lnSpc>
              <a:spcBef>
                <a:spcPts val="580"/>
              </a:spcBef>
            </a:pPr>
            <a:r>
              <a:rPr sz="2450" spc="215" dirty="0">
                <a:latin typeface="Symbol"/>
                <a:cs typeface="Symbol"/>
              </a:rPr>
              <a:t></a:t>
            </a:r>
            <a:r>
              <a:rPr sz="2450" spc="60" dirty="0">
                <a:latin typeface="Times New Roman"/>
                <a:cs typeface="Times New Roman"/>
              </a:rPr>
              <a:t> </a:t>
            </a:r>
            <a:r>
              <a:rPr sz="3675" spc="-1214" baseline="-15873" dirty="0">
                <a:latin typeface="Arial MT"/>
                <a:cs typeface="Arial MT"/>
              </a:rPr>
              <a:t></a:t>
            </a:r>
            <a:r>
              <a:rPr sz="2450" i="1" spc="-810" dirty="0">
                <a:latin typeface="Times New Roman"/>
                <a:cs typeface="Times New Roman"/>
              </a:rPr>
              <a:t>A</a:t>
            </a:r>
            <a:r>
              <a:rPr sz="3675" spc="-1214" baseline="-15873" dirty="0">
                <a:latin typeface="Arial MT"/>
                <a:cs typeface="Arial MT"/>
              </a:rPr>
              <a:t>–</a:t>
            </a:r>
            <a:r>
              <a:rPr sz="2450" i="1" spc="-810" dirty="0">
                <a:latin typeface="Times New Roman"/>
                <a:cs typeface="Times New Roman"/>
              </a:rPr>
              <a:t>B</a:t>
            </a:r>
            <a:r>
              <a:rPr sz="3675" spc="-1214" baseline="-15873" dirty="0">
                <a:latin typeface="Arial MT"/>
                <a:cs typeface="Arial MT"/>
              </a:rPr>
              <a:t></a:t>
            </a:r>
            <a:r>
              <a:rPr sz="2450" spc="-810" dirty="0">
                <a:latin typeface="Symbol"/>
                <a:cs typeface="Symbol"/>
              </a:rPr>
              <a:t></a:t>
            </a:r>
            <a:r>
              <a:rPr sz="2450" spc="-90" dirty="0">
                <a:latin typeface="Times New Roman"/>
                <a:cs typeface="Times New Roman"/>
              </a:rPr>
              <a:t> </a:t>
            </a:r>
            <a:r>
              <a:rPr sz="3675" spc="-1117" baseline="-15873" dirty="0">
                <a:latin typeface="Arial MT"/>
                <a:cs typeface="Arial MT"/>
              </a:rPr>
              <a:t>–</a:t>
            </a:r>
            <a:r>
              <a:rPr sz="2450" i="1" spc="-745" dirty="0">
                <a:latin typeface="Times New Roman"/>
                <a:cs typeface="Times New Roman"/>
              </a:rPr>
              <a:t>A</a:t>
            </a:r>
            <a:r>
              <a:rPr sz="3675" spc="-1117" baseline="-15873" dirty="0">
                <a:latin typeface="Arial MT"/>
                <a:cs typeface="Arial MT"/>
              </a:rPr>
              <a:t></a:t>
            </a:r>
            <a:r>
              <a:rPr sz="2450" i="1" spc="-745" dirty="0">
                <a:latin typeface="Times New Roman"/>
                <a:cs typeface="Times New Roman"/>
              </a:rPr>
              <a:t>B</a:t>
            </a:r>
            <a:r>
              <a:rPr sz="2450" i="1" spc="-114" dirty="0">
                <a:latin typeface="Times New Roman"/>
                <a:cs typeface="Times New Roman"/>
              </a:rPr>
              <a:t> </a:t>
            </a:r>
            <a:r>
              <a:rPr sz="2450" spc="215" dirty="0">
                <a:latin typeface="Symbol"/>
                <a:cs typeface="Symbol"/>
              </a:rPr>
              <a:t></a:t>
            </a:r>
            <a:r>
              <a:rPr sz="2450" spc="204" dirty="0">
                <a:latin typeface="Times New Roman"/>
                <a:cs typeface="Times New Roman"/>
              </a:rPr>
              <a:t> </a:t>
            </a:r>
            <a:r>
              <a:rPr sz="2450" i="1" spc="295" dirty="0">
                <a:latin typeface="Times New Roman"/>
                <a:cs typeface="Times New Roman"/>
              </a:rPr>
              <a:t>AC</a:t>
            </a:r>
            <a:r>
              <a:rPr sz="2450" i="1" spc="-5" dirty="0">
                <a:latin typeface="Times New Roman"/>
                <a:cs typeface="Times New Roman"/>
              </a:rPr>
              <a:t> </a:t>
            </a:r>
            <a:r>
              <a:rPr sz="2450" spc="215" dirty="0">
                <a:latin typeface="Symbol"/>
                <a:cs typeface="Symbol"/>
              </a:rPr>
              <a:t></a:t>
            </a:r>
            <a:r>
              <a:rPr sz="2450" spc="70" dirty="0">
                <a:latin typeface="Times New Roman"/>
                <a:cs typeface="Times New Roman"/>
              </a:rPr>
              <a:t> </a:t>
            </a:r>
            <a:r>
              <a:rPr sz="2450" i="1" spc="285" dirty="0">
                <a:latin typeface="Times New Roman"/>
                <a:cs typeface="Times New Roman"/>
              </a:rPr>
              <a:t>BB</a:t>
            </a:r>
            <a:r>
              <a:rPr sz="2450" i="1" spc="-114" dirty="0">
                <a:latin typeface="Times New Roman"/>
                <a:cs typeface="Times New Roman"/>
              </a:rPr>
              <a:t> </a:t>
            </a:r>
            <a:r>
              <a:rPr sz="2450" spc="215" dirty="0">
                <a:latin typeface="Symbol"/>
                <a:cs typeface="Symbol"/>
              </a:rPr>
              <a:t></a:t>
            </a:r>
            <a:r>
              <a:rPr sz="2450" spc="70" dirty="0">
                <a:latin typeface="Times New Roman"/>
                <a:cs typeface="Times New Roman"/>
              </a:rPr>
              <a:t> </a:t>
            </a:r>
            <a:r>
              <a:rPr sz="2450" i="1" spc="315" dirty="0">
                <a:latin typeface="Times New Roman"/>
                <a:cs typeface="Times New Roman"/>
              </a:rPr>
              <a:t>BC</a:t>
            </a:r>
            <a:endParaRPr sz="2450">
              <a:latin typeface="Times New Roman"/>
              <a:cs typeface="Times New Roman"/>
            </a:endParaRPr>
          </a:p>
          <a:p>
            <a:pPr marL="1784985">
              <a:lnSpc>
                <a:spcPct val="100000"/>
              </a:lnSpc>
              <a:spcBef>
                <a:spcPts val="685"/>
              </a:spcBef>
            </a:pPr>
            <a:r>
              <a:rPr sz="1200" i="1" spc="35" dirty="0">
                <a:latin typeface="Times New Roman"/>
                <a:cs typeface="Times New Roman"/>
              </a:rPr>
              <a:t>AB</a:t>
            </a:r>
            <a:endParaRPr sz="1200">
              <a:latin typeface="Times New Roman"/>
              <a:cs typeface="Times New Roman"/>
            </a:endParaRPr>
          </a:p>
          <a:p>
            <a:pPr marL="964565">
              <a:lnSpc>
                <a:spcPct val="100000"/>
              </a:lnSpc>
              <a:spcBef>
                <a:spcPts val="400"/>
              </a:spcBef>
            </a:pPr>
            <a:r>
              <a:rPr sz="2450" spc="215" dirty="0">
                <a:latin typeface="Symbol"/>
                <a:cs typeface="Symbol"/>
              </a:rPr>
              <a:t></a:t>
            </a:r>
            <a:r>
              <a:rPr sz="2450" spc="229" dirty="0">
                <a:latin typeface="Times New Roman"/>
                <a:cs typeface="Times New Roman"/>
              </a:rPr>
              <a:t> </a:t>
            </a:r>
            <a:r>
              <a:rPr sz="2450" i="1" spc="285" dirty="0">
                <a:latin typeface="Times New Roman"/>
                <a:cs typeface="Times New Roman"/>
              </a:rPr>
              <a:t>AB</a:t>
            </a:r>
            <a:r>
              <a:rPr sz="2450" i="1" spc="-120" dirty="0">
                <a:latin typeface="Times New Roman"/>
                <a:cs typeface="Times New Roman"/>
              </a:rPr>
              <a:t> </a:t>
            </a:r>
            <a:r>
              <a:rPr sz="2450" spc="215" dirty="0">
                <a:latin typeface="Symbol"/>
                <a:cs typeface="Symbol"/>
              </a:rPr>
              <a:t></a:t>
            </a:r>
            <a:r>
              <a:rPr sz="2450" spc="195" dirty="0">
                <a:latin typeface="Times New Roman"/>
                <a:cs typeface="Times New Roman"/>
              </a:rPr>
              <a:t> </a:t>
            </a:r>
            <a:r>
              <a:rPr sz="2450" i="1" spc="295" dirty="0">
                <a:latin typeface="Times New Roman"/>
                <a:cs typeface="Times New Roman"/>
              </a:rPr>
              <a:t>AC</a:t>
            </a:r>
            <a:r>
              <a:rPr sz="2450" i="1" spc="-10" dirty="0">
                <a:latin typeface="Times New Roman"/>
                <a:cs typeface="Times New Roman"/>
              </a:rPr>
              <a:t> </a:t>
            </a:r>
            <a:r>
              <a:rPr sz="2450" spc="215" dirty="0">
                <a:latin typeface="Symbol"/>
                <a:cs typeface="Symbol"/>
              </a:rPr>
              <a:t></a:t>
            </a:r>
            <a:r>
              <a:rPr sz="2450" spc="25" dirty="0">
                <a:latin typeface="Times New Roman"/>
                <a:cs typeface="Times New Roman"/>
              </a:rPr>
              <a:t> </a:t>
            </a:r>
            <a:r>
              <a:rPr sz="3675" spc="-1642" baseline="-17006" dirty="0">
                <a:latin typeface="Arial MT"/>
                <a:cs typeface="Arial MT"/>
              </a:rPr>
              <a:t></a:t>
            </a:r>
            <a:r>
              <a:rPr sz="2450" i="1" spc="-1095" dirty="0">
                <a:latin typeface="Times New Roman"/>
                <a:cs typeface="Times New Roman"/>
              </a:rPr>
              <a:t>B</a:t>
            </a:r>
            <a:r>
              <a:rPr sz="2450" i="1" spc="-20" dirty="0">
                <a:latin typeface="Times New Roman"/>
                <a:cs typeface="Times New Roman"/>
              </a:rPr>
              <a:t> </a:t>
            </a:r>
            <a:r>
              <a:rPr sz="2450" spc="-680" dirty="0">
                <a:latin typeface="Symbol"/>
                <a:cs typeface="Symbol"/>
              </a:rPr>
              <a:t></a:t>
            </a:r>
            <a:r>
              <a:rPr sz="3675" spc="-1019" baseline="-17006" dirty="0">
                <a:latin typeface="Arial MT"/>
                <a:cs typeface="Arial MT"/>
              </a:rPr>
              <a:t></a:t>
            </a:r>
            <a:r>
              <a:rPr sz="2450" i="1" spc="-680" dirty="0">
                <a:latin typeface="Times New Roman"/>
                <a:cs typeface="Times New Roman"/>
              </a:rPr>
              <a:t>B</a:t>
            </a:r>
            <a:r>
              <a:rPr sz="3675" spc="-1019" baseline="-17006" dirty="0">
                <a:latin typeface="Arial MT"/>
                <a:cs typeface="Arial MT"/>
              </a:rPr>
              <a:t></a:t>
            </a:r>
            <a:r>
              <a:rPr sz="2450" i="1" spc="-680" dirty="0">
                <a:latin typeface="Times New Roman"/>
                <a:cs typeface="Times New Roman"/>
              </a:rPr>
              <a:t>C</a:t>
            </a:r>
            <a:endParaRPr sz="2450">
              <a:latin typeface="Times New Roman"/>
              <a:cs typeface="Times New Roman"/>
            </a:endParaRPr>
          </a:p>
          <a:p>
            <a:pPr marR="575945" algn="ctr">
              <a:lnSpc>
                <a:spcPct val="100000"/>
              </a:lnSpc>
              <a:spcBef>
                <a:spcPts val="725"/>
              </a:spcBef>
            </a:pPr>
            <a:r>
              <a:rPr sz="1200" i="1" spc="80" dirty="0">
                <a:latin typeface="Times New Roman"/>
                <a:cs typeface="Times New Roman"/>
              </a:rPr>
              <a:t>B</a:t>
            </a:r>
            <a:endParaRPr sz="1200">
              <a:latin typeface="Times New Roman"/>
              <a:cs typeface="Times New Roman"/>
            </a:endParaRPr>
          </a:p>
          <a:p>
            <a:pPr marL="964565">
              <a:lnSpc>
                <a:spcPct val="100000"/>
              </a:lnSpc>
              <a:spcBef>
                <a:spcPts val="400"/>
              </a:spcBef>
            </a:pPr>
            <a:r>
              <a:rPr sz="2450" spc="215" dirty="0">
                <a:latin typeface="Symbol"/>
                <a:cs typeface="Symbol"/>
              </a:rPr>
              <a:t></a:t>
            </a:r>
            <a:r>
              <a:rPr sz="2450" spc="55" dirty="0">
                <a:latin typeface="Times New Roman"/>
                <a:cs typeface="Times New Roman"/>
              </a:rPr>
              <a:t> </a:t>
            </a:r>
            <a:r>
              <a:rPr sz="3675" spc="-1642" baseline="-15873" dirty="0">
                <a:latin typeface="Arial MT"/>
                <a:cs typeface="Arial MT"/>
              </a:rPr>
              <a:t></a:t>
            </a:r>
            <a:r>
              <a:rPr sz="2450" i="1" spc="-1095" dirty="0">
                <a:latin typeface="Times New Roman"/>
                <a:cs typeface="Times New Roman"/>
              </a:rPr>
              <a:t>B</a:t>
            </a:r>
            <a:r>
              <a:rPr sz="2450" i="1" spc="-15" dirty="0">
                <a:latin typeface="Times New Roman"/>
                <a:cs typeface="Times New Roman"/>
              </a:rPr>
              <a:t> </a:t>
            </a:r>
            <a:r>
              <a:rPr sz="2450" spc="-695" dirty="0">
                <a:latin typeface="Symbol"/>
                <a:cs typeface="Symbol"/>
              </a:rPr>
              <a:t></a:t>
            </a:r>
            <a:r>
              <a:rPr sz="3675" spc="-1042" baseline="-15873" dirty="0">
                <a:latin typeface="Arial MT"/>
                <a:cs typeface="Arial MT"/>
              </a:rPr>
              <a:t></a:t>
            </a:r>
            <a:r>
              <a:rPr sz="2450" i="1" spc="-695" dirty="0">
                <a:latin typeface="Times New Roman"/>
                <a:cs typeface="Times New Roman"/>
              </a:rPr>
              <a:t>B</a:t>
            </a:r>
            <a:r>
              <a:rPr sz="3675" spc="-1042" baseline="-15873" dirty="0">
                <a:latin typeface="Arial MT"/>
                <a:cs typeface="Arial MT"/>
              </a:rPr>
              <a:t></a:t>
            </a:r>
            <a:r>
              <a:rPr sz="2450" i="1" spc="-695" dirty="0">
                <a:latin typeface="Times New Roman"/>
                <a:cs typeface="Times New Roman"/>
              </a:rPr>
              <a:t>A</a:t>
            </a:r>
            <a:r>
              <a:rPr sz="2450" i="1" spc="-260" dirty="0">
                <a:latin typeface="Times New Roman"/>
                <a:cs typeface="Times New Roman"/>
              </a:rPr>
              <a:t> </a:t>
            </a:r>
            <a:r>
              <a:rPr sz="2450" spc="215" dirty="0">
                <a:latin typeface="Symbol"/>
                <a:cs typeface="Symbol"/>
              </a:rPr>
              <a:t></a:t>
            </a:r>
            <a:r>
              <a:rPr sz="2450" spc="200" dirty="0">
                <a:latin typeface="Times New Roman"/>
                <a:cs typeface="Times New Roman"/>
              </a:rPr>
              <a:t> </a:t>
            </a:r>
            <a:r>
              <a:rPr sz="2450" i="1" spc="295" dirty="0">
                <a:latin typeface="Times New Roman"/>
                <a:cs typeface="Times New Roman"/>
              </a:rPr>
              <a:t>AC</a:t>
            </a:r>
            <a:r>
              <a:rPr sz="2450" i="1" spc="70" dirty="0">
                <a:latin typeface="Times New Roman"/>
                <a:cs typeface="Times New Roman"/>
              </a:rPr>
              <a:t> </a:t>
            </a:r>
            <a:r>
              <a:rPr sz="2450" spc="215" dirty="0">
                <a:latin typeface="Symbol"/>
                <a:cs typeface="Symbol"/>
              </a:rPr>
              <a:t></a:t>
            </a:r>
            <a:r>
              <a:rPr sz="2450" spc="105" dirty="0">
                <a:latin typeface="Times New Roman"/>
                <a:cs typeface="Times New Roman"/>
              </a:rPr>
              <a:t> </a:t>
            </a:r>
            <a:r>
              <a:rPr sz="2450" i="1" spc="240" dirty="0">
                <a:latin typeface="Times New Roman"/>
                <a:cs typeface="Times New Roman"/>
              </a:rPr>
              <a:t>B</a:t>
            </a:r>
            <a:r>
              <a:rPr sz="2450" i="1" spc="-15" dirty="0">
                <a:latin typeface="Times New Roman"/>
                <a:cs typeface="Times New Roman"/>
              </a:rPr>
              <a:t> </a:t>
            </a:r>
            <a:r>
              <a:rPr sz="2450" spc="215" dirty="0">
                <a:latin typeface="Symbol"/>
                <a:cs typeface="Symbol"/>
              </a:rPr>
              <a:t></a:t>
            </a:r>
            <a:r>
              <a:rPr sz="2450" spc="204" dirty="0">
                <a:latin typeface="Times New Roman"/>
                <a:cs typeface="Times New Roman"/>
              </a:rPr>
              <a:t> </a:t>
            </a:r>
            <a:r>
              <a:rPr sz="2450" i="1" spc="315" dirty="0">
                <a:latin typeface="Times New Roman"/>
                <a:cs typeface="Times New Roman"/>
              </a:rPr>
              <a:t>AC</a:t>
            </a:r>
            <a:endParaRPr sz="2450">
              <a:latin typeface="Times New Roman"/>
              <a:cs typeface="Times New Roman"/>
            </a:endParaRPr>
          </a:p>
          <a:p>
            <a:pPr marL="1699260">
              <a:lnSpc>
                <a:spcPct val="100000"/>
              </a:lnSpc>
              <a:spcBef>
                <a:spcPts val="685"/>
              </a:spcBef>
            </a:pPr>
            <a:r>
              <a:rPr sz="1200" i="1" spc="80" dirty="0">
                <a:latin typeface="Times New Roman"/>
                <a:cs typeface="Times New Roman"/>
              </a:rPr>
              <a:t>B</a:t>
            </a:r>
            <a:endParaRPr sz="1200">
              <a:latin typeface="Times New Roman"/>
              <a:cs typeface="Times New Roman"/>
            </a:endParaRPr>
          </a:p>
          <a:p>
            <a:pPr marL="520065" lvl="1" indent="-342265">
              <a:lnSpc>
                <a:spcPts val="2240"/>
              </a:lnSpc>
              <a:spcBef>
                <a:spcPts val="480"/>
              </a:spcBef>
              <a:buFont typeface="Microsoft Sans Serif"/>
              <a:buChar char="•"/>
              <a:tabLst>
                <a:tab pos="520065" algn="l"/>
              </a:tabLst>
            </a:pPr>
            <a:r>
              <a:rPr sz="2000" b="1" i="1" dirty="0">
                <a:solidFill>
                  <a:srgbClr val="FF0000"/>
                </a:solidFill>
                <a:latin typeface="Arial"/>
                <a:cs typeface="Arial"/>
              </a:rPr>
              <a:t>ÖRNEK</a:t>
            </a:r>
            <a:r>
              <a:rPr sz="2000" b="1" i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i="1" spc="-25" dirty="0">
                <a:solidFill>
                  <a:srgbClr val="FF0000"/>
                </a:solidFill>
                <a:latin typeface="Arial"/>
                <a:cs typeface="Arial"/>
              </a:rPr>
              <a:t>2:</a:t>
            </a:r>
            <a:endParaRPr sz="2000">
              <a:latin typeface="Arial"/>
              <a:cs typeface="Arial"/>
            </a:endParaRPr>
          </a:p>
          <a:p>
            <a:pPr marR="885190" algn="ctr">
              <a:lnSpc>
                <a:spcPts val="5900"/>
              </a:lnSpc>
            </a:pPr>
            <a:r>
              <a:rPr sz="5050" spc="-145" dirty="0">
                <a:latin typeface="Symbol"/>
                <a:cs typeface="Symbol"/>
              </a:rPr>
              <a:t></a:t>
            </a:r>
            <a:r>
              <a:rPr sz="3150" i="1" spc="-145" dirty="0">
                <a:latin typeface="Times New Roman"/>
                <a:cs typeface="Times New Roman"/>
              </a:rPr>
              <a:t>AB</a:t>
            </a:r>
            <a:r>
              <a:rPr sz="4000" spc="-145" dirty="0">
                <a:latin typeface="Symbol"/>
                <a:cs typeface="Symbol"/>
              </a:rPr>
              <a:t></a:t>
            </a:r>
            <a:r>
              <a:rPr sz="3150" i="1" spc="-145" dirty="0">
                <a:latin typeface="Times New Roman"/>
                <a:cs typeface="Times New Roman"/>
              </a:rPr>
              <a:t>C</a:t>
            </a:r>
            <a:r>
              <a:rPr sz="3150" i="1" spc="-90" dirty="0">
                <a:latin typeface="Times New Roman"/>
                <a:cs typeface="Times New Roman"/>
              </a:rPr>
              <a:t> </a:t>
            </a:r>
            <a:r>
              <a:rPr sz="3150" spc="85" dirty="0">
                <a:latin typeface="Symbol"/>
                <a:cs typeface="Symbol"/>
              </a:rPr>
              <a:t></a:t>
            </a:r>
            <a:r>
              <a:rPr sz="3150" spc="-100" dirty="0">
                <a:latin typeface="Times New Roman"/>
                <a:cs typeface="Times New Roman"/>
              </a:rPr>
              <a:t> </a:t>
            </a:r>
            <a:r>
              <a:rPr sz="3150" i="1" spc="100" dirty="0">
                <a:latin typeface="Times New Roman"/>
                <a:cs typeface="Times New Roman"/>
              </a:rPr>
              <a:t>BD</a:t>
            </a:r>
            <a:r>
              <a:rPr sz="4000" spc="100" dirty="0">
                <a:latin typeface="Symbol"/>
                <a:cs typeface="Symbol"/>
              </a:rPr>
              <a:t></a:t>
            </a:r>
            <a:r>
              <a:rPr sz="3150" spc="100" dirty="0">
                <a:latin typeface="Symbol"/>
                <a:cs typeface="Symbol"/>
              </a:rPr>
              <a:t></a:t>
            </a:r>
            <a:r>
              <a:rPr sz="3150" spc="55" dirty="0">
                <a:latin typeface="Times New Roman"/>
                <a:cs typeface="Times New Roman"/>
              </a:rPr>
              <a:t> </a:t>
            </a:r>
            <a:r>
              <a:rPr sz="3150" i="1" spc="195" dirty="0">
                <a:latin typeface="Times New Roman"/>
                <a:cs typeface="Times New Roman"/>
              </a:rPr>
              <a:t>AB</a:t>
            </a:r>
            <a:r>
              <a:rPr sz="3150" i="1" spc="-430" dirty="0">
                <a:latin typeface="Times New Roman"/>
                <a:cs typeface="Times New Roman"/>
              </a:rPr>
              <a:t> </a:t>
            </a:r>
            <a:r>
              <a:rPr sz="5050" spc="-520" dirty="0">
                <a:latin typeface="Symbol"/>
                <a:cs typeface="Symbol"/>
              </a:rPr>
              <a:t></a:t>
            </a:r>
            <a:r>
              <a:rPr sz="3150" i="1" spc="-520" dirty="0">
                <a:latin typeface="Times New Roman"/>
                <a:cs typeface="Times New Roman"/>
              </a:rPr>
              <a:t>C</a:t>
            </a:r>
            <a:endParaRPr sz="315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8315" y="1523524"/>
            <a:ext cx="249554" cy="0"/>
          </a:xfrm>
          <a:custGeom>
            <a:avLst/>
            <a:gdLst/>
            <a:ahLst/>
            <a:cxnLst/>
            <a:rect l="l" t="t" r="r" b="b"/>
            <a:pathLst>
              <a:path w="249555">
                <a:moveTo>
                  <a:pt x="0" y="0"/>
                </a:moveTo>
                <a:lnTo>
                  <a:pt x="249258" y="0"/>
                </a:lnTo>
              </a:path>
            </a:pathLst>
          </a:custGeom>
          <a:ln w="10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44921" y="1529731"/>
            <a:ext cx="248920" cy="0"/>
          </a:xfrm>
          <a:custGeom>
            <a:avLst/>
            <a:gdLst/>
            <a:ahLst/>
            <a:cxnLst/>
            <a:rect l="l" t="t" r="r" b="b"/>
            <a:pathLst>
              <a:path w="248919">
                <a:moveTo>
                  <a:pt x="0" y="0"/>
                </a:moveTo>
                <a:lnTo>
                  <a:pt x="248691" y="0"/>
                </a:lnTo>
              </a:path>
            </a:pathLst>
          </a:custGeom>
          <a:ln w="10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48772" y="1523524"/>
            <a:ext cx="274955" cy="0"/>
          </a:xfrm>
          <a:custGeom>
            <a:avLst/>
            <a:gdLst/>
            <a:ahLst/>
            <a:cxnLst/>
            <a:rect l="l" t="t" r="r" b="b"/>
            <a:pathLst>
              <a:path w="274955">
                <a:moveTo>
                  <a:pt x="0" y="0"/>
                </a:moveTo>
                <a:lnTo>
                  <a:pt x="274622" y="0"/>
                </a:lnTo>
              </a:path>
            </a:pathLst>
          </a:custGeom>
          <a:ln w="10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56876" y="1523524"/>
            <a:ext cx="249554" cy="0"/>
          </a:xfrm>
          <a:custGeom>
            <a:avLst/>
            <a:gdLst/>
            <a:ahLst/>
            <a:cxnLst/>
            <a:rect l="l" t="t" r="r" b="b"/>
            <a:pathLst>
              <a:path w="249554">
                <a:moveTo>
                  <a:pt x="0" y="0"/>
                </a:moveTo>
                <a:lnTo>
                  <a:pt x="249143" y="0"/>
                </a:lnTo>
              </a:path>
            </a:pathLst>
          </a:custGeom>
          <a:ln w="10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60230" y="1529731"/>
            <a:ext cx="249554" cy="0"/>
          </a:xfrm>
          <a:custGeom>
            <a:avLst/>
            <a:gdLst/>
            <a:ahLst/>
            <a:cxnLst/>
            <a:rect l="l" t="t" r="r" b="b"/>
            <a:pathLst>
              <a:path w="249554">
                <a:moveTo>
                  <a:pt x="0" y="0"/>
                </a:moveTo>
                <a:lnTo>
                  <a:pt x="249143" y="0"/>
                </a:lnTo>
              </a:path>
            </a:pathLst>
          </a:custGeom>
          <a:ln w="10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64035" y="1523524"/>
            <a:ext cx="274955" cy="0"/>
          </a:xfrm>
          <a:custGeom>
            <a:avLst/>
            <a:gdLst/>
            <a:ahLst/>
            <a:cxnLst/>
            <a:rect l="l" t="t" r="r" b="b"/>
            <a:pathLst>
              <a:path w="274954">
                <a:moveTo>
                  <a:pt x="0" y="0"/>
                </a:moveTo>
                <a:lnTo>
                  <a:pt x="274667" y="0"/>
                </a:lnTo>
              </a:path>
            </a:pathLst>
          </a:custGeom>
          <a:ln w="10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40052" y="1529731"/>
            <a:ext cx="249554" cy="0"/>
          </a:xfrm>
          <a:custGeom>
            <a:avLst/>
            <a:gdLst/>
            <a:ahLst/>
            <a:cxnLst/>
            <a:rect l="l" t="t" r="r" b="b"/>
            <a:pathLst>
              <a:path w="249554">
                <a:moveTo>
                  <a:pt x="0" y="0"/>
                </a:moveTo>
                <a:lnTo>
                  <a:pt x="249368" y="0"/>
                </a:lnTo>
              </a:path>
            </a:pathLst>
          </a:custGeom>
          <a:ln w="10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6541" y="1049806"/>
            <a:ext cx="6260465" cy="122364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2000" b="1" i="1" dirty="0">
                <a:solidFill>
                  <a:srgbClr val="FF0000"/>
                </a:solidFill>
                <a:latin typeface="Arial"/>
                <a:cs typeface="Arial"/>
              </a:rPr>
              <a:t>ÖRNEK</a:t>
            </a:r>
            <a:r>
              <a:rPr sz="2000" b="1" i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i="1" spc="-25" dirty="0">
                <a:solidFill>
                  <a:srgbClr val="FF0000"/>
                </a:solidFill>
                <a:latin typeface="Arial"/>
                <a:cs typeface="Arial"/>
              </a:rPr>
              <a:t>3:</a:t>
            </a:r>
            <a:endParaRPr sz="2000">
              <a:latin typeface="Arial"/>
              <a:cs typeface="Arial"/>
            </a:endParaRPr>
          </a:p>
          <a:p>
            <a:pPr marL="401320">
              <a:lnSpc>
                <a:spcPct val="100000"/>
              </a:lnSpc>
              <a:spcBef>
                <a:spcPts val="370"/>
              </a:spcBef>
            </a:pPr>
            <a:r>
              <a:rPr sz="3150" i="1" spc="150" dirty="0">
                <a:latin typeface="Times New Roman"/>
                <a:cs typeface="Times New Roman"/>
              </a:rPr>
              <a:t>ABC</a:t>
            </a:r>
            <a:r>
              <a:rPr sz="3150" i="1" spc="-140" dirty="0">
                <a:latin typeface="Times New Roman"/>
                <a:cs typeface="Times New Roman"/>
              </a:rPr>
              <a:t> </a:t>
            </a:r>
            <a:r>
              <a:rPr sz="3150" spc="120" dirty="0">
                <a:latin typeface="Symbol"/>
                <a:cs typeface="Symbol"/>
              </a:rPr>
              <a:t></a:t>
            </a:r>
            <a:r>
              <a:rPr sz="3150" spc="10" dirty="0">
                <a:latin typeface="Times New Roman"/>
                <a:cs typeface="Times New Roman"/>
              </a:rPr>
              <a:t> </a:t>
            </a:r>
            <a:r>
              <a:rPr sz="3150" i="1" spc="145" dirty="0">
                <a:latin typeface="Times New Roman"/>
                <a:cs typeface="Times New Roman"/>
              </a:rPr>
              <a:t>ABC</a:t>
            </a:r>
            <a:r>
              <a:rPr sz="3150" i="1" spc="204" dirty="0">
                <a:latin typeface="Times New Roman"/>
                <a:cs typeface="Times New Roman"/>
              </a:rPr>
              <a:t> </a:t>
            </a:r>
            <a:r>
              <a:rPr sz="3150" spc="120" dirty="0">
                <a:latin typeface="Symbol"/>
                <a:cs typeface="Symbol"/>
              </a:rPr>
              <a:t></a:t>
            </a:r>
            <a:r>
              <a:rPr sz="3150" spc="10" dirty="0">
                <a:latin typeface="Times New Roman"/>
                <a:cs typeface="Times New Roman"/>
              </a:rPr>
              <a:t> </a:t>
            </a:r>
            <a:r>
              <a:rPr sz="3150" i="1" spc="240" dirty="0">
                <a:latin typeface="Times New Roman"/>
                <a:cs typeface="Times New Roman"/>
              </a:rPr>
              <a:t>ABC</a:t>
            </a:r>
            <a:r>
              <a:rPr sz="3150" i="1" spc="195" dirty="0">
                <a:latin typeface="Times New Roman"/>
                <a:cs typeface="Times New Roman"/>
              </a:rPr>
              <a:t> </a:t>
            </a:r>
            <a:r>
              <a:rPr sz="3150" spc="120" dirty="0">
                <a:latin typeface="Symbol"/>
                <a:cs typeface="Symbol"/>
              </a:rPr>
              <a:t></a:t>
            </a:r>
            <a:r>
              <a:rPr sz="3150" spc="15" dirty="0">
                <a:latin typeface="Times New Roman"/>
                <a:cs typeface="Times New Roman"/>
              </a:rPr>
              <a:t> </a:t>
            </a:r>
            <a:r>
              <a:rPr sz="3150" i="1" spc="145" dirty="0">
                <a:latin typeface="Times New Roman"/>
                <a:cs typeface="Times New Roman"/>
              </a:rPr>
              <a:t>ABC</a:t>
            </a:r>
            <a:r>
              <a:rPr sz="3150" i="1" spc="-135" dirty="0">
                <a:latin typeface="Times New Roman"/>
                <a:cs typeface="Times New Roman"/>
              </a:rPr>
              <a:t> </a:t>
            </a:r>
            <a:r>
              <a:rPr sz="3150" spc="120" dirty="0">
                <a:latin typeface="Symbol"/>
                <a:cs typeface="Symbol"/>
              </a:rPr>
              <a:t></a:t>
            </a:r>
            <a:r>
              <a:rPr sz="3150" spc="15" dirty="0">
                <a:latin typeface="Times New Roman"/>
                <a:cs typeface="Times New Roman"/>
              </a:rPr>
              <a:t> </a:t>
            </a:r>
            <a:r>
              <a:rPr sz="3150" i="1" spc="-25" dirty="0">
                <a:latin typeface="Times New Roman"/>
                <a:cs typeface="Times New Roman"/>
              </a:rPr>
              <a:t>ABC</a:t>
            </a:r>
            <a:endParaRPr sz="3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2000" b="1" i="1" dirty="0">
                <a:solidFill>
                  <a:srgbClr val="FF0000"/>
                </a:solidFill>
                <a:latin typeface="Arial"/>
                <a:cs typeface="Arial"/>
              </a:rPr>
              <a:t>ÖRNEK</a:t>
            </a:r>
            <a:r>
              <a:rPr sz="2000" b="1" i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i="1" spc="-25" dirty="0">
                <a:solidFill>
                  <a:srgbClr val="FF0000"/>
                </a:solidFill>
                <a:latin typeface="Arial"/>
                <a:cs typeface="Arial"/>
              </a:rPr>
              <a:t>4: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1315" y="2411353"/>
            <a:ext cx="1469390" cy="0"/>
          </a:xfrm>
          <a:custGeom>
            <a:avLst/>
            <a:gdLst/>
            <a:ahLst/>
            <a:cxnLst/>
            <a:rect l="l" t="t" r="r" b="b"/>
            <a:pathLst>
              <a:path w="1469389">
                <a:moveTo>
                  <a:pt x="0" y="0"/>
                </a:moveTo>
                <a:lnTo>
                  <a:pt x="1469234" y="0"/>
                </a:lnTo>
              </a:path>
            </a:pathLst>
          </a:custGeom>
          <a:ln w="107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33636" y="2442075"/>
            <a:ext cx="248920" cy="0"/>
          </a:xfrm>
          <a:custGeom>
            <a:avLst/>
            <a:gdLst/>
            <a:ahLst/>
            <a:cxnLst/>
            <a:rect l="l" t="t" r="r" b="b"/>
            <a:pathLst>
              <a:path w="248919">
                <a:moveTo>
                  <a:pt x="0" y="0"/>
                </a:moveTo>
                <a:lnTo>
                  <a:pt x="248889" y="0"/>
                </a:lnTo>
              </a:path>
            </a:pathLst>
          </a:custGeom>
          <a:ln w="107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36237" y="2448206"/>
            <a:ext cx="248920" cy="0"/>
          </a:xfrm>
          <a:custGeom>
            <a:avLst/>
            <a:gdLst/>
            <a:ahLst/>
            <a:cxnLst/>
            <a:rect l="l" t="t" r="r" b="b"/>
            <a:pathLst>
              <a:path w="248920">
                <a:moveTo>
                  <a:pt x="0" y="0"/>
                </a:moveTo>
                <a:lnTo>
                  <a:pt x="248799" y="0"/>
                </a:lnTo>
              </a:path>
            </a:pathLst>
          </a:custGeom>
          <a:ln w="107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40410" y="3624393"/>
            <a:ext cx="257810" cy="0"/>
          </a:xfrm>
          <a:custGeom>
            <a:avLst/>
            <a:gdLst/>
            <a:ahLst/>
            <a:cxnLst/>
            <a:rect l="l" t="t" r="r" b="b"/>
            <a:pathLst>
              <a:path w="257810">
                <a:moveTo>
                  <a:pt x="0" y="0"/>
                </a:moveTo>
                <a:lnTo>
                  <a:pt x="257704" y="0"/>
                </a:lnTo>
              </a:path>
            </a:pathLst>
          </a:custGeom>
          <a:ln w="123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12366" y="4571916"/>
            <a:ext cx="259079" cy="0"/>
          </a:xfrm>
          <a:custGeom>
            <a:avLst/>
            <a:gdLst/>
            <a:ahLst/>
            <a:cxnLst/>
            <a:rect l="l" t="t" r="r" b="b"/>
            <a:pathLst>
              <a:path w="259080">
                <a:moveTo>
                  <a:pt x="0" y="0"/>
                </a:moveTo>
                <a:lnTo>
                  <a:pt x="258529" y="0"/>
                </a:lnTo>
              </a:path>
            </a:pathLst>
          </a:custGeom>
          <a:ln w="128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26038" y="5162310"/>
            <a:ext cx="258445" cy="0"/>
          </a:xfrm>
          <a:custGeom>
            <a:avLst/>
            <a:gdLst/>
            <a:ahLst/>
            <a:cxnLst/>
            <a:rect l="l" t="t" r="r" b="b"/>
            <a:pathLst>
              <a:path w="258444">
                <a:moveTo>
                  <a:pt x="0" y="0"/>
                </a:moveTo>
                <a:lnTo>
                  <a:pt x="257916" y="0"/>
                </a:lnTo>
              </a:path>
            </a:pathLst>
          </a:custGeom>
          <a:ln w="128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15753" y="5752705"/>
            <a:ext cx="258445" cy="0"/>
          </a:xfrm>
          <a:custGeom>
            <a:avLst/>
            <a:gdLst/>
            <a:ahLst/>
            <a:cxnLst/>
            <a:rect l="l" t="t" r="r" b="b"/>
            <a:pathLst>
              <a:path w="258444">
                <a:moveTo>
                  <a:pt x="0" y="0"/>
                </a:moveTo>
                <a:lnTo>
                  <a:pt x="257891" y="0"/>
                </a:lnTo>
              </a:path>
            </a:pathLst>
          </a:custGeom>
          <a:ln w="128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81497" y="5011425"/>
            <a:ext cx="6784975" cy="11944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3985"/>
              </a:lnSpc>
              <a:spcBef>
                <a:spcPts val="130"/>
              </a:spcBef>
              <a:tabLst>
                <a:tab pos="2066289" algn="l"/>
                <a:tab pos="2513330" algn="l"/>
                <a:tab pos="4567555" algn="l"/>
                <a:tab pos="5044440" algn="l"/>
              </a:tabLst>
            </a:pPr>
            <a:r>
              <a:rPr sz="3600" spc="-40" dirty="0">
                <a:latin typeface="Symbol"/>
                <a:cs typeface="Symbol"/>
              </a:rPr>
              <a:t></a:t>
            </a:r>
            <a:r>
              <a:rPr sz="2800" i="1" spc="-40" dirty="0">
                <a:latin typeface="Times New Roman"/>
                <a:cs typeface="Times New Roman"/>
              </a:rPr>
              <a:t>A</a:t>
            </a:r>
            <a:r>
              <a:rPr sz="2800" i="1" spc="-3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Symbol"/>
                <a:cs typeface="Symbol"/>
              </a:rPr>
              <a:t>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B</a:t>
            </a:r>
            <a:r>
              <a:rPr sz="2800" i="1" spc="-2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Symbol"/>
                <a:cs typeface="Symbol"/>
              </a:rPr>
              <a:t></a:t>
            </a:r>
            <a:r>
              <a:rPr sz="2800" spc="-365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C</a:t>
            </a:r>
            <a:r>
              <a:rPr sz="2800" i="1" spc="-434" dirty="0">
                <a:latin typeface="Times New Roman"/>
                <a:cs typeface="Times New Roman"/>
              </a:rPr>
              <a:t> </a:t>
            </a:r>
            <a:r>
              <a:rPr sz="3600" spc="-45" dirty="0">
                <a:latin typeface="Symbol"/>
                <a:cs typeface="Symbol"/>
              </a:rPr>
              <a:t></a:t>
            </a:r>
            <a:r>
              <a:rPr sz="2800" spc="-45" dirty="0">
                <a:latin typeface="Symbol"/>
                <a:cs typeface="Symbol"/>
              </a:rPr>
              <a:t></a:t>
            </a:r>
            <a:r>
              <a:rPr sz="2800" spc="-180" dirty="0">
                <a:latin typeface="Times New Roman"/>
                <a:cs typeface="Times New Roman"/>
              </a:rPr>
              <a:t> </a:t>
            </a:r>
            <a:r>
              <a:rPr sz="2800" i="1" spc="-50" dirty="0">
                <a:latin typeface="Times New Roman"/>
                <a:cs typeface="Times New Roman"/>
              </a:rPr>
              <a:t>D</a:t>
            </a:r>
            <a:r>
              <a:rPr sz="2800" i="1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Symbol"/>
                <a:cs typeface="Symbol"/>
              </a:rPr>
              <a:t>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3600" spc="-45" dirty="0">
                <a:latin typeface="Symbol"/>
                <a:cs typeface="Symbol"/>
              </a:rPr>
              <a:t></a:t>
            </a:r>
            <a:r>
              <a:rPr sz="2800" i="1" spc="-45" dirty="0">
                <a:latin typeface="Times New Roman"/>
                <a:cs typeface="Times New Roman"/>
              </a:rPr>
              <a:t>A</a:t>
            </a:r>
            <a:r>
              <a:rPr sz="2800" i="1" spc="-3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Symbol"/>
                <a:cs typeface="Symbol"/>
              </a:rPr>
              <a:t></a:t>
            </a:r>
            <a:r>
              <a:rPr sz="2800" spc="-180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B</a:t>
            </a:r>
            <a:r>
              <a:rPr sz="2800" i="1" spc="-2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Symbol"/>
                <a:cs typeface="Symbol"/>
              </a:rPr>
              <a:t></a:t>
            </a:r>
            <a:r>
              <a:rPr sz="2800" spc="-365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C</a:t>
            </a:r>
            <a:r>
              <a:rPr sz="2800" i="1" spc="-430" dirty="0">
                <a:latin typeface="Times New Roman"/>
                <a:cs typeface="Times New Roman"/>
              </a:rPr>
              <a:t> </a:t>
            </a:r>
            <a:r>
              <a:rPr sz="3600" spc="-45" dirty="0">
                <a:latin typeface="Symbol"/>
                <a:cs typeface="Symbol"/>
              </a:rPr>
              <a:t></a:t>
            </a:r>
            <a:r>
              <a:rPr sz="2800" spc="-45" dirty="0">
                <a:latin typeface="Symbol"/>
                <a:cs typeface="Symbol"/>
              </a:rPr>
              <a:t>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i="1" spc="-50" dirty="0">
                <a:latin typeface="Times New Roman"/>
                <a:cs typeface="Times New Roman"/>
              </a:rPr>
              <a:t>D</a:t>
            </a:r>
            <a:r>
              <a:rPr sz="2800" i="1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Symbol"/>
                <a:cs typeface="Symbol"/>
              </a:rPr>
              <a:t>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i="1" dirty="0">
                <a:latin typeface="Times New Roman"/>
                <a:cs typeface="Times New Roman"/>
              </a:rPr>
              <a:t>A</a:t>
            </a:r>
            <a:r>
              <a:rPr sz="2800" i="1" spc="-3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Symbol"/>
                <a:cs typeface="Symbol"/>
              </a:rPr>
              <a:t>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B</a:t>
            </a:r>
            <a:r>
              <a:rPr sz="2800" i="1" spc="-2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Symbol"/>
                <a:cs typeface="Symbol"/>
              </a:rPr>
              <a:t></a:t>
            </a:r>
            <a:r>
              <a:rPr sz="2800" spc="-370" dirty="0">
                <a:latin typeface="Times New Roman"/>
                <a:cs typeface="Times New Roman"/>
              </a:rPr>
              <a:t> </a:t>
            </a:r>
            <a:r>
              <a:rPr sz="2800" i="1" spc="-50" dirty="0">
                <a:latin typeface="Times New Roman"/>
                <a:cs typeface="Times New Roman"/>
              </a:rPr>
              <a:t>C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ts val="5185"/>
              </a:lnSpc>
              <a:tabLst>
                <a:tab pos="3309620" algn="l"/>
                <a:tab pos="5229225" algn="l"/>
                <a:tab pos="5706110" algn="l"/>
              </a:tabLst>
            </a:pPr>
            <a:r>
              <a:rPr sz="3600" spc="-40" dirty="0">
                <a:latin typeface="Symbol"/>
                <a:cs typeface="Symbol"/>
              </a:rPr>
              <a:t></a:t>
            </a:r>
            <a:r>
              <a:rPr sz="2800" i="1" spc="-40" dirty="0">
                <a:latin typeface="Times New Roman"/>
                <a:cs typeface="Times New Roman"/>
              </a:rPr>
              <a:t>A</a:t>
            </a:r>
            <a:r>
              <a:rPr sz="2800" i="1" spc="-3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Symbol"/>
                <a:cs typeface="Symbol"/>
              </a:rPr>
              <a:t></a:t>
            </a:r>
            <a:r>
              <a:rPr sz="2800" spc="-204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B</a:t>
            </a:r>
            <a:r>
              <a:rPr sz="2800" i="1" spc="-2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Symbol"/>
                <a:cs typeface="Symbol"/>
              </a:rPr>
              <a:t></a:t>
            </a:r>
            <a:r>
              <a:rPr sz="2800" spc="-380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C</a:t>
            </a:r>
            <a:r>
              <a:rPr sz="2800" i="1" spc="-445" dirty="0">
                <a:latin typeface="Times New Roman"/>
                <a:cs typeface="Times New Roman"/>
              </a:rPr>
              <a:t> </a:t>
            </a:r>
            <a:r>
              <a:rPr sz="3600" spc="-45" dirty="0">
                <a:latin typeface="Symbol"/>
                <a:cs typeface="Symbol"/>
              </a:rPr>
              <a:t></a:t>
            </a:r>
            <a:r>
              <a:rPr sz="2800" spc="-45" dirty="0">
                <a:latin typeface="Symbol"/>
                <a:cs typeface="Symbol"/>
              </a:rPr>
              <a:t></a:t>
            </a:r>
            <a:r>
              <a:rPr sz="2800" spc="-320" dirty="0">
                <a:latin typeface="Times New Roman"/>
                <a:cs typeface="Times New Roman"/>
              </a:rPr>
              <a:t> </a:t>
            </a:r>
            <a:r>
              <a:rPr sz="4600" spc="-345" dirty="0">
                <a:latin typeface="Symbol"/>
                <a:cs typeface="Symbol"/>
              </a:rPr>
              <a:t></a:t>
            </a:r>
            <a:r>
              <a:rPr sz="2800" i="1" spc="-345" dirty="0">
                <a:latin typeface="Times New Roman"/>
                <a:cs typeface="Times New Roman"/>
              </a:rPr>
              <a:t>D</a:t>
            </a:r>
            <a:r>
              <a:rPr sz="2800" i="1" spc="-1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Symbol"/>
                <a:cs typeface="Symbol"/>
              </a:rPr>
              <a:t></a:t>
            </a:r>
            <a:r>
              <a:rPr sz="2800" spc="-175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D</a:t>
            </a:r>
            <a:r>
              <a:rPr sz="4600" dirty="0">
                <a:latin typeface="Symbol"/>
                <a:cs typeface="Symbol"/>
              </a:rPr>
              <a:t></a:t>
            </a:r>
            <a:r>
              <a:rPr sz="4600" spc="30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Symbol"/>
                <a:cs typeface="Symbol"/>
              </a:rPr>
              <a:t>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3600" spc="-45" dirty="0">
                <a:latin typeface="Symbol"/>
                <a:cs typeface="Symbol"/>
              </a:rPr>
              <a:t></a:t>
            </a:r>
            <a:r>
              <a:rPr sz="2800" i="1" spc="-45" dirty="0">
                <a:latin typeface="Times New Roman"/>
                <a:cs typeface="Times New Roman"/>
              </a:rPr>
              <a:t>A</a:t>
            </a:r>
            <a:r>
              <a:rPr sz="2800" i="1" spc="-3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Symbol"/>
                <a:cs typeface="Symbol"/>
              </a:rPr>
              <a:t></a:t>
            </a:r>
            <a:r>
              <a:rPr sz="2800" spc="-180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B</a:t>
            </a:r>
            <a:r>
              <a:rPr sz="2800" i="1" spc="-2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Symbol"/>
                <a:cs typeface="Symbol"/>
              </a:rPr>
              <a:t></a:t>
            </a:r>
            <a:r>
              <a:rPr sz="2800" spc="-365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C</a:t>
            </a:r>
            <a:r>
              <a:rPr sz="2800" i="1" spc="-425" dirty="0">
                <a:latin typeface="Times New Roman"/>
                <a:cs typeface="Times New Roman"/>
              </a:rPr>
              <a:t> </a:t>
            </a:r>
            <a:r>
              <a:rPr sz="3600" spc="-45" dirty="0">
                <a:latin typeface="Symbol"/>
                <a:cs typeface="Symbol"/>
              </a:rPr>
              <a:t></a:t>
            </a:r>
            <a:r>
              <a:rPr sz="2800" spc="-45" dirty="0">
                <a:latin typeface="Symbol"/>
                <a:cs typeface="Symbol"/>
              </a:rPr>
              <a:t></a:t>
            </a:r>
            <a:r>
              <a:rPr sz="2800" spc="-415" dirty="0">
                <a:latin typeface="Times New Roman"/>
                <a:cs typeface="Times New Roman"/>
              </a:rPr>
              <a:t> </a:t>
            </a:r>
            <a:r>
              <a:rPr sz="2800" i="1" spc="-50" dirty="0">
                <a:latin typeface="Times New Roman"/>
                <a:cs typeface="Times New Roman"/>
              </a:rPr>
              <a:t>1</a:t>
            </a:r>
            <a:r>
              <a:rPr sz="2800" i="1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Symbol"/>
                <a:cs typeface="Symbol"/>
              </a:rPr>
              <a:t>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i="1" dirty="0">
                <a:latin typeface="Times New Roman"/>
                <a:cs typeface="Times New Roman"/>
              </a:rPr>
              <a:t>A</a:t>
            </a:r>
            <a:r>
              <a:rPr sz="2800" i="1" spc="-3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Symbol"/>
                <a:cs typeface="Symbol"/>
              </a:rPr>
              <a:t>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B</a:t>
            </a:r>
            <a:r>
              <a:rPr sz="2800" i="1" spc="-2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Symbol"/>
                <a:cs typeface="Symbol"/>
              </a:rPr>
              <a:t></a:t>
            </a:r>
            <a:r>
              <a:rPr sz="2800" spc="-370" dirty="0">
                <a:latin typeface="Times New Roman"/>
                <a:cs typeface="Times New Roman"/>
              </a:rPr>
              <a:t> </a:t>
            </a:r>
            <a:r>
              <a:rPr sz="2800" i="1" spc="-50" dirty="0">
                <a:latin typeface="Times New Roman"/>
                <a:cs typeface="Times New Roman"/>
              </a:rPr>
              <a:t>C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09908" y="4526223"/>
            <a:ext cx="156781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9584" algn="l"/>
              </a:tabLst>
            </a:pPr>
            <a:r>
              <a:rPr sz="2800" spc="-50" dirty="0">
                <a:latin typeface="Symbol"/>
                <a:cs typeface="Symbol"/>
              </a:rPr>
              <a:t>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i="1" dirty="0">
                <a:latin typeface="Times New Roman"/>
                <a:cs typeface="Times New Roman"/>
              </a:rPr>
              <a:t>A</a:t>
            </a:r>
            <a:r>
              <a:rPr sz="2800" i="1" spc="-3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Symbol"/>
                <a:cs typeface="Symbol"/>
              </a:rPr>
              <a:t>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B</a:t>
            </a:r>
            <a:r>
              <a:rPr sz="2800" i="1" spc="-2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Symbol"/>
                <a:cs typeface="Symbol"/>
              </a:rPr>
              <a:t></a:t>
            </a:r>
            <a:r>
              <a:rPr sz="2800" spc="-370" dirty="0">
                <a:latin typeface="Times New Roman"/>
                <a:cs typeface="Times New Roman"/>
              </a:rPr>
              <a:t> </a:t>
            </a:r>
            <a:r>
              <a:rPr sz="2800" i="1" spc="-50" dirty="0">
                <a:latin typeface="Times New Roman"/>
                <a:cs typeface="Times New Roman"/>
              </a:rPr>
              <a:t>C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6541" y="2349349"/>
            <a:ext cx="4284980" cy="26295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29565">
              <a:lnSpc>
                <a:spcPct val="100000"/>
              </a:lnSpc>
              <a:spcBef>
                <a:spcPts val="110"/>
              </a:spcBef>
            </a:pPr>
            <a:r>
              <a:rPr sz="3100" i="1" spc="95" dirty="0">
                <a:latin typeface="Times New Roman"/>
                <a:cs typeface="Times New Roman"/>
              </a:rPr>
              <a:t>AB</a:t>
            </a:r>
            <a:r>
              <a:rPr sz="3100" i="1" spc="-220" dirty="0">
                <a:latin typeface="Times New Roman"/>
                <a:cs typeface="Times New Roman"/>
              </a:rPr>
              <a:t> </a:t>
            </a:r>
            <a:r>
              <a:rPr sz="3100" spc="114" dirty="0">
                <a:latin typeface="Symbol"/>
                <a:cs typeface="Symbol"/>
              </a:rPr>
              <a:t></a:t>
            </a:r>
            <a:r>
              <a:rPr sz="3100" spc="45" dirty="0">
                <a:latin typeface="Times New Roman"/>
                <a:cs typeface="Times New Roman"/>
              </a:rPr>
              <a:t> </a:t>
            </a:r>
            <a:r>
              <a:rPr sz="3100" i="1" spc="100" dirty="0">
                <a:latin typeface="Times New Roman"/>
                <a:cs typeface="Times New Roman"/>
              </a:rPr>
              <a:t>AC</a:t>
            </a:r>
            <a:r>
              <a:rPr sz="3100" i="1" spc="-100" dirty="0">
                <a:latin typeface="Times New Roman"/>
                <a:cs typeface="Times New Roman"/>
              </a:rPr>
              <a:t> </a:t>
            </a:r>
            <a:r>
              <a:rPr sz="3100" spc="114" dirty="0">
                <a:latin typeface="Symbol"/>
                <a:cs typeface="Symbol"/>
              </a:rPr>
              <a:t></a:t>
            </a:r>
            <a:r>
              <a:rPr sz="3100" spc="45" dirty="0">
                <a:latin typeface="Times New Roman"/>
                <a:cs typeface="Times New Roman"/>
              </a:rPr>
              <a:t> </a:t>
            </a:r>
            <a:r>
              <a:rPr sz="3100" i="1" spc="240" dirty="0">
                <a:latin typeface="Times New Roman"/>
                <a:cs typeface="Times New Roman"/>
              </a:rPr>
              <a:t>ABC</a:t>
            </a: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20"/>
              </a:spcBef>
            </a:pPr>
            <a:r>
              <a:rPr sz="2000" b="1" i="1" dirty="0">
                <a:solidFill>
                  <a:srgbClr val="FF0000"/>
                </a:solidFill>
                <a:latin typeface="Arial"/>
                <a:cs typeface="Arial"/>
              </a:rPr>
              <a:t>ÖRNEK</a:t>
            </a:r>
            <a:r>
              <a:rPr sz="2000" b="1" i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i="1" spc="-25" dirty="0">
                <a:solidFill>
                  <a:srgbClr val="FF0000"/>
                </a:solidFill>
                <a:latin typeface="Arial"/>
                <a:cs typeface="Arial"/>
              </a:rPr>
              <a:t>5:</a:t>
            </a:r>
            <a:endParaRPr sz="2000">
              <a:latin typeface="Arial"/>
              <a:cs typeface="Arial"/>
            </a:endParaRPr>
          </a:p>
          <a:p>
            <a:pPr marL="434340">
              <a:lnSpc>
                <a:spcPct val="100000"/>
              </a:lnSpc>
              <a:spcBef>
                <a:spcPts val="1530"/>
              </a:spcBef>
              <a:tabLst>
                <a:tab pos="2233930" algn="l"/>
                <a:tab pos="2715260" algn="l"/>
              </a:tabLst>
            </a:pPr>
            <a:r>
              <a:rPr sz="2800" i="1" spc="180" dirty="0">
                <a:latin typeface="Times New Roman"/>
                <a:cs typeface="Times New Roman"/>
              </a:rPr>
              <a:t>A</a:t>
            </a:r>
            <a:r>
              <a:rPr sz="2800" spc="180" dirty="0">
                <a:latin typeface="Symbol"/>
                <a:cs typeface="Symbol"/>
              </a:rPr>
              <a:t></a:t>
            </a:r>
            <a:r>
              <a:rPr sz="2800" spc="-215" dirty="0">
                <a:latin typeface="Times New Roman"/>
                <a:cs typeface="Times New Roman"/>
              </a:rPr>
              <a:t> </a:t>
            </a:r>
            <a:r>
              <a:rPr sz="2800" i="1" spc="85" dirty="0">
                <a:latin typeface="Times New Roman"/>
                <a:cs typeface="Times New Roman"/>
              </a:rPr>
              <a:t>B</a:t>
            </a:r>
            <a:r>
              <a:rPr sz="2800" i="1" spc="-3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Symbol"/>
                <a:cs typeface="Symbol"/>
              </a:rPr>
              <a:t></a:t>
            </a:r>
            <a:r>
              <a:rPr sz="2800" spc="-400" dirty="0">
                <a:latin typeface="Times New Roman"/>
                <a:cs typeface="Times New Roman"/>
              </a:rPr>
              <a:t> </a:t>
            </a:r>
            <a:r>
              <a:rPr sz="2800" i="1" spc="90" dirty="0">
                <a:latin typeface="Times New Roman"/>
                <a:cs typeface="Times New Roman"/>
              </a:rPr>
              <a:t>C</a:t>
            </a:r>
            <a:r>
              <a:rPr sz="2800" i="1" spc="-2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Symbol"/>
                <a:cs typeface="Symbol"/>
              </a:rPr>
              <a:t></a:t>
            </a:r>
            <a:r>
              <a:rPr sz="2800" spc="-215" dirty="0">
                <a:latin typeface="Times New Roman"/>
                <a:cs typeface="Times New Roman"/>
              </a:rPr>
              <a:t> </a:t>
            </a:r>
            <a:r>
              <a:rPr sz="2800" i="1" spc="50" dirty="0">
                <a:latin typeface="Times New Roman"/>
                <a:cs typeface="Times New Roman"/>
              </a:rPr>
              <a:t>D</a:t>
            </a:r>
            <a:r>
              <a:rPr sz="2800" i="1" dirty="0">
                <a:latin typeface="Times New Roman"/>
                <a:cs typeface="Times New Roman"/>
              </a:rPr>
              <a:t>	</a:t>
            </a:r>
            <a:r>
              <a:rPr sz="2800" spc="25" dirty="0">
                <a:latin typeface="Symbol"/>
                <a:cs typeface="Symbol"/>
              </a:rPr>
              <a:t>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i="1" spc="180" dirty="0">
                <a:latin typeface="Times New Roman"/>
                <a:cs typeface="Times New Roman"/>
              </a:rPr>
              <a:t>A</a:t>
            </a:r>
            <a:r>
              <a:rPr sz="2800" spc="180" dirty="0">
                <a:latin typeface="Symbol"/>
                <a:cs typeface="Symbol"/>
              </a:rPr>
              <a:t></a:t>
            </a:r>
            <a:r>
              <a:rPr sz="2800" spc="-215" dirty="0">
                <a:latin typeface="Times New Roman"/>
                <a:cs typeface="Times New Roman"/>
              </a:rPr>
              <a:t> </a:t>
            </a:r>
            <a:r>
              <a:rPr sz="2800" i="1" spc="85" dirty="0">
                <a:latin typeface="Times New Roman"/>
                <a:cs typeface="Times New Roman"/>
              </a:rPr>
              <a:t>B</a:t>
            </a:r>
            <a:r>
              <a:rPr sz="2800" i="1" spc="-3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Symbol"/>
                <a:cs typeface="Symbol"/>
              </a:rPr>
              <a:t></a:t>
            </a:r>
            <a:r>
              <a:rPr sz="2800" spc="-395" dirty="0">
                <a:latin typeface="Times New Roman"/>
                <a:cs typeface="Times New Roman"/>
              </a:rPr>
              <a:t> </a:t>
            </a:r>
            <a:r>
              <a:rPr sz="2800" i="1" spc="90" dirty="0">
                <a:latin typeface="Times New Roman"/>
                <a:cs typeface="Times New Roman"/>
              </a:rPr>
              <a:t>C</a:t>
            </a:r>
            <a:r>
              <a:rPr sz="2800" i="1" spc="-20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Symbol"/>
                <a:cs typeface="Symbol"/>
              </a:rPr>
              <a:t></a:t>
            </a:r>
            <a:r>
              <a:rPr sz="2800" spc="-215" dirty="0">
                <a:latin typeface="Times New Roman"/>
                <a:cs typeface="Times New Roman"/>
              </a:rPr>
              <a:t> </a:t>
            </a:r>
            <a:r>
              <a:rPr sz="2800" i="1" spc="50" dirty="0">
                <a:latin typeface="Times New Roman"/>
                <a:cs typeface="Times New Roman"/>
              </a:rPr>
              <a:t>D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2000" b="1" i="1" spc="-10" dirty="0">
                <a:solidFill>
                  <a:srgbClr val="FF0000"/>
                </a:solidFill>
                <a:latin typeface="Arial"/>
                <a:cs typeface="Arial"/>
              </a:rPr>
              <a:t>ÇÖZÜM:</a:t>
            </a:r>
            <a:endParaRPr sz="2000">
              <a:latin typeface="Arial"/>
              <a:cs typeface="Arial"/>
            </a:endParaRPr>
          </a:p>
          <a:p>
            <a:pPr marL="302260">
              <a:lnSpc>
                <a:spcPct val="100000"/>
              </a:lnSpc>
              <a:spcBef>
                <a:spcPts val="965"/>
              </a:spcBef>
              <a:tabLst>
                <a:tab pos="2107565" algn="l"/>
                <a:tab pos="2590165" algn="l"/>
              </a:tabLst>
            </a:pPr>
            <a:r>
              <a:rPr sz="2800" i="1" dirty="0">
                <a:latin typeface="Times New Roman"/>
                <a:cs typeface="Times New Roman"/>
              </a:rPr>
              <a:t>A</a:t>
            </a:r>
            <a:r>
              <a:rPr sz="2800" i="1" spc="-3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Symbol"/>
                <a:cs typeface="Symbol"/>
              </a:rPr>
              <a:t></a:t>
            </a:r>
            <a:r>
              <a:rPr sz="2800" spc="-190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B</a:t>
            </a:r>
            <a:r>
              <a:rPr sz="2800" i="1" spc="-2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Symbol"/>
                <a:cs typeface="Symbol"/>
              </a:rPr>
              <a:t></a:t>
            </a:r>
            <a:r>
              <a:rPr sz="2800" spc="-360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C</a:t>
            </a:r>
            <a:r>
              <a:rPr sz="2800" i="1" spc="-1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Symbol"/>
                <a:cs typeface="Symbol"/>
              </a:rPr>
              <a:t>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i="1" spc="-50" dirty="0">
                <a:latin typeface="Times New Roman"/>
                <a:cs typeface="Times New Roman"/>
              </a:rPr>
              <a:t>D</a:t>
            </a:r>
            <a:r>
              <a:rPr sz="2800" i="1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Symbol"/>
                <a:cs typeface="Symbol"/>
              </a:rPr>
              <a:t>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i="1" dirty="0">
                <a:latin typeface="Times New Roman"/>
                <a:cs typeface="Times New Roman"/>
              </a:rPr>
              <a:t>A</a:t>
            </a:r>
            <a:r>
              <a:rPr sz="2800" i="1" spc="-3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Symbol"/>
                <a:cs typeface="Symbol"/>
              </a:rPr>
              <a:t></a:t>
            </a:r>
            <a:r>
              <a:rPr sz="2800" spc="-190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B</a:t>
            </a:r>
            <a:r>
              <a:rPr sz="2800" i="1" spc="-2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Symbol"/>
                <a:cs typeface="Symbol"/>
              </a:rPr>
              <a:t></a:t>
            </a:r>
            <a:r>
              <a:rPr sz="2800" spc="-365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C</a:t>
            </a:r>
            <a:r>
              <a:rPr sz="2800" i="1" spc="-1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Symbol"/>
                <a:cs typeface="Symbol"/>
              </a:rPr>
              <a:t>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i="1" spc="-50" dirty="0">
                <a:latin typeface="Times New Roman"/>
                <a:cs typeface="Times New Roman"/>
              </a:rPr>
              <a:t>D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61492"/>
            <a:ext cx="37852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105" dirty="0">
                <a:latin typeface="Arial"/>
                <a:cs typeface="Arial"/>
              </a:rPr>
              <a:t>BOOLEAN</a:t>
            </a:r>
            <a:r>
              <a:rPr sz="3200" b="1" spc="-170" dirty="0">
                <a:latin typeface="Arial"/>
                <a:cs typeface="Arial"/>
              </a:rPr>
              <a:t> </a:t>
            </a:r>
            <a:r>
              <a:rPr sz="3200" b="1" spc="-70" dirty="0">
                <a:latin typeface="Arial"/>
                <a:cs typeface="Arial"/>
              </a:rPr>
              <a:t>ÇARPMA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65656"/>
            <a:ext cx="7568565" cy="362204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93675" marR="888365" indent="-181610">
              <a:lnSpc>
                <a:spcPct val="80000"/>
              </a:lnSpc>
              <a:spcBef>
                <a:spcPts val="575"/>
              </a:spcBef>
              <a:buClr>
                <a:srgbClr val="4F81BC"/>
              </a:buClr>
              <a:buSzPct val="85000"/>
              <a:buChar char="•"/>
              <a:tabLst>
                <a:tab pos="194945" algn="l"/>
              </a:tabLst>
            </a:pPr>
            <a:r>
              <a:rPr sz="2000" dirty="0">
                <a:latin typeface="Microsoft Sans Serif"/>
                <a:cs typeface="Microsoft Sans Serif"/>
              </a:rPr>
              <a:t>Boolean çarpma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VE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işlemine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eşdeğerdir. </a:t>
            </a:r>
            <a:r>
              <a:rPr sz="2000" dirty="0">
                <a:latin typeface="Microsoft Sans Serif"/>
                <a:cs typeface="Microsoft Sans Serif"/>
              </a:rPr>
              <a:t>Kurallarını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şöyle 	özetleyebiliriz.</a:t>
            </a:r>
            <a:endParaRPr sz="2000">
              <a:latin typeface="Microsoft Sans Serif"/>
              <a:cs typeface="Microsoft Sans Serif"/>
            </a:endParaRPr>
          </a:p>
          <a:p>
            <a:pPr marL="467995" lvl="1" indent="-181610">
              <a:lnSpc>
                <a:spcPct val="100000"/>
              </a:lnSpc>
              <a:buClr>
                <a:srgbClr val="4F81BC"/>
              </a:buClr>
              <a:buSzPct val="85000"/>
              <a:buChar char="•"/>
              <a:tabLst>
                <a:tab pos="467995" algn="l"/>
              </a:tabLst>
            </a:pPr>
            <a:r>
              <a:rPr sz="2000" spc="-10" dirty="0">
                <a:latin typeface="Microsoft Sans Serif"/>
                <a:cs typeface="Microsoft Sans Serif"/>
              </a:rPr>
              <a:t>0.0=0</a:t>
            </a:r>
            <a:endParaRPr sz="2000">
              <a:latin typeface="Microsoft Sans Serif"/>
              <a:cs typeface="Microsoft Sans Serif"/>
            </a:endParaRPr>
          </a:p>
          <a:p>
            <a:pPr marL="467995" lvl="1" indent="-181610">
              <a:lnSpc>
                <a:spcPct val="100000"/>
              </a:lnSpc>
              <a:buClr>
                <a:srgbClr val="4F81BC"/>
              </a:buClr>
              <a:buSzPct val="85000"/>
              <a:buChar char="•"/>
              <a:tabLst>
                <a:tab pos="467995" algn="l"/>
              </a:tabLst>
            </a:pPr>
            <a:r>
              <a:rPr sz="2000" spc="-10" dirty="0">
                <a:latin typeface="Microsoft Sans Serif"/>
                <a:cs typeface="Microsoft Sans Serif"/>
              </a:rPr>
              <a:t>0.1=0</a:t>
            </a:r>
            <a:endParaRPr sz="2000">
              <a:latin typeface="Microsoft Sans Serif"/>
              <a:cs typeface="Microsoft Sans Serif"/>
            </a:endParaRPr>
          </a:p>
          <a:p>
            <a:pPr marL="467995" lvl="1" indent="-181610">
              <a:lnSpc>
                <a:spcPct val="100000"/>
              </a:lnSpc>
              <a:buClr>
                <a:srgbClr val="4F81BC"/>
              </a:buClr>
              <a:buSzPct val="85000"/>
              <a:buChar char="•"/>
              <a:tabLst>
                <a:tab pos="467995" algn="l"/>
              </a:tabLst>
            </a:pPr>
            <a:r>
              <a:rPr sz="2000" spc="-10" dirty="0">
                <a:latin typeface="Microsoft Sans Serif"/>
                <a:cs typeface="Microsoft Sans Serif"/>
              </a:rPr>
              <a:t>1.0=0</a:t>
            </a:r>
            <a:endParaRPr sz="2000">
              <a:latin typeface="Microsoft Sans Serif"/>
              <a:cs typeface="Microsoft Sans Serif"/>
            </a:endParaRPr>
          </a:p>
          <a:p>
            <a:pPr marL="467995" lvl="1" indent="-181610">
              <a:lnSpc>
                <a:spcPct val="100000"/>
              </a:lnSpc>
              <a:buClr>
                <a:srgbClr val="4F81BC"/>
              </a:buClr>
              <a:buSzPct val="85000"/>
              <a:buChar char="•"/>
              <a:tabLst>
                <a:tab pos="467995" algn="l"/>
              </a:tabLst>
            </a:pPr>
            <a:r>
              <a:rPr sz="2000" spc="-10" dirty="0">
                <a:latin typeface="Microsoft Sans Serif"/>
                <a:cs typeface="Microsoft Sans Serif"/>
              </a:rPr>
              <a:t>1.1=1</a:t>
            </a:r>
            <a:endParaRPr sz="2000">
              <a:latin typeface="Microsoft Sans Serif"/>
              <a:cs typeface="Microsoft Sans Serif"/>
            </a:endParaRPr>
          </a:p>
          <a:p>
            <a:pPr marL="194310" indent="-181610">
              <a:lnSpc>
                <a:spcPct val="100000"/>
              </a:lnSpc>
              <a:buClr>
                <a:srgbClr val="4F81BC"/>
              </a:buClr>
              <a:buSzPct val="85000"/>
              <a:buChar char="•"/>
              <a:tabLst>
                <a:tab pos="194310" algn="l"/>
              </a:tabLst>
            </a:pPr>
            <a:r>
              <a:rPr sz="2000" dirty="0">
                <a:latin typeface="Microsoft Sans Serif"/>
                <a:cs typeface="Microsoft Sans Serif"/>
              </a:rPr>
              <a:t>Boolean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aritmetiğinde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çarpım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giriş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literallerinin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çarpımıdır.</a:t>
            </a:r>
            <a:endParaRPr sz="2000">
              <a:latin typeface="Microsoft Sans Serif"/>
              <a:cs typeface="Microsoft Sans Serif"/>
            </a:endParaRPr>
          </a:p>
          <a:p>
            <a:pPr marL="467995" lvl="1" indent="-181610">
              <a:lnSpc>
                <a:spcPct val="100000"/>
              </a:lnSpc>
              <a:buClr>
                <a:srgbClr val="4F81BC"/>
              </a:buClr>
              <a:buSzPct val="85000"/>
              <a:buChar char="•"/>
              <a:tabLst>
                <a:tab pos="467995" algn="l"/>
              </a:tabLst>
            </a:pPr>
            <a:r>
              <a:rPr sz="2000" spc="-25" dirty="0">
                <a:latin typeface="Microsoft Sans Serif"/>
                <a:cs typeface="Microsoft Sans Serif"/>
              </a:rPr>
              <a:t>A.B</a:t>
            </a:r>
            <a:endParaRPr sz="2000">
              <a:latin typeface="Microsoft Sans Serif"/>
              <a:cs typeface="Microsoft Sans Serif"/>
            </a:endParaRPr>
          </a:p>
          <a:p>
            <a:pPr marL="467995" lvl="1" indent="-181610">
              <a:lnSpc>
                <a:spcPct val="100000"/>
              </a:lnSpc>
              <a:buClr>
                <a:srgbClr val="4F81BC"/>
              </a:buClr>
              <a:buSzPct val="85000"/>
              <a:buChar char="•"/>
              <a:tabLst>
                <a:tab pos="467995" algn="l"/>
              </a:tabLst>
            </a:pPr>
            <a:r>
              <a:rPr sz="2000" spc="-20" dirty="0">
                <a:latin typeface="Microsoft Sans Serif"/>
                <a:cs typeface="Microsoft Sans Serif"/>
              </a:rPr>
              <a:t>A.B’</a:t>
            </a:r>
            <a:endParaRPr sz="2000">
              <a:latin typeface="Microsoft Sans Serif"/>
              <a:cs typeface="Microsoft Sans Serif"/>
            </a:endParaRPr>
          </a:p>
          <a:p>
            <a:pPr marL="467995" lvl="1" indent="-181610">
              <a:lnSpc>
                <a:spcPct val="100000"/>
              </a:lnSpc>
              <a:spcBef>
                <a:spcPts val="5"/>
              </a:spcBef>
              <a:buClr>
                <a:srgbClr val="4F81BC"/>
              </a:buClr>
              <a:buSzPct val="85000"/>
              <a:buChar char="•"/>
              <a:tabLst>
                <a:tab pos="467995" algn="l"/>
              </a:tabLst>
            </a:pPr>
            <a:r>
              <a:rPr sz="2000" spc="-10" dirty="0">
                <a:latin typeface="Microsoft Sans Serif"/>
                <a:cs typeface="Microsoft Sans Serif"/>
              </a:rPr>
              <a:t>A.B.C</a:t>
            </a:r>
            <a:endParaRPr sz="2000">
              <a:latin typeface="Microsoft Sans Serif"/>
              <a:cs typeface="Microsoft Sans Serif"/>
            </a:endParaRPr>
          </a:p>
          <a:p>
            <a:pPr marL="467995" lvl="1" indent="-181610">
              <a:lnSpc>
                <a:spcPct val="100000"/>
              </a:lnSpc>
              <a:buClr>
                <a:srgbClr val="4F81BC"/>
              </a:buClr>
              <a:buSzPct val="85000"/>
              <a:buChar char="•"/>
              <a:tabLst>
                <a:tab pos="467995" algn="l"/>
              </a:tabLst>
            </a:pPr>
            <a:r>
              <a:rPr sz="2000" spc="-10" dirty="0">
                <a:latin typeface="Microsoft Sans Serif"/>
                <a:cs typeface="Microsoft Sans Serif"/>
              </a:rPr>
              <a:t>AB’CD’</a:t>
            </a:r>
            <a:endParaRPr sz="2000">
              <a:latin typeface="Microsoft Sans Serif"/>
              <a:cs typeface="Microsoft Sans Serif"/>
            </a:endParaRPr>
          </a:p>
          <a:p>
            <a:pPr marL="194310" indent="-181610">
              <a:lnSpc>
                <a:spcPct val="100000"/>
              </a:lnSpc>
              <a:buClr>
                <a:srgbClr val="4F81BC"/>
              </a:buClr>
              <a:buSzPct val="85000"/>
              <a:buChar char="•"/>
              <a:tabLst>
                <a:tab pos="194310" algn="l"/>
              </a:tabLst>
            </a:pPr>
            <a:r>
              <a:rPr sz="2000" dirty="0">
                <a:latin typeface="Microsoft Sans Serif"/>
                <a:cs typeface="Microsoft Sans Serif"/>
              </a:rPr>
              <a:t>Çarpım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literallerden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biri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sıfır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olduğunda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0,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tümü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1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olduğunda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1’dir.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0562" y="2632577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5">
                <a:moveTo>
                  <a:pt x="0" y="0"/>
                </a:moveTo>
                <a:lnTo>
                  <a:pt x="261927" y="0"/>
                </a:lnTo>
              </a:path>
            </a:pathLst>
          </a:custGeom>
          <a:ln w="121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08926" y="2632577"/>
            <a:ext cx="240029" cy="0"/>
          </a:xfrm>
          <a:custGeom>
            <a:avLst/>
            <a:gdLst/>
            <a:ahLst/>
            <a:cxnLst/>
            <a:rect l="l" t="t" r="r" b="b"/>
            <a:pathLst>
              <a:path w="240030">
                <a:moveTo>
                  <a:pt x="0" y="0"/>
                </a:moveTo>
                <a:lnTo>
                  <a:pt x="239764" y="0"/>
                </a:lnTo>
              </a:path>
            </a:pathLst>
          </a:custGeom>
          <a:ln w="121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08291" y="2632577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5">
                <a:moveTo>
                  <a:pt x="0" y="0"/>
                </a:moveTo>
                <a:lnTo>
                  <a:pt x="261927" y="0"/>
                </a:lnTo>
              </a:path>
            </a:pathLst>
          </a:custGeom>
          <a:ln w="121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06494" y="2632577"/>
            <a:ext cx="269875" cy="0"/>
          </a:xfrm>
          <a:custGeom>
            <a:avLst/>
            <a:gdLst/>
            <a:ahLst/>
            <a:cxnLst/>
            <a:rect l="l" t="t" r="r" b="b"/>
            <a:pathLst>
              <a:path w="269875">
                <a:moveTo>
                  <a:pt x="0" y="0"/>
                </a:moveTo>
                <a:lnTo>
                  <a:pt x="269854" y="0"/>
                </a:lnTo>
              </a:path>
            </a:pathLst>
          </a:custGeom>
          <a:ln w="121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66651" y="2632577"/>
            <a:ext cx="261620" cy="0"/>
          </a:xfrm>
          <a:custGeom>
            <a:avLst/>
            <a:gdLst/>
            <a:ahLst/>
            <a:cxnLst/>
            <a:rect l="l" t="t" r="r" b="b"/>
            <a:pathLst>
              <a:path w="261620">
                <a:moveTo>
                  <a:pt x="0" y="0"/>
                </a:moveTo>
                <a:lnTo>
                  <a:pt x="261271" y="0"/>
                </a:lnTo>
              </a:path>
            </a:pathLst>
          </a:custGeom>
          <a:ln w="121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86282" y="2632577"/>
            <a:ext cx="272415" cy="0"/>
          </a:xfrm>
          <a:custGeom>
            <a:avLst/>
            <a:gdLst/>
            <a:ahLst/>
            <a:cxnLst/>
            <a:rect l="l" t="t" r="r" b="b"/>
            <a:pathLst>
              <a:path w="272414">
                <a:moveTo>
                  <a:pt x="0" y="0"/>
                </a:moveTo>
                <a:lnTo>
                  <a:pt x="272378" y="0"/>
                </a:lnTo>
              </a:path>
            </a:pathLst>
          </a:custGeom>
          <a:ln w="121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35149" y="2632577"/>
            <a:ext cx="240029" cy="0"/>
          </a:xfrm>
          <a:custGeom>
            <a:avLst/>
            <a:gdLst/>
            <a:ahLst/>
            <a:cxnLst/>
            <a:rect l="l" t="t" r="r" b="b"/>
            <a:pathLst>
              <a:path w="240029">
                <a:moveTo>
                  <a:pt x="0" y="0"/>
                </a:moveTo>
                <a:lnTo>
                  <a:pt x="239562" y="0"/>
                </a:lnTo>
              </a:path>
            </a:pathLst>
          </a:custGeom>
          <a:ln w="121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50695" y="2632577"/>
            <a:ext cx="269875" cy="0"/>
          </a:xfrm>
          <a:custGeom>
            <a:avLst/>
            <a:gdLst/>
            <a:ahLst/>
            <a:cxnLst/>
            <a:rect l="l" t="t" r="r" b="b"/>
            <a:pathLst>
              <a:path w="269875">
                <a:moveTo>
                  <a:pt x="0" y="0"/>
                </a:moveTo>
                <a:lnTo>
                  <a:pt x="269854" y="0"/>
                </a:lnTo>
              </a:path>
            </a:pathLst>
          </a:custGeom>
          <a:ln w="121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96104" y="2632577"/>
            <a:ext cx="273685" cy="0"/>
          </a:xfrm>
          <a:custGeom>
            <a:avLst/>
            <a:gdLst/>
            <a:ahLst/>
            <a:cxnLst/>
            <a:rect l="l" t="t" r="r" b="b"/>
            <a:pathLst>
              <a:path w="273684">
                <a:moveTo>
                  <a:pt x="0" y="0"/>
                </a:moveTo>
                <a:lnTo>
                  <a:pt x="273136" y="0"/>
                </a:lnTo>
              </a:path>
            </a:pathLst>
          </a:custGeom>
          <a:ln w="121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44971" y="2632577"/>
            <a:ext cx="240029" cy="0"/>
          </a:xfrm>
          <a:custGeom>
            <a:avLst/>
            <a:gdLst/>
            <a:ahLst/>
            <a:cxnLst/>
            <a:rect l="l" t="t" r="r" b="b"/>
            <a:pathLst>
              <a:path w="240029">
                <a:moveTo>
                  <a:pt x="0" y="0"/>
                </a:moveTo>
                <a:lnTo>
                  <a:pt x="239814" y="0"/>
                </a:lnTo>
              </a:path>
            </a:pathLst>
          </a:custGeom>
          <a:ln w="121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7338" y="3917064"/>
            <a:ext cx="250190" cy="0"/>
          </a:xfrm>
          <a:custGeom>
            <a:avLst/>
            <a:gdLst/>
            <a:ahLst/>
            <a:cxnLst/>
            <a:rect l="l" t="t" r="r" b="b"/>
            <a:pathLst>
              <a:path w="250190">
                <a:moveTo>
                  <a:pt x="0" y="0"/>
                </a:moveTo>
                <a:lnTo>
                  <a:pt x="249804" y="0"/>
                </a:lnTo>
              </a:path>
            </a:pathLst>
          </a:custGeom>
          <a:ln w="125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81510" y="3917064"/>
            <a:ext cx="236854" cy="0"/>
          </a:xfrm>
          <a:custGeom>
            <a:avLst/>
            <a:gdLst/>
            <a:ahLst/>
            <a:cxnLst/>
            <a:rect l="l" t="t" r="r" b="b"/>
            <a:pathLst>
              <a:path w="236855">
                <a:moveTo>
                  <a:pt x="0" y="0"/>
                </a:moveTo>
                <a:lnTo>
                  <a:pt x="236261" y="0"/>
                </a:lnTo>
              </a:path>
            </a:pathLst>
          </a:custGeom>
          <a:ln w="125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22284" y="3917064"/>
            <a:ext cx="250190" cy="0"/>
          </a:xfrm>
          <a:custGeom>
            <a:avLst/>
            <a:gdLst/>
            <a:ahLst/>
            <a:cxnLst/>
            <a:rect l="l" t="t" r="r" b="b"/>
            <a:pathLst>
              <a:path w="250189">
                <a:moveTo>
                  <a:pt x="0" y="0"/>
                </a:moveTo>
                <a:lnTo>
                  <a:pt x="249829" y="0"/>
                </a:lnTo>
              </a:path>
            </a:pathLst>
          </a:custGeom>
          <a:ln w="125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02213" y="4537207"/>
            <a:ext cx="151130" cy="0"/>
          </a:xfrm>
          <a:custGeom>
            <a:avLst/>
            <a:gdLst/>
            <a:ahLst/>
            <a:cxnLst/>
            <a:rect l="l" t="t" r="r" b="b"/>
            <a:pathLst>
              <a:path w="151130">
                <a:moveTo>
                  <a:pt x="0" y="0"/>
                </a:moveTo>
                <a:lnTo>
                  <a:pt x="151115" y="0"/>
                </a:lnTo>
              </a:path>
            </a:pathLst>
          </a:custGeom>
          <a:ln w="59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69412" y="3917064"/>
            <a:ext cx="250825" cy="0"/>
          </a:xfrm>
          <a:custGeom>
            <a:avLst/>
            <a:gdLst/>
            <a:ahLst/>
            <a:cxnLst/>
            <a:rect l="l" t="t" r="r" b="b"/>
            <a:pathLst>
              <a:path w="250825">
                <a:moveTo>
                  <a:pt x="0" y="0"/>
                </a:moveTo>
                <a:lnTo>
                  <a:pt x="250385" y="0"/>
                </a:lnTo>
              </a:path>
            </a:pathLst>
          </a:custGeom>
          <a:ln w="125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40022" y="3917064"/>
            <a:ext cx="250190" cy="0"/>
          </a:xfrm>
          <a:custGeom>
            <a:avLst/>
            <a:gdLst/>
            <a:ahLst/>
            <a:cxnLst/>
            <a:rect l="l" t="t" r="r" b="b"/>
            <a:pathLst>
              <a:path w="250189">
                <a:moveTo>
                  <a:pt x="0" y="0"/>
                </a:moveTo>
                <a:lnTo>
                  <a:pt x="249627" y="0"/>
                </a:lnTo>
              </a:path>
            </a:pathLst>
          </a:custGeom>
          <a:ln w="125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44383" y="3917064"/>
            <a:ext cx="250825" cy="0"/>
          </a:xfrm>
          <a:custGeom>
            <a:avLst/>
            <a:gdLst/>
            <a:ahLst/>
            <a:cxnLst/>
            <a:rect l="l" t="t" r="r" b="b"/>
            <a:pathLst>
              <a:path w="250825">
                <a:moveTo>
                  <a:pt x="0" y="0"/>
                </a:moveTo>
                <a:lnTo>
                  <a:pt x="250385" y="0"/>
                </a:lnTo>
              </a:path>
            </a:pathLst>
          </a:custGeom>
          <a:ln w="125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28759" y="4537207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595" y="0"/>
                </a:lnTo>
              </a:path>
            </a:pathLst>
          </a:custGeom>
          <a:ln w="59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69739" y="3917064"/>
            <a:ext cx="256540" cy="0"/>
          </a:xfrm>
          <a:custGeom>
            <a:avLst/>
            <a:gdLst/>
            <a:ahLst/>
            <a:cxnLst/>
            <a:rect l="l" t="t" r="r" b="b"/>
            <a:pathLst>
              <a:path w="256540">
                <a:moveTo>
                  <a:pt x="0" y="0"/>
                </a:moveTo>
                <a:lnTo>
                  <a:pt x="256196" y="0"/>
                </a:lnTo>
              </a:path>
            </a:pathLst>
          </a:custGeom>
          <a:ln w="125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14619" y="3917064"/>
            <a:ext cx="237490" cy="0"/>
          </a:xfrm>
          <a:custGeom>
            <a:avLst/>
            <a:gdLst/>
            <a:ahLst/>
            <a:cxnLst/>
            <a:rect l="l" t="t" r="r" b="b"/>
            <a:pathLst>
              <a:path w="237490">
                <a:moveTo>
                  <a:pt x="0" y="0"/>
                </a:moveTo>
                <a:lnTo>
                  <a:pt x="236994" y="0"/>
                </a:lnTo>
              </a:path>
            </a:pathLst>
          </a:custGeom>
          <a:ln w="125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140297" y="3917064"/>
            <a:ext cx="250190" cy="0"/>
          </a:xfrm>
          <a:custGeom>
            <a:avLst/>
            <a:gdLst/>
            <a:ahLst/>
            <a:cxnLst/>
            <a:rect l="l" t="t" r="r" b="b"/>
            <a:pathLst>
              <a:path w="250190">
                <a:moveTo>
                  <a:pt x="0" y="0"/>
                </a:moveTo>
                <a:lnTo>
                  <a:pt x="249879" y="0"/>
                </a:lnTo>
              </a:path>
            </a:pathLst>
          </a:custGeom>
          <a:ln w="125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22330" y="3917064"/>
            <a:ext cx="256540" cy="0"/>
          </a:xfrm>
          <a:custGeom>
            <a:avLst/>
            <a:gdLst/>
            <a:ahLst/>
            <a:cxnLst/>
            <a:rect l="l" t="t" r="r" b="b"/>
            <a:pathLst>
              <a:path w="256540">
                <a:moveTo>
                  <a:pt x="0" y="0"/>
                </a:moveTo>
                <a:lnTo>
                  <a:pt x="256196" y="0"/>
                </a:lnTo>
              </a:path>
            </a:pathLst>
          </a:custGeom>
          <a:ln w="125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67210" y="3917064"/>
            <a:ext cx="237490" cy="0"/>
          </a:xfrm>
          <a:custGeom>
            <a:avLst/>
            <a:gdLst/>
            <a:ahLst/>
            <a:cxnLst/>
            <a:rect l="l" t="t" r="r" b="b"/>
            <a:pathLst>
              <a:path w="237490">
                <a:moveTo>
                  <a:pt x="0" y="0"/>
                </a:moveTo>
                <a:lnTo>
                  <a:pt x="236994" y="0"/>
                </a:lnTo>
              </a:path>
            </a:pathLst>
          </a:custGeom>
          <a:ln w="125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440708" y="4537207"/>
            <a:ext cx="156845" cy="0"/>
          </a:xfrm>
          <a:custGeom>
            <a:avLst/>
            <a:gdLst/>
            <a:ahLst/>
            <a:cxnLst/>
            <a:rect l="l" t="t" r="r" b="b"/>
            <a:pathLst>
              <a:path w="156845">
                <a:moveTo>
                  <a:pt x="0" y="0"/>
                </a:moveTo>
                <a:lnTo>
                  <a:pt x="156648" y="0"/>
                </a:lnTo>
              </a:path>
            </a:pathLst>
          </a:custGeom>
          <a:ln w="59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41825" y="4537207"/>
            <a:ext cx="142240" cy="0"/>
          </a:xfrm>
          <a:custGeom>
            <a:avLst/>
            <a:gdLst/>
            <a:ahLst/>
            <a:cxnLst/>
            <a:rect l="l" t="t" r="r" b="b"/>
            <a:pathLst>
              <a:path w="142240">
                <a:moveTo>
                  <a:pt x="0" y="0"/>
                </a:moveTo>
                <a:lnTo>
                  <a:pt x="141994" y="0"/>
                </a:lnTo>
              </a:path>
            </a:pathLst>
          </a:custGeom>
          <a:ln w="59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154220" y="4024661"/>
            <a:ext cx="2744470" cy="71945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40"/>
              </a:spcBef>
            </a:pPr>
            <a:r>
              <a:rPr sz="2750" spc="375" dirty="0">
                <a:latin typeface="Arial MT"/>
                <a:cs typeface="Arial MT"/>
              </a:rPr>
              <a:t>––––––</a:t>
            </a:r>
            <a:endParaRPr sz="2750">
              <a:latin typeface="Arial MT"/>
              <a:cs typeface="Arial MT"/>
            </a:endParaRPr>
          </a:p>
          <a:p>
            <a:pPr marR="13335" algn="ctr">
              <a:lnSpc>
                <a:spcPct val="100000"/>
              </a:lnSpc>
              <a:spcBef>
                <a:spcPts val="195"/>
              </a:spcBef>
            </a:pPr>
            <a:r>
              <a:rPr sz="1350" i="1" dirty="0">
                <a:latin typeface="Times New Roman"/>
                <a:cs typeface="Times New Roman"/>
              </a:rPr>
              <a:t>b</a:t>
            </a:r>
            <a:r>
              <a:rPr sz="1425" i="1" baseline="-20467" dirty="0">
                <a:latin typeface="Times New Roman"/>
                <a:cs typeface="Times New Roman"/>
              </a:rPr>
              <a:t>3</a:t>
            </a:r>
            <a:r>
              <a:rPr sz="1425" i="1" spc="15" baseline="-20467" dirty="0">
                <a:latin typeface="Times New Roman"/>
                <a:cs typeface="Times New Roman"/>
              </a:rPr>
              <a:t> </a:t>
            </a:r>
            <a:r>
              <a:rPr sz="1350" i="1" dirty="0">
                <a:latin typeface="Times New Roman"/>
                <a:cs typeface="Times New Roman"/>
              </a:rPr>
              <a:t>b</a:t>
            </a:r>
            <a:r>
              <a:rPr sz="1425" i="1" baseline="-20467" dirty="0">
                <a:latin typeface="Times New Roman"/>
                <a:cs typeface="Times New Roman"/>
              </a:rPr>
              <a:t>2</a:t>
            </a:r>
            <a:r>
              <a:rPr sz="1425" i="1" spc="262" baseline="-20467" dirty="0">
                <a:latin typeface="Times New Roman"/>
                <a:cs typeface="Times New Roman"/>
              </a:rPr>
              <a:t> </a:t>
            </a:r>
            <a:r>
              <a:rPr sz="1350" i="1" spc="-25" dirty="0">
                <a:latin typeface="Times New Roman"/>
                <a:cs typeface="Times New Roman"/>
              </a:rPr>
              <a:t>b</a:t>
            </a:r>
            <a:r>
              <a:rPr sz="1425" i="1" spc="-37" baseline="-20467" dirty="0">
                <a:latin typeface="Times New Roman"/>
                <a:cs typeface="Times New Roman"/>
              </a:rPr>
              <a:t>1</a:t>
            </a:r>
            <a:endParaRPr sz="1425" baseline="-20467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431312" y="4024661"/>
            <a:ext cx="2450465" cy="71945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40"/>
              </a:spcBef>
            </a:pPr>
            <a:r>
              <a:rPr sz="2750" spc="595" dirty="0">
                <a:latin typeface="Arial MT"/>
                <a:cs typeface="Arial MT"/>
              </a:rPr>
              <a:t>––––</a:t>
            </a:r>
            <a:endParaRPr sz="2750">
              <a:latin typeface="Arial MT"/>
              <a:cs typeface="Arial MT"/>
            </a:endParaRPr>
          </a:p>
          <a:p>
            <a:pPr marR="10795" algn="ctr">
              <a:lnSpc>
                <a:spcPct val="100000"/>
              </a:lnSpc>
              <a:spcBef>
                <a:spcPts val="195"/>
              </a:spcBef>
            </a:pPr>
            <a:r>
              <a:rPr sz="1350" i="1" spc="-10" dirty="0">
                <a:latin typeface="Times New Roman"/>
                <a:cs typeface="Times New Roman"/>
              </a:rPr>
              <a:t>b</a:t>
            </a:r>
            <a:r>
              <a:rPr sz="1425" i="1" spc="-15" baseline="-20467" dirty="0">
                <a:latin typeface="Times New Roman"/>
                <a:cs typeface="Times New Roman"/>
              </a:rPr>
              <a:t>3</a:t>
            </a:r>
            <a:r>
              <a:rPr sz="1350" i="1" spc="-10" dirty="0">
                <a:latin typeface="Times New Roman"/>
                <a:cs typeface="Times New Roman"/>
              </a:rPr>
              <a:t>b</a:t>
            </a:r>
            <a:r>
              <a:rPr sz="1425" i="1" spc="-15" baseline="-20467" dirty="0">
                <a:latin typeface="Times New Roman"/>
                <a:cs typeface="Times New Roman"/>
              </a:rPr>
              <a:t>2</a:t>
            </a:r>
            <a:r>
              <a:rPr sz="1350" i="1" spc="-10" dirty="0">
                <a:latin typeface="Times New Roman"/>
                <a:cs typeface="Times New Roman"/>
              </a:rPr>
              <a:t>b</a:t>
            </a:r>
            <a:r>
              <a:rPr sz="1425" i="1" spc="-15" baseline="-20467" dirty="0">
                <a:latin typeface="Times New Roman"/>
                <a:cs typeface="Times New Roman"/>
              </a:rPr>
              <a:t>1</a:t>
            </a:r>
            <a:endParaRPr sz="1425" baseline="-20467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09238" y="4024661"/>
            <a:ext cx="2450465" cy="71945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40"/>
              </a:spcBef>
            </a:pPr>
            <a:r>
              <a:rPr sz="2750" spc="595" dirty="0">
                <a:latin typeface="Arial MT"/>
                <a:cs typeface="Arial MT"/>
              </a:rPr>
              <a:t>––––</a:t>
            </a:r>
            <a:endParaRPr sz="2750">
              <a:latin typeface="Arial MT"/>
              <a:cs typeface="Arial MT"/>
            </a:endParaRPr>
          </a:p>
          <a:p>
            <a:pPr marR="20955" algn="ctr">
              <a:lnSpc>
                <a:spcPct val="100000"/>
              </a:lnSpc>
              <a:spcBef>
                <a:spcPts val="195"/>
              </a:spcBef>
            </a:pPr>
            <a:r>
              <a:rPr sz="1350" i="1" spc="-10" dirty="0">
                <a:latin typeface="Times New Roman"/>
                <a:cs typeface="Times New Roman"/>
              </a:rPr>
              <a:t>b</a:t>
            </a:r>
            <a:r>
              <a:rPr sz="1425" i="1" spc="-15" baseline="-20467" dirty="0">
                <a:latin typeface="Times New Roman"/>
                <a:cs typeface="Times New Roman"/>
              </a:rPr>
              <a:t>3</a:t>
            </a:r>
            <a:r>
              <a:rPr sz="1350" i="1" spc="-10" dirty="0">
                <a:latin typeface="Times New Roman"/>
                <a:cs typeface="Times New Roman"/>
              </a:rPr>
              <a:t>b</a:t>
            </a:r>
            <a:r>
              <a:rPr sz="1425" i="1" spc="-15" baseline="-20467" dirty="0">
                <a:latin typeface="Times New Roman"/>
                <a:cs typeface="Times New Roman"/>
              </a:rPr>
              <a:t>2</a:t>
            </a:r>
            <a:r>
              <a:rPr sz="1350" i="1" spc="-10" dirty="0">
                <a:latin typeface="Times New Roman"/>
                <a:cs typeface="Times New Roman"/>
              </a:rPr>
              <a:t>b</a:t>
            </a:r>
            <a:r>
              <a:rPr sz="1425" i="1" spc="-15" baseline="-20467" dirty="0">
                <a:latin typeface="Times New Roman"/>
                <a:cs typeface="Times New Roman"/>
              </a:rPr>
              <a:t>0</a:t>
            </a:r>
            <a:endParaRPr sz="1425" baseline="-20467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9784" y="3871586"/>
            <a:ext cx="8769350" cy="4476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750" i="1" dirty="0">
                <a:latin typeface="Times New Roman"/>
                <a:cs typeface="Times New Roman"/>
              </a:rPr>
              <a:t>x</a:t>
            </a:r>
            <a:r>
              <a:rPr sz="2025" baseline="-28806" dirty="0">
                <a:latin typeface="Times New Roman"/>
                <a:cs typeface="Times New Roman"/>
              </a:rPr>
              <a:t>3</a:t>
            </a:r>
            <a:r>
              <a:rPr sz="2025" spc="217" baseline="-28806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Symbol"/>
                <a:cs typeface="Symbol"/>
              </a:rPr>
              <a:t></a:t>
            </a:r>
            <a:r>
              <a:rPr sz="2750" spc="-250" dirty="0">
                <a:latin typeface="Times New Roman"/>
                <a:cs typeface="Times New Roman"/>
              </a:rPr>
              <a:t> </a:t>
            </a:r>
            <a:r>
              <a:rPr sz="2750" i="1" spc="-50" dirty="0">
                <a:latin typeface="Times New Roman"/>
                <a:cs typeface="Times New Roman"/>
              </a:rPr>
              <a:t>b</a:t>
            </a:r>
            <a:r>
              <a:rPr sz="2025" i="1" spc="-75" baseline="-28806" dirty="0">
                <a:latin typeface="Times New Roman"/>
                <a:cs typeface="Times New Roman"/>
              </a:rPr>
              <a:t>3</a:t>
            </a:r>
            <a:r>
              <a:rPr sz="2750" i="1" spc="-50" dirty="0">
                <a:latin typeface="Times New Roman"/>
                <a:cs typeface="Times New Roman"/>
              </a:rPr>
              <a:t>b</a:t>
            </a:r>
            <a:r>
              <a:rPr sz="2025" i="1" spc="-75" baseline="-28806" dirty="0">
                <a:latin typeface="Times New Roman"/>
                <a:cs typeface="Times New Roman"/>
              </a:rPr>
              <a:t>2</a:t>
            </a:r>
            <a:r>
              <a:rPr sz="2025" i="1" spc="-120" baseline="-28806" dirty="0">
                <a:latin typeface="Times New Roman"/>
                <a:cs typeface="Times New Roman"/>
              </a:rPr>
              <a:t> </a:t>
            </a:r>
            <a:r>
              <a:rPr sz="2750" i="1" spc="-25" dirty="0">
                <a:latin typeface="Times New Roman"/>
                <a:cs typeface="Times New Roman"/>
              </a:rPr>
              <a:t>b</a:t>
            </a:r>
            <a:r>
              <a:rPr sz="2025" i="1" spc="-37" baseline="-28806" dirty="0">
                <a:latin typeface="Times New Roman"/>
                <a:cs typeface="Times New Roman"/>
              </a:rPr>
              <a:t>1</a:t>
            </a:r>
            <a:r>
              <a:rPr sz="2750" i="1" spc="-25" dirty="0">
                <a:latin typeface="Times New Roman"/>
                <a:cs typeface="Times New Roman"/>
              </a:rPr>
              <a:t>b</a:t>
            </a:r>
            <a:r>
              <a:rPr sz="2025" i="1" spc="-37" baseline="-28806" dirty="0">
                <a:latin typeface="Times New Roman"/>
                <a:cs typeface="Times New Roman"/>
              </a:rPr>
              <a:t>0</a:t>
            </a:r>
            <a:r>
              <a:rPr sz="2025" i="1" spc="434" baseline="-28806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Symbol"/>
                <a:cs typeface="Symbol"/>
              </a:rPr>
              <a:t></a:t>
            </a:r>
            <a:r>
              <a:rPr sz="2750" spc="-229" dirty="0">
                <a:latin typeface="Times New Roman"/>
                <a:cs typeface="Times New Roman"/>
              </a:rPr>
              <a:t> </a:t>
            </a:r>
            <a:r>
              <a:rPr sz="2750" i="1" spc="-35" dirty="0">
                <a:latin typeface="Times New Roman"/>
                <a:cs typeface="Times New Roman"/>
              </a:rPr>
              <a:t>b</a:t>
            </a:r>
            <a:r>
              <a:rPr sz="2025" i="1" spc="-52" baseline="-28806" dirty="0">
                <a:latin typeface="Times New Roman"/>
                <a:cs typeface="Times New Roman"/>
              </a:rPr>
              <a:t>3</a:t>
            </a:r>
            <a:r>
              <a:rPr sz="2750" i="1" spc="-35" dirty="0">
                <a:latin typeface="Times New Roman"/>
                <a:cs typeface="Times New Roman"/>
              </a:rPr>
              <a:t>b</a:t>
            </a:r>
            <a:r>
              <a:rPr sz="2025" i="1" spc="-52" baseline="-28806" dirty="0">
                <a:latin typeface="Times New Roman"/>
                <a:cs typeface="Times New Roman"/>
              </a:rPr>
              <a:t>2</a:t>
            </a:r>
            <a:r>
              <a:rPr sz="2750" i="1" spc="-35" dirty="0">
                <a:latin typeface="Times New Roman"/>
                <a:cs typeface="Times New Roman"/>
              </a:rPr>
              <a:t>b</a:t>
            </a:r>
            <a:r>
              <a:rPr sz="2025" i="1" spc="-52" baseline="-28806" dirty="0">
                <a:latin typeface="Times New Roman"/>
                <a:cs typeface="Times New Roman"/>
              </a:rPr>
              <a:t>1</a:t>
            </a:r>
            <a:r>
              <a:rPr sz="2750" i="1" spc="-35" dirty="0">
                <a:latin typeface="Times New Roman"/>
                <a:cs typeface="Times New Roman"/>
              </a:rPr>
              <a:t>b</a:t>
            </a:r>
            <a:r>
              <a:rPr sz="2025" i="1" spc="-52" baseline="-28806" dirty="0">
                <a:latin typeface="Times New Roman"/>
                <a:cs typeface="Times New Roman"/>
              </a:rPr>
              <a:t>0</a:t>
            </a:r>
            <a:r>
              <a:rPr sz="2025" i="1" spc="607" baseline="-28806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Symbol"/>
                <a:cs typeface="Symbol"/>
              </a:rPr>
              <a:t></a:t>
            </a:r>
            <a:r>
              <a:rPr sz="2750" spc="-229" dirty="0">
                <a:latin typeface="Times New Roman"/>
                <a:cs typeface="Times New Roman"/>
              </a:rPr>
              <a:t> </a:t>
            </a:r>
            <a:r>
              <a:rPr sz="2750" i="1" spc="-55" dirty="0">
                <a:latin typeface="Times New Roman"/>
                <a:cs typeface="Times New Roman"/>
              </a:rPr>
              <a:t>b</a:t>
            </a:r>
            <a:r>
              <a:rPr sz="2025" i="1" spc="-82" baseline="-28806" dirty="0">
                <a:latin typeface="Times New Roman"/>
                <a:cs typeface="Times New Roman"/>
              </a:rPr>
              <a:t>3</a:t>
            </a:r>
            <a:r>
              <a:rPr sz="2750" i="1" spc="-55" dirty="0">
                <a:latin typeface="Times New Roman"/>
                <a:cs typeface="Times New Roman"/>
              </a:rPr>
              <a:t>b</a:t>
            </a:r>
            <a:r>
              <a:rPr sz="2025" i="1" spc="-82" baseline="-28806" dirty="0">
                <a:latin typeface="Times New Roman"/>
                <a:cs typeface="Times New Roman"/>
              </a:rPr>
              <a:t>2</a:t>
            </a:r>
            <a:r>
              <a:rPr sz="2750" i="1" spc="-55" dirty="0">
                <a:latin typeface="Times New Roman"/>
                <a:cs typeface="Times New Roman"/>
              </a:rPr>
              <a:t>b</a:t>
            </a:r>
            <a:r>
              <a:rPr sz="2025" i="1" spc="-82" baseline="-28806" dirty="0">
                <a:latin typeface="Times New Roman"/>
                <a:cs typeface="Times New Roman"/>
              </a:rPr>
              <a:t>1</a:t>
            </a:r>
            <a:r>
              <a:rPr sz="2025" i="1" spc="-262" baseline="-28806" dirty="0">
                <a:latin typeface="Times New Roman"/>
                <a:cs typeface="Times New Roman"/>
              </a:rPr>
              <a:t> </a:t>
            </a:r>
            <a:r>
              <a:rPr sz="2750" i="1" dirty="0">
                <a:latin typeface="Times New Roman"/>
                <a:cs typeface="Times New Roman"/>
              </a:rPr>
              <a:t>b</a:t>
            </a:r>
            <a:r>
              <a:rPr sz="2025" i="1" baseline="-28806" dirty="0">
                <a:latin typeface="Times New Roman"/>
                <a:cs typeface="Times New Roman"/>
              </a:rPr>
              <a:t>0</a:t>
            </a:r>
            <a:r>
              <a:rPr sz="2025" i="1" spc="607" baseline="-28806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Symbol"/>
                <a:cs typeface="Symbol"/>
              </a:rPr>
              <a:t></a:t>
            </a:r>
            <a:r>
              <a:rPr sz="2750" spc="-229" dirty="0">
                <a:latin typeface="Times New Roman"/>
                <a:cs typeface="Times New Roman"/>
              </a:rPr>
              <a:t> </a:t>
            </a:r>
            <a:r>
              <a:rPr sz="2750" i="1" spc="-30" dirty="0">
                <a:latin typeface="Times New Roman"/>
                <a:cs typeface="Times New Roman"/>
              </a:rPr>
              <a:t>b</a:t>
            </a:r>
            <a:r>
              <a:rPr sz="2025" i="1" spc="-44" baseline="-28806" dirty="0">
                <a:latin typeface="Times New Roman"/>
                <a:cs typeface="Times New Roman"/>
              </a:rPr>
              <a:t>3</a:t>
            </a:r>
            <a:r>
              <a:rPr sz="2750" i="1" spc="-30" dirty="0">
                <a:latin typeface="Times New Roman"/>
                <a:cs typeface="Times New Roman"/>
              </a:rPr>
              <a:t>b</a:t>
            </a:r>
            <a:r>
              <a:rPr sz="2025" i="1" spc="-44" baseline="-28806" dirty="0">
                <a:latin typeface="Times New Roman"/>
                <a:cs typeface="Times New Roman"/>
              </a:rPr>
              <a:t>2</a:t>
            </a:r>
            <a:r>
              <a:rPr sz="2750" i="1" spc="-30" dirty="0">
                <a:latin typeface="Times New Roman"/>
                <a:cs typeface="Times New Roman"/>
              </a:rPr>
              <a:t>b</a:t>
            </a:r>
            <a:r>
              <a:rPr sz="2025" i="1" spc="-44" baseline="-28806" dirty="0">
                <a:latin typeface="Times New Roman"/>
                <a:cs typeface="Times New Roman"/>
              </a:rPr>
              <a:t>1</a:t>
            </a:r>
            <a:r>
              <a:rPr sz="2750" i="1" spc="-30" dirty="0">
                <a:latin typeface="Times New Roman"/>
                <a:cs typeface="Times New Roman"/>
              </a:rPr>
              <a:t>b</a:t>
            </a:r>
            <a:r>
              <a:rPr sz="2025" i="1" spc="-44" baseline="-28806" dirty="0">
                <a:latin typeface="Times New Roman"/>
                <a:cs typeface="Times New Roman"/>
              </a:rPr>
              <a:t>0</a:t>
            </a:r>
            <a:r>
              <a:rPr sz="2025" i="1" spc="607" baseline="-28806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Symbol"/>
                <a:cs typeface="Symbol"/>
              </a:rPr>
              <a:t></a:t>
            </a:r>
            <a:r>
              <a:rPr sz="2750" spc="-225" dirty="0">
                <a:latin typeface="Times New Roman"/>
                <a:cs typeface="Times New Roman"/>
              </a:rPr>
              <a:t> </a:t>
            </a:r>
            <a:r>
              <a:rPr sz="2750" i="1" spc="-60" dirty="0">
                <a:latin typeface="Times New Roman"/>
                <a:cs typeface="Times New Roman"/>
              </a:rPr>
              <a:t>b</a:t>
            </a:r>
            <a:r>
              <a:rPr sz="2025" i="1" spc="-89" baseline="-28806" dirty="0">
                <a:latin typeface="Times New Roman"/>
                <a:cs typeface="Times New Roman"/>
              </a:rPr>
              <a:t>3</a:t>
            </a:r>
            <a:r>
              <a:rPr sz="2025" i="1" spc="-157" baseline="-28806" dirty="0">
                <a:latin typeface="Times New Roman"/>
                <a:cs typeface="Times New Roman"/>
              </a:rPr>
              <a:t> </a:t>
            </a:r>
            <a:r>
              <a:rPr sz="2750" i="1" dirty="0">
                <a:latin typeface="Times New Roman"/>
                <a:cs typeface="Times New Roman"/>
              </a:rPr>
              <a:t>b</a:t>
            </a:r>
            <a:r>
              <a:rPr sz="2025" i="1" baseline="-28806" dirty="0">
                <a:latin typeface="Times New Roman"/>
                <a:cs typeface="Times New Roman"/>
              </a:rPr>
              <a:t>2</a:t>
            </a:r>
            <a:r>
              <a:rPr sz="2025" i="1" spc="487" baseline="-28806" dirty="0">
                <a:latin typeface="Times New Roman"/>
                <a:cs typeface="Times New Roman"/>
              </a:rPr>
              <a:t> </a:t>
            </a:r>
            <a:r>
              <a:rPr sz="2750" i="1" dirty="0">
                <a:latin typeface="Times New Roman"/>
                <a:cs typeface="Times New Roman"/>
              </a:rPr>
              <a:t>b</a:t>
            </a:r>
            <a:r>
              <a:rPr sz="2025" i="1" baseline="-28806" dirty="0">
                <a:latin typeface="Times New Roman"/>
                <a:cs typeface="Times New Roman"/>
              </a:rPr>
              <a:t>1</a:t>
            </a:r>
            <a:r>
              <a:rPr sz="2025" i="1" spc="382" baseline="-28806" dirty="0">
                <a:latin typeface="Times New Roman"/>
                <a:cs typeface="Times New Roman"/>
              </a:rPr>
              <a:t> </a:t>
            </a:r>
            <a:r>
              <a:rPr sz="2750" i="1" dirty="0">
                <a:latin typeface="Times New Roman"/>
                <a:cs typeface="Times New Roman"/>
              </a:rPr>
              <a:t>b</a:t>
            </a:r>
            <a:r>
              <a:rPr sz="2025" i="1" baseline="-28806" dirty="0">
                <a:latin typeface="Times New Roman"/>
                <a:cs typeface="Times New Roman"/>
              </a:rPr>
              <a:t>0</a:t>
            </a:r>
            <a:r>
              <a:rPr sz="2025" i="1" spc="607" baseline="-28806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Symbol"/>
                <a:cs typeface="Symbol"/>
              </a:rPr>
              <a:t></a:t>
            </a:r>
            <a:r>
              <a:rPr sz="2750" spc="-229" dirty="0">
                <a:latin typeface="Times New Roman"/>
                <a:cs typeface="Times New Roman"/>
              </a:rPr>
              <a:t> </a:t>
            </a:r>
            <a:r>
              <a:rPr sz="2750" i="1" spc="-60" dirty="0">
                <a:latin typeface="Times New Roman"/>
                <a:cs typeface="Times New Roman"/>
              </a:rPr>
              <a:t>b</a:t>
            </a:r>
            <a:r>
              <a:rPr sz="2025" i="1" spc="-89" baseline="-28806" dirty="0">
                <a:latin typeface="Times New Roman"/>
                <a:cs typeface="Times New Roman"/>
              </a:rPr>
              <a:t>3</a:t>
            </a:r>
            <a:r>
              <a:rPr sz="2025" i="1" spc="-165" baseline="-28806" dirty="0">
                <a:latin typeface="Times New Roman"/>
                <a:cs typeface="Times New Roman"/>
              </a:rPr>
              <a:t> </a:t>
            </a:r>
            <a:r>
              <a:rPr sz="2750" i="1" dirty="0">
                <a:latin typeface="Times New Roman"/>
                <a:cs typeface="Times New Roman"/>
              </a:rPr>
              <a:t>b</a:t>
            </a:r>
            <a:r>
              <a:rPr sz="2025" i="1" baseline="-28806" dirty="0">
                <a:latin typeface="Times New Roman"/>
                <a:cs typeface="Times New Roman"/>
              </a:rPr>
              <a:t>2</a:t>
            </a:r>
            <a:r>
              <a:rPr sz="2025" i="1" spc="494" baseline="-28806" dirty="0">
                <a:latin typeface="Times New Roman"/>
                <a:cs typeface="Times New Roman"/>
              </a:rPr>
              <a:t> </a:t>
            </a:r>
            <a:r>
              <a:rPr sz="2750" i="1" spc="-20" dirty="0">
                <a:latin typeface="Times New Roman"/>
                <a:cs typeface="Times New Roman"/>
              </a:rPr>
              <a:t>b</a:t>
            </a:r>
            <a:r>
              <a:rPr sz="2025" i="1" spc="-30" baseline="-28806" dirty="0">
                <a:latin typeface="Times New Roman"/>
                <a:cs typeface="Times New Roman"/>
              </a:rPr>
              <a:t>1</a:t>
            </a:r>
            <a:r>
              <a:rPr sz="2750" i="1" spc="-20" dirty="0">
                <a:latin typeface="Times New Roman"/>
                <a:cs typeface="Times New Roman"/>
              </a:rPr>
              <a:t>b</a:t>
            </a:r>
            <a:r>
              <a:rPr sz="2025" i="1" spc="-30" baseline="-28806" dirty="0">
                <a:latin typeface="Times New Roman"/>
                <a:cs typeface="Times New Roman"/>
              </a:rPr>
              <a:t>0</a:t>
            </a:r>
            <a:endParaRPr sz="2025" baseline="-28806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096000" y="2029586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0" y="457200"/>
                </a:moveTo>
                <a:lnTo>
                  <a:pt x="8983" y="427505"/>
                </a:lnTo>
                <a:lnTo>
                  <a:pt x="33480" y="403288"/>
                </a:lnTo>
                <a:lnTo>
                  <a:pt x="69812" y="386976"/>
                </a:lnTo>
                <a:lnTo>
                  <a:pt x="114300" y="381000"/>
                </a:lnTo>
                <a:lnTo>
                  <a:pt x="1257300" y="381000"/>
                </a:lnTo>
                <a:lnTo>
                  <a:pt x="1301787" y="386976"/>
                </a:lnTo>
                <a:lnTo>
                  <a:pt x="1338119" y="403288"/>
                </a:lnTo>
                <a:lnTo>
                  <a:pt x="1362616" y="427505"/>
                </a:lnTo>
                <a:lnTo>
                  <a:pt x="1371600" y="457200"/>
                </a:lnTo>
              </a:path>
              <a:path w="1371600" h="457200">
                <a:moveTo>
                  <a:pt x="609600" y="0"/>
                </a:moveTo>
                <a:lnTo>
                  <a:pt x="609600" y="3810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057400" y="1877186"/>
            <a:ext cx="3657600" cy="609600"/>
          </a:xfrm>
          <a:custGeom>
            <a:avLst/>
            <a:gdLst/>
            <a:ahLst/>
            <a:cxnLst/>
            <a:rect l="l" t="t" r="r" b="b"/>
            <a:pathLst>
              <a:path w="3657600" h="609600">
                <a:moveTo>
                  <a:pt x="1371600" y="609600"/>
                </a:moveTo>
                <a:lnTo>
                  <a:pt x="1380091" y="579905"/>
                </a:lnTo>
                <a:lnTo>
                  <a:pt x="1403238" y="555688"/>
                </a:lnTo>
                <a:lnTo>
                  <a:pt x="1437554" y="539376"/>
                </a:lnTo>
                <a:lnTo>
                  <a:pt x="1479550" y="533400"/>
                </a:lnTo>
                <a:lnTo>
                  <a:pt x="2559050" y="533400"/>
                </a:lnTo>
                <a:lnTo>
                  <a:pt x="2601045" y="539376"/>
                </a:lnTo>
                <a:lnTo>
                  <a:pt x="2635361" y="555688"/>
                </a:lnTo>
                <a:lnTo>
                  <a:pt x="2658508" y="579905"/>
                </a:lnTo>
                <a:lnTo>
                  <a:pt x="2667000" y="609600"/>
                </a:lnTo>
              </a:path>
              <a:path w="3657600" h="609600">
                <a:moveTo>
                  <a:pt x="0" y="533400"/>
                </a:moveTo>
                <a:lnTo>
                  <a:pt x="7943" y="492874"/>
                </a:lnTo>
                <a:lnTo>
                  <a:pt x="30357" y="456466"/>
                </a:lnTo>
                <a:lnTo>
                  <a:pt x="65119" y="425624"/>
                </a:lnTo>
                <a:lnTo>
                  <a:pt x="110104" y="401799"/>
                </a:lnTo>
                <a:lnTo>
                  <a:pt x="163189" y="386441"/>
                </a:lnTo>
                <a:lnTo>
                  <a:pt x="222250" y="381000"/>
                </a:lnTo>
                <a:lnTo>
                  <a:pt x="2444750" y="381000"/>
                </a:lnTo>
                <a:lnTo>
                  <a:pt x="2503810" y="386441"/>
                </a:lnTo>
                <a:lnTo>
                  <a:pt x="2556895" y="401799"/>
                </a:lnTo>
                <a:lnTo>
                  <a:pt x="2601880" y="425624"/>
                </a:lnTo>
                <a:lnTo>
                  <a:pt x="2636642" y="456466"/>
                </a:lnTo>
                <a:lnTo>
                  <a:pt x="2659056" y="492874"/>
                </a:lnTo>
                <a:lnTo>
                  <a:pt x="2667000" y="533400"/>
                </a:lnTo>
              </a:path>
              <a:path w="3657600" h="609600">
                <a:moveTo>
                  <a:pt x="3657600" y="0"/>
                </a:moveTo>
                <a:lnTo>
                  <a:pt x="2362200" y="381000"/>
                </a:lnTo>
              </a:path>
              <a:path w="3657600" h="609600">
                <a:moveTo>
                  <a:pt x="2667000" y="609600"/>
                </a:moveTo>
                <a:lnTo>
                  <a:pt x="3657600" y="1524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860497" y="1673352"/>
            <a:ext cx="7561580" cy="20250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46015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Microsoft Sans Serif"/>
                <a:cs typeface="Microsoft Sans Serif"/>
              </a:rPr>
              <a:t>Komşuluklar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685"/>
              </a:spcBef>
            </a:pPr>
            <a:endParaRPr sz="2400">
              <a:latin typeface="Microsoft Sans Serif"/>
              <a:cs typeface="Microsoft Sans Serif"/>
            </a:endParaRPr>
          </a:p>
          <a:p>
            <a:pPr marL="50800">
              <a:lnSpc>
                <a:spcPct val="100000"/>
              </a:lnSpc>
              <a:spcBef>
                <a:spcPts val="5"/>
              </a:spcBef>
            </a:pPr>
            <a:r>
              <a:rPr sz="2350" i="1" dirty="0">
                <a:latin typeface="Times New Roman"/>
                <a:cs typeface="Times New Roman"/>
              </a:rPr>
              <a:t>x</a:t>
            </a:r>
            <a:r>
              <a:rPr sz="2025" baseline="-24691" dirty="0">
                <a:latin typeface="Times New Roman"/>
                <a:cs typeface="Times New Roman"/>
              </a:rPr>
              <a:t>3</a:t>
            </a:r>
            <a:r>
              <a:rPr sz="2025" spc="502" baseline="-24691" dirty="0">
                <a:latin typeface="Times New Roman"/>
                <a:cs typeface="Times New Roman"/>
              </a:rPr>
              <a:t> </a:t>
            </a:r>
            <a:r>
              <a:rPr sz="2350" spc="75" dirty="0">
                <a:latin typeface="Symbol"/>
                <a:cs typeface="Symbol"/>
              </a:rPr>
              <a:t></a:t>
            </a:r>
            <a:r>
              <a:rPr sz="2350" spc="-150" dirty="0">
                <a:latin typeface="Times New Roman"/>
                <a:cs typeface="Times New Roman"/>
              </a:rPr>
              <a:t> </a:t>
            </a:r>
            <a:r>
              <a:rPr sz="2350" spc="95" dirty="0">
                <a:latin typeface="Times New Roman"/>
                <a:cs typeface="Times New Roman"/>
              </a:rPr>
              <a:t>b</a:t>
            </a:r>
            <a:r>
              <a:rPr sz="2025" spc="142" baseline="-24691" dirty="0">
                <a:latin typeface="Times New Roman"/>
                <a:cs typeface="Times New Roman"/>
              </a:rPr>
              <a:t>3</a:t>
            </a:r>
            <a:r>
              <a:rPr sz="2350" spc="95" dirty="0">
                <a:latin typeface="Times New Roman"/>
                <a:cs typeface="Times New Roman"/>
              </a:rPr>
              <a:t>b</a:t>
            </a:r>
            <a:r>
              <a:rPr sz="2025" spc="142" baseline="-24691" dirty="0">
                <a:latin typeface="Times New Roman"/>
                <a:cs typeface="Times New Roman"/>
              </a:rPr>
              <a:t>2</a:t>
            </a:r>
            <a:r>
              <a:rPr sz="2025" spc="-75" baseline="-24691" dirty="0">
                <a:latin typeface="Times New Roman"/>
                <a:cs typeface="Times New Roman"/>
              </a:rPr>
              <a:t> </a:t>
            </a:r>
            <a:r>
              <a:rPr sz="2350" dirty="0">
                <a:latin typeface="Times New Roman"/>
                <a:cs typeface="Times New Roman"/>
              </a:rPr>
              <a:t>b</a:t>
            </a:r>
            <a:r>
              <a:rPr sz="2025" baseline="-24691" dirty="0">
                <a:latin typeface="Times New Roman"/>
                <a:cs typeface="Times New Roman"/>
              </a:rPr>
              <a:t>1</a:t>
            </a:r>
            <a:r>
              <a:rPr sz="2350" dirty="0">
                <a:latin typeface="Times New Roman"/>
                <a:cs typeface="Times New Roman"/>
              </a:rPr>
              <a:t>b</a:t>
            </a:r>
            <a:r>
              <a:rPr sz="2025" baseline="-24691" dirty="0">
                <a:latin typeface="Times New Roman"/>
                <a:cs typeface="Times New Roman"/>
              </a:rPr>
              <a:t>0</a:t>
            </a:r>
            <a:r>
              <a:rPr sz="2025" spc="450" baseline="-24691" dirty="0">
                <a:latin typeface="Times New Roman"/>
                <a:cs typeface="Times New Roman"/>
              </a:rPr>
              <a:t> </a:t>
            </a:r>
            <a:r>
              <a:rPr sz="2350" spc="75" dirty="0">
                <a:latin typeface="Symbol"/>
                <a:cs typeface="Symbol"/>
              </a:rPr>
              <a:t></a:t>
            </a:r>
            <a:r>
              <a:rPr sz="2350" spc="-185" dirty="0">
                <a:latin typeface="Times New Roman"/>
                <a:cs typeface="Times New Roman"/>
              </a:rPr>
              <a:t> </a:t>
            </a:r>
            <a:r>
              <a:rPr sz="2350" spc="85" dirty="0">
                <a:latin typeface="Times New Roman"/>
                <a:cs typeface="Times New Roman"/>
              </a:rPr>
              <a:t>b</a:t>
            </a:r>
            <a:r>
              <a:rPr sz="2025" spc="127" baseline="-24691" dirty="0">
                <a:latin typeface="Times New Roman"/>
                <a:cs typeface="Times New Roman"/>
              </a:rPr>
              <a:t>3</a:t>
            </a:r>
            <a:r>
              <a:rPr sz="2350" spc="85" dirty="0">
                <a:latin typeface="Times New Roman"/>
                <a:cs typeface="Times New Roman"/>
              </a:rPr>
              <a:t>b</a:t>
            </a:r>
            <a:r>
              <a:rPr sz="2025" spc="127" baseline="-24691" dirty="0">
                <a:latin typeface="Times New Roman"/>
                <a:cs typeface="Times New Roman"/>
              </a:rPr>
              <a:t>2</a:t>
            </a:r>
            <a:r>
              <a:rPr sz="2350" spc="85" dirty="0">
                <a:latin typeface="Times New Roman"/>
                <a:cs typeface="Times New Roman"/>
              </a:rPr>
              <a:t>b</a:t>
            </a:r>
            <a:r>
              <a:rPr sz="2025" spc="127" baseline="-24691" dirty="0">
                <a:latin typeface="Times New Roman"/>
                <a:cs typeface="Times New Roman"/>
              </a:rPr>
              <a:t>1</a:t>
            </a:r>
            <a:r>
              <a:rPr sz="2025" spc="-240" baseline="-24691" dirty="0">
                <a:latin typeface="Times New Roman"/>
                <a:cs typeface="Times New Roman"/>
              </a:rPr>
              <a:t> </a:t>
            </a:r>
            <a:r>
              <a:rPr sz="2350" spc="85" dirty="0">
                <a:latin typeface="Times New Roman"/>
                <a:cs typeface="Times New Roman"/>
              </a:rPr>
              <a:t>b</a:t>
            </a:r>
            <a:r>
              <a:rPr sz="2025" spc="127" baseline="-24691" dirty="0">
                <a:latin typeface="Times New Roman"/>
                <a:cs typeface="Times New Roman"/>
              </a:rPr>
              <a:t>0</a:t>
            </a:r>
            <a:r>
              <a:rPr sz="2025" spc="450" baseline="-24691" dirty="0">
                <a:latin typeface="Times New Roman"/>
                <a:cs typeface="Times New Roman"/>
              </a:rPr>
              <a:t> </a:t>
            </a:r>
            <a:r>
              <a:rPr sz="2350" spc="75" dirty="0">
                <a:latin typeface="Symbol"/>
                <a:cs typeface="Symbol"/>
              </a:rPr>
              <a:t></a:t>
            </a:r>
            <a:r>
              <a:rPr sz="2350" spc="-185" dirty="0">
                <a:latin typeface="Times New Roman"/>
                <a:cs typeface="Times New Roman"/>
              </a:rPr>
              <a:t> </a:t>
            </a:r>
            <a:r>
              <a:rPr sz="2350" spc="80" dirty="0">
                <a:latin typeface="Times New Roman"/>
                <a:cs typeface="Times New Roman"/>
              </a:rPr>
              <a:t>b</a:t>
            </a:r>
            <a:r>
              <a:rPr sz="2025" spc="120" baseline="-24691" dirty="0">
                <a:latin typeface="Times New Roman"/>
                <a:cs typeface="Times New Roman"/>
              </a:rPr>
              <a:t>3</a:t>
            </a:r>
            <a:r>
              <a:rPr sz="2350" spc="80" dirty="0">
                <a:latin typeface="Times New Roman"/>
                <a:cs typeface="Times New Roman"/>
              </a:rPr>
              <a:t>b</a:t>
            </a:r>
            <a:r>
              <a:rPr sz="2025" spc="120" baseline="-24691" dirty="0">
                <a:latin typeface="Times New Roman"/>
                <a:cs typeface="Times New Roman"/>
              </a:rPr>
              <a:t>2</a:t>
            </a:r>
            <a:r>
              <a:rPr sz="2350" spc="80" dirty="0">
                <a:latin typeface="Times New Roman"/>
                <a:cs typeface="Times New Roman"/>
              </a:rPr>
              <a:t>b</a:t>
            </a:r>
            <a:r>
              <a:rPr sz="2025" spc="120" baseline="-24691" dirty="0">
                <a:latin typeface="Times New Roman"/>
                <a:cs typeface="Times New Roman"/>
              </a:rPr>
              <a:t>1</a:t>
            </a:r>
            <a:r>
              <a:rPr sz="2350" spc="80" dirty="0">
                <a:latin typeface="Times New Roman"/>
                <a:cs typeface="Times New Roman"/>
              </a:rPr>
              <a:t>b</a:t>
            </a:r>
            <a:r>
              <a:rPr sz="2025" spc="120" baseline="-24691" dirty="0">
                <a:latin typeface="Times New Roman"/>
                <a:cs typeface="Times New Roman"/>
              </a:rPr>
              <a:t>0</a:t>
            </a:r>
            <a:r>
              <a:rPr sz="2025" spc="457" baseline="-24691" dirty="0">
                <a:latin typeface="Times New Roman"/>
                <a:cs typeface="Times New Roman"/>
              </a:rPr>
              <a:t> </a:t>
            </a:r>
            <a:r>
              <a:rPr sz="2350" spc="75" dirty="0">
                <a:latin typeface="Symbol"/>
                <a:cs typeface="Symbol"/>
              </a:rPr>
              <a:t></a:t>
            </a:r>
            <a:r>
              <a:rPr sz="2350" spc="-190" dirty="0">
                <a:latin typeface="Times New Roman"/>
                <a:cs typeface="Times New Roman"/>
              </a:rPr>
              <a:t> </a:t>
            </a:r>
            <a:r>
              <a:rPr sz="2350" spc="75" dirty="0">
                <a:latin typeface="Times New Roman"/>
                <a:cs typeface="Times New Roman"/>
              </a:rPr>
              <a:t>b</a:t>
            </a:r>
            <a:r>
              <a:rPr sz="2025" spc="112" baseline="-24691" dirty="0">
                <a:latin typeface="Times New Roman"/>
                <a:cs typeface="Times New Roman"/>
              </a:rPr>
              <a:t>3</a:t>
            </a:r>
            <a:r>
              <a:rPr sz="2025" spc="-142" baseline="-24691" dirty="0">
                <a:latin typeface="Times New Roman"/>
                <a:cs typeface="Times New Roman"/>
              </a:rPr>
              <a:t> </a:t>
            </a:r>
            <a:r>
              <a:rPr sz="2350" spc="95" dirty="0">
                <a:latin typeface="Times New Roman"/>
                <a:cs typeface="Times New Roman"/>
              </a:rPr>
              <a:t>b</a:t>
            </a:r>
            <a:r>
              <a:rPr sz="2025" spc="142" baseline="-24691" dirty="0">
                <a:latin typeface="Times New Roman"/>
                <a:cs typeface="Times New Roman"/>
              </a:rPr>
              <a:t>2</a:t>
            </a:r>
            <a:r>
              <a:rPr sz="2025" spc="569" baseline="-24691" dirty="0">
                <a:latin typeface="Times New Roman"/>
                <a:cs typeface="Times New Roman"/>
              </a:rPr>
              <a:t> </a:t>
            </a:r>
            <a:r>
              <a:rPr sz="2350" dirty="0">
                <a:latin typeface="Times New Roman"/>
                <a:cs typeface="Times New Roman"/>
              </a:rPr>
              <a:t>b</a:t>
            </a:r>
            <a:r>
              <a:rPr sz="2025" baseline="-24691" dirty="0">
                <a:latin typeface="Times New Roman"/>
                <a:cs typeface="Times New Roman"/>
              </a:rPr>
              <a:t>1</a:t>
            </a:r>
            <a:r>
              <a:rPr sz="2025" spc="397" baseline="-24691" dirty="0">
                <a:latin typeface="Times New Roman"/>
                <a:cs typeface="Times New Roman"/>
              </a:rPr>
              <a:t> </a:t>
            </a:r>
            <a:r>
              <a:rPr sz="2350" spc="85" dirty="0">
                <a:latin typeface="Times New Roman"/>
                <a:cs typeface="Times New Roman"/>
              </a:rPr>
              <a:t>b</a:t>
            </a:r>
            <a:r>
              <a:rPr sz="2025" spc="127" baseline="-24691" dirty="0">
                <a:latin typeface="Times New Roman"/>
                <a:cs typeface="Times New Roman"/>
              </a:rPr>
              <a:t>0</a:t>
            </a:r>
            <a:r>
              <a:rPr sz="2025" spc="450" baseline="-24691" dirty="0">
                <a:latin typeface="Times New Roman"/>
                <a:cs typeface="Times New Roman"/>
              </a:rPr>
              <a:t> </a:t>
            </a:r>
            <a:r>
              <a:rPr sz="2350" spc="75" dirty="0">
                <a:latin typeface="Symbol"/>
                <a:cs typeface="Symbol"/>
              </a:rPr>
              <a:t></a:t>
            </a:r>
            <a:r>
              <a:rPr sz="2350" spc="-185" dirty="0">
                <a:latin typeface="Times New Roman"/>
                <a:cs typeface="Times New Roman"/>
              </a:rPr>
              <a:t> </a:t>
            </a:r>
            <a:r>
              <a:rPr sz="2350" spc="70" dirty="0">
                <a:latin typeface="Times New Roman"/>
                <a:cs typeface="Times New Roman"/>
              </a:rPr>
              <a:t>b</a:t>
            </a:r>
            <a:r>
              <a:rPr sz="2025" spc="104" baseline="-24691" dirty="0">
                <a:latin typeface="Times New Roman"/>
                <a:cs typeface="Times New Roman"/>
              </a:rPr>
              <a:t>3</a:t>
            </a:r>
            <a:r>
              <a:rPr sz="2025" spc="-150" baseline="-24691" dirty="0">
                <a:latin typeface="Times New Roman"/>
                <a:cs typeface="Times New Roman"/>
              </a:rPr>
              <a:t> </a:t>
            </a:r>
            <a:r>
              <a:rPr sz="2350" spc="95" dirty="0">
                <a:latin typeface="Times New Roman"/>
                <a:cs typeface="Times New Roman"/>
              </a:rPr>
              <a:t>b</a:t>
            </a:r>
            <a:r>
              <a:rPr sz="2025" spc="142" baseline="-24691" dirty="0">
                <a:latin typeface="Times New Roman"/>
                <a:cs typeface="Times New Roman"/>
              </a:rPr>
              <a:t>2</a:t>
            </a:r>
            <a:r>
              <a:rPr sz="2025" spc="577" baseline="-24691" dirty="0">
                <a:latin typeface="Times New Roman"/>
                <a:cs typeface="Times New Roman"/>
              </a:rPr>
              <a:t> </a:t>
            </a:r>
            <a:r>
              <a:rPr sz="2350" spc="-20" dirty="0">
                <a:latin typeface="Times New Roman"/>
                <a:cs typeface="Times New Roman"/>
              </a:rPr>
              <a:t>b</a:t>
            </a:r>
            <a:r>
              <a:rPr sz="2025" spc="-30" baseline="-24691" dirty="0">
                <a:latin typeface="Times New Roman"/>
                <a:cs typeface="Times New Roman"/>
              </a:rPr>
              <a:t>1</a:t>
            </a:r>
            <a:r>
              <a:rPr sz="2350" spc="-20" dirty="0">
                <a:latin typeface="Times New Roman"/>
                <a:cs typeface="Times New Roman"/>
              </a:rPr>
              <a:t>b</a:t>
            </a:r>
            <a:r>
              <a:rPr sz="2025" spc="-30" baseline="-24691" dirty="0">
                <a:latin typeface="Times New Roman"/>
                <a:cs typeface="Times New Roman"/>
              </a:rPr>
              <a:t>0</a:t>
            </a:r>
            <a:endParaRPr sz="2025" baseline="-24691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50">
              <a:latin typeface="Times New Roman"/>
              <a:cs typeface="Times New Roman"/>
            </a:endParaRPr>
          </a:p>
          <a:p>
            <a:pPr marL="1426210">
              <a:lnSpc>
                <a:spcPct val="100000"/>
              </a:lnSpc>
            </a:pPr>
            <a:r>
              <a:rPr sz="2400" dirty="0">
                <a:latin typeface="Microsoft Sans Serif"/>
                <a:cs typeface="Microsoft Sans Serif"/>
              </a:rPr>
              <a:t>3üncü</a:t>
            </a:r>
            <a:r>
              <a:rPr sz="2400" spc="-2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terimden</a:t>
            </a:r>
            <a:r>
              <a:rPr sz="2400" spc="-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bir</a:t>
            </a:r>
            <a:r>
              <a:rPr sz="2400" spc="-3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tane</a:t>
            </a:r>
            <a:r>
              <a:rPr sz="2400" spc="-3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daha</a:t>
            </a:r>
            <a:r>
              <a:rPr sz="2400" spc="-2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yaz</a:t>
            </a:r>
            <a:r>
              <a:rPr sz="2400" spc="-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ve</a:t>
            </a:r>
            <a:r>
              <a:rPr sz="2400" spc="-4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düzenle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330616" y="5655355"/>
            <a:ext cx="261620" cy="0"/>
          </a:xfrm>
          <a:custGeom>
            <a:avLst/>
            <a:gdLst/>
            <a:ahLst/>
            <a:cxnLst/>
            <a:rect l="l" t="t" r="r" b="b"/>
            <a:pathLst>
              <a:path w="261620">
                <a:moveTo>
                  <a:pt x="0" y="0"/>
                </a:moveTo>
                <a:lnTo>
                  <a:pt x="261232" y="0"/>
                </a:lnTo>
              </a:path>
            </a:pathLst>
          </a:custGeom>
          <a:ln w="121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423945" y="5655355"/>
            <a:ext cx="261620" cy="0"/>
          </a:xfrm>
          <a:custGeom>
            <a:avLst/>
            <a:gdLst/>
            <a:ahLst/>
            <a:cxnLst/>
            <a:rect l="l" t="t" r="r" b="b"/>
            <a:pathLst>
              <a:path w="261620">
                <a:moveTo>
                  <a:pt x="0" y="0"/>
                </a:moveTo>
                <a:lnTo>
                  <a:pt x="261207" y="0"/>
                </a:lnTo>
              </a:path>
            </a:pathLst>
          </a:custGeom>
          <a:ln w="121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71699" y="5655355"/>
            <a:ext cx="272415" cy="0"/>
          </a:xfrm>
          <a:custGeom>
            <a:avLst/>
            <a:gdLst/>
            <a:ahLst/>
            <a:cxnLst/>
            <a:rect l="l" t="t" r="r" b="b"/>
            <a:pathLst>
              <a:path w="272414">
                <a:moveTo>
                  <a:pt x="0" y="0"/>
                </a:moveTo>
                <a:lnTo>
                  <a:pt x="272258" y="0"/>
                </a:lnTo>
              </a:path>
            </a:pathLst>
          </a:custGeom>
          <a:ln w="121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20059" y="5655355"/>
            <a:ext cx="239395" cy="0"/>
          </a:xfrm>
          <a:custGeom>
            <a:avLst/>
            <a:gdLst/>
            <a:ahLst/>
            <a:cxnLst/>
            <a:rect l="l" t="t" r="r" b="b"/>
            <a:pathLst>
              <a:path w="239395">
                <a:moveTo>
                  <a:pt x="0" y="0"/>
                </a:moveTo>
                <a:lnTo>
                  <a:pt x="239105" y="0"/>
                </a:lnTo>
              </a:path>
            </a:pathLst>
          </a:custGeom>
          <a:ln w="121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754143" y="5026405"/>
            <a:ext cx="3641090" cy="978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84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Microsoft Sans Serif"/>
                <a:cs typeface="Microsoft Sans Serif"/>
              </a:rPr>
              <a:t>Komşu</a:t>
            </a:r>
            <a:r>
              <a:rPr sz="2400" spc="-8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terimleri</a:t>
            </a:r>
            <a:r>
              <a:rPr sz="2400" spc="-6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birleştir</a:t>
            </a:r>
            <a:endParaRPr sz="2400">
              <a:latin typeface="Microsoft Sans Serif"/>
              <a:cs typeface="Microsoft Sans Serif"/>
            </a:endParaRPr>
          </a:p>
          <a:p>
            <a:pPr marL="38100">
              <a:lnSpc>
                <a:spcPct val="100000"/>
              </a:lnSpc>
              <a:spcBef>
                <a:spcPts val="1805"/>
              </a:spcBef>
            </a:pPr>
            <a:r>
              <a:rPr sz="2350" i="1" dirty="0">
                <a:latin typeface="Times New Roman"/>
                <a:cs typeface="Times New Roman"/>
              </a:rPr>
              <a:t>x</a:t>
            </a:r>
            <a:r>
              <a:rPr sz="2025" baseline="-24691" dirty="0">
                <a:latin typeface="Times New Roman"/>
                <a:cs typeface="Times New Roman"/>
              </a:rPr>
              <a:t>3</a:t>
            </a:r>
            <a:r>
              <a:rPr sz="2025" spc="465" baseline="-24691" dirty="0">
                <a:latin typeface="Times New Roman"/>
                <a:cs typeface="Times New Roman"/>
              </a:rPr>
              <a:t> </a:t>
            </a:r>
            <a:r>
              <a:rPr sz="2350" spc="75" dirty="0">
                <a:latin typeface="Symbol"/>
                <a:cs typeface="Symbol"/>
              </a:rPr>
              <a:t></a:t>
            </a:r>
            <a:r>
              <a:rPr sz="2350" spc="-155" dirty="0">
                <a:latin typeface="Times New Roman"/>
                <a:cs typeface="Times New Roman"/>
              </a:rPr>
              <a:t> </a:t>
            </a:r>
            <a:r>
              <a:rPr sz="2350" spc="105" dirty="0">
                <a:latin typeface="Times New Roman"/>
                <a:cs typeface="Times New Roman"/>
              </a:rPr>
              <a:t>b</a:t>
            </a:r>
            <a:r>
              <a:rPr sz="2025" spc="157" baseline="-24691" dirty="0">
                <a:latin typeface="Times New Roman"/>
                <a:cs typeface="Times New Roman"/>
              </a:rPr>
              <a:t>3</a:t>
            </a:r>
            <a:r>
              <a:rPr sz="2350" spc="105" dirty="0">
                <a:latin typeface="Times New Roman"/>
                <a:cs typeface="Times New Roman"/>
              </a:rPr>
              <a:t>b</a:t>
            </a:r>
            <a:r>
              <a:rPr sz="2025" spc="157" baseline="-24691" dirty="0">
                <a:latin typeface="Times New Roman"/>
                <a:cs typeface="Times New Roman"/>
              </a:rPr>
              <a:t>2</a:t>
            </a:r>
            <a:r>
              <a:rPr sz="2350" spc="105" dirty="0">
                <a:latin typeface="Times New Roman"/>
                <a:cs typeface="Times New Roman"/>
              </a:rPr>
              <a:t>b</a:t>
            </a:r>
            <a:r>
              <a:rPr sz="2025" spc="157" baseline="-24691" dirty="0">
                <a:latin typeface="Times New Roman"/>
                <a:cs typeface="Times New Roman"/>
              </a:rPr>
              <a:t>0</a:t>
            </a:r>
            <a:r>
              <a:rPr sz="2025" spc="427" baseline="-24691" dirty="0">
                <a:latin typeface="Times New Roman"/>
                <a:cs typeface="Times New Roman"/>
              </a:rPr>
              <a:t> </a:t>
            </a:r>
            <a:r>
              <a:rPr sz="2350" spc="75" dirty="0">
                <a:latin typeface="Symbol"/>
                <a:cs typeface="Symbol"/>
              </a:rPr>
              <a:t></a:t>
            </a:r>
            <a:r>
              <a:rPr sz="2350" spc="-190" dirty="0">
                <a:latin typeface="Times New Roman"/>
                <a:cs typeface="Times New Roman"/>
              </a:rPr>
              <a:t> </a:t>
            </a:r>
            <a:r>
              <a:rPr sz="2350" spc="85" dirty="0">
                <a:latin typeface="Times New Roman"/>
                <a:cs typeface="Times New Roman"/>
              </a:rPr>
              <a:t>b</a:t>
            </a:r>
            <a:r>
              <a:rPr sz="2025" spc="127" baseline="-24691" dirty="0">
                <a:latin typeface="Times New Roman"/>
                <a:cs typeface="Times New Roman"/>
              </a:rPr>
              <a:t>3</a:t>
            </a:r>
            <a:r>
              <a:rPr sz="2350" spc="85" dirty="0">
                <a:latin typeface="Times New Roman"/>
                <a:cs typeface="Times New Roman"/>
              </a:rPr>
              <a:t>b</a:t>
            </a:r>
            <a:r>
              <a:rPr sz="2025" spc="127" baseline="-24691" dirty="0">
                <a:latin typeface="Times New Roman"/>
                <a:cs typeface="Times New Roman"/>
              </a:rPr>
              <a:t>2</a:t>
            </a:r>
            <a:r>
              <a:rPr sz="2350" spc="85" dirty="0">
                <a:latin typeface="Times New Roman"/>
                <a:cs typeface="Times New Roman"/>
              </a:rPr>
              <a:t>b</a:t>
            </a:r>
            <a:r>
              <a:rPr sz="2025" spc="127" baseline="-24691" dirty="0">
                <a:latin typeface="Times New Roman"/>
                <a:cs typeface="Times New Roman"/>
              </a:rPr>
              <a:t>1</a:t>
            </a:r>
            <a:r>
              <a:rPr sz="2025" spc="270" baseline="-24691" dirty="0">
                <a:latin typeface="Times New Roman"/>
                <a:cs typeface="Times New Roman"/>
              </a:rPr>
              <a:t> </a:t>
            </a:r>
            <a:r>
              <a:rPr sz="2350" spc="75" dirty="0">
                <a:latin typeface="Symbol"/>
                <a:cs typeface="Symbol"/>
              </a:rPr>
              <a:t></a:t>
            </a:r>
            <a:r>
              <a:rPr sz="2350" spc="-200" dirty="0">
                <a:latin typeface="Times New Roman"/>
                <a:cs typeface="Times New Roman"/>
              </a:rPr>
              <a:t> </a:t>
            </a:r>
            <a:r>
              <a:rPr sz="2350" spc="75" dirty="0">
                <a:latin typeface="Times New Roman"/>
                <a:cs typeface="Times New Roman"/>
              </a:rPr>
              <a:t>b</a:t>
            </a:r>
            <a:r>
              <a:rPr sz="2025" spc="112" baseline="-24691" dirty="0">
                <a:latin typeface="Times New Roman"/>
                <a:cs typeface="Times New Roman"/>
              </a:rPr>
              <a:t>3</a:t>
            </a:r>
            <a:r>
              <a:rPr sz="2025" spc="-150" baseline="-24691" dirty="0">
                <a:latin typeface="Times New Roman"/>
                <a:cs typeface="Times New Roman"/>
              </a:rPr>
              <a:t> </a:t>
            </a:r>
            <a:r>
              <a:rPr sz="2350" spc="95" dirty="0">
                <a:latin typeface="Times New Roman"/>
                <a:cs typeface="Times New Roman"/>
              </a:rPr>
              <a:t>b</a:t>
            </a:r>
            <a:r>
              <a:rPr sz="2025" spc="142" baseline="-24691" dirty="0">
                <a:latin typeface="Times New Roman"/>
                <a:cs typeface="Times New Roman"/>
              </a:rPr>
              <a:t>2</a:t>
            </a:r>
            <a:r>
              <a:rPr sz="2025" spc="540" baseline="-24691" dirty="0">
                <a:latin typeface="Times New Roman"/>
                <a:cs typeface="Times New Roman"/>
              </a:rPr>
              <a:t> </a:t>
            </a:r>
            <a:r>
              <a:rPr sz="2350" spc="-25" dirty="0">
                <a:latin typeface="Times New Roman"/>
                <a:cs typeface="Times New Roman"/>
              </a:rPr>
              <a:t>b</a:t>
            </a:r>
            <a:r>
              <a:rPr sz="2025" spc="-37" baseline="-24691" dirty="0">
                <a:latin typeface="Times New Roman"/>
                <a:cs typeface="Times New Roman"/>
              </a:rPr>
              <a:t>1</a:t>
            </a:r>
            <a:endParaRPr sz="2025" baseline="-24691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00" dirty="0"/>
              <a:t>Komşu</a:t>
            </a:r>
            <a:r>
              <a:rPr sz="3200" spc="-130" dirty="0"/>
              <a:t> </a:t>
            </a:r>
            <a:r>
              <a:rPr sz="3200" spc="-105" dirty="0"/>
              <a:t>terimleri</a:t>
            </a:r>
            <a:r>
              <a:rPr sz="3200" spc="-110" dirty="0"/>
              <a:t> Bularak</a:t>
            </a:r>
            <a:r>
              <a:rPr sz="3200" spc="-80" dirty="0"/>
              <a:t> </a:t>
            </a:r>
            <a:r>
              <a:rPr sz="3200" spc="-85" dirty="0"/>
              <a:t>Sadeleştirme</a:t>
            </a:r>
            <a:endParaRPr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96722"/>
            <a:ext cx="135826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/>
              <a:t>Örnek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1939"/>
            <a:ext cx="7107555" cy="9036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675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dirty="0">
                <a:latin typeface="Microsoft Sans Serif"/>
                <a:cs typeface="Microsoft Sans Serif"/>
              </a:rPr>
              <a:t>Devrenin</a:t>
            </a:r>
            <a:r>
              <a:rPr sz="2400" spc="-8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bolean</a:t>
            </a:r>
            <a:r>
              <a:rPr sz="2400" spc="-7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eşitliğini</a:t>
            </a:r>
            <a:r>
              <a:rPr sz="2400" spc="-7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yazın</a:t>
            </a:r>
            <a:endParaRPr sz="2400">
              <a:latin typeface="Microsoft Sans Serif"/>
              <a:cs typeface="Microsoft Sans Serif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dirty="0">
                <a:latin typeface="Microsoft Sans Serif"/>
                <a:cs typeface="Microsoft Sans Serif"/>
              </a:rPr>
              <a:t>Devreyi</a:t>
            </a:r>
            <a:r>
              <a:rPr sz="2400" spc="-2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en</a:t>
            </a:r>
            <a:r>
              <a:rPr sz="2400" spc="-2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az</a:t>
            </a:r>
            <a:r>
              <a:rPr sz="2400" spc="-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sayıda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geçit</a:t>
            </a:r>
            <a:r>
              <a:rPr sz="2400" spc="-2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kullanarak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yenidençizin.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9628" y="2852953"/>
            <a:ext cx="8015478" cy="3232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85" dirty="0">
                <a:solidFill>
                  <a:srgbClr val="FF0000"/>
                </a:solidFill>
                <a:latin typeface="Arial"/>
                <a:cs typeface="Arial"/>
              </a:rPr>
              <a:t>Ödev</a:t>
            </a:r>
            <a:r>
              <a:rPr sz="3200" b="1" spc="-1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50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6580" y="2039620"/>
            <a:ext cx="7973441" cy="45326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6859" y="2936671"/>
            <a:ext cx="7946517" cy="47962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6834" y="4032072"/>
            <a:ext cx="8002143" cy="45102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02336" y="1659890"/>
            <a:ext cx="7145020" cy="1250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</a:tabLst>
            </a:pPr>
            <a:r>
              <a:rPr sz="1800" dirty="0">
                <a:latin typeface="Arial Black"/>
                <a:cs typeface="Arial Black"/>
              </a:rPr>
              <a:t>Aşağıdaki</a:t>
            </a:r>
            <a:r>
              <a:rPr sz="1800" spc="-6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eşitlikleri</a:t>
            </a:r>
            <a:r>
              <a:rPr sz="1800" spc="-6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DeMorgan</a:t>
            </a:r>
            <a:r>
              <a:rPr sz="1800" spc="-6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teoremlerini</a:t>
            </a:r>
            <a:r>
              <a:rPr sz="1800" spc="-65" dirty="0">
                <a:latin typeface="Arial Black"/>
                <a:cs typeface="Arial Black"/>
              </a:rPr>
              <a:t> </a:t>
            </a:r>
            <a:r>
              <a:rPr sz="1800" spc="-10" dirty="0">
                <a:latin typeface="Arial Black"/>
                <a:cs typeface="Arial Black"/>
              </a:rPr>
              <a:t>uygulayın.</a:t>
            </a:r>
            <a:endParaRPr sz="18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buFont typeface="Arial Black"/>
              <a:buAutoNum type="arabicPeriod"/>
            </a:pPr>
            <a:endParaRPr sz="18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245"/>
              </a:spcBef>
              <a:buFont typeface="Arial Black"/>
              <a:buAutoNum type="arabicPeriod"/>
            </a:pPr>
            <a:endParaRPr sz="1800">
              <a:latin typeface="Arial Black"/>
              <a:cs typeface="Arial Black"/>
            </a:endParaRPr>
          </a:p>
          <a:p>
            <a:pPr marL="316865" indent="-30416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16865" algn="l"/>
              </a:tabLst>
            </a:pPr>
            <a:r>
              <a:rPr sz="1800" dirty="0">
                <a:latin typeface="Arial Black"/>
                <a:cs typeface="Arial Black"/>
              </a:rPr>
              <a:t>Aşağıdaki</a:t>
            </a:r>
            <a:r>
              <a:rPr sz="1800" spc="-6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eşitlikleri</a:t>
            </a:r>
            <a:r>
              <a:rPr sz="1800" spc="-6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DeMorgan</a:t>
            </a:r>
            <a:r>
              <a:rPr sz="1800" spc="-6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teoremlerini</a:t>
            </a:r>
            <a:r>
              <a:rPr sz="1800" spc="-65" dirty="0">
                <a:latin typeface="Arial Black"/>
                <a:cs typeface="Arial Black"/>
              </a:rPr>
              <a:t> </a:t>
            </a:r>
            <a:r>
              <a:rPr sz="1800" spc="-10" dirty="0">
                <a:latin typeface="Arial Black"/>
                <a:cs typeface="Arial Black"/>
              </a:rPr>
              <a:t>uygulayın.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2336" y="3577844"/>
            <a:ext cx="71069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Black"/>
                <a:cs typeface="Arial Black"/>
              </a:rPr>
              <a:t>3.</a:t>
            </a:r>
            <a:r>
              <a:rPr sz="1800" spc="-5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Aşağıdaki</a:t>
            </a:r>
            <a:r>
              <a:rPr sz="1800" spc="-5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eşitlikleri</a:t>
            </a:r>
            <a:r>
              <a:rPr sz="1800" spc="-4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DeMorgan</a:t>
            </a:r>
            <a:r>
              <a:rPr sz="1800" spc="-5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teoremlerini</a:t>
            </a:r>
            <a:r>
              <a:rPr sz="1800" spc="-55" dirty="0">
                <a:latin typeface="Arial Black"/>
                <a:cs typeface="Arial Black"/>
              </a:rPr>
              <a:t> </a:t>
            </a:r>
            <a:r>
              <a:rPr sz="1800" spc="-10" dirty="0">
                <a:latin typeface="Arial Black"/>
                <a:cs typeface="Arial Black"/>
              </a:rPr>
              <a:t>uygulayın.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2336" y="4672076"/>
            <a:ext cx="4098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Black"/>
                <a:cs typeface="Arial Black"/>
              </a:rPr>
              <a:t>4.</a:t>
            </a:r>
            <a:r>
              <a:rPr sz="1800" spc="-1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Aşağıdaki</a:t>
            </a:r>
            <a:r>
              <a:rPr sz="1800" spc="-1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ifadeyi</a:t>
            </a:r>
            <a:r>
              <a:rPr sz="1800" spc="-15" dirty="0">
                <a:latin typeface="Arial Black"/>
                <a:cs typeface="Arial Black"/>
              </a:rPr>
              <a:t> </a:t>
            </a:r>
            <a:r>
              <a:rPr sz="1800" spc="-10" dirty="0">
                <a:latin typeface="Arial Black"/>
                <a:cs typeface="Arial Black"/>
              </a:rPr>
              <a:t>sadeleştirin.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2336" y="5645150"/>
            <a:ext cx="40995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Black"/>
                <a:cs typeface="Arial Black"/>
              </a:rPr>
              <a:t>5.</a:t>
            </a:r>
            <a:r>
              <a:rPr sz="1800" spc="-3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Aşağıdaki</a:t>
            </a:r>
            <a:r>
              <a:rPr sz="1800" spc="-2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ifadeyi</a:t>
            </a:r>
            <a:r>
              <a:rPr sz="1800" spc="-20" dirty="0">
                <a:latin typeface="Arial Black"/>
                <a:cs typeface="Arial Black"/>
              </a:rPr>
              <a:t> </a:t>
            </a:r>
            <a:r>
              <a:rPr sz="1800" spc="-10" dirty="0">
                <a:latin typeface="Arial Black"/>
                <a:cs typeface="Arial Black"/>
              </a:rPr>
              <a:t>sadeleştirin.</a:t>
            </a:r>
            <a:endParaRPr sz="1800">
              <a:latin typeface="Arial Black"/>
              <a:cs typeface="Arial Black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3532" y="5157203"/>
            <a:ext cx="3672459" cy="45645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3532" y="6046749"/>
            <a:ext cx="7529703" cy="451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2534"/>
            <a:ext cx="649033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Karnaugh</a:t>
            </a:r>
            <a:r>
              <a:rPr spc="-135" dirty="0"/>
              <a:t> </a:t>
            </a:r>
            <a:r>
              <a:rPr spc="-75" dirty="0"/>
              <a:t>Haritası</a:t>
            </a:r>
            <a:r>
              <a:rPr spc="-120" dirty="0"/>
              <a:t> (K-</a:t>
            </a:r>
            <a:r>
              <a:rPr spc="-50" dirty="0"/>
              <a:t>Haritası)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0979" marR="30480" indent="-182880">
              <a:lnSpc>
                <a:spcPct val="100000"/>
              </a:lnSpc>
              <a:spcBef>
                <a:spcPts val="100"/>
              </a:spcBef>
              <a:buClr>
                <a:srgbClr val="4F81BC"/>
              </a:buClr>
              <a:buSzPct val="85416"/>
              <a:buChar char="•"/>
              <a:tabLst>
                <a:tab pos="220979" algn="l"/>
              </a:tabLst>
            </a:pPr>
            <a:r>
              <a:rPr dirty="0"/>
              <a:t>Mantık</a:t>
            </a:r>
            <a:r>
              <a:rPr spc="60" dirty="0"/>
              <a:t> </a:t>
            </a:r>
            <a:r>
              <a:rPr spc="-10" dirty="0"/>
              <a:t>ifadelerinin grafiksel sadeleştirmesinde </a:t>
            </a:r>
            <a:r>
              <a:rPr dirty="0"/>
              <a:t>kullanılan</a:t>
            </a:r>
            <a:r>
              <a:rPr spc="-5" dirty="0"/>
              <a:t> </a:t>
            </a:r>
            <a:r>
              <a:rPr dirty="0"/>
              <a:t>bir</a:t>
            </a:r>
            <a:r>
              <a:rPr spc="-10" dirty="0"/>
              <a:t> yöntemdir.</a:t>
            </a:r>
          </a:p>
          <a:p>
            <a:pPr marL="220979" marR="317500" indent="-182880">
              <a:lnSpc>
                <a:spcPct val="100000"/>
              </a:lnSpc>
              <a:spcBef>
                <a:spcPts val="575"/>
              </a:spcBef>
              <a:buClr>
                <a:srgbClr val="4F81BC"/>
              </a:buClr>
              <a:buSzPct val="85416"/>
              <a:buChar char="•"/>
              <a:tabLst>
                <a:tab pos="220979" algn="l"/>
              </a:tabLst>
            </a:pPr>
            <a:r>
              <a:rPr dirty="0"/>
              <a:t>Her</a:t>
            </a:r>
            <a:r>
              <a:rPr spc="-40" dirty="0"/>
              <a:t> </a:t>
            </a:r>
            <a:r>
              <a:rPr dirty="0"/>
              <a:t>hücre</a:t>
            </a:r>
            <a:r>
              <a:rPr spc="-25" dirty="0"/>
              <a:t> </a:t>
            </a:r>
            <a:r>
              <a:rPr spc="-10" dirty="0"/>
              <a:t>doğruluk </a:t>
            </a:r>
            <a:r>
              <a:rPr dirty="0"/>
              <a:t>tablosundaki</a:t>
            </a:r>
            <a:r>
              <a:rPr spc="-70" dirty="0"/>
              <a:t> </a:t>
            </a:r>
            <a:r>
              <a:rPr dirty="0"/>
              <a:t>bir</a:t>
            </a:r>
            <a:r>
              <a:rPr spc="-80" dirty="0"/>
              <a:t> </a:t>
            </a:r>
            <a:r>
              <a:rPr spc="-10" dirty="0"/>
              <a:t>hatırı </a:t>
            </a:r>
            <a:r>
              <a:rPr dirty="0"/>
              <a:t>temsil</a:t>
            </a:r>
            <a:r>
              <a:rPr spc="-65" dirty="0"/>
              <a:t> </a:t>
            </a:r>
            <a:r>
              <a:rPr spc="-20" dirty="0"/>
              <a:t>eder.</a:t>
            </a:r>
          </a:p>
          <a:p>
            <a:pPr marL="220979" marR="130175" indent="-182880">
              <a:lnSpc>
                <a:spcPct val="100000"/>
              </a:lnSpc>
              <a:spcBef>
                <a:spcPts val="580"/>
              </a:spcBef>
              <a:buClr>
                <a:srgbClr val="4F81BC"/>
              </a:buClr>
              <a:buSzPct val="85416"/>
              <a:buChar char="•"/>
              <a:tabLst>
                <a:tab pos="220979" algn="l"/>
              </a:tabLst>
            </a:pPr>
            <a:r>
              <a:rPr dirty="0"/>
              <a:t>Haritadaki</a:t>
            </a:r>
            <a:r>
              <a:rPr spc="-75" dirty="0"/>
              <a:t> </a:t>
            </a:r>
            <a:r>
              <a:rPr dirty="0"/>
              <a:t>hücre</a:t>
            </a:r>
            <a:r>
              <a:rPr spc="-90" dirty="0"/>
              <a:t> </a:t>
            </a:r>
            <a:r>
              <a:rPr spc="-10" dirty="0"/>
              <a:t>sayısı </a:t>
            </a:r>
            <a:r>
              <a:rPr dirty="0"/>
              <a:t>giriş</a:t>
            </a:r>
            <a:r>
              <a:rPr spc="70" dirty="0"/>
              <a:t> </a:t>
            </a:r>
            <a:r>
              <a:rPr dirty="0"/>
              <a:t>sayısına</a:t>
            </a:r>
            <a:r>
              <a:rPr spc="70" dirty="0"/>
              <a:t> </a:t>
            </a:r>
            <a:r>
              <a:rPr spc="-20" dirty="0"/>
              <a:t>göre </a:t>
            </a:r>
            <a:r>
              <a:rPr spc="-10" dirty="0"/>
              <a:t>değişir.</a:t>
            </a:r>
          </a:p>
          <a:p>
            <a:pPr marL="220979" indent="-182880">
              <a:lnSpc>
                <a:spcPct val="100000"/>
              </a:lnSpc>
              <a:spcBef>
                <a:spcPts val="575"/>
              </a:spcBef>
              <a:buClr>
                <a:srgbClr val="4F81BC"/>
              </a:buClr>
              <a:buSzPct val="85416"/>
              <a:buChar char="•"/>
              <a:tabLst>
                <a:tab pos="220979" algn="l"/>
              </a:tabLst>
            </a:pPr>
            <a:r>
              <a:rPr dirty="0"/>
              <a:t>n</a:t>
            </a:r>
            <a:r>
              <a:rPr spc="-15" dirty="0"/>
              <a:t> </a:t>
            </a:r>
            <a:r>
              <a:rPr dirty="0"/>
              <a:t>giriş</a:t>
            </a:r>
            <a:r>
              <a:rPr spc="5" dirty="0"/>
              <a:t> </a:t>
            </a:r>
            <a:r>
              <a:rPr dirty="0"/>
              <a:t>var ise</a:t>
            </a:r>
            <a:r>
              <a:rPr spc="-5" dirty="0"/>
              <a:t> </a:t>
            </a:r>
            <a:r>
              <a:rPr dirty="0"/>
              <a:t>2</a:t>
            </a:r>
            <a:r>
              <a:rPr sz="2400" baseline="24305" dirty="0"/>
              <a:t>n</a:t>
            </a:r>
            <a:r>
              <a:rPr sz="2400" spc="307" baseline="24305" dirty="0"/>
              <a:t> </a:t>
            </a:r>
            <a:r>
              <a:rPr sz="2400" spc="-50" dirty="0"/>
              <a:t>.</a:t>
            </a:r>
            <a:endParaRPr sz="24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763704" y="1758505"/>
          <a:ext cx="1195705" cy="1979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3095"/>
                <a:gridCol w="562610"/>
              </a:tblGrid>
              <a:tr h="39624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sz="2000" spc="-1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0" dirty="0">
                          <a:latin typeface="Microsoft Sans Serif"/>
                          <a:cs typeface="Microsoft Sans Serif"/>
                        </a:rPr>
                        <a:t>B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spc="-50" dirty="0">
                          <a:latin typeface="Microsoft Sans Serif"/>
                          <a:cs typeface="Microsoft Sans Serif"/>
                        </a:rPr>
                        <a:t>F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0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0" dirty="0">
                          <a:latin typeface="Microsoft Sans Serif"/>
                          <a:cs typeface="Microsoft Sans Serif"/>
                        </a:rPr>
                        <a:t>0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0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0" dirty="0">
                          <a:latin typeface="Microsoft Sans Serif"/>
                          <a:cs typeface="Microsoft Sans Serif"/>
                        </a:rPr>
                        <a:t>1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0" dirty="0">
                          <a:latin typeface="Microsoft Sans Serif"/>
                          <a:cs typeface="Microsoft Sans Serif"/>
                        </a:rPr>
                        <a:t>0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0" dirty="0">
                          <a:latin typeface="Microsoft Sans Serif"/>
                          <a:cs typeface="Microsoft Sans Serif"/>
                        </a:rPr>
                        <a:t>1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5859271" y="1223009"/>
            <a:ext cx="75882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latin typeface="Microsoft Sans Serif"/>
                <a:cs typeface="Microsoft Sans Serif"/>
              </a:rPr>
              <a:t>F(A,B)</a:t>
            </a:r>
            <a:endParaRPr sz="2000">
              <a:latin typeface="Microsoft Sans Serif"/>
              <a:cs typeface="Microsoft Sans Serif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892546" y="5276050"/>
          <a:ext cx="902968" cy="902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1484"/>
                <a:gridCol w="451484"/>
              </a:tblGrid>
              <a:tr h="4508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452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5755894" y="4844034"/>
            <a:ext cx="15367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0" dirty="0">
                <a:latin typeface="Comic Sans MS"/>
                <a:cs typeface="Comic Sans MS"/>
              </a:rPr>
              <a:t>B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55234" y="5020309"/>
            <a:ext cx="17462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0" dirty="0">
                <a:latin typeface="Comic Sans MS"/>
                <a:cs typeface="Comic Sans MS"/>
              </a:rPr>
              <a:t>A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29478" y="5320284"/>
            <a:ext cx="149860" cy="697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0" dirty="0">
                <a:latin typeface="Comic Sans MS"/>
                <a:cs typeface="Comic Sans MS"/>
              </a:rPr>
              <a:t>0</a:t>
            </a:r>
            <a:endParaRPr sz="16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1600" spc="-50" dirty="0">
                <a:latin typeface="Comic Sans MS"/>
                <a:cs typeface="Comic Sans MS"/>
              </a:rPr>
              <a:t>1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599938" y="4980813"/>
            <a:ext cx="299085" cy="301625"/>
          </a:xfrm>
          <a:custGeom>
            <a:avLst/>
            <a:gdLst/>
            <a:ahLst/>
            <a:cxnLst/>
            <a:rect l="l" t="t" r="r" b="b"/>
            <a:pathLst>
              <a:path w="299085" h="301625">
                <a:moveTo>
                  <a:pt x="298958" y="301625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418328" y="4318253"/>
            <a:ext cx="2608580" cy="946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latin typeface="Microsoft Sans Serif"/>
                <a:cs typeface="Microsoft Sans Serif"/>
              </a:rPr>
              <a:t>2-</a:t>
            </a:r>
            <a:r>
              <a:rPr sz="2000" dirty="0">
                <a:latin typeface="Microsoft Sans Serif"/>
                <a:cs typeface="Microsoft Sans Serif"/>
              </a:rPr>
              <a:t>değişkenki</a:t>
            </a:r>
            <a:r>
              <a:rPr sz="2000" spc="-10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K-haritası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670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694055">
              <a:lnSpc>
                <a:spcPct val="100000"/>
              </a:lnSpc>
              <a:tabLst>
                <a:tab pos="1161415" algn="l"/>
              </a:tabLst>
            </a:pPr>
            <a:r>
              <a:rPr sz="1600" spc="-50" dirty="0">
                <a:latin typeface="Comic Sans MS"/>
                <a:cs typeface="Comic Sans MS"/>
              </a:rPr>
              <a:t>0</a:t>
            </a:r>
            <a:r>
              <a:rPr sz="1600" dirty="0">
                <a:latin typeface="Comic Sans MS"/>
                <a:cs typeface="Comic Sans MS"/>
              </a:rPr>
              <a:t>	</a:t>
            </a:r>
            <a:r>
              <a:rPr sz="1600" spc="-50" dirty="0">
                <a:latin typeface="Comic Sans MS"/>
                <a:cs typeface="Comic Sans MS"/>
              </a:rPr>
              <a:t>1</a:t>
            </a:r>
            <a:endParaRPr sz="16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96722"/>
            <a:ext cx="479806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3</a:t>
            </a:r>
            <a:r>
              <a:rPr spc="-130" dirty="0"/>
              <a:t> </a:t>
            </a:r>
            <a:r>
              <a:rPr spc="-110" dirty="0"/>
              <a:t>Değişkenli</a:t>
            </a:r>
            <a:r>
              <a:rPr spc="-125" dirty="0"/>
              <a:t> </a:t>
            </a:r>
            <a:r>
              <a:rPr dirty="0"/>
              <a:t>K</a:t>
            </a:r>
            <a:r>
              <a:rPr spc="-130" dirty="0"/>
              <a:t> </a:t>
            </a:r>
            <a:r>
              <a:rPr spc="-60" dirty="0"/>
              <a:t>haritası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52134" y="5322570"/>
            <a:ext cx="2419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25" dirty="0">
                <a:solidFill>
                  <a:srgbClr val="FFFFFF"/>
                </a:solidFill>
                <a:latin typeface="Comic Sans MS"/>
                <a:cs typeface="Comic Sans MS"/>
              </a:rPr>
              <a:t>36</a:t>
            </a:r>
            <a:endParaRPr sz="1400">
              <a:latin typeface="Comic Sans MS"/>
              <a:cs typeface="Comic Sans MS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147756" y="2240724"/>
          <a:ext cx="1547494" cy="3561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3915"/>
                <a:gridCol w="703579"/>
              </a:tblGrid>
              <a:tr h="395605">
                <a:tc>
                  <a:txBody>
                    <a:bodyPr/>
                    <a:lstStyle/>
                    <a:p>
                      <a:pPr marR="1841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sz="2000" spc="-1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B</a:t>
                      </a:r>
                      <a:r>
                        <a:rPr sz="2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0" dirty="0">
                          <a:latin typeface="Microsoft Sans Serif"/>
                          <a:cs typeface="Microsoft Sans Serif"/>
                        </a:rPr>
                        <a:t>C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spc="-50" dirty="0">
                          <a:latin typeface="Microsoft Sans Serif"/>
                          <a:cs typeface="Microsoft Sans Serif"/>
                        </a:rPr>
                        <a:t>F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R="1035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0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0</a:t>
                      </a:r>
                      <a:r>
                        <a:rPr sz="2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0" dirty="0">
                          <a:latin typeface="Microsoft Sans Serif"/>
                          <a:cs typeface="Microsoft Sans Serif"/>
                        </a:rPr>
                        <a:t>0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R="1035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0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0</a:t>
                      </a:r>
                      <a:r>
                        <a:rPr sz="2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0" dirty="0">
                          <a:latin typeface="Microsoft Sans Serif"/>
                          <a:cs typeface="Microsoft Sans Serif"/>
                        </a:rPr>
                        <a:t>1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R="1035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0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2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0" dirty="0">
                          <a:latin typeface="Microsoft Sans Serif"/>
                          <a:cs typeface="Microsoft Sans Serif"/>
                        </a:rPr>
                        <a:t>0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R="1035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0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2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0" dirty="0">
                          <a:latin typeface="Microsoft Sans Serif"/>
                          <a:cs typeface="Microsoft Sans Serif"/>
                        </a:rPr>
                        <a:t>1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R="1035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0</a:t>
                      </a:r>
                      <a:r>
                        <a:rPr sz="2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0" dirty="0">
                          <a:latin typeface="Microsoft Sans Serif"/>
                          <a:cs typeface="Microsoft Sans Serif"/>
                        </a:rPr>
                        <a:t>0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R="1028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0</a:t>
                      </a:r>
                      <a:r>
                        <a:rPr sz="2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0" dirty="0">
                          <a:latin typeface="Microsoft Sans Serif"/>
                          <a:cs typeface="Microsoft Sans Serif"/>
                        </a:rPr>
                        <a:t>1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R="1035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2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0" dirty="0">
                          <a:latin typeface="Microsoft Sans Serif"/>
                          <a:cs typeface="Microsoft Sans Serif"/>
                        </a:rPr>
                        <a:t>0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R="1035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2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0" dirty="0">
                          <a:latin typeface="Microsoft Sans Serif"/>
                          <a:cs typeface="Microsoft Sans Serif"/>
                        </a:rPr>
                        <a:t>1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684898" y="3626548"/>
          <a:ext cx="1805936" cy="902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1484"/>
                <a:gridCol w="451484"/>
                <a:gridCol w="451484"/>
                <a:gridCol w="451484"/>
              </a:tblGrid>
              <a:tr h="4508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452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7257033" y="3345180"/>
            <a:ext cx="24130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Comic Sans MS"/>
                <a:cs typeface="Comic Sans MS"/>
              </a:rPr>
              <a:t>01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22314" y="3194557"/>
            <a:ext cx="80708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aseline="-48611" dirty="0">
                <a:latin typeface="Comic Sans MS"/>
                <a:cs typeface="Comic Sans MS"/>
              </a:rPr>
              <a:t>A</a:t>
            </a:r>
            <a:r>
              <a:rPr sz="2400" spc="-104" baseline="-48611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BC</a:t>
            </a:r>
            <a:r>
              <a:rPr sz="1600" spc="-240" dirty="0">
                <a:latin typeface="Comic Sans MS"/>
                <a:cs typeface="Comic Sans MS"/>
              </a:rPr>
              <a:t> </a:t>
            </a:r>
            <a:r>
              <a:rPr sz="2400" spc="-37" baseline="-41666" dirty="0">
                <a:latin typeface="Comic Sans MS"/>
                <a:cs typeface="Comic Sans MS"/>
              </a:rPr>
              <a:t>00</a:t>
            </a:r>
            <a:endParaRPr sz="2400" baseline="-41666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21957" y="3670808"/>
            <a:ext cx="14986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0" dirty="0">
                <a:latin typeface="Comic Sans MS"/>
                <a:cs typeface="Comic Sans MS"/>
              </a:rPr>
              <a:t>0</a:t>
            </a:r>
            <a:endParaRPr sz="16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1600" spc="-50" dirty="0">
                <a:latin typeface="Comic Sans MS"/>
                <a:cs typeface="Comic Sans MS"/>
              </a:rPr>
              <a:t>1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392290" y="3331336"/>
            <a:ext cx="299085" cy="301625"/>
          </a:xfrm>
          <a:custGeom>
            <a:avLst/>
            <a:gdLst/>
            <a:ahLst/>
            <a:cxnLst/>
            <a:rect l="l" t="t" r="r" b="b"/>
            <a:pathLst>
              <a:path w="299084" h="301625">
                <a:moveTo>
                  <a:pt x="298958" y="301625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232402" y="1891029"/>
            <a:ext cx="4413250" cy="1073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mic Sans MS"/>
                <a:cs typeface="Comic Sans MS"/>
              </a:rPr>
              <a:t>F(A,B,C)</a:t>
            </a:r>
            <a:endParaRPr sz="1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415"/>
              </a:spcBef>
            </a:pPr>
            <a:endParaRPr sz="1800">
              <a:latin typeface="Comic Sans MS"/>
              <a:cs typeface="Comic Sans MS"/>
            </a:endParaRPr>
          </a:p>
          <a:p>
            <a:pPr marL="1990725">
              <a:lnSpc>
                <a:spcPct val="100000"/>
              </a:lnSpc>
              <a:spcBef>
                <a:spcPts val="5"/>
              </a:spcBef>
            </a:pPr>
            <a:r>
              <a:rPr sz="1800" spc="-20" dirty="0">
                <a:latin typeface="Comic Sans MS"/>
                <a:cs typeface="Comic Sans MS"/>
              </a:rPr>
              <a:t>3-</a:t>
            </a:r>
            <a:r>
              <a:rPr sz="1800" dirty="0">
                <a:latin typeface="Comic Sans MS"/>
                <a:cs typeface="Comic Sans MS"/>
              </a:rPr>
              <a:t>değişkenli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spc="-20" dirty="0">
                <a:latin typeface="Comic Sans MS"/>
                <a:cs typeface="Comic Sans MS"/>
              </a:rPr>
              <a:t>K-</a:t>
            </a:r>
            <a:r>
              <a:rPr sz="1800" spc="-10" dirty="0">
                <a:latin typeface="Comic Sans MS"/>
                <a:cs typeface="Comic Sans MS"/>
              </a:rPr>
              <a:t>haritası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06868" y="3356355"/>
            <a:ext cx="6470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8465" algn="l"/>
              </a:tabLst>
            </a:pPr>
            <a:r>
              <a:rPr sz="1600" spc="-25" dirty="0">
                <a:latin typeface="Comic Sans MS"/>
                <a:cs typeface="Comic Sans MS"/>
              </a:rPr>
              <a:t>11</a:t>
            </a:r>
            <a:r>
              <a:rPr sz="1600" dirty="0">
                <a:latin typeface="Comic Sans MS"/>
                <a:cs typeface="Comic Sans MS"/>
              </a:rPr>
              <a:t>	</a:t>
            </a:r>
            <a:r>
              <a:rPr sz="1600" spc="-25" dirty="0">
                <a:latin typeface="Comic Sans MS"/>
                <a:cs typeface="Comic Sans MS"/>
              </a:rPr>
              <a:t>10</a:t>
            </a:r>
            <a:endParaRPr sz="16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96722"/>
            <a:ext cx="649033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Karnaugh</a:t>
            </a:r>
            <a:r>
              <a:rPr spc="-135" dirty="0"/>
              <a:t> </a:t>
            </a:r>
            <a:r>
              <a:rPr spc="-75" dirty="0"/>
              <a:t>Haritası</a:t>
            </a:r>
            <a:r>
              <a:rPr spc="-120" dirty="0"/>
              <a:t> (K-</a:t>
            </a:r>
            <a:r>
              <a:rPr spc="-50" dirty="0"/>
              <a:t>Haritası)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99247" y="54356"/>
            <a:ext cx="2419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25" dirty="0">
                <a:solidFill>
                  <a:srgbClr val="FFFFFF"/>
                </a:solidFill>
                <a:latin typeface="Comic Sans MS"/>
                <a:cs typeface="Comic Sans MS"/>
              </a:rPr>
              <a:t>37</a:t>
            </a:r>
            <a:endParaRPr sz="1400">
              <a:latin typeface="Comic Sans MS"/>
              <a:cs typeface="Comic Sans MS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81468" y="2127694"/>
          <a:ext cx="1545589" cy="4020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7020"/>
                <a:gridCol w="247014"/>
                <a:gridCol w="227965"/>
                <a:gridCol w="361950"/>
                <a:gridCol w="421640"/>
              </a:tblGrid>
              <a:tr h="365125"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A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B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937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C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937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R="15748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D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937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F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0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0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0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0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0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0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937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0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937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1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937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0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0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1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0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0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0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937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1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937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1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937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0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1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0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0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0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1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0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1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0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1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1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0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0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1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1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1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</a:tr>
              <a:tr h="365125">
                <a:tc gridSpan="4"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800" spc="725" dirty="0">
                          <a:latin typeface="Microsoft Sans Serif"/>
                          <a:cs typeface="Microsoft Sans Serif"/>
                        </a:rPr>
                        <a:t>…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1800" spc="725" dirty="0">
                          <a:latin typeface="Microsoft Sans Serif"/>
                          <a:cs typeface="Microsoft Sans Serif"/>
                        </a:rPr>
                        <a:t>…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1800" spc="725" dirty="0">
                          <a:latin typeface="Microsoft Sans Serif"/>
                          <a:cs typeface="Microsoft Sans Serif"/>
                        </a:rPr>
                        <a:t>…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45720">
                        <a:lnSpc>
                          <a:spcPts val="1664"/>
                        </a:lnSpc>
                      </a:pP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...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8105" marB="0" vert="vert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1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1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1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1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274572" y="1569211"/>
            <a:ext cx="11360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mic Sans MS"/>
                <a:cs typeface="Comic Sans MS"/>
              </a:rPr>
              <a:t>F(A,B,C,D)</a:t>
            </a:r>
            <a:endParaRPr sz="1800">
              <a:latin typeface="Comic Sans MS"/>
              <a:cs typeface="Comic Sans MS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480050" y="2976562"/>
          <a:ext cx="1805936" cy="18167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1484"/>
                <a:gridCol w="451484"/>
                <a:gridCol w="451484"/>
                <a:gridCol w="451484"/>
              </a:tblGrid>
              <a:tr h="4508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4578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4559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452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6063741" y="2684017"/>
            <a:ext cx="24130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Comic Sans MS"/>
                <a:cs typeface="Comic Sans MS"/>
              </a:rPr>
              <a:t>01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75097" y="2533395"/>
            <a:ext cx="96075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aseline="-48611" dirty="0">
                <a:latin typeface="Comic Sans MS"/>
                <a:cs typeface="Comic Sans MS"/>
              </a:rPr>
              <a:t>AB</a:t>
            </a:r>
            <a:r>
              <a:rPr sz="2400" spc="150" baseline="-48611" dirty="0">
                <a:latin typeface="Comic Sans MS"/>
                <a:cs typeface="Comic Sans MS"/>
              </a:rPr>
              <a:t> </a:t>
            </a:r>
            <a:r>
              <a:rPr sz="1600" spc="-20" dirty="0">
                <a:latin typeface="Comic Sans MS"/>
                <a:cs typeface="Comic Sans MS"/>
              </a:rPr>
              <a:t>CD</a:t>
            </a:r>
            <a:r>
              <a:rPr sz="2400" spc="-30" baseline="-41666" dirty="0">
                <a:latin typeface="Comic Sans MS"/>
                <a:cs typeface="Comic Sans MS"/>
              </a:rPr>
              <a:t>00</a:t>
            </a:r>
            <a:endParaRPr sz="2400" baseline="-41666">
              <a:latin typeface="Comic Sans MS"/>
              <a:cs typeface="Comic Sans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99126" y="2670175"/>
            <a:ext cx="299085" cy="301625"/>
          </a:xfrm>
          <a:custGeom>
            <a:avLst/>
            <a:gdLst/>
            <a:ahLst/>
            <a:cxnLst/>
            <a:rect l="l" t="t" r="r" b="b"/>
            <a:pathLst>
              <a:path w="299085" h="301625">
                <a:moveTo>
                  <a:pt x="298958" y="301625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017515" y="1907539"/>
            <a:ext cx="25266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omic Sans MS"/>
                <a:cs typeface="Comic Sans MS"/>
              </a:rPr>
              <a:t>4-</a:t>
            </a:r>
            <a:r>
              <a:rPr sz="1800" dirty="0">
                <a:latin typeface="Comic Sans MS"/>
                <a:cs typeface="Comic Sans MS"/>
              </a:rPr>
              <a:t>Değişlkenli</a:t>
            </a:r>
            <a:r>
              <a:rPr sz="1800" spc="-45" dirty="0">
                <a:latin typeface="Comic Sans MS"/>
                <a:cs typeface="Comic Sans MS"/>
              </a:rPr>
              <a:t> </a:t>
            </a:r>
            <a:r>
              <a:rPr sz="1800" spc="-10" dirty="0">
                <a:latin typeface="Comic Sans MS"/>
                <a:cs typeface="Comic Sans MS"/>
              </a:rPr>
              <a:t>K-haritası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13576" y="2695193"/>
            <a:ext cx="6470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8465" algn="l"/>
              </a:tabLst>
            </a:pPr>
            <a:r>
              <a:rPr sz="1600" spc="-25" dirty="0">
                <a:latin typeface="Comic Sans MS"/>
                <a:cs typeface="Comic Sans MS"/>
              </a:rPr>
              <a:t>11</a:t>
            </a:r>
            <a:r>
              <a:rPr sz="1600" dirty="0">
                <a:latin typeface="Comic Sans MS"/>
                <a:cs typeface="Comic Sans MS"/>
              </a:rPr>
              <a:t>	</a:t>
            </a:r>
            <a:r>
              <a:rPr sz="1600" spc="-25" dirty="0">
                <a:latin typeface="Comic Sans MS"/>
                <a:cs typeface="Comic Sans MS"/>
              </a:rPr>
              <a:t>10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00497" y="3009645"/>
            <a:ext cx="274320" cy="1698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Comic Sans MS"/>
                <a:cs typeface="Comic Sans MS"/>
              </a:rPr>
              <a:t>00</a:t>
            </a:r>
            <a:endParaRPr sz="16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1600" spc="-25" dirty="0">
                <a:latin typeface="Comic Sans MS"/>
                <a:cs typeface="Comic Sans MS"/>
              </a:rPr>
              <a:t>01</a:t>
            </a:r>
            <a:endParaRPr sz="16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930"/>
              </a:spcBef>
            </a:pPr>
            <a:r>
              <a:rPr sz="1600" spc="-25" dirty="0">
                <a:latin typeface="Comic Sans MS"/>
                <a:cs typeface="Comic Sans MS"/>
              </a:rPr>
              <a:t>11</a:t>
            </a:r>
            <a:endParaRPr sz="16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120"/>
              </a:spcBef>
            </a:pPr>
            <a:r>
              <a:rPr sz="1600" spc="-25" dirty="0">
                <a:latin typeface="Comic Sans MS"/>
                <a:cs typeface="Comic Sans MS"/>
              </a:rPr>
              <a:t>10</a:t>
            </a:r>
            <a:endParaRPr sz="16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K</a:t>
            </a:r>
            <a:r>
              <a:rPr spc="-180" dirty="0"/>
              <a:t> </a:t>
            </a:r>
            <a:r>
              <a:rPr spc="-80" dirty="0"/>
              <a:t>Haritasında</a:t>
            </a:r>
            <a:r>
              <a:rPr spc="-150" dirty="0"/>
              <a:t> </a:t>
            </a:r>
            <a:r>
              <a:rPr spc="-80" dirty="0"/>
              <a:t>Komşuluk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4375708"/>
            <a:ext cx="7888605" cy="190309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94310" indent="-181610">
              <a:lnSpc>
                <a:spcPct val="100000"/>
              </a:lnSpc>
              <a:spcBef>
                <a:spcPts val="625"/>
              </a:spcBef>
              <a:buClr>
                <a:srgbClr val="4F81BC"/>
              </a:buClr>
              <a:buSzPct val="84090"/>
              <a:buChar char="•"/>
              <a:tabLst>
                <a:tab pos="194310" algn="l"/>
              </a:tabLst>
            </a:pPr>
            <a:r>
              <a:rPr sz="2200" dirty="0">
                <a:latin typeface="Microsoft Sans Serif"/>
                <a:cs typeface="Microsoft Sans Serif"/>
              </a:rPr>
              <a:t>hücre</a:t>
            </a:r>
            <a:r>
              <a:rPr sz="2200" spc="-4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0000</a:t>
            </a:r>
            <a:r>
              <a:rPr sz="2200" spc="-3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hücre</a:t>
            </a:r>
            <a:r>
              <a:rPr sz="2200" spc="-4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0100,</a:t>
            </a:r>
            <a:r>
              <a:rPr sz="2200" spc="-4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hücre</a:t>
            </a:r>
            <a:r>
              <a:rPr sz="2200" spc="-3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0100</a:t>
            </a:r>
            <a:r>
              <a:rPr sz="2200" spc="-3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ise</a:t>
            </a:r>
            <a:r>
              <a:rPr sz="2200" spc="-4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hücre</a:t>
            </a:r>
            <a:r>
              <a:rPr sz="2200" spc="-4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1100.</a:t>
            </a:r>
            <a:endParaRPr sz="2200">
              <a:latin typeface="Microsoft Sans Serif"/>
              <a:cs typeface="Microsoft Sans Serif"/>
            </a:endParaRPr>
          </a:p>
          <a:p>
            <a:pPr marL="193675" marR="438150" indent="-181610">
              <a:lnSpc>
                <a:spcPct val="100000"/>
              </a:lnSpc>
              <a:spcBef>
                <a:spcPts val="530"/>
              </a:spcBef>
              <a:buClr>
                <a:srgbClr val="4F81BC"/>
              </a:buClr>
              <a:buSzPct val="84090"/>
              <a:buChar char="•"/>
              <a:tabLst>
                <a:tab pos="194945" algn="l"/>
              </a:tabLst>
            </a:pPr>
            <a:r>
              <a:rPr sz="2200" dirty="0">
                <a:latin typeface="Microsoft Sans Serif"/>
                <a:cs typeface="Microsoft Sans Serif"/>
              </a:rPr>
              <a:t>Hücre</a:t>
            </a:r>
            <a:r>
              <a:rPr sz="2200" spc="-3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0000</a:t>
            </a:r>
            <a:r>
              <a:rPr sz="2200" spc="-2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hücre</a:t>
            </a:r>
            <a:r>
              <a:rPr sz="2200" spc="-2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1000</a:t>
            </a:r>
            <a:r>
              <a:rPr sz="2200" spc="-2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komşudur</a:t>
            </a:r>
            <a:r>
              <a:rPr sz="2200" spc="-3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(katlandığında</a:t>
            </a:r>
            <a:r>
              <a:rPr sz="2200" spc="-25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dışardan 	komşuluk)</a:t>
            </a:r>
            <a:endParaRPr sz="2200">
              <a:latin typeface="Microsoft Sans Serif"/>
              <a:cs typeface="Microsoft Sans Serif"/>
            </a:endParaRPr>
          </a:p>
          <a:p>
            <a:pPr marL="193675" marR="5080" indent="-181610">
              <a:lnSpc>
                <a:spcPct val="100000"/>
              </a:lnSpc>
              <a:spcBef>
                <a:spcPts val="525"/>
              </a:spcBef>
              <a:buClr>
                <a:srgbClr val="4F81BC"/>
              </a:buClr>
              <a:buSzPct val="84090"/>
              <a:buChar char="•"/>
              <a:tabLst>
                <a:tab pos="194945" algn="l"/>
              </a:tabLst>
            </a:pPr>
            <a:r>
              <a:rPr sz="2200" dirty="0">
                <a:latin typeface="Microsoft Sans Serif"/>
                <a:cs typeface="Microsoft Sans Serif"/>
              </a:rPr>
              <a:t>Komşu</a:t>
            </a:r>
            <a:r>
              <a:rPr sz="2200" spc="-2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hüre</a:t>
            </a:r>
            <a:r>
              <a:rPr sz="2200" spc="-1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ile</a:t>
            </a:r>
            <a:r>
              <a:rPr sz="2200" spc="-2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bulunduğumuz</a:t>
            </a:r>
            <a:r>
              <a:rPr sz="2200" spc="-1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hücre</a:t>
            </a:r>
            <a:r>
              <a:rPr sz="2200" spc="-1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arasında</a:t>
            </a:r>
            <a:r>
              <a:rPr sz="2200" spc="-1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sadece</a:t>
            </a:r>
            <a:r>
              <a:rPr sz="2200" spc="-1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bir</a:t>
            </a:r>
            <a:r>
              <a:rPr sz="2200" spc="-2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giriş 	</a:t>
            </a:r>
            <a:r>
              <a:rPr sz="2200" dirty="0">
                <a:latin typeface="Microsoft Sans Serif"/>
                <a:cs typeface="Microsoft Sans Serif"/>
              </a:rPr>
              <a:t>değişkeni</a:t>
            </a:r>
            <a:r>
              <a:rPr sz="2200" spc="-2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farklıdır.</a:t>
            </a:r>
            <a:r>
              <a:rPr sz="2200" spc="-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İki değişken</a:t>
            </a:r>
            <a:r>
              <a:rPr sz="2200" spc="-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farklı</a:t>
            </a:r>
            <a:r>
              <a:rPr sz="2200" spc="-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ise</a:t>
            </a:r>
            <a:r>
              <a:rPr sz="2200" spc="-1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komşuluk</a:t>
            </a:r>
            <a:r>
              <a:rPr sz="2200" spc="-10" dirty="0">
                <a:latin typeface="Microsoft Sans Serif"/>
                <a:cs typeface="Microsoft Sans Serif"/>
              </a:rPr>
              <a:t> olmaz.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99247" y="54356"/>
            <a:ext cx="2419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25" dirty="0">
                <a:solidFill>
                  <a:srgbClr val="FFFFFF"/>
                </a:solidFill>
                <a:latin typeface="Comic Sans MS"/>
                <a:cs typeface="Comic Sans MS"/>
              </a:rPr>
              <a:t>38</a:t>
            </a:r>
            <a:endParaRPr sz="1400">
              <a:latin typeface="Comic Sans MS"/>
              <a:cs typeface="Comic Sans MS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143628" y="2214562"/>
          <a:ext cx="1805936" cy="18160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1484"/>
                <a:gridCol w="451484"/>
                <a:gridCol w="451484"/>
                <a:gridCol w="451484"/>
              </a:tblGrid>
              <a:tr h="4502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4578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4559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452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4300220" y="1922017"/>
            <a:ext cx="66865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9420" algn="l"/>
              </a:tabLst>
            </a:pPr>
            <a:r>
              <a:rPr sz="1600" spc="-25" dirty="0">
                <a:latin typeface="Comic Sans MS"/>
                <a:cs typeface="Comic Sans MS"/>
              </a:rPr>
              <a:t>00</a:t>
            </a:r>
            <a:r>
              <a:rPr sz="1600" dirty="0">
                <a:latin typeface="Comic Sans MS"/>
                <a:cs typeface="Comic Sans MS"/>
              </a:rPr>
              <a:t>	</a:t>
            </a:r>
            <a:r>
              <a:rPr sz="1600" spc="-25" dirty="0">
                <a:latin typeface="Comic Sans MS"/>
                <a:cs typeface="Comic Sans MS"/>
              </a:rPr>
              <a:t>01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0540" y="1625854"/>
            <a:ext cx="4027804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9710" indent="-181610">
              <a:lnSpc>
                <a:spcPct val="100000"/>
              </a:lnSpc>
              <a:spcBef>
                <a:spcPts val="100"/>
              </a:spcBef>
              <a:buClr>
                <a:srgbClr val="4F81BC"/>
              </a:buClr>
              <a:buSzPct val="84090"/>
              <a:buChar char="•"/>
              <a:tabLst>
                <a:tab pos="219710" algn="l"/>
              </a:tabLst>
            </a:pPr>
            <a:r>
              <a:rPr sz="2200" dirty="0">
                <a:latin typeface="Microsoft Sans Serif"/>
                <a:cs typeface="Microsoft Sans Serif"/>
              </a:rPr>
              <a:t>Komşuluk=yanında</a:t>
            </a:r>
            <a:r>
              <a:rPr sz="2200" spc="-5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olan</a:t>
            </a:r>
            <a:r>
              <a:rPr sz="2200" spc="-35" dirty="0">
                <a:latin typeface="Microsoft Sans Serif"/>
                <a:cs typeface="Microsoft Sans Serif"/>
              </a:rPr>
              <a:t> </a:t>
            </a:r>
            <a:r>
              <a:rPr sz="2200" spc="-25" dirty="0">
                <a:latin typeface="Microsoft Sans Serif"/>
                <a:cs typeface="Microsoft Sans Serif"/>
              </a:rPr>
              <a:t>h</a:t>
            </a:r>
            <a:r>
              <a:rPr sz="2200" spc="-660" dirty="0">
                <a:latin typeface="Microsoft Sans Serif"/>
                <a:cs typeface="Microsoft Sans Serif"/>
              </a:rPr>
              <a:t>ü</a:t>
            </a:r>
            <a:r>
              <a:rPr sz="2400" spc="-525" baseline="-19097" dirty="0">
                <a:latin typeface="Comic Sans MS"/>
                <a:cs typeface="Comic Sans MS"/>
              </a:rPr>
              <a:t>C</a:t>
            </a:r>
            <a:r>
              <a:rPr sz="2200" spc="-785" dirty="0">
                <a:latin typeface="Microsoft Sans Serif"/>
                <a:cs typeface="Microsoft Sans Serif"/>
              </a:rPr>
              <a:t>c</a:t>
            </a:r>
            <a:r>
              <a:rPr sz="2400" spc="-607" baseline="-19097" dirty="0">
                <a:latin typeface="Comic Sans MS"/>
                <a:cs typeface="Comic Sans MS"/>
              </a:rPr>
              <a:t>D</a:t>
            </a:r>
            <a:r>
              <a:rPr sz="2200" spc="-25" dirty="0">
                <a:latin typeface="Microsoft Sans Serif"/>
                <a:cs typeface="Microsoft Sans Serif"/>
              </a:rPr>
              <a:t>re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62704" y="1908175"/>
            <a:ext cx="299085" cy="301625"/>
          </a:xfrm>
          <a:custGeom>
            <a:avLst/>
            <a:gdLst/>
            <a:ahLst/>
            <a:cxnLst/>
            <a:rect l="l" t="t" r="r" b="b"/>
            <a:pathLst>
              <a:path w="299085" h="301625">
                <a:moveTo>
                  <a:pt x="298958" y="301625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177028" y="1933193"/>
            <a:ext cx="6470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8465" algn="l"/>
              </a:tabLst>
            </a:pPr>
            <a:r>
              <a:rPr sz="1600" spc="-25" dirty="0">
                <a:latin typeface="Comic Sans MS"/>
                <a:cs typeface="Comic Sans MS"/>
              </a:rPr>
              <a:t>11</a:t>
            </a:r>
            <a:r>
              <a:rPr sz="1600" dirty="0">
                <a:latin typeface="Comic Sans MS"/>
                <a:cs typeface="Comic Sans MS"/>
              </a:rPr>
              <a:t>	</a:t>
            </a:r>
            <a:r>
              <a:rPr sz="1600" spc="-25" dirty="0">
                <a:latin typeface="Comic Sans MS"/>
                <a:cs typeface="Comic Sans MS"/>
              </a:rPr>
              <a:t>10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63950" y="1891588"/>
            <a:ext cx="302260" cy="2054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3000"/>
              </a:lnSpc>
              <a:spcBef>
                <a:spcPts val="100"/>
              </a:spcBef>
            </a:pPr>
            <a:r>
              <a:rPr sz="1600" spc="-25" dirty="0">
                <a:latin typeface="Comic Sans MS"/>
                <a:cs typeface="Comic Sans MS"/>
              </a:rPr>
              <a:t>AB 00</a:t>
            </a:r>
            <a:endParaRPr sz="16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1600" spc="-25" dirty="0">
                <a:latin typeface="Comic Sans MS"/>
                <a:cs typeface="Comic Sans MS"/>
              </a:rPr>
              <a:t>01</a:t>
            </a:r>
            <a:endParaRPr sz="16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930"/>
              </a:spcBef>
            </a:pPr>
            <a:r>
              <a:rPr sz="1600" spc="-25" dirty="0">
                <a:latin typeface="Comic Sans MS"/>
                <a:cs typeface="Comic Sans MS"/>
              </a:rPr>
              <a:t>11</a:t>
            </a:r>
            <a:endParaRPr sz="16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115"/>
              </a:spcBef>
            </a:pPr>
            <a:r>
              <a:rPr sz="1600" spc="-25" dirty="0">
                <a:latin typeface="Comic Sans MS"/>
                <a:cs typeface="Comic Sans MS"/>
              </a:rPr>
              <a:t>10</a:t>
            </a:r>
            <a:endParaRPr sz="16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00" dirty="0"/>
              <a:t>Karnaugh</a:t>
            </a:r>
            <a:r>
              <a:rPr sz="3200" spc="-130" dirty="0"/>
              <a:t> </a:t>
            </a:r>
            <a:r>
              <a:rPr sz="3200" spc="-90" dirty="0"/>
              <a:t>Haritasında</a:t>
            </a:r>
            <a:r>
              <a:rPr sz="3200" spc="-120" dirty="0"/>
              <a:t> </a:t>
            </a:r>
            <a:r>
              <a:rPr sz="3200" spc="-70" dirty="0"/>
              <a:t>ÇT</a:t>
            </a:r>
            <a:r>
              <a:rPr sz="3200" spc="-190" dirty="0"/>
              <a:t> </a:t>
            </a:r>
            <a:r>
              <a:rPr sz="3200" spc="-110" dirty="0"/>
              <a:t>ifadenin</a:t>
            </a:r>
            <a:r>
              <a:rPr sz="3200" spc="-125" dirty="0"/>
              <a:t> </a:t>
            </a:r>
            <a:r>
              <a:rPr sz="3200" spc="-65" dirty="0"/>
              <a:t>Gösterimi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699247" y="54356"/>
            <a:ext cx="2419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25" dirty="0">
                <a:solidFill>
                  <a:srgbClr val="FFFFFF"/>
                </a:solidFill>
                <a:latin typeface="Comic Sans MS"/>
                <a:cs typeface="Comic Sans MS"/>
              </a:rPr>
              <a:t>39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60315" y="4357370"/>
            <a:ext cx="58483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9425" algn="l"/>
              </a:tabLst>
            </a:pPr>
            <a:r>
              <a:rPr sz="1600" spc="-50" dirty="0">
                <a:latin typeface="Comic Sans MS"/>
                <a:cs typeface="Comic Sans MS"/>
              </a:rPr>
              <a:t>0</a:t>
            </a:r>
            <a:r>
              <a:rPr sz="1600" dirty="0">
                <a:latin typeface="Comic Sans MS"/>
                <a:cs typeface="Comic Sans MS"/>
              </a:rPr>
              <a:t>	</a:t>
            </a:r>
            <a:r>
              <a:rPr sz="1600" spc="-50" dirty="0">
                <a:latin typeface="Comic Sans MS"/>
                <a:cs typeface="Comic Sans MS"/>
              </a:rPr>
              <a:t>1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90340" y="4206747"/>
            <a:ext cx="382905" cy="1172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aseline="-48611" dirty="0">
                <a:latin typeface="Comic Sans MS"/>
                <a:cs typeface="Comic Sans MS"/>
              </a:rPr>
              <a:t>x</a:t>
            </a:r>
            <a:r>
              <a:rPr sz="2400" spc="217" baseline="-48611" dirty="0">
                <a:latin typeface="Comic Sans MS"/>
                <a:cs typeface="Comic Sans MS"/>
              </a:rPr>
              <a:t> </a:t>
            </a:r>
            <a:r>
              <a:rPr sz="1600" spc="-50" dirty="0">
                <a:latin typeface="Comic Sans MS"/>
                <a:cs typeface="Comic Sans MS"/>
              </a:rPr>
              <a:t>y</a:t>
            </a:r>
            <a:endParaRPr sz="1600">
              <a:latin typeface="Comic Sans MS"/>
              <a:cs typeface="Comic Sans MS"/>
            </a:endParaRPr>
          </a:p>
          <a:p>
            <a:pPr marL="213360">
              <a:lnSpc>
                <a:spcPct val="100000"/>
              </a:lnSpc>
              <a:spcBef>
                <a:spcPts val="1830"/>
              </a:spcBef>
            </a:pPr>
            <a:r>
              <a:rPr sz="1600" spc="-50" dirty="0">
                <a:latin typeface="Comic Sans MS"/>
                <a:cs typeface="Comic Sans MS"/>
              </a:rPr>
              <a:t>0</a:t>
            </a:r>
            <a:endParaRPr sz="1600">
              <a:latin typeface="Comic Sans MS"/>
              <a:cs typeface="Comic Sans MS"/>
            </a:endParaRPr>
          </a:p>
          <a:p>
            <a:pPr marL="213360">
              <a:lnSpc>
                <a:spcPct val="100000"/>
              </a:lnSpc>
              <a:spcBef>
                <a:spcPts val="1445"/>
              </a:spcBef>
            </a:pPr>
            <a:r>
              <a:rPr sz="1600" spc="-50" dirty="0">
                <a:latin typeface="Comic Sans MS"/>
                <a:cs typeface="Comic Sans MS"/>
              </a:rPr>
              <a:t>1</a:t>
            </a:r>
            <a:endParaRPr sz="1600">
              <a:latin typeface="Comic Sans MS"/>
              <a:cs typeface="Comic Sans MS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353178" y="4638738"/>
          <a:ext cx="902968" cy="9023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1484"/>
                <a:gridCol w="451484"/>
              </a:tblGrid>
              <a:tr h="450215">
                <a:tc>
                  <a:txBody>
                    <a:bodyPr/>
                    <a:lstStyle/>
                    <a:p>
                      <a:pPr marL="99060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6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6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452120">
                <a:tc>
                  <a:txBody>
                    <a:bodyPr/>
                    <a:lstStyle/>
                    <a:p>
                      <a:pPr marL="9969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6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969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6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4059173" y="4343400"/>
            <a:ext cx="300355" cy="301625"/>
          </a:xfrm>
          <a:custGeom>
            <a:avLst/>
            <a:gdLst/>
            <a:ahLst/>
            <a:cxnLst/>
            <a:rect l="l" t="t" r="r" b="b"/>
            <a:pathLst>
              <a:path w="300354" h="301625">
                <a:moveTo>
                  <a:pt x="300354" y="301625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10540" y="1550035"/>
            <a:ext cx="7876540" cy="244475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220979" indent="-182880">
              <a:lnSpc>
                <a:spcPct val="100000"/>
              </a:lnSpc>
              <a:spcBef>
                <a:spcPts val="690"/>
              </a:spcBef>
              <a:buClr>
                <a:srgbClr val="4F81BC"/>
              </a:buClr>
              <a:buSzPct val="85416"/>
              <a:buChar char="•"/>
              <a:tabLst>
                <a:tab pos="220979" algn="l"/>
              </a:tabLst>
            </a:pPr>
            <a:r>
              <a:rPr sz="2400" dirty="0">
                <a:latin typeface="Microsoft Sans Serif"/>
                <a:cs typeface="Microsoft Sans Serif"/>
              </a:rPr>
              <a:t>ÇT</a:t>
            </a:r>
            <a:r>
              <a:rPr sz="2400" spc="-1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ifadenin</a:t>
            </a:r>
            <a:r>
              <a:rPr sz="2400" spc="-5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haritaya</a:t>
            </a:r>
            <a:r>
              <a:rPr sz="2400" spc="-5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yerleştirilmesi</a:t>
            </a:r>
            <a:endParaRPr sz="2400">
              <a:latin typeface="Microsoft Sans Serif"/>
              <a:cs typeface="Microsoft Sans Serif"/>
            </a:endParaRPr>
          </a:p>
          <a:p>
            <a:pPr marL="494030" marR="598170" lvl="1" indent="-181610">
              <a:lnSpc>
                <a:spcPct val="100000"/>
              </a:lnSpc>
              <a:spcBef>
                <a:spcPts val="490"/>
              </a:spcBef>
              <a:buClr>
                <a:srgbClr val="4F81BC"/>
              </a:buClr>
              <a:buSzPct val="85000"/>
              <a:buChar char="•"/>
              <a:tabLst>
                <a:tab pos="495300" algn="l"/>
                <a:tab pos="1227455" algn="l"/>
              </a:tabLst>
            </a:pPr>
            <a:r>
              <a:rPr sz="2000" spc="-20" dirty="0">
                <a:latin typeface="Microsoft Sans Serif"/>
                <a:cs typeface="Microsoft Sans Serif"/>
              </a:rPr>
              <a:t>Adım</a:t>
            </a:r>
            <a:r>
              <a:rPr sz="2000" dirty="0">
                <a:latin typeface="Microsoft Sans Serif"/>
                <a:cs typeface="Microsoft Sans Serif"/>
              </a:rPr>
              <a:t>	1: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Standart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ÇT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ifadede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her bir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çarpım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terimini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değerini 	</a:t>
            </a:r>
            <a:r>
              <a:rPr sz="2000" dirty="0">
                <a:latin typeface="Microsoft Sans Serif"/>
                <a:cs typeface="Microsoft Sans Serif"/>
              </a:rPr>
              <a:t>belirle,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bu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işlem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doğruluk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tablosu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ile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yapılabilir.</a:t>
            </a:r>
            <a:endParaRPr sz="2000">
              <a:latin typeface="Microsoft Sans Serif"/>
              <a:cs typeface="Microsoft Sans Serif"/>
            </a:endParaRPr>
          </a:p>
          <a:p>
            <a:pPr marL="493395" lvl="1" indent="-181610">
              <a:lnSpc>
                <a:spcPct val="100000"/>
              </a:lnSpc>
              <a:spcBef>
                <a:spcPts val="480"/>
              </a:spcBef>
              <a:buClr>
                <a:srgbClr val="4F81BC"/>
              </a:buClr>
              <a:buSzPct val="85000"/>
              <a:buChar char="•"/>
              <a:tabLst>
                <a:tab pos="493395" algn="l"/>
              </a:tabLst>
            </a:pPr>
            <a:r>
              <a:rPr sz="2000" dirty="0">
                <a:latin typeface="Microsoft Sans Serif"/>
                <a:cs typeface="Microsoft Sans Serif"/>
              </a:rPr>
              <a:t>Adım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2: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ÇT</a:t>
            </a:r>
            <a:r>
              <a:rPr sz="2000" spc="-5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ifadeye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göre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her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terimin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değerini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doğruluk</a:t>
            </a:r>
            <a:r>
              <a:rPr sz="2000" spc="-10" dirty="0">
                <a:latin typeface="Microsoft Sans Serif"/>
                <a:cs typeface="Microsoft Sans Serif"/>
              </a:rPr>
              <a:t> tablosunda</a:t>
            </a:r>
            <a:endParaRPr sz="2000">
              <a:latin typeface="Microsoft Sans Serif"/>
              <a:cs typeface="Microsoft Sans Serif"/>
            </a:endParaRPr>
          </a:p>
          <a:p>
            <a:pPr marL="495300">
              <a:lnSpc>
                <a:spcPct val="100000"/>
              </a:lnSpc>
              <a:spcBef>
                <a:spcPts val="725"/>
              </a:spcBef>
              <a:tabLst>
                <a:tab pos="1645920" algn="l"/>
              </a:tabLst>
            </a:pPr>
            <a:r>
              <a:rPr sz="3000" spc="-37" baseline="20833" dirty="0">
                <a:latin typeface="Microsoft Sans Serif"/>
                <a:cs typeface="Microsoft Sans Serif"/>
              </a:rPr>
              <a:t>be</a:t>
            </a:r>
            <a:r>
              <a:rPr sz="3000" spc="-667" baseline="20833" dirty="0">
                <a:latin typeface="Microsoft Sans Serif"/>
                <a:cs typeface="Microsoft Sans Serif"/>
              </a:rPr>
              <a:t>l</a:t>
            </a:r>
            <a:r>
              <a:rPr sz="1800" spc="-1055" dirty="0">
                <a:solidFill>
                  <a:srgbClr val="1F487C"/>
                </a:solidFill>
                <a:latin typeface="Comic Sans MS"/>
                <a:cs typeface="Comic Sans MS"/>
              </a:rPr>
              <a:t>Ö</a:t>
            </a:r>
            <a:r>
              <a:rPr sz="3000" spc="-37" baseline="20833" dirty="0">
                <a:latin typeface="Microsoft Sans Serif"/>
                <a:cs typeface="Microsoft Sans Serif"/>
              </a:rPr>
              <a:t>i</a:t>
            </a:r>
            <a:r>
              <a:rPr sz="3000" spc="-157" baseline="20833" dirty="0">
                <a:latin typeface="Microsoft Sans Serif"/>
                <a:cs typeface="Microsoft Sans Serif"/>
              </a:rPr>
              <a:t>r</a:t>
            </a:r>
            <a:r>
              <a:rPr sz="1800" spc="-795" dirty="0">
                <a:solidFill>
                  <a:srgbClr val="1F487C"/>
                </a:solidFill>
                <a:latin typeface="Comic Sans MS"/>
                <a:cs typeface="Comic Sans MS"/>
              </a:rPr>
              <a:t>r</a:t>
            </a:r>
            <a:r>
              <a:rPr sz="3000" spc="-37" baseline="20833" dirty="0">
                <a:latin typeface="Microsoft Sans Serif"/>
                <a:cs typeface="Microsoft Sans Serif"/>
              </a:rPr>
              <a:t>l</a:t>
            </a:r>
            <a:r>
              <a:rPr sz="3000" spc="-1207" baseline="20833" dirty="0">
                <a:latin typeface="Microsoft Sans Serif"/>
                <a:cs typeface="Microsoft Sans Serif"/>
              </a:rPr>
              <a:t>e</a:t>
            </a:r>
            <a:r>
              <a:rPr sz="1800" spc="-180" dirty="0">
                <a:solidFill>
                  <a:srgbClr val="1F487C"/>
                </a:solidFill>
                <a:latin typeface="Comic Sans MS"/>
                <a:cs typeface="Comic Sans MS"/>
              </a:rPr>
              <a:t>n</a:t>
            </a:r>
            <a:r>
              <a:rPr sz="3000" spc="-615" baseline="20833" dirty="0">
                <a:latin typeface="Microsoft Sans Serif"/>
                <a:cs typeface="Microsoft Sans Serif"/>
              </a:rPr>
              <a:t>.</a:t>
            </a:r>
            <a:r>
              <a:rPr sz="1800" spc="-25" dirty="0">
                <a:solidFill>
                  <a:srgbClr val="1F487C"/>
                </a:solidFill>
                <a:latin typeface="Comic Sans MS"/>
                <a:cs typeface="Comic Sans MS"/>
              </a:rPr>
              <a:t>e</a:t>
            </a:r>
            <a:r>
              <a:rPr sz="1800" spc="-15" dirty="0">
                <a:solidFill>
                  <a:srgbClr val="1F487C"/>
                </a:solidFill>
                <a:latin typeface="Comic Sans MS"/>
                <a:cs typeface="Comic Sans MS"/>
              </a:rPr>
              <a:t>k:</a:t>
            </a:r>
            <a:r>
              <a:rPr sz="1800" dirty="0">
                <a:solidFill>
                  <a:srgbClr val="1F487C"/>
                </a:solidFill>
                <a:latin typeface="Comic Sans MS"/>
                <a:cs typeface="Comic Sans MS"/>
              </a:rPr>
              <a:t>	F</a:t>
            </a:r>
            <a:r>
              <a:rPr sz="1800" spc="-35" dirty="0">
                <a:solidFill>
                  <a:srgbClr val="1F487C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1F487C"/>
                </a:solidFill>
                <a:latin typeface="Comic Sans MS"/>
                <a:cs typeface="Comic Sans MS"/>
              </a:rPr>
              <a:t>=</a:t>
            </a:r>
            <a:r>
              <a:rPr sz="1800" spc="-20" dirty="0">
                <a:solidFill>
                  <a:srgbClr val="1F487C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1F487C"/>
                </a:solidFill>
                <a:latin typeface="Comic Sans MS"/>
                <a:cs typeface="Comic Sans MS"/>
              </a:rPr>
              <a:t>Σ(0,1)</a:t>
            </a:r>
            <a:r>
              <a:rPr sz="1800" spc="-5" dirty="0">
                <a:solidFill>
                  <a:srgbClr val="1F487C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1F487C"/>
                </a:solidFill>
                <a:latin typeface="Comic Sans MS"/>
                <a:cs typeface="Comic Sans MS"/>
              </a:rPr>
              <a:t>=</a:t>
            </a:r>
            <a:r>
              <a:rPr sz="1800" spc="-20" dirty="0">
                <a:solidFill>
                  <a:srgbClr val="1F487C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1F487C"/>
                </a:solidFill>
                <a:latin typeface="Comic Sans MS"/>
                <a:cs typeface="Comic Sans MS"/>
              </a:rPr>
              <a:t>x’y</a:t>
            </a:r>
            <a:r>
              <a:rPr sz="1800" spc="-20" dirty="0">
                <a:solidFill>
                  <a:srgbClr val="1F487C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1F487C"/>
                </a:solidFill>
                <a:latin typeface="Comic Sans MS"/>
                <a:cs typeface="Comic Sans MS"/>
              </a:rPr>
              <a:t>+</a:t>
            </a:r>
            <a:r>
              <a:rPr sz="1800" spc="-15" dirty="0">
                <a:solidFill>
                  <a:srgbClr val="1F487C"/>
                </a:solidFill>
                <a:latin typeface="Comic Sans MS"/>
                <a:cs typeface="Comic Sans MS"/>
              </a:rPr>
              <a:t> </a:t>
            </a:r>
            <a:r>
              <a:rPr sz="1800" spc="-20" dirty="0">
                <a:solidFill>
                  <a:srgbClr val="1F487C"/>
                </a:solidFill>
                <a:latin typeface="Comic Sans MS"/>
                <a:cs typeface="Comic Sans MS"/>
              </a:rPr>
              <a:t>x’y’</a:t>
            </a:r>
            <a:endParaRPr sz="1800">
              <a:latin typeface="Comic Sans MS"/>
              <a:cs typeface="Comic Sans MS"/>
            </a:endParaRPr>
          </a:p>
          <a:p>
            <a:pPr marL="781050">
              <a:lnSpc>
                <a:spcPct val="100000"/>
              </a:lnSpc>
              <a:spcBef>
                <a:spcPts val="2120"/>
              </a:spcBef>
            </a:pPr>
            <a:r>
              <a:rPr sz="1800" dirty="0">
                <a:solidFill>
                  <a:srgbClr val="1F487C"/>
                </a:solidFill>
                <a:latin typeface="Comic Sans MS"/>
                <a:cs typeface="Comic Sans MS"/>
              </a:rPr>
              <a:t>Giriş</a:t>
            </a:r>
            <a:r>
              <a:rPr sz="1800" spc="-40" dirty="0">
                <a:solidFill>
                  <a:srgbClr val="1F487C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1F487C"/>
                </a:solidFill>
                <a:latin typeface="Comic Sans MS"/>
                <a:cs typeface="Comic Sans MS"/>
              </a:rPr>
              <a:t>değişkenleri:</a:t>
            </a:r>
            <a:r>
              <a:rPr sz="1800" spc="-20" dirty="0">
                <a:solidFill>
                  <a:srgbClr val="1F487C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1F487C"/>
                </a:solidFill>
                <a:latin typeface="Comic Sans MS"/>
                <a:cs typeface="Comic Sans MS"/>
              </a:rPr>
              <a:t>x,</a:t>
            </a:r>
            <a:r>
              <a:rPr sz="1800" spc="-20" dirty="0">
                <a:solidFill>
                  <a:srgbClr val="1F487C"/>
                </a:solidFill>
                <a:latin typeface="Comic Sans MS"/>
                <a:cs typeface="Comic Sans MS"/>
              </a:rPr>
              <a:t> </a:t>
            </a:r>
            <a:r>
              <a:rPr sz="1800" spc="-50" dirty="0">
                <a:solidFill>
                  <a:srgbClr val="1F487C"/>
                </a:solidFill>
                <a:latin typeface="Comic Sans MS"/>
                <a:cs typeface="Comic Sans MS"/>
              </a:rPr>
              <a:t>y</a:t>
            </a:r>
            <a:endParaRPr sz="1800">
              <a:latin typeface="Comic Sans MS"/>
              <a:cs typeface="Comic Sans MS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551813" y="4217481"/>
          <a:ext cx="1316989" cy="1680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520"/>
                <a:gridCol w="508635"/>
                <a:gridCol w="457834"/>
              </a:tblGrid>
              <a:tr h="307975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spc="-50" dirty="0">
                          <a:latin typeface="Comic Sans MS"/>
                          <a:cs typeface="Comic Sans MS"/>
                        </a:rPr>
                        <a:t>x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20955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spc="-50" dirty="0">
                          <a:latin typeface="Comic Sans MS"/>
                          <a:cs typeface="Comic Sans MS"/>
                        </a:rPr>
                        <a:t>y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20955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spc="-50" dirty="0">
                          <a:latin typeface="Comic Sans MS"/>
                          <a:cs typeface="Comic Sans MS"/>
                        </a:rPr>
                        <a:t>F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16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55879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16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55879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16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55879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EDEBE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6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50800" marB="0"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R="8191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6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50800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6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EDEBE0"/>
                    </a:solidFill>
                  </a:tcPr>
                </a:tc>
              </a:tr>
              <a:tr h="342265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6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50800" marB="0"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6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50800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6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EDEBE0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6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50800" marB="0"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R="8191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6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50800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6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EDEBE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96722"/>
            <a:ext cx="391604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Karnaugh</a:t>
            </a:r>
            <a:r>
              <a:rPr spc="-145" dirty="0"/>
              <a:t> </a:t>
            </a:r>
            <a:r>
              <a:rPr spc="-60" dirty="0"/>
              <a:t>Haritası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0035"/>
            <a:ext cx="7390130" cy="223583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690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dirty="0">
                <a:latin typeface="Microsoft Sans Serif"/>
                <a:cs typeface="Microsoft Sans Serif"/>
              </a:rPr>
              <a:t>Standart</a:t>
            </a:r>
            <a:r>
              <a:rPr sz="2400" spc="-8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olmayan</a:t>
            </a:r>
            <a:r>
              <a:rPr sz="2400" spc="-7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ÇT</a:t>
            </a:r>
            <a:r>
              <a:rPr sz="2400" spc="-114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ifadenin</a:t>
            </a:r>
            <a:r>
              <a:rPr sz="2400" spc="-7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haritaya</a:t>
            </a:r>
            <a:r>
              <a:rPr sz="2400" spc="-7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yerleştirilmesi</a:t>
            </a:r>
            <a:endParaRPr sz="2400">
              <a:latin typeface="Microsoft Sans Serif"/>
              <a:cs typeface="Microsoft Sans Serif"/>
            </a:endParaRPr>
          </a:p>
          <a:p>
            <a:pPr marL="467995" lvl="1" indent="-181610">
              <a:lnSpc>
                <a:spcPct val="100000"/>
              </a:lnSpc>
              <a:spcBef>
                <a:spcPts val="490"/>
              </a:spcBef>
              <a:buClr>
                <a:srgbClr val="4F81BC"/>
              </a:buClr>
              <a:buSzPct val="85000"/>
              <a:buChar char="•"/>
              <a:tabLst>
                <a:tab pos="467995" algn="l"/>
              </a:tabLst>
            </a:pPr>
            <a:r>
              <a:rPr sz="2000" dirty="0">
                <a:latin typeface="Microsoft Sans Serif"/>
                <a:cs typeface="Microsoft Sans Serif"/>
              </a:rPr>
              <a:t>Adım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1: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her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terimi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sayısal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olarak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genişlet.</a:t>
            </a:r>
            <a:endParaRPr sz="2000">
              <a:latin typeface="Microsoft Sans Serif"/>
              <a:cs typeface="Microsoft Sans Serif"/>
            </a:endParaRPr>
          </a:p>
          <a:p>
            <a:pPr marL="468630" marR="5080" lvl="1" indent="-181610">
              <a:lnSpc>
                <a:spcPct val="100000"/>
              </a:lnSpc>
              <a:spcBef>
                <a:spcPts val="480"/>
              </a:spcBef>
              <a:buClr>
                <a:srgbClr val="4F81BC"/>
              </a:buClr>
              <a:buSzPct val="85000"/>
              <a:buChar char="•"/>
              <a:tabLst>
                <a:tab pos="469900" algn="l"/>
              </a:tabLst>
            </a:pPr>
            <a:r>
              <a:rPr sz="2000" dirty="0">
                <a:latin typeface="Microsoft Sans Serif"/>
                <a:cs typeface="Microsoft Sans Serif"/>
              </a:rPr>
              <a:t>Adım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2: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1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adımda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bulduğun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her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terimin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temsil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ettiği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hücreye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50" dirty="0">
                <a:latin typeface="Microsoft Sans Serif"/>
                <a:cs typeface="Microsoft Sans Serif"/>
              </a:rPr>
              <a:t>1 	</a:t>
            </a:r>
            <a:r>
              <a:rPr sz="2000" spc="-10" dirty="0">
                <a:latin typeface="Microsoft Sans Serif"/>
                <a:cs typeface="Microsoft Sans Serif"/>
              </a:rPr>
              <a:t>yerleştir.</a:t>
            </a:r>
            <a:endParaRPr sz="2000">
              <a:latin typeface="Microsoft Sans Serif"/>
              <a:cs typeface="Microsoft Sans Serif"/>
            </a:endParaRPr>
          </a:p>
          <a:p>
            <a:pPr marL="286385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Microsoft Sans Serif"/>
                <a:cs typeface="Microsoft Sans Serif"/>
              </a:rPr>
              <a:t>Örnek: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45" dirty="0">
                <a:latin typeface="Microsoft Sans Serif"/>
                <a:cs typeface="Microsoft Sans Serif"/>
              </a:rPr>
              <a:t>F=A’</a:t>
            </a:r>
            <a:r>
              <a:rPr sz="2000" spc="-5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+</a:t>
            </a:r>
            <a:r>
              <a:rPr sz="2000" spc="-114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AB’</a:t>
            </a:r>
            <a:r>
              <a:rPr sz="2000" spc="-6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+</a:t>
            </a:r>
            <a:r>
              <a:rPr sz="2000" spc="-11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ABC’</a:t>
            </a:r>
            <a:endParaRPr sz="2000">
              <a:latin typeface="Microsoft Sans Serif"/>
              <a:cs typeface="Microsoft Sans Serif"/>
            </a:endParaRPr>
          </a:p>
          <a:p>
            <a:pPr marL="286385">
              <a:lnSpc>
                <a:spcPct val="100000"/>
              </a:lnSpc>
              <a:spcBef>
                <a:spcPts val="480"/>
              </a:spcBef>
              <a:tabLst>
                <a:tab pos="1841500" algn="l"/>
                <a:tab pos="2390140" algn="l"/>
                <a:tab pos="2803525" algn="l"/>
                <a:tab pos="3399154" algn="l"/>
              </a:tabLst>
            </a:pPr>
            <a:r>
              <a:rPr sz="2000" dirty="0">
                <a:latin typeface="Microsoft Sans Serif"/>
                <a:cs typeface="Microsoft Sans Serif"/>
              </a:rPr>
              <a:t>Adım</a:t>
            </a:r>
            <a:r>
              <a:rPr sz="2000" spc="10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1: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spc="-25" dirty="0">
                <a:latin typeface="Microsoft Sans Serif"/>
                <a:cs typeface="Microsoft Sans Serif"/>
              </a:rPr>
              <a:t>A’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spc="-50" dirty="0">
                <a:latin typeface="Microsoft Sans Serif"/>
                <a:cs typeface="Microsoft Sans Serif"/>
              </a:rPr>
              <a:t>+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spc="-25" dirty="0">
                <a:latin typeface="Microsoft Sans Serif"/>
                <a:cs typeface="Microsoft Sans Serif"/>
              </a:rPr>
              <a:t>AB’</a:t>
            </a:r>
            <a:r>
              <a:rPr sz="2000" dirty="0">
                <a:latin typeface="Microsoft Sans Serif"/>
                <a:cs typeface="Microsoft Sans Serif"/>
              </a:rPr>
              <a:t>	+</a:t>
            </a:r>
            <a:r>
              <a:rPr sz="2000" spc="-11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ABC’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0259" y="5284470"/>
            <a:ext cx="89916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latin typeface="Microsoft Sans Serif"/>
                <a:cs typeface="Microsoft Sans Serif"/>
              </a:rPr>
              <a:t>Adım</a:t>
            </a:r>
            <a:r>
              <a:rPr sz="2000" spc="10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2: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99247" y="54356"/>
            <a:ext cx="2419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25" dirty="0">
                <a:solidFill>
                  <a:srgbClr val="FFFFFF"/>
                </a:solidFill>
                <a:latin typeface="Comic Sans MS"/>
                <a:cs typeface="Comic Sans MS"/>
              </a:rPr>
              <a:t>40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55289" y="4990846"/>
            <a:ext cx="24130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Comic Sans MS"/>
                <a:cs typeface="Comic Sans MS"/>
              </a:rPr>
              <a:t>01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20570" y="4840223"/>
            <a:ext cx="80708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aseline="-48611" dirty="0">
                <a:latin typeface="Comic Sans MS"/>
                <a:cs typeface="Comic Sans MS"/>
              </a:rPr>
              <a:t>A</a:t>
            </a:r>
            <a:r>
              <a:rPr sz="2400" spc="-104" baseline="-48611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BC</a:t>
            </a:r>
            <a:r>
              <a:rPr sz="1600" spc="-240" dirty="0">
                <a:latin typeface="Comic Sans MS"/>
                <a:cs typeface="Comic Sans MS"/>
              </a:rPr>
              <a:t> </a:t>
            </a:r>
            <a:r>
              <a:rPr sz="2400" spc="-37" baseline="-41666" dirty="0">
                <a:latin typeface="Comic Sans MS"/>
                <a:cs typeface="Comic Sans MS"/>
              </a:rPr>
              <a:t>00</a:t>
            </a:r>
            <a:endParaRPr sz="2400" baseline="-41666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20467" y="5316473"/>
            <a:ext cx="14986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0" dirty="0">
                <a:latin typeface="Comic Sans MS"/>
                <a:cs typeface="Comic Sans MS"/>
              </a:rPr>
              <a:t>0</a:t>
            </a:r>
            <a:endParaRPr sz="16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1600" spc="-50" dirty="0">
                <a:latin typeface="Comic Sans MS"/>
                <a:cs typeface="Comic Sans MS"/>
              </a:rPr>
              <a:t>1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091054" y="4976876"/>
            <a:ext cx="299085" cy="301625"/>
          </a:xfrm>
          <a:custGeom>
            <a:avLst/>
            <a:gdLst/>
            <a:ahLst/>
            <a:cxnLst/>
            <a:rect l="l" t="t" r="r" b="b"/>
            <a:pathLst>
              <a:path w="299085" h="301625">
                <a:moveTo>
                  <a:pt x="298957" y="301625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383663" y="5272087"/>
          <a:ext cx="1805936" cy="902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1484"/>
                <a:gridCol w="451484"/>
                <a:gridCol w="451484"/>
                <a:gridCol w="451484"/>
              </a:tblGrid>
              <a:tr h="450850">
                <a:tc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64769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452120">
                <a:tc>
                  <a:txBody>
                    <a:bodyPr/>
                    <a:lstStyle/>
                    <a:p>
                      <a:pPr marR="29209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6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64769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6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6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6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1969516" y="5715000"/>
            <a:ext cx="70485" cy="381000"/>
          </a:xfrm>
          <a:custGeom>
            <a:avLst/>
            <a:gdLst/>
            <a:ahLst/>
            <a:cxnLst/>
            <a:rect l="l" t="t" r="r" b="b"/>
            <a:pathLst>
              <a:path w="70485" h="381000">
                <a:moveTo>
                  <a:pt x="70357" y="381000"/>
                </a:moveTo>
                <a:lnTo>
                  <a:pt x="56663" y="378697"/>
                </a:lnTo>
                <a:lnTo>
                  <a:pt x="45481" y="372416"/>
                </a:lnTo>
                <a:lnTo>
                  <a:pt x="37943" y="363099"/>
                </a:lnTo>
                <a:lnTo>
                  <a:pt x="35178" y="351688"/>
                </a:lnTo>
                <a:lnTo>
                  <a:pt x="35178" y="219811"/>
                </a:lnTo>
                <a:lnTo>
                  <a:pt x="32414" y="208400"/>
                </a:lnTo>
                <a:lnTo>
                  <a:pt x="24876" y="199083"/>
                </a:lnTo>
                <a:lnTo>
                  <a:pt x="13694" y="192802"/>
                </a:lnTo>
                <a:lnTo>
                  <a:pt x="0" y="190500"/>
                </a:lnTo>
                <a:lnTo>
                  <a:pt x="13694" y="188197"/>
                </a:lnTo>
                <a:lnTo>
                  <a:pt x="24876" y="181916"/>
                </a:lnTo>
                <a:lnTo>
                  <a:pt x="32414" y="172599"/>
                </a:lnTo>
                <a:lnTo>
                  <a:pt x="35178" y="161188"/>
                </a:lnTo>
                <a:lnTo>
                  <a:pt x="35178" y="29311"/>
                </a:lnTo>
                <a:lnTo>
                  <a:pt x="37943" y="17900"/>
                </a:lnTo>
                <a:lnTo>
                  <a:pt x="45481" y="8583"/>
                </a:lnTo>
                <a:lnTo>
                  <a:pt x="56663" y="2302"/>
                </a:lnTo>
                <a:lnTo>
                  <a:pt x="70357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721611" y="5676646"/>
            <a:ext cx="19494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0" dirty="0">
                <a:latin typeface="Microsoft Sans Serif"/>
                <a:cs typeface="Microsoft Sans Serif"/>
              </a:rPr>
              <a:t>A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954273" y="4953000"/>
            <a:ext cx="703580" cy="76200"/>
          </a:xfrm>
          <a:custGeom>
            <a:avLst/>
            <a:gdLst/>
            <a:ahLst/>
            <a:cxnLst/>
            <a:rect l="l" t="t" r="r" b="b"/>
            <a:pathLst>
              <a:path w="703579" h="76200">
                <a:moveTo>
                  <a:pt x="0" y="76200"/>
                </a:moveTo>
                <a:lnTo>
                  <a:pt x="4974" y="61352"/>
                </a:lnTo>
                <a:lnTo>
                  <a:pt x="18557" y="49244"/>
                </a:lnTo>
                <a:lnTo>
                  <a:pt x="38736" y="41088"/>
                </a:lnTo>
                <a:lnTo>
                  <a:pt x="63500" y="38100"/>
                </a:lnTo>
                <a:lnTo>
                  <a:pt x="288163" y="38100"/>
                </a:lnTo>
                <a:lnTo>
                  <a:pt x="312872" y="35111"/>
                </a:lnTo>
                <a:lnTo>
                  <a:pt x="333057" y="26955"/>
                </a:lnTo>
                <a:lnTo>
                  <a:pt x="346670" y="14847"/>
                </a:lnTo>
                <a:lnTo>
                  <a:pt x="351663" y="0"/>
                </a:lnTo>
                <a:lnTo>
                  <a:pt x="356655" y="14847"/>
                </a:lnTo>
                <a:lnTo>
                  <a:pt x="370268" y="26955"/>
                </a:lnTo>
                <a:lnTo>
                  <a:pt x="390453" y="35111"/>
                </a:lnTo>
                <a:lnTo>
                  <a:pt x="415163" y="38100"/>
                </a:lnTo>
                <a:lnTo>
                  <a:pt x="639826" y="38100"/>
                </a:lnTo>
                <a:lnTo>
                  <a:pt x="664535" y="41088"/>
                </a:lnTo>
                <a:lnTo>
                  <a:pt x="684720" y="49244"/>
                </a:lnTo>
                <a:lnTo>
                  <a:pt x="698333" y="61352"/>
                </a:lnTo>
                <a:lnTo>
                  <a:pt x="703326" y="762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229610" y="4475376"/>
            <a:ext cx="822960" cy="796290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sz="2000" spc="-50" dirty="0">
                <a:latin typeface="Microsoft Sans Serif"/>
                <a:cs typeface="Microsoft Sans Serif"/>
              </a:rPr>
              <a:t>C</a:t>
            </a:r>
            <a:endParaRPr sz="2000">
              <a:latin typeface="Microsoft Sans Serif"/>
              <a:cs typeface="Microsoft Sans Serif"/>
            </a:endParaRPr>
          </a:p>
          <a:p>
            <a:pPr marL="187960">
              <a:lnSpc>
                <a:spcPct val="100000"/>
              </a:lnSpc>
              <a:spcBef>
                <a:spcPts val="780"/>
              </a:spcBef>
              <a:tabLst>
                <a:tab pos="593725" algn="l"/>
              </a:tabLst>
            </a:pPr>
            <a:r>
              <a:rPr sz="1600" spc="-25" dirty="0">
                <a:latin typeface="Comic Sans MS"/>
                <a:cs typeface="Comic Sans MS"/>
              </a:rPr>
              <a:t>11</a:t>
            </a:r>
            <a:r>
              <a:rPr sz="1600" dirty="0">
                <a:latin typeface="Comic Sans MS"/>
                <a:cs typeface="Comic Sans MS"/>
              </a:rPr>
              <a:t>	</a:t>
            </a:r>
            <a:r>
              <a:rPr sz="1600" spc="-25" dirty="0">
                <a:latin typeface="Comic Sans MS"/>
                <a:cs typeface="Comic Sans MS"/>
              </a:rPr>
              <a:t>10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305936" y="6248400"/>
            <a:ext cx="774065" cy="228600"/>
          </a:xfrm>
          <a:custGeom>
            <a:avLst/>
            <a:gdLst/>
            <a:ahLst/>
            <a:cxnLst/>
            <a:rect l="l" t="t" r="r" b="b"/>
            <a:pathLst>
              <a:path w="774064" h="228600">
                <a:moveTo>
                  <a:pt x="773684" y="0"/>
                </a:moveTo>
                <a:lnTo>
                  <a:pt x="768199" y="44493"/>
                </a:lnTo>
                <a:lnTo>
                  <a:pt x="753237" y="80824"/>
                </a:lnTo>
                <a:lnTo>
                  <a:pt x="731035" y="105318"/>
                </a:lnTo>
                <a:lnTo>
                  <a:pt x="703834" y="114300"/>
                </a:lnTo>
                <a:lnTo>
                  <a:pt x="456691" y="114300"/>
                </a:lnTo>
                <a:lnTo>
                  <a:pt x="429490" y="123281"/>
                </a:lnTo>
                <a:lnTo>
                  <a:pt x="407288" y="147775"/>
                </a:lnTo>
                <a:lnTo>
                  <a:pt x="392326" y="184106"/>
                </a:lnTo>
                <a:lnTo>
                  <a:pt x="386841" y="228600"/>
                </a:lnTo>
                <a:lnTo>
                  <a:pt x="381357" y="184106"/>
                </a:lnTo>
                <a:lnTo>
                  <a:pt x="366394" y="147775"/>
                </a:lnTo>
                <a:lnTo>
                  <a:pt x="344193" y="123281"/>
                </a:lnTo>
                <a:lnTo>
                  <a:pt x="316991" y="114300"/>
                </a:lnTo>
                <a:lnTo>
                  <a:pt x="69850" y="114300"/>
                </a:lnTo>
                <a:lnTo>
                  <a:pt x="42648" y="105318"/>
                </a:lnTo>
                <a:lnTo>
                  <a:pt x="20446" y="80824"/>
                </a:lnTo>
                <a:lnTo>
                  <a:pt x="5484" y="44493"/>
                </a:ln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595878" y="6427470"/>
            <a:ext cx="19494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0" dirty="0">
                <a:latin typeface="Microsoft Sans Serif"/>
                <a:cs typeface="Microsoft Sans Serif"/>
              </a:rPr>
              <a:t>B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Mantık</a:t>
            </a:r>
            <a:r>
              <a:rPr spc="-140" dirty="0"/>
              <a:t> </a:t>
            </a:r>
            <a:r>
              <a:rPr spc="-105" dirty="0"/>
              <a:t>devrelerin</a:t>
            </a:r>
            <a:r>
              <a:rPr spc="-130" dirty="0"/>
              <a:t> </a:t>
            </a:r>
            <a:r>
              <a:rPr spc="-100" dirty="0"/>
              <a:t>Basitleştirilmesi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5091"/>
            <a:ext cx="7883525" cy="2000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marR="5080" indent="-182880">
              <a:lnSpc>
                <a:spcPct val="100000"/>
              </a:lnSpc>
              <a:spcBef>
                <a:spcPts val="100"/>
              </a:spcBef>
              <a:buClr>
                <a:srgbClr val="4F81BC"/>
              </a:buClr>
              <a:buSzPct val="85416"/>
              <a:buChar char="•"/>
              <a:tabLst>
                <a:tab pos="194945" algn="l"/>
              </a:tabLst>
            </a:pPr>
            <a:r>
              <a:rPr sz="2400" dirty="0">
                <a:latin typeface="Microsoft Sans Serif"/>
                <a:cs typeface="Microsoft Sans Serif"/>
              </a:rPr>
              <a:t>Sadeleştirme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yapılırken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en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az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sayıda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çarpım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terimi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ve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en </a:t>
            </a:r>
            <a:r>
              <a:rPr sz="2400" dirty="0">
                <a:latin typeface="Microsoft Sans Serif"/>
                <a:cs typeface="Microsoft Sans Serif"/>
              </a:rPr>
              <a:t>az</a:t>
            </a:r>
            <a:r>
              <a:rPr sz="2400" spc="-4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sayıda</a:t>
            </a:r>
            <a:r>
              <a:rPr sz="2400" spc="-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giriş</a:t>
            </a:r>
            <a:r>
              <a:rPr sz="2400" spc="-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değişkeni</a:t>
            </a:r>
            <a:r>
              <a:rPr sz="2400" spc="-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elde</a:t>
            </a:r>
            <a:r>
              <a:rPr sz="2400" spc="-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edilmeye</a:t>
            </a:r>
            <a:r>
              <a:rPr sz="2400" spc="-2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çalışılmalıdır.</a:t>
            </a:r>
            <a:endParaRPr sz="2400">
              <a:latin typeface="Microsoft Sans Serif"/>
              <a:cs typeface="Microsoft Sans Serif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dirty="0">
                <a:latin typeface="Microsoft Sans Serif"/>
                <a:cs typeface="Microsoft Sans Serif"/>
              </a:rPr>
              <a:t>Devreleri</a:t>
            </a:r>
            <a:r>
              <a:rPr sz="2400" spc="-7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neden</a:t>
            </a:r>
            <a:r>
              <a:rPr sz="2400" spc="-7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sadeleştiririz?</a:t>
            </a:r>
            <a:endParaRPr sz="2400">
              <a:latin typeface="Microsoft Sans Serif"/>
              <a:cs typeface="Microsoft Sans Serif"/>
            </a:endParaRPr>
          </a:p>
          <a:p>
            <a:pPr marL="467995" lvl="1" indent="-181610">
              <a:lnSpc>
                <a:spcPct val="100000"/>
              </a:lnSpc>
              <a:spcBef>
                <a:spcPts val="490"/>
              </a:spcBef>
              <a:buClr>
                <a:srgbClr val="4F81BC"/>
              </a:buClr>
              <a:buSzPct val="85000"/>
              <a:buChar char="•"/>
              <a:tabLst>
                <a:tab pos="467995" algn="l"/>
              </a:tabLst>
            </a:pPr>
            <a:r>
              <a:rPr sz="2000" dirty="0">
                <a:latin typeface="Microsoft Sans Serif"/>
                <a:cs typeface="Microsoft Sans Serif"/>
              </a:rPr>
              <a:t>Boyut,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#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geçit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say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ısı,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maliyet,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hız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2400" spc="-10" dirty="0">
                <a:latin typeface="Microsoft Sans Serif"/>
                <a:cs typeface="Microsoft Sans Serif"/>
              </a:rPr>
              <a:t>F=AB+ABC+A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99247" y="54356"/>
            <a:ext cx="2419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25" dirty="0">
                <a:solidFill>
                  <a:srgbClr val="FFFFFF"/>
                </a:solidFill>
                <a:latin typeface="Comic Sans MS"/>
                <a:cs typeface="Comic Sans MS"/>
              </a:rPr>
              <a:t>41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30197" y="3668267"/>
            <a:ext cx="231076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latin typeface="Microsoft Sans Serif"/>
                <a:cs typeface="Microsoft Sans Serif"/>
              </a:rPr>
              <a:t>Sadeleştirme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öncesi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96332" y="3652520"/>
            <a:ext cx="2265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Sadeleştirme</a:t>
            </a:r>
            <a:r>
              <a:rPr sz="1800" spc="-120" dirty="0">
                <a:latin typeface="Comic Sans MS"/>
                <a:cs typeface="Comic Sans MS"/>
              </a:rPr>
              <a:t> </a:t>
            </a:r>
            <a:r>
              <a:rPr sz="1800" spc="-10" dirty="0">
                <a:latin typeface="Comic Sans MS"/>
                <a:cs typeface="Comic Sans MS"/>
              </a:rPr>
              <a:t>sonrası</a:t>
            </a:r>
            <a:endParaRPr sz="1800">
              <a:latin typeface="Comic Sans MS"/>
              <a:cs typeface="Comic Sans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044" y="4000500"/>
            <a:ext cx="3657600" cy="248285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45684" y="4343400"/>
            <a:ext cx="2391537" cy="14827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Boolean</a:t>
            </a:r>
            <a:r>
              <a:rPr spc="-155" dirty="0"/>
              <a:t> </a:t>
            </a:r>
            <a:r>
              <a:rPr spc="-70" dirty="0"/>
              <a:t>kanunları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5091"/>
            <a:ext cx="754253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marR="5080" indent="-182880">
              <a:lnSpc>
                <a:spcPct val="100000"/>
              </a:lnSpc>
              <a:spcBef>
                <a:spcPts val="100"/>
              </a:spcBef>
              <a:buClr>
                <a:srgbClr val="4F81BC"/>
              </a:buClr>
              <a:buSzPct val="85416"/>
              <a:buChar char="•"/>
              <a:tabLst>
                <a:tab pos="194945" algn="l"/>
                <a:tab pos="2671445" algn="l"/>
              </a:tabLst>
            </a:pPr>
            <a:r>
              <a:rPr sz="2400" dirty="0">
                <a:latin typeface="Microsoft Sans Serif"/>
                <a:cs typeface="Microsoft Sans Serif"/>
              </a:rPr>
              <a:t>Değişme</a:t>
            </a:r>
            <a:r>
              <a:rPr sz="2400" spc="-9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özelliği:</a:t>
            </a:r>
            <a:r>
              <a:rPr sz="2400" dirty="0">
                <a:latin typeface="Microsoft Sans Serif"/>
                <a:cs typeface="Microsoft Sans Serif"/>
              </a:rPr>
              <a:t>	VE</a:t>
            </a:r>
            <a:r>
              <a:rPr sz="2400" spc="-5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,</a:t>
            </a:r>
            <a:r>
              <a:rPr sz="2400" spc="-20" dirty="0">
                <a:latin typeface="Microsoft Sans Serif"/>
                <a:cs typeface="Microsoft Sans Serif"/>
              </a:rPr>
              <a:t> </a:t>
            </a:r>
            <a:r>
              <a:rPr sz="2400" spc="-50" dirty="0">
                <a:latin typeface="Microsoft Sans Serif"/>
                <a:cs typeface="Microsoft Sans Serif"/>
              </a:rPr>
              <a:t>VEYA</a:t>
            </a:r>
            <a:r>
              <a:rPr sz="2400" spc="-114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işlemlerinde </a:t>
            </a:r>
            <a:r>
              <a:rPr sz="2400" spc="-10" dirty="0">
                <a:latin typeface="Microsoft Sans Serif"/>
                <a:cs typeface="Microsoft Sans Serif"/>
              </a:rPr>
              <a:t>değişkenlrin </a:t>
            </a:r>
            <a:r>
              <a:rPr sz="2400" dirty="0">
                <a:latin typeface="Microsoft Sans Serif"/>
                <a:cs typeface="Microsoft Sans Serif"/>
              </a:rPr>
              <a:t>sırası</a:t>
            </a:r>
            <a:r>
              <a:rPr sz="2400" spc="6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önemli</a:t>
            </a:r>
            <a:r>
              <a:rPr sz="2400" spc="8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değildir.</a:t>
            </a:r>
            <a:endParaRPr sz="2400">
              <a:latin typeface="Microsoft Sans Serif"/>
              <a:cs typeface="Microsoft Sans Serif"/>
            </a:endParaRPr>
          </a:p>
          <a:p>
            <a:pPr marL="467995" lvl="1" indent="-181610">
              <a:lnSpc>
                <a:spcPct val="100000"/>
              </a:lnSpc>
              <a:spcBef>
                <a:spcPts val="489"/>
              </a:spcBef>
              <a:buClr>
                <a:srgbClr val="4F81BC"/>
              </a:buClr>
              <a:buSzPct val="85000"/>
              <a:buChar char="•"/>
              <a:tabLst>
                <a:tab pos="467995" algn="l"/>
              </a:tabLst>
            </a:pPr>
            <a:r>
              <a:rPr sz="2000" dirty="0">
                <a:latin typeface="Microsoft Sans Serif"/>
                <a:cs typeface="Microsoft Sans Serif"/>
              </a:rPr>
              <a:t>A</a:t>
            </a:r>
            <a:r>
              <a:rPr sz="2000" spc="-10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+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B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=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B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+</a:t>
            </a:r>
            <a:r>
              <a:rPr sz="2000" spc="-110" dirty="0">
                <a:latin typeface="Microsoft Sans Serif"/>
                <a:cs typeface="Microsoft Sans Serif"/>
              </a:rPr>
              <a:t> </a:t>
            </a:r>
            <a:r>
              <a:rPr sz="2000" spc="-50" dirty="0">
                <a:latin typeface="Microsoft Sans Serif"/>
                <a:cs typeface="Microsoft Sans Serif"/>
              </a:rPr>
              <a:t>A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2960" y="3918872"/>
            <a:ext cx="1148080" cy="283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0"/>
              </a:lnSpc>
            </a:pPr>
            <a:r>
              <a:rPr sz="1700" dirty="0">
                <a:solidFill>
                  <a:srgbClr val="4F81BC"/>
                </a:solidFill>
                <a:latin typeface="Microsoft Sans Serif"/>
                <a:cs typeface="Microsoft Sans Serif"/>
              </a:rPr>
              <a:t>•</a:t>
            </a:r>
            <a:r>
              <a:rPr sz="1700" spc="375" dirty="0">
                <a:solidFill>
                  <a:srgbClr val="4F81BC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AB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= </a:t>
            </a:r>
            <a:r>
              <a:rPr sz="2000" spc="-25" dirty="0">
                <a:latin typeface="Microsoft Sans Serif"/>
                <a:cs typeface="Microsoft Sans Serif"/>
              </a:rPr>
              <a:t>BA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13902" y="6352032"/>
            <a:ext cx="11430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0" dirty="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527" y="3230498"/>
            <a:ext cx="8911209" cy="9906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810000" y="3375456"/>
            <a:ext cx="1600200" cy="76962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44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"/>
              </a:spcBef>
            </a:pPr>
            <a:r>
              <a:rPr sz="4400" spc="-10" dirty="0">
                <a:solidFill>
                  <a:srgbClr val="FF0000"/>
                </a:solidFill>
                <a:latin typeface="Times New Roman"/>
                <a:cs typeface="Times New Roman"/>
              </a:rPr>
              <a:t>Eşittir</a:t>
            </a:r>
            <a:endParaRPr sz="44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300" y="4953000"/>
            <a:ext cx="8915400" cy="114300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733800" y="5139778"/>
            <a:ext cx="1600200" cy="76962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44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"/>
              </a:spcBef>
            </a:pPr>
            <a:r>
              <a:rPr sz="4400" spc="-10" dirty="0">
                <a:solidFill>
                  <a:srgbClr val="FF0000"/>
                </a:solidFill>
                <a:latin typeface="Times New Roman"/>
                <a:cs typeface="Times New Roman"/>
              </a:rPr>
              <a:t>Eşittir</a:t>
            </a:r>
            <a:endParaRPr sz="4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Mantık</a:t>
            </a:r>
            <a:r>
              <a:rPr spc="-140" dirty="0"/>
              <a:t> </a:t>
            </a:r>
            <a:r>
              <a:rPr spc="-105" dirty="0"/>
              <a:t>devrelerin</a:t>
            </a:r>
            <a:r>
              <a:rPr spc="-130" dirty="0"/>
              <a:t> </a:t>
            </a:r>
            <a:r>
              <a:rPr spc="-100" dirty="0"/>
              <a:t>Basitleştirilmesi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3567"/>
            <a:ext cx="6774180" cy="2927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marR="36830" indent="-182880">
              <a:lnSpc>
                <a:spcPct val="100000"/>
              </a:lnSpc>
              <a:spcBef>
                <a:spcPts val="100"/>
              </a:spcBef>
              <a:buClr>
                <a:srgbClr val="4F81BC"/>
              </a:buClr>
              <a:buSzPct val="83928"/>
              <a:buChar char="•"/>
              <a:tabLst>
                <a:tab pos="194945" algn="l"/>
              </a:tabLst>
            </a:pPr>
            <a:r>
              <a:rPr sz="2800" dirty="0">
                <a:latin typeface="Microsoft Sans Serif"/>
                <a:cs typeface="Microsoft Sans Serif"/>
              </a:rPr>
              <a:t>Boolean</a:t>
            </a:r>
            <a:r>
              <a:rPr sz="2800" spc="-7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aritmetiğinin</a:t>
            </a:r>
            <a:r>
              <a:rPr sz="2800" spc="-6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kural</a:t>
            </a:r>
            <a:r>
              <a:rPr sz="2800" spc="-7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ve</a:t>
            </a:r>
            <a:r>
              <a:rPr sz="2800" spc="-7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kanunlarını kullanarak</a:t>
            </a:r>
            <a:endParaRPr sz="2800">
              <a:latin typeface="Microsoft Sans Serif"/>
              <a:cs typeface="Microsoft Sans Serif"/>
            </a:endParaRPr>
          </a:p>
          <a:p>
            <a:pPr marL="468630" lvl="1" indent="-182245">
              <a:lnSpc>
                <a:spcPct val="100000"/>
              </a:lnSpc>
              <a:spcBef>
                <a:spcPts val="675"/>
              </a:spcBef>
              <a:buClr>
                <a:srgbClr val="4F81BC"/>
              </a:buClr>
              <a:buSzPct val="83928"/>
              <a:buChar char="•"/>
              <a:tabLst>
                <a:tab pos="468630" algn="l"/>
              </a:tabLst>
            </a:pPr>
            <a:r>
              <a:rPr sz="2800" spc="-20" dirty="0">
                <a:latin typeface="Microsoft Sans Serif"/>
                <a:cs typeface="Microsoft Sans Serif"/>
              </a:rPr>
              <a:t>Yavaş</a:t>
            </a:r>
            <a:r>
              <a:rPr sz="2800" spc="-15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olabilir.</a:t>
            </a:r>
            <a:endParaRPr sz="2800">
              <a:latin typeface="Microsoft Sans Serif"/>
              <a:cs typeface="Microsoft Sans Serif"/>
            </a:endParaRPr>
          </a:p>
          <a:p>
            <a:pPr marL="468630" lvl="1" indent="-182245">
              <a:lnSpc>
                <a:spcPct val="100000"/>
              </a:lnSpc>
              <a:spcBef>
                <a:spcPts val="670"/>
              </a:spcBef>
              <a:buClr>
                <a:srgbClr val="4F81BC"/>
              </a:buClr>
              <a:buSzPct val="83928"/>
              <a:buChar char="•"/>
              <a:tabLst>
                <a:tab pos="468630" algn="l"/>
              </a:tabLst>
            </a:pPr>
            <a:r>
              <a:rPr sz="2800" dirty="0">
                <a:latin typeface="Microsoft Sans Serif"/>
                <a:cs typeface="Microsoft Sans Serif"/>
              </a:rPr>
              <a:t>En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basite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ulaştığımızdan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emin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olamayız</a:t>
            </a:r>
            <a:endParaRPr sz="2800">
              <a:latin typeface="Microsoft Sans Serif"/>
              <a:cs typeface="Microsoft Sans Serif"/>
            </a:endParaRPr>
          </a:p>
          <a:p>
            <a:pPr marL="194945" indent="-182245">
              <a:lnSpc>
                <a:spcPct val="100000"/>
              </a:lnSpc>
              <a:spcBef>
                <a:spcPts val="670"/>
              </a:spcBef>
              <a:buClr>
                <a:srgbClr val="4F81BC"/>
              </a:buClr>
              <a:buSzPct val="83928"/>
              <a:buChar char="•"/>
              <a:tabLst>
                <a:tab pos="194945" algn="l"/>
              </a:tabLst>
            </a:pPr>
            <a:r>
              <a:rPr sz="2800" spc="-10" dirty="0">
                <a:latin typeface="Microsoft Sans Serif"/>
                <a:cs typeface="Microsoft Sans Serif"/>
              </a:rPr>
              <a:t>K-</a:t>
            </a:r>
            <a:r>
              <a:rPr sz="2800" dirty="0">
                <a:latin typeface="Microsoft Sans Serif"/>
                <a:cs typeface="Microsoft Sans Serif"/>
              </a:rPr>
              <a:t>haritası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ikinci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seçenek.</a:t>
            </a:r>
            <a:endParaRPr sz="2800">
              <a:latin typeface="Microsoft Sans Serif"/>
              <a:cs typeface="Microsoft Sans Serif"/>
            </a:endParaRPr>
          </a:p>
          <a:p>
            <a:pPr marL="468630" lvl="1" indent="-182245">
              <a:lnSpc>
                <a:spcPct val="100000"/>
              </a:lnSpc>
              <a:spcBef>
                <a:spcPts val="675"/>
              </a:spcBef>
              <a:buClr>
                <a:srgbClr val="4F81BC"/>
              </a:buClr>
              <a:buSzPct val="83928"/>
              <a:buChar char="•"/>
              <a:tabLst>
                <a:tab pos="468630" algn="l"/>
              </a:tabLst>
            </a:pPr>
            <a:r>
              <a:rPr sz="2800" dirty="0">
                <a:latin typeface="Microsoft Sans Serif"/>
                <a:cs typeface="Microsoft Sans Serif"/>
              </a:rPr>
              <a:t>En</a:t>
            </a:r>
            <a:r>
              <a:rPr sz="2800" spc="-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basiti</a:t>
            </a:r>
            <a:r>
              <a:rPr sz="2800" spc="-1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bulabiliriz.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99247" y="54356"/>
            <a:ext cx="2419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25" dirty="0">
                <a:solidFill>
                  <a:srgbClr val="FFFFFF"/>
                </a:solidFill>
                <a:latin typeface="Comic Sans MS"/>
                <a:cs typeface="Comic Sans MS"/>
              </a:rPr>
              <a:t>42</a:t>
            </a:r>
            <a:endParaRPr sz="1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20" dirty="0"/>
              <a:t>K-</a:t>
            </a:r>
            <a:r>
              <a:rPr spc="-75" dirty="0"/>
              <a:t>haritası</a:t>
            </a:r>
            <a:r>
              <a:rPr spc="-145" dirty="0"/>
              <a:t> </a:t>
            </a:r>
            <a:r>
              <a:rPr spc="-80" dirty="0"/>
              <a:t>ile</a:t>
            </a:r>
            <a:r>
              <a:rPr spc="-145" dirty="0"/>
              <a:t> </a:t>
            </a:r>
            <a:r>
              <a:rPr spc="-95" dirty="0"/>
              <a:t>sadeleştirme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240" y="1551939"/>
            <a:ext cx="7511415" cy="384175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08279" indent="-182880">
              <a:lnSpc>
                <a:spcPct val="100000"/>
              </a:lnSpc>
              <a:spcBef>
                <a:spcPts val="675"/>
              </a:spcBef>
              <a:buClr>
                <a:srgbClr val="4F81BC"/>
              </a:buClr>
              <a:buSzPct val="85416"/>
              <a:buChar char="•"/>
              <a:tabLst>
                <a:tab pos="208279" algn="l"/>
              </a:tabLst>
            </a:pPr>
            <a:r>
              <a:rPr sz="2400" dirty="0">
                <a:latin typeface="Microsoft Sans Serif"/>
                <a:cs typeface="Microsoft Sans Serif"/>
              </a:rPr>
              <a:t>Adım</a:t>
            </a:r>
            <a:r>
              <a:rPr sz="2400" spc="-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1: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ÇT</a:t>
            </a:r>
            <a:r>
              <a:rPr sz="2400" spc="-4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ifadeyi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haritaya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yerleştir.</a:t>
            </a:r>
            <a:endParaRPr sz="2400">
              <a:latin typeface="Microsoft Sans Serif"/>
              <a:cs typeface="Microsoft Sans Serif"/>
            </a:endParaRPr>
          </a:p>
          <a:p>
            <a:pPr marL="208279" marR="17780" indent="-182880">
              <a:lnSpc>
                <a:spcPct val="100000"/>
              </a:lnSpc>
              <a:spcBef>
                <a:spcPts val="575"/>
              </a:spcBef>
              <a:buClr>
                <a:srgbClr val="4F81BC"/>
              </a:buClr>
              <a:buSzPct val="85416"/>
              <a:buChar char="•"/>
              <a:tabLst>
                <a:tab pos="208279" algn="l"/>
              </a:tabLst>
            </a:pPr>
            <a:r>
              <a:rPr sz="2400" dirty="0">
                <a:latin typeface="Microsoft Sans Serif"/>
                <a:cs typeface="Microsoft Sans Serif"/>
              </a:rPr>
              <a:t>Adım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2: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En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büyük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komşulukları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bul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ve basit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ÇT</a:t>
            </a:r>
            <a:r>
              <a:rPr sz="2400" spc="-3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ifadeyi </a:t>
            </a:r>
            <a:r>
              <a:rPr sz="2400" spc="-20" dirty="0">
                <a:latin typeface="Microsoft Sans Serif"/>
                <a:cs typeface="Microsoft Sans Serif"/>
              </a:rPr>
              <a:t>yaz.</a:t>
            </a:r>
            <a:endParaRPr sz="2400">
              <a:latin typeface="Microsoft Sans Serif"/>
              <a:cs typeface="Microsoft Sans Serif"/>
            </a:endParaRPr>
          </a:p>
          <a:p>
            <a:pPr marL="480695" lvl="1" indent="-181610">
              <a:lnSpc>
                <a:spcPct val="100000"/>
              </a:lnSpc>
              <a:spcBef>
                <a:spcPts val="490"/>
              </a:spcBef>
              <a:buClr>
                <a:srgbClr val="4F81BC"/>
              </a:buClr>
              <a:buSzPct val="85000"/>
              <a:buChar char="•"/>
              <a:tabLst>
                <a:tab pos="480695" algn="l"/>
                <a:tab pos="1215390" algn="l"/>
              </a:tabLst>
            </a:pPr>
            <a:r>
              <a:rPr sz="2000" spc="-10" dirty="0">
                <a:latin typeface="Microsoft Sans Serif"/>
                <a:cs typeface="Microsoft Sans Serif"/>
              </a:rPr>
              <a:t>Kural</a:t>
            </a:r>
            <a:r>
              <a:rPr sz="2000" dirty="0">
                <a:latin typeface="Microsoft Sans Serif"/>
                <a:cs typeface="Microsoft Sans Serif"/>
              </a:rPr>
              <a:t>	1: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grup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2</a:t>
            </a:r>
            <a:r>
              <a:rPr sz="1950" baseline="25641" dirty="0">
                <a:latin typeface="Microsoft Sans Serif"/>
                <a:cs typeface="Microsoft Sans Serif"/>
              </a:rPr>
              <a:t>n</a:t>
            </a:r>
            <a:r>
              <a:rPr sz="1950" spc="247" baseline="25641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hücre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içermeli,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95" dirty="0">
                <a:latin typeface="Microsoft Sans Serif"/>
                <a:cs typeface="Microsoft Sans Serif"/>
              </a:rPr>
              <a:t>n=0,1,2…</a:t>
            </a:r>
            <a:endParaRPr sz="2000">
              <a:latin typeface="Microsoft Sans Serif"/>
              <a:cs typeface="Microsoft Sans Serif"/>
            </a:endParaRPr>
          </a:p>
          <a:p>
            <a:pPr marL="480695" lvl="1" indent="-181610">
              <a:lnSpc>
                <a:spcPct val="100000"/>
              </a:lnSpc>
              <a:spcBef>
                <a:spcPts val="480"/>
              </a:spcBef>
              <a:buClr>
                <a:srgbClr val="4F81BC"/>
              </a:buClr>
              <a:buSzPct val="85000"/>
              <a:buChar char="•"/>
              <a:tabLst>
                <a:tab pos="480695" algn="l"/>
              </a:tabLst>
            </a:pPr>
            <a:r>
              <a:rPr sz="2000" dirty="0">
                <a:latin typeface="Microsoft Sans Serif"/>
                <a:cs typeface="Microsoft Sans Serif"/>
              </a:rPr>
              <a:t>Kural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2: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Guruptaki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hücre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sayısını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en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büyük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yapın.</a:t>
            </a:r>
            <a:endParaRPr sz="2000">
              <a:latin typeface="Microsoft Sans Serif"/>
              <a:cs typeface="Microsoft Sans Serif"/>
            </a:endParaRPr>
          </a:p>
          <a:p>
            <a:pPr marL="480695" lvl="1" indent="-181610">
              <a:lnSpc>
                <a:spcPct val="100000"/>
              </a:lnSpc>
              <a:spcBef>
                <a:spcPts val="480"/>
              </a:spcBef>
              <a:buClr>
                <a:srgbClr val="4F81BC"/>
              </a:buClr>
              <a:buSzPct val="85000"/>
              <a:buChar char="•"/>
              <a:tabLst>
                <a:tab pos="480695" algn="l"/>
              </a:tabLst>
            </a:pPr>
            <a:r>
              <a:rPr sz="2000" dirty="0">
                <a:latin typeface="Microsoft Sans Serif"/>
                <a:cs typeface="Microsoft Sans Serif"/>
              </a:rPr>
              <a:t>Kural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3: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Gurup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sayısını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en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aza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indirin.</a:t>
            </a:r>
            <a:endParaRPr sz="2000">
              <a:latin typeface="Microsoft Sans Serif"/>
              <a:cs typeface="Microsoft Sans Serif"/>
            </a:endParaRPr>
          </a:p>
          <a:p>
            <a:pPr marL="481330" marR="478155" lvl="1" indent="-181610">
              <a:lnSpc>
                <a:spcPct val="100000"/>
              </a:lnSpc>
              <a:spcBef>
                <a:spcPts val="480"/>
              </a:spcBef>
              <a:buClr>
                <a:srgbClr val="4F81BC"/>
              </a:buClr>
              <a:buSzPct val="85000"/>
              <a:buChar char="•"/>
              <a:tabLst>
                <a:tab pos="482600" algn="l"/>
              </a:tabLst>
            </a:pPr>
            <a:r>
              <a:rPr sz="2000" dirty="0">
                <a:latin typeface="Microsoft Sans Serif"/>
                <a:cs typeface="Microsoft Sans Serif"/>
              </a:rPr>
              <a:t>Kural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4: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Haritada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yer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alan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her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1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en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az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bir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gurubub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elemanı 	olmalıdır.</a:t>
            </a:r>
            <a:endParaRPr sz="2000">
              <a:latin typeface="Microsoft Sans Serif"/>
              <a:cs typeface="Microsoft Sans Serif"/>
            </a:endParaRPr>
          </a:p>
          <a:p>
            <a:pPr marL="480695" lvl="1" indent="-181610">
              <a:lnSpc>
                <a:spcPct val="100000"/>
              </a:lnSpc>
              <a:spcBef>
                <a:spcPts val="484"/>
              </a:spcBef>
              <a:buClr>
                <a:srgbClr val="4F81BC"/>
              </a:buClr>
              <a:buSzPct val="85000"/>
              <a:buChar char="•"/>
              <a:tabLst>
                <a:tab pos="480695" algn="l"/>
              </a:tabLst>
            </a:pPr>
            <a:r>
              <a:rPr sz="2000" dirty="0">
                <a:latin typeface="Microsoft Sans Serif"/>
                <a:cs typeface="Microsoft Sans Serif"/>
              </a:rPr>
              <a:t>kural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5: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gereksiz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gurup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oluşturmayın.</a:t>
            </a:r>
            <a:endParaRPr sz="2000">
              <a:latin typeface="Microsoft Sans Serif"/>
              <a:cs typeface="Microsoft Sans Serif"/>
            </a:endParaRPr>
          </a:p>
          <a:p>
            <a:pPr marL="208279" indent="-182880">
              <a:lnSpc>
                <a:spcPct val="100000"/>
              </a:lnSpc>
              <a:spcBef>
                <a:spcPts val="565"/>
              </a:spcBef>
              <a:buClr>
                <a:srgbClr val="4F81BC"/>
              </a:buClr>
              <a:buSzPct val="85416"/>
              <a:buChar char="•"/>
              <a:tabLst>
                <a:tab pos="208279" algn="l"/>
              </a:tabLst>
            </a:pPr>
            <a:r>
              <a:rPr sz="2400" dirty="0">
                <a:latin typeface="Microsoft Sans Serif"/>
                <a:cs typeface="Microsoft Sans Serif"/>
              </a:rPr>
              <a:t>Step</a:t>
            </a:r>
            <a:r>
              <a:rPr sz="2400" spc="-4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3:</a:t>
            </a:r>
            <a:r>
              <a:rPr sz="2400" spc="-2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Minimum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ÇT</a:t>
            </a:r>
            <a:r>
              <a:rPr sz="2400" spc="-6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ifadeyi</a:t>
            </a:r>
            <a:r>
              <a:rPr sz="2400" spc="-10" dirty="0">
                <a:latin typeface="Microsoft Sans Serif"/>
                <a:cs typeface="Microsoft Sans Serif"/>
              </a:rPr>
              <a:t> yazın.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99247" y="54356"/>
            <a:ext cx="2419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25" dirty="0">
                <a:solidFill>
                  <a:srgbClr val="FFFFFF"/>
                </a:solidFill>
                <a:latin typeface="Comic Sans MS"/>
                <a:cs typeface="Comic Sans MS"/>
              </a:rPr>
              <a:t>43</a:t>
            </a:r>
            <a:endParaRPr sz="1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Örnekler: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99247" y="54356"/>
            <a:ext cx="2419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25" dirty="0">
                <a:solidFill>
                  <a:srgbClr val="FFFFFF"/>
                </a:solidFill>
                <a:latin typeface="Comic Sans MS"/>
                <a:cs typeface="Comic Sans MS"/>
              </a:rPr>
              <a:t>44</a:t>
            </a:r>
            <a:endParaRPr sz="1400">
              <a:latin typeface="Comic Sans MS"/>
              <a:cs typeface="Comic Sans MS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216215" y="1898650"/>
          <a:ext cx="762000" cy="76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000"/>
                <a:gridCol w="381000"/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094739" y="1414575"/>
            <a:ext cx="137795" cy="2501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50" i="1" spc="-50" dirty="0">
                <a:latin typeface="Comic Sans MS"/>
                <a:cs typeface="Comic Sans MS"/>
              </a:rPr>
              <a:t>B</a:t>
            </a:r>
            <a:endParaRPr sz="1450">
              <a:latin typeface="Comic Sans MS"/>
              <a:cs typeface="Comic Sans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7702" y="1600200"/>
            <a:ext cx="305435" cy="304800"/>
          </a:xfrm>
          <a:custGeom>
            <a:avLst/>
            <a:gdLst/>
            <a:ahLst/>
            <a:cxnLst/>
            <a:rect l="l" t="t" r="r" b="b"/>
            <a:pathLst>
              <a:path w="305434" h="304800">
                <a:moveTo>
                  <a:pt x="304863" y="304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83538" y="1576577"/>
            <a:ext cx="42418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30835" algn="l"/>
              </a:tabLst>
            </a:pPr>
            <a:r>
              <a:rPr sz="1400" spc="-50" dirty="0">
                <a:latin typeface="Comic Sans MS"/>
                <a:cs typeface="Comic Sans MS"/>
              </a:rPr>
              <a:t>0</a:t>
            </a:r>
            <a:r>
              <a:rPr sz="1400" dirty="0">
                <a:latin typeface="Comic Sans MS"/>
                <a:cs typeface="Comic Sans MS"/>
              </a:rPr>
              <a:t>	</a:t>
            </a:r>
            <a:r>
              <a:rPr sz="1400" spc="-50" dirty="0">
                <a:latin typeface="Comic Sans MS"/>
                <a:cs typeface="Comic Sans MS"/>
              </a:rPr>
              <a:t>1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8011" y="1705014"/>
            <a:ext cx="354965" cy="87249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1450" i="1" spc="-50" dirty="0">
                <a:latin typeface="Comic Sans MS"/>
                <a:cs typeface="Comic Sans MS"/>
              </a:rPr>
              <a:t>A</a:t>
            </a:r>
            <a:endParaRPr sz="1450">
              <a:latin typeface="Comic Sans MS"/>
              <a:cs typeface="Comic Sans MS"/>
            </a:endParaRPr>
          </a:p>
          <a:p>
            <a:pPr marL="233045">
              <a:lnSpc>
                <a:spcPct val="100000"/>
              </a:lnSpc>
              <a:spcBef>
                <a:spcPts val="110"/>
              </a:spcBef>
            </a:pPr>
            <a:r>
              <a:rPr sz="1400" spc="-50" dirty="0">
                <a:latin typeface="Comic Sans MS"/>
                <a:cs typeface="Comic Sans MS"/>
              </a:rPr>
              <a:t>0</a:t>
            </a:r>
            <a:endParaRPr sz="1400">
              <a:latin typeface="Comic Sans MS"/>
              <a:cs typeface="Comic Sans MS"/>
            </a:endParaRPr>
          </a:p>
          <a:p>
            <a:pPr marL="247015">
              <a:lnSpc>
                <a:spcPct val="100000"/>
              </a:lnSpc>
              <a:spcBef>
                <a:spcPts val="1320"/>
              </a:spcBef>
            </a:pPr>
            <a:r>
              <a:rPr sz="1400" spc="-50" dirty="0">
                <a:latin typeface="Comic Sans MS"/>
                <a:cs typeface="Comic Sans MS"/>
              </a:rPr>
              <a:t>1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98267" y="2066372"/>
            <a:ext cx="117665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i="1" spc="-70" dirty="0">
                <a:latin typeface="Comic Sans MS"/>
                <a:cs typeface="Comic Sans MS"/>
              </a:rPr>
              <a:t>F=AB </a:t>
            </a:r>
            <a:r>
              <a:rPr sz="1800" spc="-25" dirty="0">
                <a:latin typeface="Symbol"/>
                <a:cs typeface="Symbol"/>
              </a:rPr>
              <a:t></a:t>
            </a:r>
            <a:r>
              <a:rPr sz="1900" i="1" spc="-25" dirty="0">
                <a:latin typeface="Comic Sans MS"/>
                <a:cs typeface="Comic Sans MS"/>
              </a:rPr>
              <a:t>+A</a:t>
            </a:r>
            <a:r>
              <a:rPr sz="1800" spc="-25" dirty="0">
                <a:latin typeface="Comic Sans MS"/>
                <a:cs typeface="Comic Sans MS"/>
              </a:rPr>
              <a:t>’</a:t>
            </a:r>
            <a:r>
              <a:rPr sz="1900" i="1" spc="-25" dirty="0">
                <a:latin typeface="Comic Sans MS"/>
                <a:cs typeface="Comic Sans MS"/>
              </a:rPr>
              <a:t>B</a:t>
            </a:r>
            <a:endParaRPr sz="19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46191" y="1905000"/>
            <a:ext cx="381635" cy="381000"/>
          </a:xfrm>
          <a:prstGeom prst="rect">
            <a:avLst/>
          </a:prstGeom>
          <a:solidFill>
            <a:srgbClr val="CCEBFF"/>
          </a:solidFill>
          <a:ln w="12700">
            <a:solidFill>
              <a:srgbClr val="000000"/>
            </a:solidFill>
          </a:ln>
        </p:spPr>
        <p:txBody>
          <a:bodyPr vert="horz" wrap="square" lIns="0" tIns="742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85"/>
              </a:spcBef>
            </a:pPr>
            <a:r>
              <a:rPr sz="1400" spc="-50" dirty="0">
                <a:latin typeface="Comic Sans MS"/>
                <a:cs typeface="Comic Sans MS"/>
              </a:rPr>
              <a:t>0</a:t>
            </a:r>
            <a:endParaRPr sz="1400">
              <a:latin typeface="Comic Sans MS"/>
              <a:cs typeface="Comic Sans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339841" y="1898650"/>
            <a:ext cx="775970" cy="774700"/>
            <a:chOff x="5339841" y="1898650"/>
            <a:chExt cx="775970" cy="774700"/>
          </a:xfrm>
        </p:grpSpPr>
        <p:sp>
          <p:nvSpPr>
            <p:cNvPr id="12" name="object 12"/>
            <p:cNvSpPr/>
            <p:nvPr/>
          </p:nvSpPr>
          <p:spPr>
            <a:xfrm>
              <a:off x="5346191" y="2286000"/>
              <a:ext cx="381635" cy="381000"/>
            </a:xfrm>
            <a:custGeom>
              <a:avLst/>
              <a:gdLst/>
              <a:ahLst/>
              <a:cxnLst/>
              <a:rect l="l" t="t" r="r" b="b"/>
              <a:pathLst>
                <a:path w="381635" h="381000">
                  <a:moveTo>
                    <a:pt x="381508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381508" y="381000"/>
                  </a:lnTo>
                  <a:lnTo>
                    <a:pt x="381508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46191" y="2286000"/>
              <a:ext cx="381635" cy="381000"/>
            </a:xfrm>
            <a:custGeom>
              <a:avLst/>
              <a:gdLst/>
              <a:ahLst/>
              <a:cxnLst/>
              <a:rect l="l" t="t" r="r" b="b"/>
              <a:pathLst>
                <a:path w="381635" h="381000">
                  <a:moveTo>
                    <a:pt x="0" y="381000"/>
                  </a:moveTo>
                  <a:lnTo>
                    <a:pt x="381508" y="381000"/>
                  </a:lnTo>
                  <a:lnTo>
                    <a:pt x="381508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727699" y="2286000"/>
              <a:ext cx="381635" cy="381000"/>
            </a:xfrm>
            <a:custGeom>
              <a:avLst/>
              <a:gdLst/>
              <a:ahLst/>
              <a:cxnLst/>
              <a:rect l="l" t="t" r="r" b="b"/>
              <a:pathLst>
                <a:path w="381635" h="381000">
                  <a:moveTo>
                    <a:pt x="381508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381508" y="381000"/>
                  </a:lnTo>
                  <a:lnTo>
                    <a:pt x="381508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27699" y="2286000"/>
              <a:ext cx="381635" cy="381000"/>
            </a:xfrm>
            <a:custGeom>
              <a:avLst/>
              <a:gdLst/>
              <a:ahLst/>
              <a:cxnLst/>
              <a:rect l="l" t="t" r="r" b="b"/>
              <a:pathLst>
                <a:path w="381635" h="381000">
                  <a:moveTo>
                    <a:pt x="0" y="381000"/>
                  </a:moveTo>
                  <a:lnTo>
                    <a:pt x="381508" y="381000"/>
                  </a:lnTo>
                  <a:lnTo>
                    <a:pt x="381508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27699" y="1905000"/>
              <a:ext cx="381635" cy="381000"/>
            </a:xfrm>
            <a:custGeom>
              <a:avLst/>
              <a:gdLst/>
              <a:ahLst/>
              <a:cxnLst/>
              <a:rect l="l" t="t" r="r" b="b"/>
              <a:pathLst>
                <a:path w="381635" h="381000">
                  <a:moveTo>
                    <a:pt x="381508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381508" y="381000"/>
                  </a:lnTo>
                  <a:lnTo>
                    <a:pt x="381508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727699" y="1905000"/>
              <a:ext cx="381635" cy="381000"/>
            </a:xfrm>
            <a:custGeom>
              <a:avLst/>
              <a:gdLst/>
              <a:ahLst/>
              <a:cxnLst/>
              <a:rect l="l" t="t" r="r" b="b"/>
              <a:pathLst>
                <a:path w="381635" h="381000">
                  <a:moveTo>
                    <a:pt x="0" y="381000"/>
                  </a:moveTo>
                  <a:lnTo>
                    <a:pt x="381508" y="381000"/>
                  </a:lnTo>
                  <a:lnTo>
                    <a:pt x="381508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734050" y="1967230"/>
            <a:ext cx="3689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1400" spc="-50" dirty="0">
                <a:latin typeface="Comic Sans MS"/>
                <a:cs typeface="Comic Sans MS"/>
              </a:rPr>
              <a:t>1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20208" y="1425701"/>
            <a:ext cx="13779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0" dirty="0">
                <a:latin typeface="Comic Sans MS"/>
                <a:cs typeface="Comic Sans MS"/>
              </a:rPr>
              <a:t>B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041010" y="1600200"/>
            <a:ext cx="305435" cy="304800"/>
          </a:xfrm>
          <a:custGeom>
            <a:avLst/>
            <a:gdLst/>
            <a:ahLst/>
            <a:cxnLst/>
            <a:rect l="l" t="t" r="r" b="b"/>
            <a:pathLst>
              <a:path w="305435" h="304800">
                <a:moveTo>
                  <a:pt x="305180" y="304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509514" y="1578101"/>
            <a:ext cx="42418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30835" algn="l"/>
              </a:tabLst>
            </a:pPr>
            <a:r>
              <a:rPr sz="1400" spc="-50" dirty="0">
                <a:latin typeface="Comic Sans MS"/>
                <a:cs typeface="Comic Sans MS"/>
              </a:rPr>
              <a:t>0</a:t>
            </a:r>
            <a:r>
              <a:rPr sz="1400" dirty="0">
                <a:latin typeface="Comic Sans MS"/>
                <a:cs typeface="Comic Sans MS"/>
              </a:rPr>
              <a:t>	</a:t>
            </a:r>
            <a:r>
              <a:rPr sz="1400" spc="-50" dirty="0">
                <a:latin typeface="Comic Sans MS"/>
                <a:cs typeface="Comic Sans MS"/>
              </a:rPr>
              <a:t>1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980178" y="1714957"/>
            <a:ext cx="1122680" cy="87185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400" spc="-50" dirty="0">
                <a:latin typeface="Comic Sans MS"/>
                <a:cs typeface="Comic Sans MS"/>
              </a:rPr>
              <a:t>A</a:t>
            </a:r>
            <a:endParaRPr sz="1400">
              <a:latin typeface="Comic Sans MS"/>
              <a:cs typeface="Comic Sans MS"/>
            </a:endParaRPr>
          </a:p>
          <a:p>
            <a:pPr marL="236220">
              <a:lnSpc>
                <a:spcPct val="100000"/>
              </a:lnSpc>
              <a:spcBef>
                <a:spcPts val="120"/>
              </a:spcBef>
            </a:pPr>
            <a:r>
              <a:rPr sz="1400" spc="-50" dirty="0">
                <a:latin typeface="Comic Sans MS"/>
                <a:cs typeface="Comic Sans MS"/>
              </a:rPr>
              <a:t>0</a:t>
            </a:r>
            <a:endParaRPr sz="1400">
              <a:latin typeface="Comic Sans MS"/>
              <a:cs typeface="Comic Sans MS"/>
            </a:endParaRPr>
          </a:p>
          <a:p>
            <a:pPr marL="248920">
              <a:lnSpc>
                <a:spcPct val="100000"/>
              </a:lnSpc>
              <a:spcBef>
                <a:spcPts val="1385"/>
              </a:spcBef>
              <a:tabLst>
                <a:tab pos="516890" algn="l"/>
                <a:tab pos="898525" algn="l"/>
              </a:tabLst>
            </a:pPr>
            <a:r>
              <a:rPr sz="2100" spc="-75" baseline="1984" dirty="0">
                <a:latin typeface="Comic Sans MS"/>
                <a:cs typeface="Comic Sans MS"/>
              </a:rPr>
              <a:t>1</a:t>
            </a:r>
            <a:r>
              <a:rPr sz="2100" baseline="1984" dirty="0">
                <a:latin typeface="Comic Sans MS"/>
                <a:cs typeface="Comic Sans MS"/>
              </a:rPr>
              <a:t>	</a:t>
            </a:r>
            <a:r>
              <a:rPr sz="1400" spc="-50" dirty="0">
                <a:latin typeface="Comic Sans MS"/>
                <a:cs typeface="Comic Sans MS"/>
              </a:rPr>
              <a:t>1</a:t>
            </a:r>
            <a:r>
              <a:rPr sz="1400" dirty="0">
                <a:latin typeface="Comic Sans MS"/>
                <a:cs typeface="Comic Sans MS"/>
              </a:rPr>
              <a:t>	</a:t>
            </a:r>
            <a:r>
              <a:rPr sz="1400" spc="-50" dirty="0">
                <a:latin typeface="Comic Sans MS"/>
                <a:cs typeface="Comic Sans MS"/>
              </a:rPr>
              <a:t>1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628130" y="2415539"/>
            <a:ext cx="62738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Comic Sans MS"/>
                <a:cs typeface="Comic Sans MS"/>
              </a:rPr>
              <a:t>F=A+B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455664" y="1867662"/>
            <a:ext cx="1564640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Comic Sans MS"/>
                <a:cs typeface="Comic Sans MS"/>
              </a:rPr>
              <a:t>F=AB</a:t>
            </a:r>
            <a:r>
              <a:rPr sz="1600" spc="-45" dirty="0">
                <a:latin typeface="Comic Sans MS"/>
                <a:cs typeface="Comic Sans MS"/>
              </a:rPr>
              <a:t> </a:t>
            </a:r>
            <a:r>
              <a:rPr sz="1600" dirty="0">
                <a:latin typeface="Comic Sans MS"/>
                <a:cs typeface="Comic Sans MS"/>
              </a:rPr>
              <a:t>+A</a:t>
            </a:r>
            <a:r>
              <a:rPr sz="1600" dirty="0">
                <a:latin typeface="Symbol"/>
                <a:cs typeface="Symbol"/>
              </a:rPr>
              <a:t></a:t>
            </a:r>
            <a:r>
              <a:rPr sz="1600" dirty="0">
                <a:latin typeface="Comic Sans MS"/>
                <a:cs typeface="Comic Sans MS"/>
              </a:rPr>
              <a:t>B</a:t>
            </a:r>
            <a:r>
              <a:rPr sz="1600" spc="-35" dirty="0">
                <a:latin typeface="Comic Sans MS"/>
                <a:cs typeface="Comic Sans MS"/>
              </a:rPr>
              <a:t> </a:t>
            </a:r>
            <a:r>
              <a:rPr sz="1600" dirty="0">
                <a:latin typeface="Comic Sans MS"/>
                <a:cs typeface="Comic Sans MS"/>
              </a:rPr>
              <a:t>+AB</a:t>
            </a:r>
            <a:r>
              <a:rPr sz="1600" spc="-35" dirty="0">
                <a:latin typeface="Comic Sans MS"/>
                <a:cs typeface="Comic Sans MS"/>
              </a:rPr>
              <a:t> </a:t>
            </a:r>
            <a:r>
              <a:rPr sz="1600" spc="-50" dirty="0">
                <a:latin typeface="Symbol"/>
                <a:cs typeface="Symbol"/>
              </a:rPr>
              <a:t>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417565" y="1935226"/>
            <a:ext cx="640715" cy="720725"/>
          </a:xfrm>
          <a:custGeom>
            <a:avLst/>
            <a:gdLst/>
            <a:ahLst/>
            <a:cxnLst/>
            <a:rect l="l" t="t" r="r" b="b"/>
            <a:pathLst>
              <a:path w="640714" h="720725">
                <a:moveTo>
                  <a:pt x="367792" y="45338"/>
                </a:moveTo>
                <a:lnTo>
                  <a:pt x="371359" y="27699"/>
                </a:lnTo>
                <a:lnTo>
                  <a:pt x="381095" y="13287"/>
                </a:lnTo>
                <a:lnTo>
                  <a:pt x="395545" y="3565"/>
                </a:lnTo>
                <a:lnTo>
                  <a:pt x="413258" y="0"/>
                </a:lnTo>
                <a:lnTo>
                  <a:pt x="594868" y="0"/>
                </a:lnTo>
                <a:lnTo>
                  <a:pt x="612580" y="3565"/>
                </a:lnTo>
                <a:lnTo>
                  <a:pt x="627030" y="13287"/>
                </a:lnTo>
                <a:lnTo>
                  <a:pt x="636766" y="27699"/>
                </a:lnTo>
                <a:lnTo>
                  <a:pt x="640334" y="45338"/>
                </a:lnTo>
                <a:lnTo>
                  <a:pt x="640334" y="649859"/>
                </a:lnTo>
                <a:lnTo>
                  <a:pt x="636766" y="667517"/>
                </a:lnTo>
                <a:lnTo>
                  <a:pt x="627030" y="681974"/>
                </a:lnTo>
                <a:lnTo>
                  <a:pt x="612580" y="691739"/>
                </a:lnTo>
                <a:lnTo>
                  <a:pt x="594868" y="695325"/>
                </a:lnTo>
                <a:lnTo>
                  <a:pt x="413258" y="695325"/>
                </a:lnTo>
                <a:lnTo>
                  <a:pt x="395545" y="691739"/>
                </a:lnTo>
                <a:lnTo>
                  <a:pt x="381095" y="681974"/>
                </a:lnTo>
                <a:lnTo>
                  <a:pt x="371359" y="667517"/>
                </a:lnTo>
                <a:lnTo>
                  <a:pt x="367792" y="649859"/>
                </a:lnTo>
                <a:lnTo>
                  <a:pt x="367792" y="45338"/>
                </a:lnTo>
                <a:close/>
              </a:path>
              <a:path w="640714" h="720725">
                <a:moveTo>
                  <a:pt x="0" y="453389"/>
                </a:moveTo>
                <a:lnTo>
                  <a:pt x="4192" y="432625"/>
                </a:lnTo>
                <a:lnTo>
                  <a:pt x="15636" y="415671"/>
                </a:lnTo>
                <a:lnTo>
                  <a:pt x="32629" y="404241"/>
                </a:lnTo>
                <a:lnTo>
                  <a:pt x="53467" y="400050"/>
                </a:lnTo>
                <a:lnTo>
                  <a:pt x="523875" y="400050"/>
                </a:lnTo>
                <a:lnTo>
                  <a:pt x="544659" y="404240"/>
                </a:lnTo>
                <a:lnTo>
                  <a:pt x="561657" y="415670"/>
                </a:lnTo>
                <a:lnTo>
                  <a:pt x="573131" y="432625"/>
                </a:lnTo>
                <a:lnTo>
                  <a:pt x="577342" y="453389"/>
                </a:lnTo>
                <a:lnTo>
                  <a:pt x="577342" y="667258"/>
                </a:lnTo>
                <a:lnTo>
                  <a:pt x="573131" y="688042"/>
                </a:lnTo>
                <a:lnTo>
                  <a:pt x="561657" y="705040"/>
                </a:lnTo>
                <a:lnTo>
                  <a:pt x="544659" y="716514"/>
                </a:lnTo>
                <a:lnTo>
                  <a:pt x="523875" y="720725"/>
                </a:lnTo>
                <a:lnTo>
                  <a:pt x="53467" y="720725"/>
                </a:lnTo>
                <a:lnTo>
                  <a:pt x="32629" y="716514"/>
                </a:lnTo>
                <a:lnTo>
                  <a:pt x="15636" y="705040"/>
                </a:lnTo>
                <a:lnTo>
                  <a:pt x="4192" y="688042"/>
                </a:lnTo>
                <a:lnTo>
                  <a:pt x="0" y="667258"/>
                </a:lnTo>
                <a:lnTo>
                  <a:pt x="0" y="453389"/>
                </a:lnTo>
                <a:close/>
              </a:path>
            </a:pathLst>
          </a:custGeom>
          <a:ln w="19050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1796288" y="3579812"/>
            <a:ext cx="315595" cy="626110"/>
            <a:chOff x="1796288" y="3579812"/>
            <a:chExt cx="315595" cy="626110"/>
          </a:xfrm>
        </p:grpSpPr>
        <p:sp>
          <p:nvSpPr>
            <p:cNvPr id="27" name="object 27"/>
            <p:cNvSpPr/>
            <p:nvPr/>
          </p:nvSpPr>
          <p:spPr>
            <a:xfrm>
              <a:off x="1799463" y="3582987"/>
              <a:ext cx="309245" cy="309880"/>
            </a:xfrm>
            <a:custGeom>
              <a:avLst/>
              <a:gdLst/>
              <a:ahLst/>
              <a:cxnLst/>
              <a:rect l="l" t="t" r="r" b="b"/>
              <a:pathLst>
                <a:path w="309244" h="309879">
                  <a:moveTo>
                    <a:pt x="309194" y="0"/>
                  </a:moveTo>
                  <a:lnTo>
                    <a:pt x="0" y="0"/>
                  </a:lnTo>
                  <a:lnTo>
                    <a:pt x="0" y="309562"/>
                  </a:lnTo>
                  <a:lnTo>
                    <a:pt x="309194" y="309562"/>
                  </a:lnTo>
                  <a:lnTo>
                    <a:pt x="309194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99463" y="3582987"/>
              <a:ext cx="309245" cy="309880"/>
            </a:xfrm>
            <a:custGeom>
              <a:avLst/>
              <a:gdLst/>
              <a:ahLst/>
              <a:cxnLst/>
              <a:rect l="l" t="t" r="r" b="b"/>
              <a:pathLst>
                <a:path w="309244" h="309879">
                  <a:moveTo>
                    <a:pt x="0" y="309562"/>
                  </a:moveTo>
                  <a:lnTo>
                    <a:pt x="309194" y="309562"/>
                  </a:lnTo>
                  <a:lnTo>
                    <a:pt x="309194" y="0"/>
                  </a:lnTo>
                  <a:lnTo>
                    <a:pt x="0" y="0"/>
                  </a:lnTo>
                  <a:lnTo>
                    <a:pt x="0" y="309562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99463" y="3892613"/>
              <a:ext cx="309245" cy="309880"/>
            </a:xfrm>
            <a:custGeom>
              <a:avLst/>
              <a:gdLst/>
              <a:ahLst/>
              <a:cxnLst/>
              <a:rect l="l" t="t" r="r" b="b"/>
              <a:pathLst>
                <a:path w="309244" h="309879">
                  <a:moveTo>
                    <a:pt x="309194" y="0"/>
                  </a:moveTo>
                  <a:lnTo>
                    <a:pt x="0" y="0"/>
                  </a:lnTo>
                  <a:lnTo>
                    <a:pt x="0" y="309562"/>
                  </a:lnTo>
                  <a:lnTo>
                    <a:pt x="309194" y="309562"/>
                  </a:lnTo>
                  <a:lnTo>
                    <a:pt x="309194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99463" y="3892613"/>
              <a:ext cx="309245" cy="309880"/>
            </a:xfrm>
            <a:custGeom>
              <a:avLst/>
              <a:gdLst/>
              <a:ahLst/>
              <a:cxnLst/>
              <a:rect l="l" t="t" r="r" b="b"/>
              <a:pathLst>
                <a:path w="309244" h="309879">
                  <a:moveTo>
                    <a:pt x="0" y="309562"/>
                  </a:moveTo>
                  <a:lnTo>
                    <a:pt x="309194" y="309562"/>
                  </a:lnTo>
                  <a:lnTo>
                    <a:pt x="309194" y="0"/>
                  </a:lnTo>
                  <a:lnTo>
                    <a:pt x="0" y="0"/>
                  </a:lnTo>
                  <a:lnTo>
                    <a:pt x="0" y="309562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1232395" y="3325876"/>
            <a:ext cx="259715" cy="257175"/>
          </a:xfrm>
          <a:custGeom>
            <a:avLst/>
            <a:gdLst/>
            <a:ahLst/>
            <a:cxnLst/>
            <a:rect l="l" t="t" r="r" b="b"/>
            <a:pathLst>
              <a:path w="259715" h="257175">
                <a:moveTo>
                  <a:pt x="259346" y="257175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319530" y="3563620"/>
            <a:ext cx="165100" cy="64516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1800" spc="-50" dirty="0">
                <a:latin typeface="Comic Sans MS"/>
                <a:cs typeface="Comic Sans MS"/>
              </a:rPr>
              <a:t>0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800" spc="-50" dirty="0">
                <a:latin typeface="Comic Sans MS"/>
                <a:cs typeface="Comic Sans MS"/>
              </a:rPr>
              <a:t>1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87374" y="3109976"/>
            <a:ext cx="956310" cy="506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1625">
              <a:lnSpc>
                <a:spcPts val="1889"/>
              </a:lnSpc>
              <a:spcBef>
                <a:spcPts val="100"/>
              </a:spcBef>
            </a:pPr>
            <a:r>
              <a:rPr sz="1800" spc="-50" dirty="0">
                <a:latin typeface="Comic Sans MS"/>
                <a:cs typeface="Comic Sans MS"/>
              </a:rPr>
              <a:t>B</a:t>
            </a:r>
            <a:endParaRPr sz="1800">
              <a:latin typeface="Comic Sans MS"/>
              <a:cs typeface="Comic Sans MS"/>
            </a:endParaRPr>
          </a:p>
          <a:p>
            <a:pPr marL="38100">
              <a:lnSpc>
                <a:spcPts val="1889"/>
              </a:lnSpc>
              <a:tabLst>
                <a:tab pos="503555" algn="l"/>
                <a:tab pos="814705" algn="l"/>
              </a:tabLst>
            </a:pPr>
            <a:r>
              <a:rPr sz="2700" spc="-75" baseline="-24691" dirty="0">
                <a:latin typeface="Comic Sans MS"/>
                <a:cs typeface="Comic Sans MS"/>
              </a:rPr>
              <a:t>A</a:t>
            </a:r>
            <a:r>
              <a:rPr sz="2700" baseline="-24691" dirty="0">
                <a:latin typeface="Comic Sans MS"/>
                <a:cs typeface="Comic Sans MS"/>
              </a:rPr>
              <a:t>	</a:t>
            </a:r>
            <a:r>
              <a:rPr sz="1800" spc="-50" dirty="0">
                <a:latin typeface="Comic Sans MS"/>
                <a:cs typeface="Comic Sans MS"/>
              </a:rPr>
              <a:t>0</a:t>
            </a:r>
            <a:r>
              <a:rPr sz="1800" dirty="0">
                <a:latin typeface="Comic Sans MS"/>
                <a:cs typeface="Comic Sans MS"/>
              </a:rPr>
              <a:t>	</a:t>
            </a:r>
            <a:r>
              <a:rPr sz="1800" spc="-50" dirty="0">
                <a:latin typeface="Comic Sans MS"/>
                <a:cs typeface="Comic Sans MS"/>
              </a:rPr>
              <a:t>1</a:t>
            </a:r>
            <a:endParaRPr sz="1800">
              <a:latin typeface="Comic Sans MS"/>
              <a:cs typeface="Comic Sans MS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5311775" y="3313176"/>
            <a:ext cx="881380" cy="574675"/>
            <a:chOff x="5311775" y="3313176"/>
            <a:chExt cx="881380" cy="574675"/>
          </a:xfrm>
        </p:grpSpPr>
        <p:sp>
          <p:nvSpPr>
            <p:cNvPr id="35" name="object 35"/>
            <p:cNvSpPr/>
            <p:nvPr/>
          </p:nvSpPr>
          <p:spPr>
            <a:xfrm>
              <a:off x="5571363" y="3575113"/>
              <a:ext cx="311150" cy="309880"/>
            </a:xfrm>
            <a:custGeom>
              <a:avLst/>
              <a:gdLst/>
              <a:ahLst/>
              <a:cxnLst/>
              <a:rect l="l" t="t" r="r" b="b"/>
              <a:pathLst>
                <a:path w="311150" h="309879">
                  <a:moveTo>
                    <a:pt x="310667" y="0"/>
                  </a:moveTo>
                  <a:lnTo>
                    <a:pt x="0" y="0"/>
                  </a:lnTo>
                  <a:lnTo>
                    <a:pt x="0" y="309562"/>
                  </a:lnTo>
                  <a:lnTo>
                    <a:pt x="310667" y="309562"/>
                  </a:lnTo>
                  <a:lnTo>
                    <a:pt x="310667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571363" y="3575113"/>
              <a:ext cx="311150" cy="309880"/>
            </a:xfrm>
            <a:custGeom>
              <a:avLst/>
              <a:gdLst/>
              <a:ahLst/>
              <a:cxnLst/>
              <a:rect l="l" t="t" r="r" b="b"/>
              <a:pathLst>
                <a:path w="311150" h="309879">
                  <a:moveTo>
                    <a:pt x="0" y="309562"/>
                  </a:moveTo>
                  <a:lnTo>
                    <a:pt x="310667" y="309562"/>
                  </a:lnTo>
                  <a:lnTo>
                    <a:pt x="310667" y="0"/>
                  </a:lnTo>
                  <a:lnTo>
                    <a:pt x="0" y="0"/>
                  </a:lnTo>
                  <a:lnTo>
                    <a:pt x="0" y="309562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882005" y="3575113"/>
              <a:ext cx="307975" cy="309880"/>
            </a:xfrm>
            <a:custGeom>
              <a:avLst/>
              <a:gdLst/>
              <a:ahLst/>
              <a:cxnLst/>
              <a:rect l="l" t="t" r="r" b="b"/>
              <a:pathLst>
                <a:path w="307975" h="309879">
                  <a:moveTo>
                    <a:pt x="307733" y="0"/>
                  </a:moveTo>
                  <a:lnTo>
                    <a:pt x="0" y="0"/>
                  </a:lnTo>
                  <a:lnTo>
                    <a:pt x="0" y="309562"/>
                  </a:lnTo>
                  <a:lnTo>
                    <a:pt x="307733" y="309562"/>
                  </a:lnTo>
                  <a:lnTo>
                    <a:pt x="307733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882005" y="3575113"/>
              <a:ext cx="307975" cy="309880"/>
            </a:xfrm>
            <a:custGeom>
              <a:avLst/>
              <a:gdLst/>
              <a:ahLst/>
              <a:cxnLst/>
              <a:rect l="l" t="t" r="r" b="b"/>
              <a:pathLst>
                <a:path w="307975" h="309879">
                  <a:moveTo>
                    <a:pt x="0" y="309562"/>
                  </a:moveTo>
                  <a:lnTo>
                    <a:pt x="307733" y="309562"/>
                  </a:lnTo>
                  <a:lnTo>
                    <a:pt x="307733" y="0"/>
                  </a:lnTo>
                  <a:lnTo>
                    <a:pt x="0" y="0"/>
                  </a:lnTo>
                  <a:lnTo>
                    <a:pt x="0" y="309562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314950" y="3316351"/>
              <a:ext cx="256540" cy="259079"/>
            </a:xfrm>
            <a:custGeom>
              <a:avLst/>
              <a:gdLst/>
              <a:ahLst/>
              <a:cxnLst/>
              <a:rect l="l" t="t" r="r" b="b"/>
              <a:pathLst>
                <a:path w="256539" h="259079">
                  <a:moveTo>
                    <a:pt x="256412" y="258699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5168900" y="3100323"/>
            <a:ext cx="954405" cy="506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>
              <a:lnSpc>
                <a:spcPts val="1895"/>
              </a:lnSpc>
              <a:spcBef>
                <a:spcPts val="100"/>
              </a:spcBef>
            </a:pPr>
            <a:r>
              <a:rPr sz="1800" spc="-50" dirty="0">
                <a:latin typeface="Comic Sans MS"/>
                <a:cs typeface="Comic Sans MS"/>
              </a:rPr>
              <a:t>B</a:t>
            </a:r>
            <a:endParaRPr sz="1800">
              <a:latin typeface="Comic Sans MS"/>
              <a:cs typeface="Comic Sans MS"/>
            </a:endParaRPr>
          </a:p>
          <a:p>
            <a:pPr marL="38100">
              <a:lnSpc>
                <a:spcPts val="1895"/>
              </a:lnSpc>
              <a:tabLst>
                <a:tab pos="503555" algn="l"/>
                <a:tab pos="812800" algn="l"/>
              </a:tabLst>
            </a:pPr>
            <a:r>
              <a:rPr sz="2700" spc="-75" baseline="-24691" dirty="0">
                <a:latin typeface="Comic Sans MS"/>
                <a:cs typeface="Comic Sans MS"/>
              </a:rPr>
              <a:t>A</a:t>
            </a:r>
            <a:r>
              <a:rPr sz="2700" baseline="-24691" dirty="0">
                <a:latin typeface="Comic Sans MS"/>
                <a:cs typeface="Comic Sans MS"/>
              </a:rPr>
              <a:t>	</a:t>
            </a:r>
            <a:r>
              <a:rPr sz="1800" spc="-50" dirty="0">
                <a:latin typeface="Comic Sans MS"/>
                <a:cs typeface="Comic Sans MS"/>
              </a:rPr>
              <a:t>0</a:t>
            </a:r>
            <a:r>
              <a:rPr sz="1800" dirty="0">
                <a:latin typeface="Comic Sans MS"/>
                <a:cs typeface="Comic Sans MS"/>
              </a:rPr>
              <a:t>	</a:t>
            </a:r>
            <a:r>
              <a:rPr sz="1800" spc="-50" dirty="0">
                <a:latin typeface="Comic Sans MS"/>
                <a:cs typeface="Comic Sans MS"/>
              </a:rPr>
              <a:t>1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491741" y="3582987"/>
            <a:ext cx="307975" cy="309880"/>
          </a:xfrm>
          <a:prstGeom prst="rect">
            <a:avLst/>
          </a:prstGeom>
          <a:solidFill>
            <a:srgbClr val="99CCFF"/>
          </a:solidFill>
          <a:ln w="6362">
            <a:solidFill>
              <a:srgbClr val="000000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225"/>
              </a:spcBef>
            </a:pPr>
            <a:r>
              <a:rPr sz="1800" spc="-50" dirty="0">
                <a:latin typeface="Comic Sans MS"/>
                <a:cs typeface="Comic Sans MS"/>
              </a:rPr>
              <a:t>0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802650" y="3598926"/>
            <a:ext cx="302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Comic Sans MS"/>
                <a:cs typeface="Comic Sans MS"/>
              </a:rPr>
              <a:t>1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491741" y="3892581"/>
            <a:ext cx="307975" cy="309880"/>
          </a:xfrm>
          <a:prstGeom prst="rect">
            <a:avLst/>
          </a:prstGeom>
          <a:solidFill>
            <a:srgbClr val="99CCFF"/>
          </a:solidFill>
          <a:ln w="6362">
            <a:solidFill>
              <a:srgbClr val="000000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225"/>
              </a:spcBef>
            </a:pPr>
            <a:r>
              <a:rPr sz="1800" spc="-50" dirty="0">
                <a:latin typeface="Comic Sans MS"/>
                <a:cs typeface="Comic Sans MS"/>
              </a:rPr>
              <a:t>0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802650" y="3908552"/>
            <a:ext cx="302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Comic Sans MS"/>
                <a:cs typeface="Comic Sans MS"/>
              </a:rPr>
              <a:t>1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332227" y="3709923"/>
            <a:ext cx="560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F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=</a:t>
            </a:r>
            <a:r>
              <a:rPr sz="1800" spc="-5" dirty="0">
                <a:latin typeface="Comic Sans MS"/>
                <a:cs typeface="Comic Sans MS"/>
              </a:rPr>
              <a:t> </a:t>
            </a:r>
            <a:r>
              <a:rPr sz="1800" spc="-50" dirty="0">
                <a:latin typeface="Comic Sans MS"/>
                <a:cs typeface="Comic Sans MS"/>
              </a:rPr>
              <a:t>B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820036" y="3600450"/>
            <a:ext cx="243204" cy="565150"/>
          </a:xfrm>
          <a:custGeom>
            <a:avLst/>
            <a:gdLst/>
            <a:ahLst/>
            <a:cxnLst/>
            <a:rect l="l" t="t" r="r" b="b"/>
            <a:pathLst>
              <a:path w="243205" h="565150">
                <a:moveTo>
                  <a:pt x="150494" y="0"/>
                </a:moveTo>
                <a:lnTo>
                  <a:pt x="104139" y="12954"/>
                </a:lnTo>
                <a:lnTo>
                  <a:pt x="70357" y="37464"/>
                </a:lnTo>
                <a:lnTo>
                  <a:pt x="43942" y="72389"/>
                </a:lnTo>
                <a:lnTo>
                  <a:pt x="32512" y="93980"/>
                </a:lnTo>
                <a:lnTo>
                  <a:pt x="28829" y="100837"/>
                </a:lnTo>
                <a:lnTo>
                  <a:pt x="25654" y="108204"/>
                </a:lnTo>
                <a:lnTo>
                  <a:pt x="22351" y="115062"/>
                </a:lnTo>
                <a:lnTo>
                  <a:pt x="19557" y="122427"/>
                </a:lnTo>
                <a:lnTo>
                  <a:pt x="6476" y="167512"/>
                </a:lnTo>
                <a:lnTo>
                  <a:pt x="1143" y="214249"/>
                </a:lnTo>
                <a:lnTo>
                  <a:pt x="762" y="226060"/>
                </a:lnTo>
                <a:lnTo>
                  <a:pt x="381" y="237870"/>
                </a:lnTo>
                <a:lnTo>
                  <a:pt x="0" y="249681"/>
                </a:lnTo>
                <a:lnTo>
                  <a:pt x="381" y="261874"/>
                </a:lnTo>
                <a:lnTo>
                  <a:pt x="381" y="273685"/>
                </a:lnTo>
                <a:lnTo>
                  <a:pt x="762" y="285369"/>
                </a:lnTo>
                <a:lnTo>
                  <a:pt x="1143" y="297180"/>
                </a:lnTo>
                <a:lnTo>
                  <a:pt x="2031" y="309372"/>
                </a:lnTo>
                <a:lnTo>
                  <a:pt x="4063" y="357377"/>
                </a:lnTo>
                <a:lnTo>
                  <a:pt x="8889" y="405764"/>
                </a:lnTo>
                <a:lnTo>
                  <a:pt x="15875" y="444754"/>
                </a:lnTo>
                <a:lnTo>
                  <a:pt x="30861" y="489076"/>
                </a:lnTo>
                <a:lnTo>
                  <a:pt x="58546" y="525272"/>
                </a:lnTo>
                <a:lnTo>
                  <a:pt x="96393" y="550544"/>
                </a:lnTo>
                <a:lnTo>
                  <a:pt x="138683" y="565150"/>
                </a:lnTo>
                <a:lnTo>
                  <a:pt x="146050" y="565150"/>
                </a:lnTo>
                <a:lnTo>
                  <a:pt x="186689" y="551688"/>
                </a:lnTo>
                <a:lnTo>
                  <a:pt x="213994" y="506983"/>
                </a:lnTo>
                <a:lnTo>
                  <a:pt x="222504" y="476123"/>
                </a:lnTo>
                <a:lnTo>
                  <a:pt x="224155" y="468375"/>
                </a:lnTo>
                <a:lnTo>
                  <a:pt x="225679" y="460629"/>
                </a:lnTo>
                <a:lnTo>
                  <a:pt x="226949" y="452500"/>
                </a:lnTo>
                <a:lnTo>
                  <a:pt x="229362" y="440689"/>
                </a:lnTo>
                <a:lnTo>
                  <a:pt x="231012" y="428498"/>
                </a:lnTo>
                <a:lnTo>
                  <a:pt x="233044" y="416306"/>
                </a:lnTo>
                <a:lnTo>
                  <a:pt x="234314" y="404113"/>
                </a:lnTo>
                <a:lnTo>
                  <a:pt x="235965" y="391922"/>
                </a:lnTo>
                <a:lnTo>
                  <a:pt x="237108" y="379730"/>
                </a:lnTo>
                <a:lnTo>
                  <a:pt x="238379" y="367538"/>
                </a:lnTo>
                <a:lnTo>
                  <a:pt x="239140" y="355726"/>
                </a:lnTo>
                <a:lnTo>
                  <a:pt x="240030" y="343916"/>
                </a:lnTo>
                <a:lnTo>
                  <a:pt x="240411" y="332231"/>
                </a:lnTo>
                <a:lnTo>
                  <a:pt x="241173" y="320039"/>
                </a:lnTo>
                <a:lnTo>
                  <a:pt x="241554" y="308229"/>
                </a:lnTo>
                <a:lnTo>
                  <a:pt x="241554" y="296418"/>
                </a:lnTo>
                <a:lnTo>
                  <a:pt x="242062" y="284606"/>
                </a:lnTo>
                <a:lnTo>
                  <a:pt x="242443" y="264287"/>
                </a:lnTo>
                <a:lnTo>
                  <a:pt x="242824" y="243967"/>
                </a:lnTo>
                <a:lnTo>
                  <a:pt x="243205" y="223266"/>
                </a:lnTo>
                <a:lnTo>
                  <a:pt x="243205" y="202437"/>
                </a:lnTo>
                <a:lnTo>
                  <a:pt x="243205" y="181737"/>
                </a:lnTo>
                <a:lnTo>
                  <a:pt x="242443" y="161036"/>
                </a:lnTo>
                <a:lnTo>
                  <a:pt x="241173" y="141097"/>
                </a:lnTo>
                <a:lnTo>
                  <a:pt x="240411" y="126492"/>
                </a:lnTo>
                <a:lnTo>
                  <a:pt x="239140" y="110998"/>
                </a:lnTo>
                <a:lnTo>
                  <a:pt x="231394" y="62611"/>
                </a:lnTo>
                <a:lnTo>
                  <a:pt x="211962" y="25145"/>
                </a:lnTo>
                <a:lnTo>
                  <a:pt x="171195" y="1270"/>
                </a:lnTo>
                <a:lnTo>
                  <a:pt x="160274" y="0"/>
                </a:lnTo>
              </a:path>
            </a:pathLst>
          </a:custGeom>
          <a:ln w="206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5400802" y="3559048"/>
            <a:ext cx="786130" cy="64135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  <a:tabLst>
                <a:tab pos="579755" algn="l"/>
              </a:tabLst>
            </a:pPr>
            <a:r>
              <a:rPr sz="1800" dirty="0">
                <a:latin typeface="Comic Sans MS"/>
                <a:cs typeface="Comic Sans MS"/>
              </a:rPr>
              <a:t>0</a:t>
            </a:r>
            <a:r>
              <a:rPr sz="1800" spc="365" dirty="0">
                <a:latin typeface="Comic Sans MS"/>
                <a:cs typeface="Comic Sans MS"/>
              </a:rPr>
              <a:t> </a:t>
            </a:r>
            <a:r>
              <a:rPr sz="1800" spc="-50" dirty="0">
                <a:latin typeface="Comic Sans MS"/>
                <a:cs typeface="Comic Sans MS"/>
              </a:rPr>
              <a:t>1</a:t>
            </a:r>
            <a:r>
              <a:rPr sz="1800" dirty="0">
                <a:latin typeface="Comic Sans MS"/>
                <a:cs typeface="Comic Sans MS"/>
              </a:rPr>
              <a:t>	</a:t>
            </a:r>
            <a:r>
              <a:rPr sz="1800" spc="-60" dirty="0">
                <a:latin typeface="Comic Sans MS"/>
                <a:cs typeface="Comic Sans MS"/>
              </a:rPr>
              <a:t>1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800" spc="-50" dirty="0">
                <a:latin typeface="Comic Sans MS"/>
                <a:cs typeface="Comic Sans MS"/>
              </a:rPr>
              <a:t>1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571363" y="3884676"/>
            <a:ext cx="311150" cy="307975"/>
          </a:xfrm>
          <a:prstGeom prst="rect">
            <a:avLst/>
          </a:prstGeom>
          <a:solidFill>
            <a:srgbClr val="99CCFF"/>
          </a:solidFill>
          <a:ln w="6375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235"/>
              </a:spcBef>
            </a:pPr>
            <a:r>
              <a:rPr sz="1800" spc="-50" dirty="0">
                <a:latin typeface="Comic Sans MS"/>
                <a:cs typeface="Comic Sans MS"/>
              </a:rPr>
              <a:t>0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882017" y="3884676"/>
            <a:ext cx="307975" cy="307975"/>
          </a:xfrm>
          <a:prstGeom prst="rect">
            <a:avLst/>
          </a:prstGeom>
          <a:solidFill>
            <a:srgbClr val="99CCFF"/>
          </a:solidFill>
          <a:ln w="635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235"/>
              </a:spcBef>
            </a:pPr>
            <a:r>
              <a:rPr sz="1800" spc="-50" dirty="0">
                <a:latin typeface="Comic Sans MS"/>
                <a:cs typeface="Comic Sans MS"/>
              </a:rPr>
              <a:t>0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5666613" y="3605276"/>
            <a:ext cx="478155" cy="233679"/>
          </a:xfrm>
          <a:custGeom>
            <a:avLst/>
            <a:gdLst/>
            <a:ahLst/>
            <a:cxnLst/>
            <a:rect l="l" t="t" r="r" b="b"/>
            <a:pathLst>
              <a:path w="478154" h="233679">
                <a:moveTo>
                  <a:pt x="275336" y="16256"/>
                </a:moveTo>
                <a:lnTo>
                  <a:pt x="257428" y="11303"/>
                </a:lnTo>
                <a:lnTo>
                  <a:pt x="239522" y="7619"/>
                </a:lnTo>
                <a:lnTo>
                  <a:pt x="221614" y="5206"/>
                </a:lnTo>
                <a:lnTo>
                  <a:pt x="203708" y="3556"/>
                </a:lnTo>
                <a:lnTo>
                  <a:pt x="185420" y="3556"/>
                </a:lnTo>
                <a:lnTo>
                  <a:pt x="126491" y="11684"/>
                </a:lnTo>
                <a:lnTo>
                  <a:pt x="82550" y="25907"/>
                </a:lnTo>
                <a:lnTo>
                  <a:pt x="43179" y="49149"/>
                </a:lnTo>
                <a:lnTo>
                  <a:pt x="14224" y="84455"/>
                </a:lnTo>
                <a:lnTo>
                  <a:pt x="0" y="132461"/>
                </a:lnTo>
                <a:lnTo>
                  <a:pt x="381" y="149098"/>
                </a:lnTo>
                <a:lnTo>
                  <a:pt x="17907" y="195453"/>
                </a:lnTo>
                <a:lnTo>
                  <a:pt x="60198" y="220725"/>
                </a:lnTo>
                <a:lnTo>
                  <a:pt x="98044" y="229235"/>
                </a:lnTo>
                <a:lnTo>
                  <a:pt x="141097" y="233299"/>
                </a:lnTo>
                <a:lnTo>
                  <a:pt x="155321" y="232918"/>
                </a:lnTo>
                <a:lnTo>
                  <a:pt x="169925" y="232918"/>
                </a:lnTo>
                <a:lnTo>
                  <a:pt x="184658" y="232537"/>
                </a:lnTo>
                <a:lnTo>
                  <a:pt x="199262" y="232029"/>
                </a:lnTo>
                <a:lnTo>
                  <a:pt x="218312" y="232537"/>
                </a:lnTo>
                <a:lnTo>
                  <a:pt x="237871" y="232918"/>
                </a:lnTo>
                <a:lnTo>
                  <a:pt x="257428" y="232918"/>
                </a:lnTo>
                <a:lnTo>
                  <a:pt x="276478" y="232918"/>
                </a:lnTo>
                <a:lnTo>
                  <a:pt x="296037" y="232918"/>
                </a:lnTo>
                <a:lnTo>
                  <a:pt x="315467" y="232029"/>
                </a:lnTo>
                <a:lnTo>
                  <a:pt x="334645" y="231648"/>
                </a:lnTo>
                <a:lnTo>
                  <a:pt x="344042" y="231267"/>
                </a:lnTo>
                <a:lnTo>
                  <a:pt x="353313" y="230886"/>
                </a:lnTo>
                <a:lnTo>
                  <a:pt x="362712" y="230505"/>
                </a:lnTo>
                <a:lnTo>
                  <a:pt x="371983" y="229997"/>
                </a:lnTo>
                <a:lnTo>
                  <a:pt x="381381" y="229235"/>
                </a:lnTo>
                <a:lnTo>
                  <a:pt x="390271" y="227584"/>
                </a:lnTo>
                <a:lnTo>
                  <a:pt x="399288" y="225932"/>
                </a:lnTo>
                <a:lnTo>
                  <a:pt x="407415" y="223519"/>
                </a:lnTo>
                <a:lnTo>
                  <a:pt x="415544" y="221106"/>
                </a:lnTo>
                <a:lnTo>
                  <a:pt x="423672" y="218312"/>
                </a:lnTo>
                <a:lnTo>
                  <a:pt x="457453" y="195453"/>
                </a:lnTo>
                <a:lnTo>
                  <a:pt x="474852" y="157225"/>
                </a:lnTo>
                <a:lnTo>
                  <a:pt x="477774" y="131699"/>
                </a:lnTo>
                <a:lnTo>
                  <a:pt x="476885" y="122681"/>
                </a:lnTo>
                <a:lnTo>
                  <a:pt x="463169" y="80391"/>
                </a:lnTo>
                <a:lnTo>
                  <a:pt x="431038" y="47879"/>
                </a:lnTo>
                <a:lnTo>
                  <a:pt x="397256" y="29591"/>
                </a:lnTo>
                <a:lnTo>
                  <a:pt x="388238" y="26416"/>
                </a:lnTo>
                <a:lnTo>
                  <a:pt x="378967" y="23113"/>
                </a:lnTo>
                <a:lnTo>
                  <a:pt x="369188" y="20319"/>
                </a:lnTo>
                <a:lnTo>
                  <a:pt x="359790" y="17399"/>
                </a:lnTo>
                <a:lnTo>
                  <a:pt x="345186" y="13335"/>
                </a:lnTo>
                <a:lnTo>
                  <a:pt x="330581" y="10160"/>
                </a:lnTo>
                <a:lnTo>
                  <a:pt x="315467" y="6857"/>
                </a:lnTo>
                <a:lnTo>
                  <a:pt x="300482" y="4444"/>
                </a:lnTo>
                <a:lnTo>
                  <a:pt x="285496" y="2412"/>
                </a:lnTo>
                <a:lnTo>
                  <a:pt x="270383" y="1143"/>
                </a:lnTo>
                <a:lnTo>
                  <a:pt x="255397" y="0"/>
                </a:lnTo>
              </a:path>
            </a:pathLst>
          </a:custGeom>
          <a:ln w="206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6372352" y="3633723"/>
            <a:ext cx="6242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F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=</a:t>
            </a:r>
            <a:r>
              <a:rPr sz="1800" spc="-5" dirty="0">
                <a:latin typeface="Comic Sans MS"/>
                <a:cs typeface="Comic Sans MS"/>
              </a:rPr>
              <a:t> </a:t>
            </a:r>
            <a:r>
              <a:rPr sz="1800" spc="-25" dirty="0">
                <a:latin typeface="Comic Sans MS"/>
                <a:cs typeface="Comic Sans MS"/>
              </a:rPr>
              <a:t>A’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675634" y="6019800"/>
            <a:ext cx="1987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omic Sans MS"/>
                <a:cs typeface="Comic Sans MS"/>
              </a:rPr>
              <a:t>F=A+B</a:t>
            </a:r>
            <a:r>
              <a:rPr sz="2400" spc="-175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Symbol"/>
                <a:cs typeface="Symbol"/>
              </a:rPr>
              <a:t></a:t>
            </a:r>
            <a:r>
              <a:rPr sz="2400" spc="-10" dirty="0">
                <a:latin typeface="Comic Sans MS"/>
                <a:cs typeface="Comic Sans MS"/>
              </a:rPr>
              <a:t>C</a:t>
            </a:r>
            <a:r>
              <a:rPr sz="2400" spc="-17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+BC</a:t>
            </a:r>
            <a:r>
              <a:rPr sz="2400" spc="-170" dirty="0">
                <a:latin typeface="Comic Sans MS"/>
                <a:cs typeface="Comic Sans MS"/>
              </a:rPr>
              <a:t> </a:t>
            </a:r>
            <a:r>
              <a:rPr sz="2400" spc="-50" dirty="0">
                <a:latin typeface="Symbol"/>
                <a:cs typeface="Symbol"/>
              </a:rPr>
              <a:t></a:t>
            </a:r>
            <a:endParaRPr sz="2400">
              <a:latin typeface="Symbol"/>
              <a:cs typeface="Symbol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1980057" y="5718175"/>
            <a:ext cx="394335" cy="393700"/>
            <a:chOff x="1980057" y="5718175"/>
            <a:chExt cx="394335" cy="393700"/>
          </a:xfrm>
        </p:grpSpPr>
        <p:sp>
          <p:nvSpPr>
            <p:cNvPr id="54" name="object 54"/>
            <p:cNvSpPr/>
            <p:nvPr/>
          </p:nvSpPr>
          <p:spPr>
            <a:xfrm>
              <a:off x="1986407" y="5724525"/>
              <a:ext cx="381635" cy="381000"/>
            </a:xfrm>
            <a:custGeom>
              <a:avLst/>
              <a:gdLst/>
              <a:ahLst/>
              <a:cxnLst/>
              <a:rect l="l" t="t" r="r" b="b"/>
              <a:pathLst>
                <a:path w="381635" h="381000">
                  <a:moveTo>
                    <a:pt x="381152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381152" y="381000"/>
                  </a:lnTo>
                  <a:lnTo>
                    <a:pt x="381152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986407" y="5724525"/>
              <a:ext cx="381635" cy="381000"/>
            </a:xfrm>
            <a:custGeom>
              <a:avLst/>
              <a:gdLst/>
              <a:ahLst/>
              <a:cxnLst/>
              <a:rect l="l" t="t" r="r" b="b"/>
              <a:pathLst>
                <a:path w="381635" h="381000">
                  <a:moveTo>
                    <a:pt x="0" y="381000"/>
                  </a:moveTo>
                  <a:lnTo>
                    <a:pt x="381152" y="381000"/>
                  </a:lnTo>
                  <a:lnTo>
                    <a:pt x="381152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1609344" y="5521878"/>
            <a:ext cx="174625" cy="2832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i="1" spc="-50" dirty="0">
                <a:latin typeface="Comic Sans MS"/>
                <a:cs typeface="Comic Sans MS"/>
              </a:rPr>
              <a:t>A</a:t>
            </a:r>
            <a:endParaRPr sz="1650">
              <a:latin typeface="Comic Sans MS"/>
              <a:cs typeface="Comic Sans M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986407" y="6105525"/>
            <a:ext cx="381635" cy="381000"/>
          </a:xfrm>
          <a:custGeom>
            <a:avLst/>
            <a:gdLst/>
            <a:ahLst/>
            <a:cxnLst/>
            <a:rect l="l" t="t" r="r" b="b"/>
            <a:pathLst>
              <a:path w="381635" h="381000">
                <a:moveTo>
                  <a:pt x="0" y="381000"/>
                </a:moveTo>
                <a:lnTo>
                  <a:pt x="381152" y="381000"/>
                </a:lnTo>
                <a:lnTo>
                  <a:pt x="381152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1992757" y="6185166"/>
            <a:ext cx="368935" cy="267970"/>
          </a:xfrm>
          <a:prstGeom prst="rect">
            <a:avLst/>
          </a:prstGeom>
          <a:solidFill>
            <a:srgbClr val="CCEBFF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55"/>
              </a:lnSpc>
            </a:pPr>
            <a:r>
              <a:rPr sz="1600" spc="-50" dirty="0">
                <a:latin typeface="Comic Sans MS"/>
                <a:cs typeface="Comic Sans MS"/>
              </a:rPr>
              <a:t>1</a:t>
            </a:r>
            <a:endParaRPr sz="1600">
              <a:latin typeface="Comic Sans MS"/>
              <a:cs typeface="Comic Sans MS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1675257" y="5413375"/>
            <a:ext cx="1080135" cy="1079500"/>
            <a:chOff x="1675257" y="5413375"/>
            <a:chExt cx="1080135" cy="1079500"/>
          </a:xfrm>
        </p:grpSpPr>
        <p:sp>
          <p:nvSpPr>
            <p:cNvPr id="60" name="object 60"/>
            <p:cNvSpPr/>
            <p:nvPr/>
          </p:nvSpPr>
          <p:spPr>
            <a:xfrm>
              <a:off x="2367661" y="6105525"/>
              <a:ext cx="381635" cy="381000"/>
            </a:xfrm>
            <a:custGeom>
              <a:avLst/>
              <a:gdLst/>
              <a:ahLst/>
              <a:cxnLst/>
              <a:rect l="l" t="t" r="r" b="b"/>
              <a:pathLst>
                <a:path w="381635" h="381000">
                  <a:moveTo>
                    <a:pt x="381152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381152" y="381000"/>
                  </a:lnTo>
                  <a:lnTo>
                    <a:pt x="381152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367661" y="6105525"/>
              <a:ext cx="381635" cy="381000"/>
            </a:xfrm>
            <a:custGeom>
              <a:avLst/>
              <a:gdLst/>
              <a:ahLst/>
              <a:cxnLst/>
              <a:rect l="l" t="t" r="r" b="b"/>
              <a:pathLst>
                <a:path w="381635" h="381000">
                  <a:moveTo>
                    <a:pt x="0" y="381000"/>
                  </a:moveTo>
                  <a:lnTo>
                    <a:pt x="381152" y="381000"/>
                  </a:lnTo>
                  <a:lnTo>
                    <a:pt x="381152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367661" y="5724525"/>
              <a:ext cx="381635" cy="381000"/>
            </a:xfrm>
            <a:custGeom>
              <a:avLst/>
              <a:gdLst/>
              <a:ahLst/>
              <a:cxnLst/>
              <a:rect l="l" t="t" r="r" b="b"/>
              <a:pathLst>
                <a:path w="381635" h="381000">
                  <a:moveTo>
                    <a:pt x="381152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381152" y="381000"/>
                  </a:lnTo>
                  <a:lnTo>
                    <a:pt x="381152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367661" y="5724525"/>
              <a:ext cx="381635" cy="381000"/>
            </a:xfrm>
            <a:custGeom>
              <a:avLst/>
              <a:gdLst/>
              <a:ahLst/>
              <a:cxnLst/>
              <a:rect l="l" t="t" r="r" b="b"/>
              <a:pathLst>
                <a:path w="381635" h="381000">
                  <a:moveTo>
                    <a:pt x="0" y="381000"/>
                  </a:moveTo>
                  <a:lnTo>
                    <a:pt x="381152" y="381000"/>
                  </a:lnTo>
                  <a:lnTo>
                    <a:pt x="381152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681607" y="5419725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30480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1837944" y="5624626"/>
            <a:ext cx="149860" cy="78740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600" spc="-50" dirty="0">
                <a:latin typeface="Comic Sans MS"/>
                <a:cs typeface="Comic Sans MS"/>
              </a:rPr>
              <a:t>0</a:t>
            </a:r>
            <a:endParaRPr sz="1600">
              <a:latin typeface="Comic Sans MS"/>
              <a:cs typeface="Comic Sans MS"/>
            </a:endParaRPr>
          </a:p>
          <a:p>
            <a:pPr marL="28575">
              <a:lnSpc>
                <a:spcPct val="100000"/>
              </a:lnSpc>
              <a:spcBef>
                <a:spcPts val="1080"/>
              </a:spcBef>
            </a:pPr>
            <a:r>
              <a:rPr sz="1600" spc="-50" dirty="0">
                <a:latin typeface="Comic Sans MS"/>
                <a:cs typeface="Comic Sans MS"/>
              </a:rPr>
              <a:t>1</a:t>
            </a:r>
            <a:endParaRPr sz="1600">
              <a:latin typeface="Comic Sans MS"/>
              <a:cs typeface="Comic Sans MS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2742438" y="5718175"/>
            <a:ext cx="394335" cy="774700"/>
            <a:chOff x="2742438" y="5718175"/>
            <a:chExt cx="394335" cy="774700"/>
          </a:xfrm>
        </p:grpSpPr>
        <p:sp>
          <p:nvSpPr>
            <p:cNvPr id="67" name="object 67"/>
            <p:cNvSpPr/>
            <p:nvPr/>
          </p:nvSpPr>
          <p:spPr>
            <a:xfrm>
              <a:off x="2748788" y="5724525"/>
              <a:ext cx="381635" cy="381000"/>
            </a:xfrm>
            <a:custGeom>
              <a:avLst/>
              <a:gdLst/>
              <a:ahLst/>
              <a:cxnLst/>
              <a:rect l="l" t="t" r="r" b="b"/>
              <a:pathLst>
                <a:path w="381635" h="381000">
                  <a:moveTo>
                    <a:pt x="381152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381152" y="381000"/>
                  </a:lnTo>
                  <a:lnTo>
                    <a:pt x="381152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748788" y="5724525"/>
              <a:ext cx="381635" cy="762000"/>
            </a:xfrm>
            <a:custGeom>
              <a:avLst/>
              <a:gdLst/>
              <a:ahLst/>
              <a:cxnLst/>
              <a:rect l="l" t="t" r="r" b="b"/>
              <a:pathLst>
                <a:path w="381635" h="762000">
                  <a:moveTo>
                    <a:pt x="0" y="381000"/>
                  </a:moveTo>
                  <a:lnTo>
                    <a:pt x="381152" y="381000"/>
                  </a:lnTo>
                  <a:lnTo>
                    <a:pt x="381152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  <a:path w="381635" h="762000">
                  <a:moveTo>
                    <a:pt x="0" y="762000"/>
                  </a:moveTo>
                  <a:lnTo>
                    <a:pt x="381152" y="762000"/>
                  </a:lnTo>
                  <a:lnTo>
                    <a:pt x="381152" y="381000"/>
                  </a:lnTo>
                  <a:lnTo>
                    <a:pt x="0" y="38100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2755163" y="6185166"/>
            <a:ext cx="368935" cy="267970"/>
          </a:xfrm>
          <a:prstGeom prst="rect">
            <a:avLst/>
          </a:prstGeom>
          <a:solidFill>
            <a:srgbClr val="CCEBFF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55"/>
              </a:lnSpc>
            </a:pPr>
            <a:r>
              <a:rPr sz="1600" spc="-50" dirty="0">
                <a:latin typeface="Comic Sans MS"/>
                <a:cs typeface="Comic Sans MS"/>
              </a:rPr>
              <a:t>1</a:t>
            </a:r>
            <a:endParaRPr sz="1600">
              <a:latin typeface="Comic Sans MS"/>
              <a:cs typeface="Comic Sans MS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3123564" y="6099175"/>
            <a:ext cx="394335" cy="393700"/>
            <a:chOff x="3123564" y="6099175"/>
            <a:chExt cx="394335" cy="393700"/>
          </a:xfrm>
        </p:grpSpPr>
        <p:sp>
          <p:nvSpPr>
            <p:cNvPr id="71" name="object 71"/>
            <p:cNvSpPr/>
            <p:nvPr/>
          </p:nvSpPr>
          <p:spPr>
            <a:xfrm>
              <a:off x="3129914" y="6105525"/>
              <a:ext cx="381635" cy="381000"/>
            </a:xfrm>
            <a:custGeom>
              <a:avLst/>
              <a:gdLst/>
              <a:ahLst/>
              <a:cxnLst/>
              <a:rect l="l" t="t" r="r" b="b"/>
              <a:pathLst>
                <a:path w="381635" h="381000">
                  <a:moveTo>
                    <a:pt x="381152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381152" y="381000"/>
                  </a:lnTo>
                  <a:lnTo>
                    <a:pt x="381152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129914" y="6105525"/>
              <a:ext cx="381635" cy="381000"/>
            </a:xfrm>
            <a:custGeom>
              <a:avLst/>
              <a:gdLst/>
              <a:ahLst/>
              <a:cxnLst/>
              <a:rect l="l" t="t" r="r" b="b"/>
              <a:pathLst>
                <a:path w="381635" h="381000">
                  <a:moveTo>
                    <a:pt x="0" y="381000"/>
                  </a:moveTo>
                  <a:lnTo>
                    <a:pt x="381152" y="381000"/>
                  </a:lnTo>
                  <a:lnTo>
                    <a:pt x="381152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2374010" y="6151372"/>
            <a:ext cx="113093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0">
              <a:lnSpc>
                <a:spcPct val="100000"/>
              </a:lnSpc>
              <a:spcBef>
                <a:spcPts val="100"/>
              </a:spcBef>
              <a:tabLst>
                <a:tab pos="900430" algn="l"/>
              </a:tabLst>
            </a:pPr>
            <a:r>
              <a:rPr sz="1600" spc="-50" dirty="0">
                <a:latin typeface="Comic Sans MS"/>
                <a:cs typeface="Comic Sans MS"/>
              </a:rPr>
              <a:t>1</a:t>
            </a:r>
            <a:r>
              <a:rPr sz="1600" dirty="0">
                <a:latin typeface="Comic Sans MS"/>
                <a:cs typeface="Comic Sans MS"/>
              </a:rPr>
              <a:t>	</a:t>
            </a:r>
            <a:r>
              <a:rPr sz="1600" spc="-50" dirty="0">
                <a:latin typeface="Comic Sans MS"/>
                <a:cs typeface="Comic Sans MS"/>
              </a:rPr>
              <a:t>1</a:t>
            </a:r>
            <a:endParaRPr sz="1600">
              <a:latin typeface="Comic Sans MS"/>
              <a:cs typeface="Comic Sans MS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3123564" y="5718175"/>
            <a:ext cx="394335" cy="393700"/>
            <a:chOff x="3123564" y="5718175"/>
            <a:chExt cx="394335" cy="393700"/>
          </a:xfrm>
        </p:grpSpPr>
        <p:sp>
          <p:nvSpPr>
            <p:cNvPr id="75" name="object 75"/>
            <p:cNvSpPr/>
            <p:nvPr/>
          </p:nvSpPr>
          <p:spPr>
            <a:xfrm>
              <a:off x="3129914" y="5724525"/>
              <a:ext cx="381635" cy="381000"/>
            </a:xfrm>
            <a:custGeom>
              <a:avLst/>
              <a:gdLst/>
              <a:ahLst/>
              <a:cxnLst/>
              <a:rect l="l" t="t" r="r" b="b"/>
              <a:pathLst>
                <a:path w="381635" h="381000">
                  <a:moveTo>
                    <a:pt x="381152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381152" y="381000"/>
                  </a:lnTo>
                  <a:lnTo>
                    <a:pt x="381152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129914" y="5724525"/>
              <a:ext cx="381635" cy="381000"/>
            </a:xfrm>
            <a:custGeom>
              <a:avLst/>
              <a:gdLst/>
              <a:ahLst/>
              <a:cxnLst/>
              <a:rect l="l" t="t" r="r" b="b"/>
              <a:pathLst>
                <a:path w="381635" h="381000">
                  <a:moveTo>
                    <a:pt x="0" y="381000"/>
                  </a:moveTo>
                  <a:lnTo>
                    <a:pt x="381152" y="381000"/>
                  </a:lnTo>
                  <a:lnTo>
                    <a:pt x="381152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1992757" y="5770371"/>
            <a:ext cx="151257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285">
              <a:lnSpc>
                <a:spcPct val="100000"/>
              </a:lnSpc>
              <a:spcBef>
                <a:spcPts val="100"/>
              </a:spcBef>
              <a:tabLst>
                <a:tab pos="519430" algn="l"/>
                <a:tab pos="883919" algn="l"/>
                <a:tab pos="1281430" algn="l"/>
              </a:tabLst>
            </a:pPr>
            <a:r>
              <a:rPr sz="1600" spc="-50" dirty="0">
                <a:latin typeface="Comic Sans MS"/>
                <a:cs typeface="Comic Sans MS"/>
              </a:rPr>
              <a:t>0</a:t>
            </a:r>
            <a:r>
              <a:rPr sz="1600" dirty="0">
                <a:latin typeface="Comic Sans MS"/>
                <a:cs typeface="Comic Sans MS"/>
              </a:rPr>
              <a:t>	</a:t>
            </a:r>
            <a:r>
              <a:rPr sz="1600" spc="-50" dirty="0">
                <a:latin typeface="Comic Sans MS"/>
                <a:cs typeface="Comic Sans MS"/>
              </a:rPr>
              <a:t>1</a:t>
            </a:r>
            <a:r>
              <a:rPr sz="1600" dirty="0">
                <a:latin typeface="Comic Sans MS"/>
                <a:cs typeface="Comic Sans MS"/>
              </a:rPr>
              <a:t>	</a:t>
            </a:r>
            <a:r>
              <a:rPr sz="1600" spc="-50" dirty="0">
                <a:latin typeface="Comic Sans MS"/>
                <a:cs typeface="Comic Sans MS"/>
              </a:rPr>
              <a:t>0</a:t>
            </a:r>
            <a:r>
              <a:rPr sz="1600" dirty="0">
                <a:latin typeface="Comic Sans MS"/>
                <a:cs typeface="Comic Sans MS"/>
              </a:rPr>
              <a:t>	</a:t>
            </a:r>
            <a:r>
              <a:rPr sz="1600" spc="-50" dirty="0">
                <a:latin typeface="Comic Sans MS"/>
                <a:cs typeface="Comic Sans MS"/>
              </a:rPr>
              <a:t>1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077720" y="5380482"/>
            <a:ext cx="140208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0845" algn="l"/>
                <a:tab pos="808990" algn="l"/>
                <a:tab pos="1173480" algn="l"/>
              </a:tabLst>
            </a:pPr>
            <a:r>
              <a:rPr sz="1600" spc="-25" dirty="0">
                <a:latin typeface="Comic Sans MS"/>
                <a:cs typeface="Comic Sans MS"/>
              </a:rPr>
              <a:t>00</a:t>
            </a:r>
            <a:r>
              <a:rPr sz="1600" dirty="0">
                <a:latin typeface="Comic Sans MS"/>
                <a:cs typeface="Comic Sans MS"/>
              </a:rPr>
              <a:t>	</a:t>
            </a:r>
            <a:r>
              <a:rPr sz="1600" spc="-25" dirty="0">
                <a:latin typeface="Comic Sans MS"/>
                <a:cs typeface="Comic Sans MS"/>
              </a:rPr>
              <a:t>01</a:t>
            </a:r>
            <a:r>
              <a:rPr sz="1600" dirty="0">
                <a:latin typeface="Comic Sans MS"/>
                <a:cs typeface="Comic Sans MS"/>
              </a:rPr>
              <a:t>	</a:t>
            </a:r>
            <a:r>
              <a:rPr sz="1600" spc="-25" dirty="0">
                <a:latin typeface="Comic Sans MS"/>
                <a:cs typeface="Comic Sans MS"/>
              </a:rPr>
              <a:t>11</a:t>
            </a:r>
            <a:r>
              <a:rPr sz="1600" dirty="0">
                <a:latin typeface="Comic Sans MS"/>
                <a:cs typeface="Comic Sans MS"/>
              </a:rPr>
              <a:t>	</a:t>
            </a:r>
            <a:r>
              <a:rPr sz="1600" spc="-25" dirty="0">
                <a:latin typeface="Comic Sans MS"/>
                <a:cs typeface="Comic Sans MS"/>
              </a:rPr>
              <a:t>10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2019300" y="5761037"/>
            <a:ext cx="1447800" cy="701675"/>
          </a:xfrm>
          <a:custGeom>
            <a:avLst/>
            <a:gdLst/>
            <a:ahLst/>
            <a:cxnLst/>
            <a:rect l="l" t="t" r="r" b="b"/>
            <a:pathLst>
              <a:path w="1447800" h="701675">
                <a:moveTo>
                  <a:pt x="0" y="445033"/>
                </a:moveTo>
                <a:lnTo>
                  <a:pt x="4034" y="425053"/>
                </a:lnTo>
                <a:lnTo>
                  <a:pt x="15033" y="408736"/>
                </a:lnTo>
                <a:lnTo>
                  <a:pt x="31343" y="397734"/>
                </a:lnTo>
                <a:lnTo>
                  <a:pt x="51307" y="393700"/>
                </a:lnTo>
                <a:lnTo>
                  <a:pt x="1396491" y="393700"/>
                </a:lnTo>
                <a:lnTo>
                  <a:pt x="1416456" y="397734"/>
                </a:lnTo>
                <a:lnTo>
                  <a:pt x="1432766" y="408736"/>
                </a:lnTo>
                <a:lnTo>
                  <a:pt x="1443765" y="425053"/>
                </a:lnTo>
                <a:lnTo>
                  <a:pt x="1447800" y="445033"/>
                </a:lnTo>
                <a:lnTo>
                  <a:pt x="1447800" y="650341"/>
                </a:lnTo>
                <a:lnTo>
                  <a:pt x="1443765" y="670321"/>
                </a:lnTo>
                <a:lnTo>
                  <a:pt x="1432766" y="686638"/>
                </a:lnTo>
                <a:lnTo>
                  <a:pt x="1416456" y="697640"/>
                </a:lnTo>
                <a:lnTo>
                  <a:pt x="1396491" y="701675"/>
                </a:lnTo>
                <a:lnTo>
                  <a:pt x="51307" y="701675"/>
                </a:lnTo>
                <a:lnTo>
                  <a:pt x="31343" y="697640"/>
                </a:lnTo>
                <a:lnTo>
                  <a:pt x="15033" y="686638"/>
                </a:lnTo>
                <a:lnTo>
                  <a:pt x="4034" y="670321"/>
                </a:lnTo>
                <a:lnTo>
                  <a:pt x="0" y="650341"/>
                </a:lnTo>
                <a:lnTo>
                  <a:pt x="0" y="445033"/>
                </a:lnTo>
                <a:close/>
              </a:path>
              <a:path w="1447800" h="701675">
                <a:moveTo>
                  <a:pt x="411733" y="52019"/>
                </a:moveTo>
                <a:lnTo>
                  <a:pt x="415323" y="34242"/>
                </a:lnTo>
                <a:lnTo>
                  <a:pt x="425116" y="19726"/>
                </a:lnTo>
                <a:lnTo>
                  <a:pt x="439648" y="9938"/>
                </a:lnTo>
                <a:lnTo>
                  <a:pt x="457454" y="6350"/>
                </a:lnTo>
                <a:lnTo>
                  <a:pt x="640080" y="6350"/>
                </a:lnTo>
                <a:lnTo>
                  <a:pt x="657885" y="9938"/>
                </a:lnTo>
                <a:lnTo>
                  <a:pt x="672417" y="19726"/>
                </a:lnTo>
                <a:lnTo>
                  <a:pt x="682210" y="34242"/>
                </a:lnTo>
                <a:lnTo>
                  <a:pt x="685800" y="52019"/>
                </a:lnTo>
                <a:lnTo>
                  <a:pt x="685800" y="656005"/>
                </a:lnTo>
                <a:lnTo>
                  <a:pt x="682210" y="673782"/>
                </a:lnTo>
                <a:lnTo>
                  <a:pt x="672417" y="688298"/>
                </a:lnTo>
                <a:lnTo>
                  <a:pt x="657885" y="698086"/>
                </a:lnTo>
                <a:lnTo>
                  <a:pt x="640080" y="701675"/>
                </a:lnTo>
                <a:lnTo>
                  <a:pt x="457454" y="701675"/>
                </a:lnTo>
                <a:lnTo>
                  <a:pt x="439648" y="698086"/>
                </a:lnTo>
                <a:lnTo>
                  <a:pt x="425116" y="688298"/>
                </a:lnTo>
                <a:lnTo>
                  <a:pt x="415323" y="673782"/>
                </a:lnTo>
                <a:lnTo>
                  <a:pt x="411733" y="656005"/>
                </a:lnTo>
                <a:lnTo>
                  <a:pt x="411733" y="52019"/>
                </a:lnTo>
                <a:close/>
              </a:path>
              <a:path w="1447800" h="701675">
                <a:moveTo>
                  <a:pt x="1173733" y="45669"/>
                </a:moveTo>
                <a:lnTo>
                  <a:pt x="1177323" y="27892"/>
                </a:lnTo>
                <a:lnTo>
                  <a:pt x="1187116" y="13376"/>
                </a:lnTo>
                <a:lnTo>
                  <a:pt x="1201648" y="3588"/>
                </a:lnTo>
                <a:lnTo>
                  <a:pt x="1219454" y="0"/>
                </a:lnTo>
                <a:lnTo>
                  <a:pt x="1402079" y="0"/>
                </a:lnTo>
                <a:lnTo>
                  <a:pt x="1419885" y="3588"/>
                </a:lnTo>
                <a:lnTo>
                  <a:pt x="1434417" y="13376"/>
                </a:lnTo>
                <a:lnTo>
                  <a:pt x="1444210" y="27892"/>
                </a:lnTo>
                <a:lnTo>
                  <a:pt x="1447800" y="45669"/>
                </a:lnTo>
                <a:lnTo>
                  <a:pt x="1447800" y="649655"/>
                </a:lnTo>
                <a:lnTo>
                  <a:pt x="1444210" y="667432"/>
                </a:lnTo>
                <a:lnTo>
                  <a:pt x="1434417" y="681948"/>
                </a:lnTo>
                <a:lnTo>
                  <a:pt x="1419885" y="691736"/>
                </a:lnTo>
                <a:lnTo>
                  <a:pt x="1402079" y="695325"/>
                </a:lnTo>
                <a:lnTo>
                  <a:pt x="1219454" y="695325"/>
                </a:lnTo>
                <a:lnTo>
                  <a:pt x="1201648" y="691736"/>
                </a:lnTo>
                <a:lnTo>
                  <a:pt x="1187116" y="681948"/>
                </a:lnTo>
                <a:lnTo>
                  <a:pt x="1177323" y="667432"/>
                </a:lnTo>
                <a:lnTo>
                  <a:pt x="1173733" y="649655"/>
                </a:lnTo>
                <a:lnTo>
                  <a:pt x="1173733" y="45669"/>
                </a:lnTo>
                <a:close/>
              </a:path>
            </a:pathLst>
          </a:custGeom>
          <a:ln w="19050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395731" y="4592573"/>
            <a:ext cx="5895340" cy="831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Comic Sans MS"/>
                <a:cs typeface="Comic Sans MS"/>
              </a:rPr>
              <a:t>F=AB’C’</a:t>
            </a:r>
            <a:r>
              <a:rPr sz="2400" spc="-170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+AB</a:t>
            </a:r>
            <a:r>
              <a:rPr sz="2400" spc="-190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Symbol"/>
                <a:cs typeface="Symbol"/>
              </a:rPr>
              <a:t></a:t>
            </a:r>
            <a:r>
              <a:rPr sz="2400" spc="-10" dirty="0">
                <a:latin typeface="Comic Sans MS"/>
                <a:cs typeface="Comic Sans MS"/>
              </a:rPr>
              <a:t>C</a:t>
            </a:r>
            <a:r>
              <a:rPr sz="2400" spc="-18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+ABC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+ABC</a:t>
            </a:r>
            <a:r>
              <a:rPr sz="2400" spc="-200" dirty="0">
                <a:latin typeface="Comic Sans MS"/>
                <a:cs typeface="Comic Sans MS"/>
              </a:rPr>
              <a:t> </a:t>
            </a:r>
            <a:r>
              <a:rPr sz="2400" dirty="0">
                <a:latin typeface="Symbol"/>
                <a:cs typeface="Symbol"/>
              </a:rPr>
              <a:t>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mic Sans MS"/>
                <a:cs typeface="Comic Sans MS"/>
              </a:rPr>
              <a:t>+</a:t>
            </a:r>
            <a:r>
              <a:rPr sz="2400" spc="-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A’B’C +</a:t>
            </a:r>
            <a:r>
              <a:rPr sz="2400" spc="-10" dirty="0">
                <a:latin typeface="Comic Sans MS"/>
                <a:cs typeface="Comic Sans MS"/>
              </a:rPr>
              <a:t> A’BC’</a:t>
            </a:r>
            <a:endParaRPr sz="2400">
              <a:latin typeface="Comic Sans MS"/>
              <a:cs typeface="Comic Sans MS"/>
            </a:endParaRPr>
          </a:p>
          <a:p>
            <a:pPr marL="1429385">
              <a:lnSpc>
                <a:spcPct val="100000"/>
              </a:lnSpc>
              <a:spcBef>
                <a:spcPts val="1480"/>
              </a:spcBef>
            </a:pPr>
            <a:r>
              <a:rPr sz="1650" i="1" spc="-25" dirty="0">
                <a:latin typeface="Comic Sans MS"/>
                <a:cs typeface="Comic Sans MS"/>
              </a:rPr>
              <a:t>BC</a:t>
            </a:r>
            <a:endParaRPr sz="165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96722"/>
            <a:ext cx="135826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/>
              <a:t>Örnek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39" y="1617217"/>
            <a:ext cx="4110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15" baseline="-37037" dirty="0">
                <a:solidFill>
                  <a:srgbClr val="FFFFFF"/>
                </a:solidFill>
                <a:latin typeface="Comic Sans MS"/>
                <a:cs typeface="Comic Sans MS"/>
              </a:rPr>
              <a:t>45</a:t>
            </a:r>
            <a:r>
              <a:rPr sz="1800" spc="-10" dirty="0">
                <a:latin typeface="Comic Sans MS"/>
                <a:cs typeface="Comic Sans MS"/>
              </a:rPr>
              <a:t>G(A,B,C)</a:t>
            </a:r>
            <a:r>
              <a:rPr sz="1800" spc="-2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=</a:t>
            </a:r>
            <a:r>
              <a:rPr sz="1800" spc="-3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A’BC’</a:t>
            </a:r>
            <a:r>
              <a:rPr sz="1800" spc="-2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+</a:t>
            </a:r>
            <a:r>
              <a:rPr sz="1800" spc="-3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A’BC</a:t>
            </a:r>
            <a:r>
              <a:rPr sz="1800" spc="-2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+</a:t>
            </a:r>
            <a:r>
              <a:rPr sz="1800" spc="-3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ABC’</a:t>
            </a:r>
            <a:r>
              <a:rPr sz="1800" spc="-2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+</a:t>
            </a:r>
            <a:r>
              <a:rPr sz="1800" spc="-30" dirty="0">
                <a:latin typeface="Comic Sans MS"/>
                <a:cs typeface="Comic Sans MS"/>
              </a:rPr>
              <a:t> </a:t>
            </a:r>
            <a:r>
              <a:rPr sz="1800" spc="-25" dirty="0">
                <a:latin typeface="Comic Sans MS"/>
                <a:cs typeface="Comic Sans MS"/>
              </a:rPr>
              <a:t>ABC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60246" y="5938011"/>
            <a:ext cx="146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H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=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A’C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’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+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spc="-25" dirty="0">
                <a:latin typeface="Comic Sans MS"/>
                <a:cs typeface="Comic Sans MS"/>
              </a:rPr>
              <a:t>AB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26286" y="4986782"/>
            <a:ext cx="381635" cy="381000"/>
          </a:xfrm>
          <a:prstGeom prst="rect">
            <a:avLst/>
          </a:prstGeom>
          <a:solidFill>
            <a:srgbClr val="CCEBFF"/>
          </a:solidFill>
          <a:ln w="12750">
            <a:solidFill>
              <a:srgbClr val="000000"/>
            </a:solidFill>
          </a:ln>
        </p:spPr>
        <p:txBody>
          <a:bodyPr vert="horz" wrap="square" lIns="0" tIns="5841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59"/>
              </a:spcBef>
            </a:pPr>
            <a:r>
              <a:rPr sz="1600" spc="-50" dirty="0">
                <a:latin typeface="Comic Sans MS"/>
                <a:cs typeface="Comic Sans MS"/>
              </a:rPr>
              <a:t>1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9045" y="4784008"/>
            <a:ext cx="174625" cy="2832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i="1" spc="-50" dirty="0">
                <a:latin typeface="Comic Sans MS"/>
                <a:cs typeface="Comic Sans MS"/>
              </a:rPr>
              <a:t>A</a:t>
            </a:r>
            <a:endParaRPr sz="165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26286" y="5367775"/>
            <a:ext cx="381635" cy="381000"/>
          </a:xfrm>
          <a:prstGeom prst="rect">
            <a:avLst/>
          </a:prstGeom>
          <a:solidFill>
            <a:srgbClr val="CCEBFF"/>
          </a:solidFill>
          <a:ln w="12750">
            <a:solidFill>
              <a:srgbClr val="000000"/>
            </a:solidFill>
          </a:ln>
        </p:spPr>
        <p:txBody>
          <a:bodyPr vert="horz" wrap="square" lIns="0" tIns="5841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59"/>
              </a:spcBef>
            </a:pPr>
            <a:r>
              <a:rPr sz="1600" spc="-50" dirty="0">
                <a:latin typeface="Comic Sans MS"/>
                <a:cs typeface="Comic Sans MS"/>
              </a:rPr>
              <a:t>0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07464" y="5367775"/>
            <a:ext cx="381635" cy="381000"/>
          </a:xfrm>
          <a:prstGeom prst="rect">
            <a:avLst/>
          </a:prstGeom>
          <a:solidFill>
            <a:srgbClr val="CCEBFF"/>
          </a:solidFill>
          <a:ln w="12725">
            <a:solidFill>
              <a:srgbClr val="000000"/>
            </a:solidFill>
          </a:ln>
        </p:spPr>
        <p:txBody>
          <a:bodyPr vert="horz" wrap="square" lIns="0" tIns="5841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59"/>
              </a:spcBef>
            </a:pPr>
            <a:r>
              <a:rPr sz="1600" spc="-50" dirty="0">
                <a:latin typeface="Comic Sans MS"/>
                <a:cs typeface="Comic Sans MS"/>
              </a:rPr>
              <a:t>0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07464" y="4986782"/>
            <a:ext cx="381635" cy="381000"/>
          </a:xfrm>
          <a:prstGeom prst="rect">
            <a:avLst/>
          </a:prstGeom>
          <a:solidFill>
            <a:srgbClr val="CCEBFF"/>
          </a:solidFill>
          <a:ln w="12725">
            <a:solidFill>
              <a:srgbClr val="000000"/>
            </a:solidFill>
          </a:ln>
        </p:spPr>
        <p:txBody>
          <a:bodyPr vert="horz" wrap="square" lIns="0" tIns="5841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59"/>
              </a:spcBef>
            </a:pPr>
            <a:r>
              <a:rPr sz="1600" spc="-50" dirty="0">
                <a:latin typeface="Comic Sans MS"/>
                <a:cs typeface="Comic Sans MS"/>
              </a:rPr>
              <a:t>0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21372" y="4681982"/>
            <a:ext cx="305435" cy="304800"/>
          </a:xfrm>
          <a:custGeom>
            <a:avLst/>
            <a:gdLst/>
            <a:ahLst/>
            <a:cxnLst/>
            <a:rect l="l" t="t" r="r" b="b"/>
            <a:pathLst>
              <a:path w="305434" h="304800">
                <a:moveTo>
                  <a:pt x="304914" y="304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77646" y="4886927"/>
            <a:ext cx="149860" cy="788035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1600" spc="-50" dirty="0">
                <a:latin typeface="Comic Sans MS"/>
                <a:cs typeface="Comic Sans MS"/>
              </a:rPr>
              <a:t>0</a:t>
            </a:r>
            <a:endParaRPr sz="1600">
              <a:latin typeface="Comic Sans MS"/>
              <a:cs typeface="Comic Sans MS"/>
            </a:endParaRPr>
          </a:p>
          <a:p>
            <a:pPr marL="28575">
              <a:lnSpc>
                <a:spcPct val="100000"/>
              </a:lnSpc>
              <a:spcBef>
                <a:spcPts val="1085"/>
              </a:spcBef>
            </a:pPr>
            <a:r>
              <a:rPr sz="1600" spc="-50" dirty="0">
                <a:latin typeface="Comic Sans MS"/>
                <a:cs typeface="Comic Sans MS"/>
              </a:rPr>
              <a:t>1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88629" y="4986782"/>
            <a:ext cx="381635" cy="381000"/>
          </a:xfrm>
          <a:prstGeom prst="rect">
            <a:avLst/>
          </a:prstGeom>
          <a:solidFill>
            <a:srgbClr val="CCEBFF"/>
          </a:solidFill>
          <a:ln w="12725">
            <a:solidFill>
              <a:srgbClr val="000000"/>
            </a:solidFill>
          </a:ln>
        </p:spPr>
        <p:txBody>
          <a:bodyPr vert="horz" wrap="square" lIns="0" tIns="5841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59"/>
              </a:spcBef>
            </a:pPr>
            <a:r>
              <a:rPr sz="1600" spc="-50" dirty="0">
                <a:latin typeface="Comic Sans MS"/>
                <a:cs typeface="Comic Sans MS"/>
              </a:rPr>
              <a:t>0</a:t>
            </a:r>
            <a:endParaRPr sz="1600">
              <a:latin typeface="Comic Sans MS"/>
              <a:cs typeface="Comic Sans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882267" y="5361419"/>
            <a:ext cx="775335" cy="393700"/>
            <a:chOff x="1882267" y="5361419"/>
            <a:chExt cx="775335" cy="393700"/>
          </a:xfrm>
        </p:grpSpPr>
        <p:sp>
          <p:nvSpPr>
            <p:cNvPr id="14" name="object 14"/>
            <p:cNvSpPr/>
            <p:nvPr/>
          </p:nvSpPr>
          <p:spPr>
            <a:xfrm>
              <a:off x="1888617" y="5367769"/>
              <a:ext cx="381635" cy="381000"/>
            </a:xfrm>
            <a:custGeom>
              <a:avLst/>
              <a:gdLst/>
              <a:ahLst/>
              <a:cxnLst/>
              <a:rect l="l" t="t" r="r" b="b"/>
              <a:pathLst>
                <a:path w="381635" h="381000">
                  <a:moveTo>
                    <a:pt x="381152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381152" y="381000"/>
                  </a:lnTo>
                  <a:lnTo>
                    <a:pt x="381152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88617" y="5367769"/>
              <a:ext cx="381635" cy="381000"/>
            </a:xfrm>
            <a:custGeom>
              <a:avLst/>
              <a:gdLst/>
              <a:ahLst/>
              <a:cxnLst/>
              <a:rect l="l" t="t" r="r" b="b"/>
              <a:pathLst>
                <a:path w="381635" h="381000">
                  <a:moveTo>
                    <a:pt x="0" y="381000"/>
                  </a:moveTo>
                  <a:lnTo>
                    <a:pt x="381152" y="381000"/>
                  </a:lnTo>
                  <a:lnTo>
                    <a:pt x="381152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69744" y="5367769"/>
              <a:ext cx="381635" cy="381000"/>
            </a:xfrm>
            <a:custGeom>
              <a:avLst/>
              <a:gdLst/>
              <a:ahLst/>
              <a:cxnLst/>
              <a:rect l="l" t="t" r="r" b="b"/>
              <a:pathLst>
                <a:path w="381635" h="381000">
                  <a:moveTo>
                    <a:pt x="381152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381152" y="381000"/>
                  </a:lnTo>
                  <a:lnTo>
                    <a:pt x="381152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69744" y="5367769"/>
              <a:ext cx="381635" cy="381000"/>
            </a:xfrm>
            <a:custGeom>
              <a:avLst/>
              <a:gdLst/>
              <a:ahLst/>
              <a:cxnLst/>
              <a:rect l="l" t="t" r="r" b="b"/>
              <a:pathLst>
                <a:path w="381635" h="381000">
                  <a:moveTo>
                    <a:pt x="0" y="381000"/>
                  </a:moveTo>
                  <a:lnTo>
                    <a:pt x="381152" y="381000"/>
                  </a:lnTo>
                  <a:lnTo>
                    <a:pt x="381152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894992" y="5413502"/>
            <a:ext cx="74993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0">
              <a:lnSpc>
                <a:spcPct val="100000"/>
              </a:lnSpc>
              <a:spcBef>
                <a:spcPts val="100"/>
              </a:spcBef>
              <a:tabLst>
                <a:tab pos="519430" algn="l"/>
              </a:tabLst>
            </a:pPr>
            <a:r>
              <a:rPr sz="1600" spc="-50" dirty="0">
                <a:latin typeface="Comic Sans MS"/>
                <a:cs typeface="Comic Sans MS"/>
              </a:rPr>
              <a:t>1</a:t>
            </a:r>
            <a:r>
              <a:rPr sz="1600" dirty="0">
                <a:latin typeface="Comic Sans MS"/>
                <a:cs typeface="Comic Sans MS"/>
              </a:rPr>
              <a:t>	</a:t>
            </a:r>
            <a:r>
              <a:rPr sz="1600" spc="-50" dirty="0">
                <a:latin typeface="Comic Sans MS"/>
                <a:cs typeface="Comic Sans MS"/>
              </a:rPr>
              <a:t>1</a:t>
            </a:r>
            <a:endParaRPr sz="1600">
              <a:latin typeface="Comic Sans MS"/>
              <a:cs typeface="Comic Sans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263394" y="4980432"/>
            <a:ext cx="394335" cy="393700"/>
            <a:chOff x="2263394" y="4980432"/>
            <a:chExt cx="394335" cy="393700"/>
          </a:xfrm>
        </p:grpSpPr>
        <p:sp>
          <p:nvSpPr>
            <p:cNvPr id="20" name="object 20"/>
            <p:cNvSpPr/>
            <p:nvPr/>
          </p:nvSpPr>
          <p:spPr>
            <a:xfrm>
              <a:off x="2269744" y="4986782"/>
              <a:ext cx="381635" cy="381000"/>
            </a:xfrm>
            <a:custGeom>
              <a:avLst/>
              <a:gdLst/>
              <a:ahLst/>
              <a:cxnLst/>
              <a:rect l="l" t="t" r="r" b="b"/>
              <a:pathLst>
                <a:path w="381635" h="381000">
                  <a:moveTo>
                    <a:pt x="381152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381152" y="381000"/>
                  </a:lnTo>
                  <a:lnTo>
                    <a:pt x="381152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269744" y="4986782"/>
              <a:ext cx="381635" cy="381000"/>
            </a:xfrm>
            <a:custGeom>
              <a:avLst/>
              <a:gdLst/>
              <a:ahLst/>
              <a:cxnLst/>
              <a:rect l="l" t="t" r="r" b="b"/>
              <a:pathLst>
                <a:path w="381635" h="381000">
                  <a:moveTo>
                    <a:pt x="0" y="381000"/>
                  </a:moveTo>
                  <a:lnTo>
                    <a:pt x="381152" y="381000"/>
                  </a:lnTo>
                  <a:lnTo>
                    <a:pt x="381152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276119" y="5032502"/>
            <a:ext cx="36893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spc="-50" dirty="0">
                <a:latin typeface="Comic Sans MS"/>
                <a:cs typeface="Comic Sans MS"/>
              </a:rPr>
              <a:t>1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17675" y="4642611"/>
            <a:ext cx="140208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0845" algn="l"/>
                <a:tab pos="808355" algn="l"/>
                <a:tab pos="1172845" algn="l"/>
              </a:tabLst>
            </a:pPr>
            <a:r>
              <a:rPr sz="1600" spc="-25" dirty="0">
                <a:latin typeface="Comic Sans MS"/>
                <a:cs typeface="Comic Sans MS"/>
              </a:rPr>
              <a:t>00</a:t>
            </a:r>
            <a:r>
              <a:rPr sz="1600" dirty="0">
                <a:latin typeface="Comic Sans MS"/>
                <a:cs typeface="Comic Sans MS"/>
              </a:rPr>
              <a:t>	</a:t>
            </a:r>
            <a:r>
              <a:rPr sz="1600" spc="-25" dirty="0">
                <a:latin typeface="Comic Sans MS"/>
                <a:cs typeface="Comic Sans MS"/>
              </a:rPr>
              <a:t>01</a:t>
            </a:r>
            <a:r>
              <a:rPr sz="1600" dirty="0">
                <a:latin typeface="Comic Sans MS"/>
                <a:cs typeface="Comic Sans MS"/>
              </a:rPr>
              <a:t>	</a:t>
            </a:r>
            <a:r>
              <a:rPr sz="1600" spc="-25" dirty="0">
                <a:latin typeface="Comic Sans MS"/>
                <a:cs typeface="Comic Sans MS"/>
              </a:rPr>
              <a:t>11</a:t>
            </a:r>
            <a:r>
              <a:rPr sz="1600" dirty="0">
                <a:latin typeface="Comic Sans MS"/>
                <a:cs typeface="Comic Sans MS"/>
              </a:rPr>
              <a:t>	</a:t>
            </a:r>
            <a:r>
              <a:rPr sz="1600" spc="-25" dirty="0">
                <a:latin typeface="Comic Sans MS"/>
                <a:cs typeface="Comic Sans MS"/>
              </a:rPr>
              <a:t>10</a:t>
            </a:r>
            <a:endParaRPr sz="1600">
              <a:latin typeface="Comic Sans MS"/>
              <a:cs typeface="Comic Sans MS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932051" y="4967668"/>
            <a:ext cx="1239520" cy="760730"/>
            <a:chOff x="1932051" y="4967668"/>
            <a:chExt cx="1239520" cy="760730"/>
          </a:xfrm>
        </p:grpSpPr>
        <p:sp>
          <p:nvSpPr>
            <p:cNvPr id="25" name="object 25"/>
            <p:cNvSpPr/>
            <p:nvPr/>
          </p:nvSpPr>
          <p:spPr>
            <a:xfrm>
              <a:off x="1941576" y="5443981"/>
              <a:ext cx="665480" cy="274955"/>
            </a:xfrm>
            <a:custGeom>
              <a:avLst/>
              <a:gdLst/>
              <a:ahLst/>
              <a:cxnLst/>
              <a:rect l="l" t="t" r="r" b="b"/>
              <a:pathLst>
                <a:path w="665480" h="274954">
                  <a:moveTo>
                    <a:pt x="0" y="45720"/>
                  </a:moveTo>
                  <a:lnTo>
                    <a:pt x="3609" y="27914"/>
                  </a:lnTo>
                  <a:lnTo>
                    <a:pt x="13446" y="13382"/>
                  </a:lnTo>
                  <a:lnTo>
                    <a:pt x="28021" y="3589"/>
                  </a:lnTo>
                  <a:lnTo>
                    <a:pt x="45847" y="0"/>
                  </a:lnTo>
                  <a:lnTo>
                    <a:pt x="619632" y="0"/>
                  </a:lnTo>
                  <a:lnTo>
                    <a:pt x="637438" y="3589"/>
                  </a:lnTo>
                  <a:lnTo>
                    <a:pt x="651970" y="13382"/>
                  </a:lnTo>
                  <a:lnTo>
                    <a:pt x="661763" y="27914"/>
                  </a:lnTo>
                  <a:lnTo>
                    <a:pt x="665353" y="45720"/>
                  </a:lnTo>
                  <a:lnTo>
                    <a:pt x="665353" y="228854"/>
                  </a:lnTo>
                  <a:lnTo>
                    <a:pt x="661763" y="246667"/>
                  </a:lnTo>
                  <a:lnTo>
                    <a:pt x="651970" y="261216"/>
                  </a:lnTo>
                  <a:lnTo>
                    <a:pt x="637438" y="271027"/>
                  </a:lnTo>
                  <a:lnTo>
                    <a:pt x="619632" y="274624"/>
                  </a:lnTo>
                  <a:lnTo>
                    <a:pt x="45847" y="274624"/>
                  </a:lnTo>
                  <a:lnTo>
                    <a:pt x="28021" y="271027"/>
                  </a:lnTo>
                  <a:lnTo>
                    <a:pt x="13446" y="261216"/>
                  </a:lnTo>
                  <a:lnTo>
                    <a:pt x="3609" y="246667"/>
                  </a:lnTo>
                  <a:lnTo>
                    <a:pt x="0" y="228854"/>
                  </a:lnTo>
                  <a:lnTo>
                    <a:pt x="0" y="45720"/>
                  </a:lnTo>
                  <a:close/>
                </a:path>
              </a:pathLst>
            </a:custGeom>
            <a:ln w="19049">
              <a:solidFill>
                <a:srgbClr val="33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293366" y="5035930"/>
              <a:ext cx="795655" cy="303530"/>
            </a:xfrm>
            <a:custGeom>
              <a:avLst/>
              <a:gdLst/>
              <a:ahLst/>
              <a:cxnLst/>
              <a:rect l="l" t="t" r="r" b="b"/>
              <a:pathLst>
                <a:path w="795655" h="303529">
                  <a:moveTo>
                    <a:pt x="0" y="151638"/>
                  </a:moveTo>
                  <a:lnTo>
                    <a:pt x="20275" y="103729"/>
                  </a:lnTo>
                  <a:lnTo>
                    <a:pt x="76736" y="62106"/>
                  </a:lnTo>
                  <a:lnTo>
                    <a:pt x="116490" y="44434"/>
                  </a:lnTo>
                  <a:lnTo>
                    <a:pt x="162836" y="29272"/>
                  </a:lnTo>
                  <a:lnTo>
                    <a:pt x="214954" y="16935"/>
                  </a:lnTo>
                  <a:lnTo>
                    <a:pt x="272027" y="7735"/>
                  </a:lnTo>
                  <a:lnTo>
                    <a:pt x="333237" y="1986"/>
                  </a:lnTo>
                  <a:lnTo>
                    <a:pt x="397763" y="0"/>
                  </a:lnTo>
                  <a:lnTo>
                    <a:pt x="462325" y="1986"/>
                  </a:lnTo>
                  <a:lnTo>
                    <a:pt x="523562" y="7735"/>
                  </a:lnTo>
                  <a:lnTo>
                    <a:pt x="580656" y="16935"/>
                  </a:lnTo>
                  <a:lnTo>
                    <a:pt x="632791" y="29272"/>
                  </a:lnTo>
                  <a:lnTo>
                    <a:pt x="679148" y="44434"/>
                  </a:lnTo>
                  <a:lnTo>
                    <a:pt x="718910" y="62106"/>
                  </a:lnTo>
                  <a:lnTo>
                    <a:pt x="775378" y="103729"/>
                  </a:lnTo>
                  <a:lnTo>
                    <a:pt x="795654" y="151638"/>
                  </a:lnTo>
                  <a:lnTo>
                    <a:pt x="790449" y="176221"/>
                  </a:lnTo>
                  <a:lnTo>
                    <a:pt x="775378" y="199546"/>
                  </a:lnTo>
                  <a:lnTo>
                    <a:pt x="718910" y="241169"/>
                  </a:lnTo>
                  <a:lnTo>
                    <a:pt x="679148" y="258841"/>
                  </a:lnTo>
                  <a:lnTo>
                    <a:pt x="632791" y="274003"/>
                  </a:lnTo>
                  <a:lnTo>
                    <a:pt x="580656" y="286340"/>
                  </a:lnTo>
                  <a:lnTo>
                    <a:pt x="523562" y="295540"/>
                  </a:lnTo>
                  <a:lnTo>
                    <a:pt x="462325" y="301289"/>
                  </a:lnTo>
                  <a:lnTo>
                    <a:pt x="397763" y="303276"/>
                  </a:lnTo>
                  <a:lnTo>
                    <a:pt x="333237" y="301289"/>
                  </a:lnTo>
                  <a:lnTo>
                    <a:pt x="272027" y="295540"/>
                  </a:lnTo>
                  <a:lnTo>
                    <a:pt x="214954" y="286340"/>
                  </a:lnTo>
                  <a:lnTo>
                    <a:pt x="162836" y="274003"/>
                  </a:lnTo>
                  <a:lnTo>
                    <a:pt x="116490" y="258841"/>
                  </a:lnTo>
                  <a:lnTo>
                    <a:pt x="76736" y="241169"/>
                  </a:lnTo>
                  <a:lnTo>
                    <a:pt x="20275" y="199546"/>
                  </a:lnTo>
                  <a:lnTo>
                    <a:pt x="0" y="151638"/>
                  </a:lnTo>
                  <a:close/>
                </a:path>
              </a:pathLst>
            </a:custGeom>
            <a:ln w="158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757805" y="4967668"/>
              <a:ext cx="413384" cy="494030"/>
            </a:xfrm>
            <a:custGeom>
              <a:avLst/>
              <a:gdLst/>
              <a:ahLst/>
              <a:cxnLst/>
              <a:rect l="l" t="t" r="r" b="b"/>
              <a:pathLst>
                <a:path w="413385" h="494029">
                  <a:moveTo>
                    <a:pt x="413232" y="0"/>
                  </a:moveTo>
                  <a:lnTo>
                    <a:pt x="0" y="0"/>
                  </a:lnTo>
                  <a:lnTo>
                    <a:pt x="0" y="493712"/>
                  </a:lnTo>
                  <a:lnTo>
                    <a:pt x="413232" y="493712"/>
                  </a:lnTo>
                  <a:lnTo>
                    <a:pt x="4132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534873" y="5018468"/>
            <a:ext cx="942975" cy="500380"/>
            <a:chOff x="534873" y="5018468"/>
            <a:chExt cx="942975" cy="500380"/>
          </a:xfrm>
        </p:grpSpPr>
        <p:sp>
          <p:nvSpPr>
            <p:cNvPr id="29" name="object 29"/>
            <p:cNvSpPr/>
            <p:nvPr/>
          </p:nvSpPr>
          <p:spPr>
            <a:xfrm>
              <a:off x="675538" y="5026405"/>
              <a:ext cx="794385" cy="303530"/>
            </a:xfrm>
            <a:custGeom>
              <a:avLst/>
              <a:gdLst/>
              <a:ahLst/>
              <a:cxnLst/>
              <a:rect l="l" t="t" r="r" b="b"/>
              <a:pathLst>
                <a:path w="794385" h="303529">
                  <a:moveTo>
                    <a:pt x="0" y="151638"/>
                  </a:moveTo>
                  <a:lnTo>
                    <a:pt x="20245" y="103729"/>
                  </a:lnTo>
                  <a:lnTo>
                    <a:pt x="76622" y="62106"/>
                  </a:lnTo>
                  <a:lnTo>
                    <a:pt x="116316" y="44434"/>
                  </a:lnTo>
                  <a:lnTo>
                    <a:pt x="162589" y="29272"/>
                  </a:lnTo>
                  <a:lnTo>
                    <a:pt x="214625" y="16935"/>
                  </a:lnTo>
                  <a:lnTo>
                    <a:pt x="271605" y="7735"/>
                  </a:lnTo>
                  <a:lnTo>
                    <a:pt x="332712" y="1986"/>
                  </a:lnTo>
                  <a:lnTo>
                    <a:pt x="397129" y="0"/>
                  </a:lnTo>
                  <a:lnTo>
                    <a:pt x="461538" y="1986"/>
                  </a:lnTo>
                  <a:lnTo>
                    <a:pt x="522640" y="7735"/>
                  </a:lnTo>
                  <a:lnTo>
                    <a:pt x="579616" y="16935"/>
                  </a:lnTo>
                  <a:lnTo>
                    <a:pt x="631648" y="29272"/>
                  </a:lnTo>
                  <a:lnTo>
                    <a:pt x="677919" y="44434"/>
                  </a:lnTo>
                  <a:lnTo>
                    <a:pt x="717611" y="62106"/>
                  </a:lnTo>
                  <a:lnTo>
                    <a:pt x="773986" y="103729"/>
                  </a:lnTo>
                  <a:lnTo>
                    <a:pt x="794232" y="151638"/>
                  </a:lnTo>
                  <a:lnTo>
                    <a:pt x="789034" y="176221"/>
                  </a:lnTo>
                  <a:lnTo>
                    <a:pt x="773986" y="199546"/>
                  </a:lnTo>
                  <a:lnTo>
                    <a:pt x="717611" y="241169"/>
                  </a:lnTo>
                  <a:lnTo>
                    <a:pt x="677919" y="258841"/>
                  </a:lnTo>
                  <a:lnTo>
                    <a:pt x="631648" y="274003"/>
                  </a:lnTo>
                  <a:lnTo>
                    <a:pt x="579616" y="286340"/>
                  </a:lnTo>
                  <a:lnTo>
                    <a:pt x="522640" y="295540"/>
                  </a:lnTo>
                  <a:lnTo>
                    <a:pt x="461538" y="301289"/>
                  </a:lnTo>
                  <a:lnTo>
                    <a:pt x="397129" y="303276"/>
                  </a:lnTo>
                  <a:lnTo>
                    <a:pt x="332712" y="301289"/>
                  </a:lnTo>
                  <a:lnTo>
                    <a:pt x="271605" y="295540"/>
                  </a:lnTo>
                  <a:lnTo>
                    <a:pt x="214625" y="286340"/>
                  </a:lnTo>
                  <a:lnTo>
                    <a:pt x="162589" y="274003"/>
                  </a:lnTo>
                  <a:lnTo>
                    <a:pt x="116316" y="258841"/>
                  </a:lnTo>
                  <a:lnTo>
                    <a:pt x="76622" y="241169"/>
                  </a:lnTo>
                  <a:lnTo>
                    <a:pt x="20245" y="199546"/>
                  </a:lnTo>
                  <a:lnTo>
                    <a:pt x="0" y="151638"/>
                  </a:lnTo>
                  <a:close/>
                </a:path>
              </a:pathLst>
            </a:custGeom>
            <a:ln w="158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4873" y="5024818"/>
              <a:ext cx="413384" cy="494030"/>
            </a:xfrm>
            <a:custGeom>
              <a:avLst/>
              <a:gdLst/>
              <a:ahLst/>
              <a:cxnLst/>
              <a:rect l="l" t="t" r="r" b="b"/>
              <a:pathLst>
                <a:path w="413384" h="494029">
                  <a:moveTo>
                    <a:pt x="413232" y="0"/>
                  </a:moveTo>
                  <a:lnTo>
                    <a:pt x="0" y="0"/>
                  </a:lnTo>
                  <a:lnTo>
                    <a:pt x="0" y="493712"/>
                  </a:lnTo>
                  <a:lnTo>
                    <a:pt x="413232" y="493712"/>
                  </a:lnTo>
                  <a:lnTo>
                    <a:pt x="4132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873760" y="2090674"/>
            <a:ext cx="27622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Comic Sans MS"/>
                <a:cs typeface="Comic Sans MS"/>
              </a:rPr>
              <a:t>BC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74369" y="2266949"/>
            <a:ext cx="17462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0" dirty="0">
                <a:latin typeface="Comic Sans MS"/>
                <a:cs typeface="Comic Sans MS"/>
              </a:rPr>
              <a:t>A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18032" y="2227579"/>
            <a:ext cx="300990" cy="301625"/>
          </a:xfrm>
          <a:custGeom>
            <a:avLst/>
            <a:gdLst/>
            <a:ahLst/>
            <a:cxnLst/>
            <a:rect l="l" t="t" r="r" b="b"/>
            <a:pathLst>
              <a:path w="300990" h="301625">
                <a:moveTo>
                  <a:pt x="300405" y="301625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156716" y="2241549"/>
            <a:ext cx="160591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0695" algn="l"/>
                <a:tab pos="941705" algn="l"/>
                <a:tab pos="1377315" algn="l"/>
              </a:tabLst>
            </a:pPr>
            <a:r>
              <a:rPr sz="1600" spc="-25" dirty="0">
                <a:latin typeface="Comic Sans MS"/>
                <a:cs typeface="Comic Sans MS"/>
              </a:rPr>
              <a:t>00</a:t>
            </a:r>
            <a:r>
              <a:rPr sz="1600" dirty="0">
                <a:latin typeface="Comic Sans MS"/>
                <a:cs typeface="Comic Sans MS"/>
              </a:rPr>
              <a:t>	</a:t>
            </a:r>
            <a:r>
              <a:rPr sz="1600" spc="-25" dirty="0">
                <a:latin typeface="Comic Sans MS"/>
                <a:cs typeface="Comic Sans MS"/>
              </a:rPr>
              <a:t>01</a:t>
            </a:r>
            <a:r>
              <a:rPr sz="1600" dirty="0">
                <a:latin typeface="Comic Sans MS"/>
                <a:cs typeface="Comic Sans MS"/>
              </a:rPr>
              <a:t>	</a:t>
            </a:r>
            <a:r>
              <a:rPr sz="1600" spc="-25" dirty="0">
                <a:latin typeface="Comic Sans MS"/>
                <a:cs typeface="Comic Sans MS"/>
              </a:rPr>
              <a:t>11</a:t>
            </a:r>
            <a:r>
              <a:rPr sz="1600" dirty="0">
                <a:latin typeface="Comic Sans MS"/>
                <a:cs typeface="Comic Sans MS"/>
              </a:rPr>
              <a:t>	</a:t>
            </a:r>
            <a:r>
              <a:rPr sz="1600" spc="-25" dirty="0">
                <a:latin typeface="Comic Sans MS"/>
                <a:cs typeface="Comic Sans MS"/>
              </a:rPr>
              <a:t>10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925573" y="2534030"/>
            <a:ext cx="901700" cy="901700"/>
          </a:xfrm>
          <a:custGeom>
            <a:avLst/>
            <a:gdLst/>
            <a:ahLst/>
            <a:cxnLst/>
            <a:rect l="l" t="t" r="r" b="b"/>
            <a:pathLst>
              <a:path w="901700" h="901700">
                <a:moveTo>
                  <a:pt x="901217" y="0"/>
                </a:moveTo>
                <a:lnTo>
                  <a:pt x="0" y="0"/>
                </a:lnTo>
                <a:lnTo>
                  <a:pt x="0" y="901700"/>
                </a:lnTo>
                <a:lnTo>
                  <a:pt x="901217" y="901700"/>
                </a:lnTo>
                <a:lnTo>
                  <a:pt x="901217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323083" y="1846072"/>
            <a:ext cx="15367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0" dirty="0">
                <a:latin typeface="Comic Sans MS"/>
                <a:cs typeface="Comic Sans MS"/>
              </a:rPr>
              <a:t>B</a:t>
            </a:r>
            <a:endParaRPr sz="1600">
              <a:latin typeface="Comic Sans MS"/>
              <a:cs typeface="Comic Sans MS"/>
            </a:endParaRPr>
          </a:p>
        </p:txBody>
      </p:sp>
      <p:graphicFrame>
        <p:nvGraphicFramePr>
          <p:cNvPr id="37" name="object 37"/>
          <p:cNvGraphicFramePr>
            <a:graphicFrameLocks noGrp="1"/>
          </p:cNvGraphicFramePr>
          <p:nvPr/>
        </p:nvGraphicFramePr>
        <p:xfrm>
          <a:off x="1016482" y="2527680"/>
          <a:ext cx="1804669" cy="901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1325"/>
                <a:gridCol w="461644"/>
                <a:gridCol w="441325"/>
                <a:gridCol w="460375"/>
              </a:tblGrid>
              <a:tr h="444500">
                <a:tc>
                  <a:txBody>
                    <a:bodyPr/>
                    <a:lstStyle/>
                    <a:p>
                      <a:pPr marR="102235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4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4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4139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R="102235" algn="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4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144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4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144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4139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8" name="object 38"/>
          <p:cNvSpPr txBox="1"/>
          <p:nvPr/>
        </p:nvSpPr>
        <p:spPr>
          <a:xfrm>
            <a:off x="5713729" y="2254249"/>
            <a:ext cx="80708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aseline="-48611" dirty="0">
                <a:latin typeface="Comic Sans MS"/>
                <a:cs typeface="Comic Sans MS"/>
              </a:rPr>
              <a:t>A</a:t>
            </a:r>
            <a:r>
              <a:rPr sz="2400" spc="-120" baseline="-48611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BC</a:t>
            </a:r>
            <a:r>
              <a:rPr sz="1600" spc="-225" dirty="0">
                <a:latin typeface="Comic Sans MS"/>
                <a:cs typeface="Comic Sans MS"/>
              </a:rPr>
              <a:t> </a:t>
            </a:r>
            <a:r>
              <a:rPr sz="2400" spc="-37" baseline="-41666" dirty="0">
                <a:latin typeface="Comic Sans MS"/>
                <a:cs typeface="Comic Sans MS"/>
              </a:rPr>
              <a:t>00</a:t>
            </a:r>
            <a:endParaRPr sz="2400" baseline="-41666">
              <a:latin typeface="Comic Sans MS"/>
              <a:cs typeface="Comic Sans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913628" y="2730245"/>
            <a:ext cx="1498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0" dirty="0">
                <a:latin typeface="Comic Sans MS"/>
                <a:cs typeface="Comic Sans MS"/>
              </a:rPr>
              <a:t>0</a:t>
            </a:r>
            <a:endParaRPr sz="16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1600" spc="-50" dirty="0">
                <a:latin typeface="Comic Sans MS"/>
                <a:cs typeface="Comic Sans MS"/>
              </a:rPr>
              <a:t>1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782436" y="2391282"/>
            <a:ext cx="300355" cy="301625"/>
          </a:xfrm>
          <a:custGeom>
            <a:avLst/>
            <a:gdLst/>
            <a:ahLst/>
            <a:cxnLst/>
            <a:rect l="l" t="t" r="r" b="b"/>
            <a:pathLst>
              <a:path w="300354" h="301625">
                <a:moveTo>
                  <a:pt x="300354" y="301625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6689597" y="2405125"/>
            <a:ext cx="113792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3709" algn="l"/>
                <a:tab pos="909319" algn="l"/>
              </a:tabLst>
            </a:pPr>
            <a:r>
              <a:rPr sz="1600" spc="-25" dirty="0">
                <a:latin typeface="Comic Sans MS"/>
                <a:cs typeface="Comic Sans MS"/>
              </a:rPr>
              <a:t>01</a:t>
            </a:r>
            <a:r>
              <a:rPr sz="1600" dirty="0">
                <a:latin typeface="Comic Sans MS"/>
                <a:cs typeface="Comic Sans MS"/>
              </a:rPr>
              <a:t>	</a:t>
            </a:r>
            <a:r>
              <a:rPr sz="1600" spc="-25" dirty="0">
                <a:latin typeface="Comic Sans MS"/>
                <a:cs typeface="Comic Sans MS"/>
              </a:rPr>
              <a:t>11</a:t>
            </a:r>
            <a:r>
              <a:rPr sz="1600" dirty="0">
                <a:latin typeface="Comic Sans MS"/>
                <a:cs typeface="Comic Sans MS"/>
              </a:rPr>
              <a:t>	</a:t>
            </a:r>
            <a:r>
              <a:rPr sz="1600" spc="-25" dirty="0">
                <a:latin typeface="Comic Sans MS"/>
                <a:cs typeface="Comic Sans MS"/>
              </a:rPr>
              <a:t>10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387843" y="1986025"/>
            <a:ext cx="15367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0" dirty="0">
                <a:latin typeface="Comic Sans MS"/>
                <a:cs typeface="Comic Sans MS"/>
              </a:rPr>
              <a:t>B</a:t>
            </a:r>
            <a:endParaRPr sz="1600">
              <a:latin typeface="Comic Sans MS"/>
              <a:cs typeface="Comic Sans MS"/>
            </a:endParaRPr>
          </a:p>
        </p:txBody>
      </p:sp>
      <p:graphicFrame>
        <p:nvGraphicFramePr>
          <p:cNvPr id="43" name="object 43"/>
          <p:cNvGraphicFramePr>
            <a:graphicFrameLocks noGrp="1"/>
          </p:cNvGraphicFramePr>
          <p:nvPr/>
        </p:nvGraphicFramePr>
        <p:xfrm>
          <a:off x="6080886" y="2691257"/>
          <a:ext cx="1804669" cy="901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1325"/>
                <a:gridCol w="461644"/>
                <a:gridCol w="441325"/>
                <a:gridCol w="460375"/>
              </a:tblGrid>
              <a:tr h="444500"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4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239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4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91440" algn="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28905" algn="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113030"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4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144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2395"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4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144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20014" algn="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28905" algn="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44" name="object 44"/>
          <p:cNvSpPr/>
          <p:nvPr/>
        </p:nvSpPr>
        <p:spPr>
          <a:xfrm>
            <a:off x="2110104" y="2111755"/>
            <a:ext cx="703580" cy="76200"/>
          </a:xfrm>
          <a:custGeom>
            <a:avLst/>
            <a:gdLst/>
            <a:ahLst/>
            <a:cxnLst/>
            <a:rect l="l" t="t" r="r" b="b"/>
            <a:pathLst>
              <a:path w="703580" h="76200">
                <a:moveTo>
                  <a:pt x="0" y="76200"/>
                </a:moveTo>
                <a:lnTo>
                  <a:pt x="4992" y="61352"/>
                </a:lnTo>
                <a:lnTo>
                  <a:pt x="18605" y="49244"/>
                </a:lnTo>
                <a:lnTo>
                  <a:pt x="38790" y="41088"/>
                </a:lnTo>
                <a:lnTo>
                  <a:pt x="63500" y="38100"/>
                </a:lnTo>
                <a:lnTo>
                  <a:pt x="288289" y="38100"/>
                </a:lnTo>
                <a:lnTo>
                  <a:pt x="312999" y="35093"/>
                </a:lnTo>
                <a:lnTo>
                  <a:pt x="333184" y="26908"/>
                </a:lnTo>
                <a:lnTo>
                  <a:pt x="346797" y="14793"/>
                </a:lnTo>
                <a:lnTo>
                  <a:pt x="351789" y="0"/>
                </a:lnTo>
                <a:lnTo>
                  <a:pt x="356764" y="14793"/>
                </a:lnTo>
                <a:lnTo>
                  <a:pt x="370347" y="26908"/>
                </a:lnTo>
                <a:lnTo>
                  <a:pt x="390526" y="35093"/>
                </a:lnTo>
                <a:lnTo>
                  <a:pt x="415289" y="38100"/>
                </a:lnTo>
                <a:lnTo>
                  <a:pt x="639952" y="38100"/>
                </a:lnTo>
                <a:lnTo>
                  <a:pt x="664662" y="41088"/>
                </a:lnTo>
                <a:lnTo>
                  <a:pt x="684847" y="49244"/>
                </a:lnTo>
                <a:lnTo>
                  <a:pt x="698460" y="61352"/>
                </a:lnTo>
                <a:lnTo>
                  <a:pt x="703452" y="762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174483" y="2327782"/>
            <a:ext cx="703580" cy="76200"/>
          </a:xfrm>
          <a:custGeom>
            <a:avLst/>
            <a:gdLst/>
            <a:ahLst/>
            <a:cxnLst/>
            <a:rect l="l" t="t" r="r" b="b"/>
            <a:pathLst>
              <a:path w="703579" h="76200">
                <a:moveTo>
                  <a:pt x="0" y="76200"/>
                </a:moveTo>
                <a:lnTo>
                  <a:pt x="4992" y="61352"/>
                </a:lnTo>
                <a:lnTo>
                  <a:pt x="18605" y="49244"/>
                </a:lnTo>
                <a:lnTo>
                  <a:pt x="38790" y="41088"/>
                </a:lnTo>
                <a:lnTo>
                  <a:pt x="63500" y="38100"/>
                </a:lnTo>
                <a:lnTo>
                  <a:pt x="288290" y="38100"/>
                </a:lnTo>
                <a:lnTo>
                  <a:pt x="312999" y="35093"/>
                </a:lnTo>
                <a:lnTo>
                  <a:pt x="333184" y="26908"/>
                </a:lnTo>
                <a:lnTo>
                  <a:pt x="346797" y="14793"/>
                </a:lnTo>
                <a:lnTo>
                  <a:pt x="351790" y="0"/>
                </a:lnTo>
                <a:lnTo>
                  <a:pt x="356764" y="14793"/>
                </a:lnTo>
                <a:lnTo>
                  <a:pt x="370347" y="26908"/>
                </a:lnTo>
                <a:lnTo>
                  <a:pt x="390526" y="35093"/>
                </a:lnTo>
                <a:lnTo>
                  <a:pt x="415290" y="38100"/>
                </a:lnTo>
                <a:lnTo>
                  <a:pt x="639952" y="38100"/>
                </a:lnTo>
                <a:lnTo>
                  <a:pt x="664662" y="41088"/>
                </a:lnTo>
                <a:lnTo>
                  <a:pt x="684847" y="49244"/>
                </a:lnTo>
                <a:lnTo>
                  <a:pt x="698460" y="61352"/>
                </a:lnTo>
                <a:lnTo>
                  <a:pt x="703452" y="762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47494" y="3483355"/>
            <a:ext cx="774065" cy="228600"/>
          </a:xfrm>
          <a:custGeom>
            <a:avLst/>
            <a:gdLst/>
            <a:ahLst/>
            <a:cxnLst/>
            <a:rect l="l" t="t" r="r" b="b"/>
            <a:pathLst>
              <a:path w="774064" h="228600">
                <a:moveTo>
                  <a:pt x="773684" y="0"/>
                </a:moveTo>
                <a:lnTo>
                  <a:pt x="768199" y="44487"/>
                </a:lnTo>
                <a:lnTo>
                  <a:pt x="753237" y="80819"/>
                </a:lnTo>
                <a:lnTo>
                  <a:pt x="731035" y="105316"/>
                </a:lnTo>
                <a:lnTo>
                  <a:pt x="703834" y="114300"/>
                </a:lnTo>
                <a:lnTo>
                  <a:pt x="456692" y="114300"/>
                </a:lnTo>
                <a:lnTo>
                  <a:pt x="429490" y="123283"/>
                </a:lnTo>
                <a:lnTo>
                  <a:pt x="407289" y="147780"/>
                </a:lnTo>
                <a:lnTo>
                  <a:pt x="392326" y="184112"/>
                </a:lnTo>
                <a:lnTo>
                  <a:pt x="386842" y="228600"/>
                </a:lnTo>
                <a:lnTo>
                  <a:pt x="381357" y="184112"/>
                </a:lnTo>
                <a:lnTo>
                  <a:pt x="366395" y="147780"/>
                </a:lnTo>
                <a:lnTo>
                  <a:pt x="344193" y="123283"/>
                </a:lnTo>
                <a:lnTo>
                  <a:pt x="316992" y="114300"/>
                </a:lnTo>
                <a:lnTo>
                  <a:pt x="69850" y="114300"/>
                </a:lnTo>
                <a:lnTo>
                  <a:pt x="42648" y="105316"/>
                </a:lnTo>
                <a:lnTo>
                  <a:pt x="20446" y="80819"/>
                </a:lnTo>
                <a:lnTo>
                  <a:pt x="5484" y="44487"/>
                </a:ln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585216" y="3563492"/>
            <a:ext cx="2471420" cy="112331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96215" algn="ctr">
              <a:lnSpc>
                <a:spcPct val="100000"/>
              </a:lnSpc>
              <a:spcBef>
                <a:spcPts val="840"/>
              </a:spcBef>
            </a:pPr>
            <a:r>
              <a:rPr sz="1800" spc="-50" dirty="0">
                <a:latin typeface="Comic Sans MS"/>
                <a:cs typeface="Comic Sans MS"/>
              </a:rPr>
              <a:t>C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ts val="2825"/>
              </a:lnSpc>
              <a:spcBef>
                <a:spcPts val="985"/>
              </a:spcBef>
            </a:pPr>
            <a:r>
              <a:rPr sz="1800" dirty="0">
                <a:latin typeface="Comic Sans MS"/>
                <a:cs typeface="Comic Sans MS"/>
              </a:rPr>
              <a:t>H(A,B,C)</a:t>
            </a:r>
            <a:r>
              <a:rPr sz="1800" spc="-5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=</a:t>
            </a:r>
            <a:r>
              <a:rPr sz="1800" spc="-55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Symbol"/>
                <a:cs typeface="Symbol"/>
              </a:rPr>
              <a:t></a:t>
            </a:r>
            <a:r>
              <a:rPr sz="1800" spc="-10" dirty="0">
                <a:latin typeface="Comic Sans MS"/>
                <a:cs typeface="Comic Sans MS"/>
              </a:rPr>
              <a:t>m(0,2,6,7)</a:t>
            </a:r>
            <a:endParaRPr sz="1800">
              <a:latin typeface="Comic Sans MS"/>
              <a:cs typeface="Comic Sans MS"/>
            </a:endParaRPr>
          </a:p>
          <a:p>
            <a:pPr marL="379730">
              <a:lnSpc>
                <a:spcPts val="1925"/>
              </a:lnSpc>
            </a:pPr>
            <a:r>
              <a:rPr sz="1650" i="1" spc="-25" dirty="0">
                <a:latin typeface="Comic Sans MS"/>
                <a:cs typeface="Comic Sans MS"/>
              </a:rPr>
              <a:t>BC</a:t>
            </a:r>
            <a:endParaRPr sz="1650">
              <a:latin typeface="Comic Sans MS"/>
              <a:cs typeface="Comic Sans M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541516" y="3699383"/>
            <a:ext cx="774065" cy="228600"/>
          </a:xfrm>
          <a:custGeom>
            <a:avLst/>
            <a:gdLst/>
            <a:ahLst/>
            <a:cxnLst/>
            <a:rect l="l" t="t" r="r" b="b"/>
            <a:pathLst>
              <a:path w="774065" h="228600">
                <a:moveTo>
                  <a:pt x="773683" y="0"/>
                </a:moveTo>
                <a:lnTo>
                  <a:pt x="768199" y="44487"/>
                </a:lnTo>
                <a:lnTo>
                  <a:pt x="753236" y="80819"/>
                </a:lnTo>
                <a:lnTo>
                  <a:pt x="731035" y="105316"/>
                </a:lnTo>
                <a:lnTo>
                  <a:pt x="703833" y="114300"/>
                </a:lnTo>
                <a:lnTo>
                  <a:pt x="456691" y="114300"/>
                </a:lnTo>
                <a:lnTo>
                  <a:pt x="429490" y="123283"/>
                </a:lnTo>
                <a:lnTo>
                  <a:pt x="407288" y="147780"/>
                </a:lnTo>
                <a:lnTo>
                  <a:pt x="392326" y="184112"/>
                </a:lnTo>
                <a:lnTo>
                  <a:pt x="386841" y="228600"/>
                </a:lnTo>
                <a:lnTo>
                  <a:pt x="381357" y="184112"/>
                </a:lnTo>
                <a:lnTo>
                  <a:pt x="366394" y="147780"/>
                </a:lnTo>
                <a:lnTo>
                  <a:pt x="344193" y="123283"/>
                </a:lnTo>
                <a:lnTo>
                  <a:pt x="316991" y="114300"/>
                </a:lnTo>
                <a:lnTo>
                  <a:pt x="69850" y="114300"/>
                </a:lnTo>
                <a:lnTo>
                  <a:pt x="42648" y="105316"/>
                </a:lnTo>
                <a:lnTo>
                  <a:pt x="20447" y="80819"/>
                </a:lnTo>
                <a:lnTo>
                  <a:pt x="5484" y="44487"/>
                </a:ln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78472" y="3014979"/>
            <a:ext cx="70485" cy="381000"/>
          </a:xfrm>
          <a:custGeom>
            <a:avLst/>
            <a:gdLst/>
            <a:ahLst/>
            <a:cxnLst/>
            <a:rect l="l" t="t" r="r" b="b"/>
            <a:pathLst>
              <a:path w="70484" h="381000">
                <a:moveTo>
                  <a:pt x="70345" y="381000"/>
                </a:moveTo>
                <a:lnTo>
                  <a:pt x="56651" y="378704"/>
                </a:lnTo>
                <a:lnTo>
                  <a:pt x="45469" y="372443"/>
                </a:lnTo>
                <a:lnTo>
                  <a:pt x="37930" y="363158"/>
                </a:lnTo>
                <a:lnTo>
                  <a:pt x="35166" y="351790"/>
                </a:lnTo>
                <a:lnTo>
                  <a:pt x="35166" y="219837"/>
                </a:lnTo>
                <a:lnTo>
                  <a:pt x="32404" y="208448"/>
                </a:lnTo>
                <a:lnTo>
                  <a:pt x="24869" y="199120"/>
                </a:lnTo>
                <a:lnTo>
                  <a:pt x="13692" y="192815"/>
                </a:lnTo>
                <a:lnTo>
                  <a:pt x="0" y="190500"/>
                </a:lnTo>
                <a:lnTo>
                  <a:pt x="13692" y="188204"/>
                </a:lnTo>
                <a:lnTo>
                  <a:pt x="24869" y="181943"/>
                </a:lnTo>
                <a:lnTo>
                  <a:pt x="32404" y="172658"/>
                </a:lnTo>
                <a:lnTo>
                  <a:pt x="35166" y="161290"/>
                </a:lnTo>
                <a:lnTo>
                  <a:pt x="35166" y="29337"/>
                </a:lnTo>
                <a:lnTo>
                  <a:pt x="37930" y="17948"/>
                </a:lnTo>
                <a:lnTo>
                  <a:pt x="45469" y="8620"/>
                </a:lnTo>
                <a:lnTo>
                  <a:pt x="56651" y="2315"/>
                </a:lnTo>
                <a:lnTo>
                  <a:pt x="7034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430530" y="2423873"/>
            <a:ext cx="568325" cy="847725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225"/>
              </a:spcBef>
            </a:pPr>
            <a:r>
              <a:rPr sz="1600" spc="-50" dirty="0">
                <a:latin typeface="Comic Sans MS"/>
                <a:cs typeface="Comic Sans MS"/>
              </a:rPr>
              <a:t>0</a:t>
            </a:r>
            <a:endParaRPr sz="16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  <a:tabLst>
                <a:tab pos="430530" algn="l"/>
              </a:tabLst>
            </a:pPr>
            <a:r>
              <a:rPr sz="1800" spc="-50" dirty="0">
                <a:latin typeface="Comic Sans MS"/>
                <a:cs typeface="Comic Sans MS"/>
              </a:rPr>
              <a:t>A</a:t>
            </a:r>
            <a:r>
              <a:rPr sz="1800" dirty="0">
                <a:latin typeface="Comic Sans MS"/>
                <a:cs typeface="Comic Sans MS"/>
              </a:rPr>
              <a:t>	</a:t>
            </a:r>
            <a:r>
              <a:rPr sz="1600" spc="-50" dirty="0">
                <a:latin typeface="Comic Sans MS"/>
                <a:cs typeface="Comic Sans MS"/>
              </a:rPr>
              <a:t>1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5742813" y="3154807"/>
            <a:ext cx="70485" cy="381000"/>
          </a:xfrm>
          <a:custGeom>
            <a:avLst/>
            <a:gdLst/>
            <a:ahLst/>
            <a:cxnLst/>
            <a:rect l="l" t="t" r="r" b="b"/>
            <a:pathLst>
              <a:path w="70485" h="381000">
                <a:moveTo>
                  <a:pt x="70358" y="381000"/>
                </a:moveTo>
                <a:lnTo>
                  <a:pt x="56663" y="378704"/>
                </a:lnTo>
                <a:lnTo>
                  <a:pt x="45481" y="372443"/>
                </a:lnTo>
                <a:lnTo>
                  <a:pt x="37943" y="363158"/>
                </a:lnTo>
                <a:lnTo>
                  <a:pt x="35178" y="351789"/>
                </a:lnTo>
                <a:lnTo>
                  <a:pt x="35178" y="219837"/>
                </a:lnTo>
                <a:lnTo>
                  <a:pt x="32414" y="208448"/>
                </a:lnTo>
                <a:lnTo>
                  <a:pt x="24876" y="199120"/>
                </a:lnTo>
                <a:lnTo>
                  <a:pt x="13694" y="192815"/>
                </a:lnTo>
                <a:lnTo>
                  <a:pt x="0" y="190500"/>
                </a:lnTo>
                <a:lnTo>
                  <a:pt x="13694" y="188204"/>
                </a:lnTo>
                <a:lnTo>
                  <a:pt x="24876" y="181943"/>
                </a:lnTo>
                <a:lnTo>
                  <a:pt x="32414" y="172658"/>
                </a:lnTo>
                <a:lnTo>
                  <a:pt x="35178" y="161289"/>
                </a:lnTo>
                <a:lnTo>
                  <a:pt x="35178" y="29337"/>
                </a:lnTo>
                <a:lnTo>
                  <a:pt x="37943" y="17948"/>
                </a:lnTo>
                <a:lnTo>
                  <a:pt x="45481" y="8620"/>
                </a:lnTo>
                <a:lnTo>
                  <a:pt x="56663" y="2315"/>
                </a:lnTo>
                <a:lnTo>
                  <a:pt x="70358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5495290" y="3111753"/>
            <a:ext cx="1930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Comic Sans MS"/>
                <a:cs typeface="Comic Sans MS"/>
              </a:rPr>
              <a:t>A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077973" y="2645155"/>
            <a:ext cx="665480" cy="695325"/>
          </a:xfrm>
          <a:custGeom>
            <a:avLst/>
            <a:gdLst/>
            <a:ahLst/>
            <a:cxnLst/>
            <a:rect l="l" t="t" r="r" b="b"/>
            <a:pathLst>
              <a:path w="665480" h="695325">
                <a:moveTo>
                  <a:pt x="0" y="110871"/>
                </a:moveTo>
                <a:lnTo>
                  <a:pt x="8697" y="67722"/>
                </a:lnTo>
                <a:lnTo>
                  <a:pt x="32432" y="32480"/>
                </a:lnTo>
                <a:lnTo>
                  <a:pt x="67669" y="8715"/>
                </a:lnTo>
                <a:lnTo>
                  <a:pt x="110870" y="0"/>
                </a:lnTo>
                <a:lnTo>
                  <a:pt x="554355" y="0"/>
                </a:lnTo>
                <a:lnTo>
                  <a:pt x="597503" y="8715"/>
                </a:lnTo>
                <a:lnTo>
                  <a:pt x="632745" y="32480"/>
                </a:lnTo>
                <a:lnTo>
                  <a:pt x="656510" y="67722"/>
                </a:lnTo>
                <a:lnTo>
                  <a:pt x="665226" y="110871"/>
                </a:lnTo>
                <a:lnTo>
                  <a:pt x="665226" y="584454"/>
                </a:lnTo>
                <a:lnTo>
                  <a:pt x="656510" y="627602"/>
                </a:lnTo>
                <a:lnTo>
                  <a:pt x="632745" y="662844"/>
                </a:lnTo>
                <a:lnTo>
                  <a:pt x="597503" y="686609"/>
                </a:lnTo>
                <a:lnTo>
                  <a:pt x="554355" y="695325"/>
                </a:lnTo>
                <a:lnTo>
                  <a:pt x="110870" y="695325"/>
                </a:lnTo>
                <a:lnTo>
                  <a:pt x="67669" y="686609"/>
                </a:lnTo>
                <a:lnTo>
                  <a:pt x="32432" y="662844"/>
                </a:lnTo>
                <a:lnTo>
                  <a:pt x="8697" y="627602"/>
                </a:lnTo>
                <a:lnTo>
                  <a:pt x="0" y="584454"/>
                </a:lnTo>
                <a:lnTo>
                  <a:pt x="0" y="110871"/>
                </a:lnTo>
                <a:close/>
              </a:path>
            </a:pathLst>
          </a:custGeom>
          <a:ln w="19050">
            <a:solidFill>
              <a:srgbClr val="CC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5079746" y="1562100"/>
            <a:ext cx="24714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H(A,B,C)</a:t>
            </a:r>
            <a:r>
              <a:rPr sz="1800" spc="-5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=</a:t>
            </a:r>
            <a:r>
              <a:rPr sz="1800" spc="-55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Symbol"/>
                <a:cs typeface="Symbol"/>
              </a:rPr>
              <a:t></a:t>
            </a:r>
            <a:r>
              <a:rPr sz="1800" spc="-10" dirty="0">
                <a:latin typeface="Comic Sans MS"/>
                <a:cs typeface="Comic Sans MS"/>
              </a:rPr>
              <a:t>m(0,2,6,7)</a:t>
            </a:r>
            <a:endParaRPr sz="1800">
              <a:latin typeface="Comic Sans MS"/>
              <a:cs typeface="Comic Sans MS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6340475" y="5164137"/>
            <a:ext cx="935990" cy="625475"/>
            <a:chOff x="6340475" y="5164137"/>
            <a:chExt cx="935990" cy="625475"/>
          </a:xfrm>
        </p:grpSpPr>
        <p:sp>
          <p:nvSpPr>
            <p:cNvPr id="56" name="object 56"/>
            <p:cNvSpPr/>
            <p:nvPr/>
          </p:nvSpPr>
          <p:spPr>
            <a:xfrm>
              <a:off x="6654291" y="5167312"/>
              <a:ext cx="309245" cy="309880"/>
            </a:xfrm>
            <a:custGeom>
              <a:avLst/>
              <a:gdLst/>
              <a:ahLst/>
              <a:cxnLst/>
              <a:rect l="l" t="t" r="r" b="b"/>
              <a:pathLst>
                <a:path w="309245" h="309879">
                  <a:moveTo>
                    <a:pt x="309194" y="0"/>
                  </a:moveTo>
                  <a:lnTo>
                    <a:pt x="0" y="0"/>
                  </a:lnTo>
                  <a:lnTo>
                    <a:pt x="0" y="309562"/>
                  </a:lnTo>
                  <a:lnTo>
                    <a:pt x="309194" y="309562"/>
                  </a:lnTo>
                  <a:lnTo>
                    <a:pt x="309194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654291" y="5167312"/>
              <a:ext cx="309245" cy="309880"/>
            </a:xfrm>
            <a:custGeom>
              <a:avLst/>
              <a:gdLst/>
              <a:ahLst/>
              <a:cxnLst/>
              <a:rect l="l" t="t" r="r" b="b"/>
              <a:pathLst>
                <a:path w="309245" h="309879">
                  <a:moveTo>
                    <a:pt x="0" y="309562"/>
                  </a:moveTo>
                  <a:lnTo>
                    <a:pt x="309194" y="309562"/>
                  </a:lnTo>
                  <a:lnTo>
                    <a:pt x="309194" y="0"/>
                  </a:lnTo>
                  <a:lnTo>
                    <a:pt x="0" y="0"/>
                  </a:lnTo>
                  <a:lnTo>
                    <a:pt x="0" y="309562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343650" y="5476875"/>
              <a:ext cx="311150" cy="309880"/>
            </a:xfrm>
            <a:custGeom>
              <a:avLst/>
              <a:gdLst/>
              <a:ahLst/>
              <a:cxnLst/>
              <a:rect l="l" t="t" r="r" b="b"/>
              <a:pathLst>
                <a:path w="311150" h="309879">
                  <a:moveTo>
                    <a:pt x="310667" y="0"/>
                  </a:moveTo>
                  <a:lnTo>
                    <a:pt x="0" y="0"/>
                  </a:lnTo>
                  <a:lnTo>
                    <a:pt x="0" y="309562"/>
                  </a:lnTo>
                  <a:lnTo>
                    <a:pt x="310667" y="309562"/>
                  </a:lnTo>
                  <a:lnTo>
                    <a:pt x="310667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343650" y="5476875"/>
              <a:ext cx="311150" cy="309880"/>
            </a:xfrm>
            <a:custGeom>
              <a:avLst/>
              <a:gdLst/>
              <a:ahLst/>
              <a:cxnLst/>
              <a:rect l="l" t="t" r="r" b="b"/>
              <a:pathLst>
                <a:path w="311150" h="309879">
                  <a:moveTo>
                    <a:pt x="0" y="309562"/>
                  </a:moveTo>
                  <a:lnTo>
                    <a:pt x="310667" y="309562"/>
                  </a:lnTo>
                  <a:lnTo>
                    <a:pt x="310667" y="0"/>
                  </a:lnTo>
                  <a:lnTo>
                    <a:pt x="0" y="0"/>
                  </a:lnTo>
                  <a:lnTo>
                    <a:pt x="0" y="309562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654291" y="5476875"/>
              <a:ext cx="309245" cy="309880"/>
            </a:xfrm>
            <a:custGeom>
              <a:avLst/>
              <a:gdLst/>
              <a:ahLst/>
              <a:cxnLst/>
              <a:rect l="l" t="t" r="r" b="b"/>
              <a:pathLst>
                <a:path w="309245" h="309879">
                  <a:moveTo>
                    <a:pt x="309194" y="0"/>
                  </a:moveTo>
                  <a:lnTo>
                    <a:pt x="0" y="0"/>
                  </a:lnTo>
                  <a:lnTo>
                    <a:pt x="0" y="309562"/>
                  </a:lnTo>
                  <a:lnTo>
                    <a:pt x="309194" y="309562"/>
                  </a:lnTo>
                  <a:lnTo>
                    <a:pt x="309194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654291" y="5476875"/>
              <a:ext cx="309245" cy="309880"/>
            </a:xfrm>
            <a:custGeom>
              <a:avLst/>
              <a:gdLst/>
              <a:ahLst/>
              <a:cxnLst/>
              <a:rect l="l" t="t" r="r" b="b"/>
              <a:pathLst>
                <a:path w="309245" h="309879">
                  <a:moveTo>
                    <a:pt x="0" y="309562"/>
                  </a:moveTo>
                  <a:lnTo>
                    <a:pt x="309194" y="309562"/>
                  </a:lnTo>
                  <a:lnTo>
                    <a:pt x="309194" y="0"/>
                  </a:lnTo>
                  <a:lnTo>
                    <a:pt x="0" y="0"/>
                  </a:lnTo>
                  <a:lnTo>
                    <a:pt x="0" y="309562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963537" y="5476875"/>
              <a:ext cx="309245" cy="309880"/>
            </a:xfrm>
            <a:custGeom>
              <a:avLst/>
              <a:gdLst/>
              <a:ahLst/>
              <a:cxnLst/>
              <a:rect l="l" t="t" r="r" b="b"/>
              <a:pathLst>
                <a:path w="309245" h="309879">
                  <a:moveTo>
                    <a:pt x="309194" y="0"/>
                  </a:moveTo>
                  <a:lnTo>
                    <a:pt x="0" y="0"/>
                  </a:lnTo>
                  <a:lnTo>
                    <a:pt x="0" y="309562"/>
                  </a:lnTo>
                  <a:lnTo>
                    <a:pt x="309194" y="309562"/>
                  </a:lnTo>
                  <a:lnTo>
                    <a:pt x="309194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963537" y="5476875"/>
              <a:ext cx="309245" cy="309880"/>
            </a:xfrm>
            <a:custGeom>
              <a:avLst/>
              <a:gdLst/>
              <a:ahLst/>
              <a:cxnLst/>
              <a:rect l="l" t="t" r="r" b="b"/>
              <a:pathLst>
                <a:path w="309245" h="309879">
                  <a:moveTo>
                    <a:pt x="0" y="309562"/>
                  </a:moveTo>
                  <a:lnTo>
                    <a:pt x="309194" y="309562"/>
                  </a:lnTo>
                  <a:lnTo>
                    <a:pt x="309194" y="0"/>
                  </a:lnTo>
                  <a:lnTo>
                    <a:pt x="0" y="0"/>
                  </a:lnTo>
                  <a:lnTo>
                    <a:pt x="0" y="309562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/>
          <p:nvPr/>
        </p:nvSpPr>
        <p:spPr>
          <a:xfrm>
            <a:off x="5777991" y="4908550"/>
            <a:ext cx="258445" cy="259079"/>
          </a:xfrm>
          <a:custGeom>
            <a:avLst/>
            <a:gdLst/>
            <a:ahLst/>
            <a:cxnLst/>
            <a:rect l="l" t="t" r="r" b="b"/>
            <a:pathLst>
              <a:path w="258445" h="259079">
                <a:moveTo>
                  <a:pt x="257937" y="258825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5564885" y="4899152"/>
            <a:ext cx="17011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8159" algn="l"/>
              </a:tabLst>
            </a:pPr>
            <a:r>
              <a:rPr sz="1800" spc="-50" dirty="0">
                <a:latin typeface="Comic Sans MS"/>
                <a:cs typeface="Comic Sans MS"/>
              </a:rPr>
              <a:t>c</a:t>
            </a:r>
            <a:r>
              <a:rPr sz="1800" dirty="0">
                <a:latin typeface="Comic Sans MS"/>
                <a:cs typeface="Comic Sans MS"/>
              </a:rPr>
              <a:t>	</a:t>
            </a:r>
            <a:r>
              <a:rPr sz="1800" spc="-20" dirty="0">
                <a:latin typeface="Comic Sans MS"/>
                <a:cs typeface="Comic Sans MS"/>
              </a:rPr>
              <a:t>00</a:t>
            </a:r>
            <a:r>
              <a:rPr sz="1800" spc="-30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01</a:t>
            </a:r>
            <a:r>
              <a:rPr sz="1800" spc="1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11</a:t>
            </a:r>
            <a:r>
              <a:rPr sz="1800" spc="210" dirty="0">
                <a:latin typeface="Comic Sans MS"/>
                <a:cs typeface="Comic Sans MS"/>
              </a:rPr>
              <a:t> </a:t>
            </a:r>
            <a:r>
              <a:rPr sz="1800" spc="-25" dirty="0">
                <a:latin typeface="Comic Sans MS"/>
                <a:cs typeface="Comic Sans MS"/>
              </a:rPr>
              <a:t>10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863844" y="5148072"/>
            <a:ext cx="165100" cy="64516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1800" spc="-50" dirty="0">
                <a:latin typeface="Comic Sans MS"/>
                <a:cs typeface="Comic Sans MS"/>
              </a:rPr>
              <a:t>0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800" spc="-50" dirty="0">
                <a:latin typeface="Comic Sans MS"/>
                <a:cs typeface="Comic Sans MS"/>
              </a:rPr>
              <a:t>1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035928" y="5167312"/>
            <a:ext cx="307975" cy="309880"/>
          </a:xfrm>
          <a:prstGeom prst="rect">
            <a:avLst/>
          </a:prstGeom>
          <a:solidFill>
            <a:srgbClr val="99CCFF"/>
          </a:solidFill>
          <a:ln w="6362">
            <a:solidFill>
              <a:srgbClr val="000000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225"/>
              </a:spcBef>
            </a:pPr>
            <a:r>
              <a:rPr sz="1800" spc="-50" dirty="0">
                <a:latin typeface="Comic Sans MS"/>
                <a:cs typeface="Comic Sans MS"/>
              </a:rPr>
              <a:t>0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343656" y="5167312"/>
            <a:ext cx="311150" cy="309880"/>
          </a:xfrm>
          <a:prstGeom prst="rect">
            <a:avLst/>
          </a:prstGeom>
          <a:solidFill>
            <a:srgbClr val="99CCFF"/>
          </a:solidFill>
          <a:ln w="6375">
            <a:solidFill>
              <a:srgbClr val="000000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100965">
              <a:lnSpc>
                <a:spcPct val="100000"/>
              </a:lnSpc>
              <a:spcBef>
                <a:spcPts val="225"/>
              </a:spcBef>
            </a:pPr>
            <a:r>
              <a:rPr sz="1800" spc="-50" dirty="0">
                <a:latin typeface="Comic Sans MS"/>
                <a:cs typeface="Comic Sans MS"/>
              </a:rPr>
              <a:t>0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657492" y="5183378"/>
            <a:ext cx="302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Comic Sans MS"/>
                <a:cs typeface="Comic Sans MS"/>
              </a:rPr>
              <a:t>1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963511" y="5167312"/>
            <a:ext cx="309245" cy="309880"/>
          </a:xfrm>
          <a:prstGeom prst="rect">
            <a:avLst/>
          </a:prstGeom>
          <a:solidFill>
            <a:srgbClr val="99CCFF"/>
          </a:solidFill>
          <a:ln w="6350">
            <a:solidFill>
              <a:srgbClr val="000000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225"/>
              </a:spcBef>
            </a:pPr>
            <a:r>
              <a:rPr sz="1800" spc="-50" dirty="0">
                <a:latin typeface="Comic Sans MS"/>
                <a:cs typeface="Comic Sans MS"/>
              </a:rPr>
              <a:t>0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035928" y="5476875"/>
            <a:ext cx="307975" cy="309880"/>
          </a:xfrm>
          <a:prstGeom prst="rect">
            <a:avLst/>
          </a:prstGeom>
          <a:solidFill>
            <a:srgbClr val="99CCFF"/>
          </a:solidFill>
          <a:ln w="6362">
            <a:solidFill>
              <a:srgbClr val="000000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215"/>
              </a:spcBef>
            </a:pPr>
            <a:r>
              <a:rPr sz="1800" spc="-50" dirty="0">
                <a:latin typeface="Comic Sans MS"/>
                <a:cs typeface="Comic Sans MS"/>
              </a:rPr>
              <a:t>0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346837" y="5491226"/>
            <a:ext cx="9232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100"/>
              </a:spcBef>
              <a:tabLst>
                <a:tab pos="407034" algn="l"/>
                <a:tab pos="716280" algn="l"/>
              </a:tabLst>
            </a:pPr>
            <a:r>
              <a:rPr sz="1800" spc="-50" dirty="0">
                <a:latin typeface="Comic Sans MS"/>
                <a:cs typeface="Comic Sans MS"/>
              </a:rPr>
              <a:t>1</a:t>
            </a:r>
            <a:r>
              <a:rPr sz="1800" dirty="0">
                <a:latin typeface="Comic Sans MS"/>
                <a:cs typeface="Comic Sans MS"/>
              </a:rPr>
              <a:t>	</a:t>
            </a:r>
            <a:r>
              <a:rPr sz="1800" spc="-60" dirty="0">
                <a:latin typeface="Comic Sans MS"/>
                <a:cs typeface="Comic Sans MS"/>
              </a:rPr>
              <a:t>1</a:t>
            </a:r>
            <a:r>
              <a:rPr sz="1800" dirty="0">
                <a:latin typeface="Comic Sans MS"/>
                <a:cs typeface="Comic Sans MS"/>
              </a:rPr>
              <a:t>	</a:t>
            </a:r>
            <a:r>
              <a:rPr sz="1800" spc="-50" dirty="0">
                <a:latin typeface="Comic Sans MS"/>
                <a:cs typeface="Comic Sans MS"/>
              </a:rPr>
              <a:t>1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6408165" y="5198998"/>
            <a:ext cx="822325" cy="553085"/>
          </a:xfrm>
          <a:custGeom>
            <a:avLst/>
            <a:gdLst/>
            <a:ahLst/>
            <a:cxnLst/>
            <a:rect l="l" t="t" r="r" b="b"/>
            <a:pathLst>
              <a:path w="822325" h="553085">
                <a:moveTo>
                  <a:pt x="312292" y="313435"/>
                </a:moveTo>
                <a:lnTo>
                  <a:pt x="300101" y="312166"/>
                </a:lnTo>
                <a:lnTo>
                  <a:pt x="287909" y="311022"/>
                </a:lnTo>
                <a:lnTo>
                  <a:pt x="276098" y="310134"/>
                </a:lnTo>
                <a:lnTo>
                  <a:pt x="263906" y="309753"/>
                </a:lnTo>
                <a:lnTo>
                  <a:pt x="251713" y="309372"/>
                </a:lnTo>
                <a:lnTo>
                  <a:pt x="239649" y="308991"/>
                </a:lnTo>
                <a:lnTo>
                  <a:pt x="227457" y="308609"/>
                </a:lnTo>
                <a:lnTo>
                  <a:pt x="208787" y="308101"/>
                </a:lnTo>
                <a:lnTo>
                  <a:pt x="189611" y="307339"/>
                </a:lnTo>
                <a:lnTo>
                  <a:pt x="170180" y="307339"/>
                </a:lnTo>
                <a:lnTo>
                  <a:pt x="151003" y="308101"/>
                </a:lnTo>
                <a:lnTo>
                  <a:pt x="112903" y="313816"/>
                </a:lnTo>
                <a:lnTo>
                  <a:pt x="74675" y="328803"/>
                </a:lnTo>
                <a:lnTo>
                  <a:pt x="42163" y="353567"/>
                </a:lnTo>
                <a:lnTo>
                  <a:pt x="15748" y="390982"/>
                </a:lnTo>
                <a:lnTo>
                  <a:pt x="2032" y="433209"/>
                </a:lnTo>
                <a:lnTo>
                  <a:pt x="762" y="440524"/>
                </a:lnTo>
                <a:lnTo>
                  <a:pt x="0" y="447827"/>
                </a:lnTo>
                <a:lnTo>
                  <a:pt x="381" y="455142"/>
                </a:lnTo>
                <a:lnTo>
                  <a:pt x="762" y="462038"/>
                </a:lnTo>
                <a:lnTo>
                  <a:pt x="17018" y="498182"/>
                </a:lnTo>
                <a:lnTo>
                  <a:pt x="53594" y="524573"/>
                </a:lnTo>
                <a:lnTo>
                  <a:pt x="75564" y="531876"/>
                </a:lnTo>
                <a:lnTo>
                  <a:pt x="82804" y="533907"/>
                </a:lnTo>
                <a:lnTo>
                  <a:pt x="123062" y="541223"/>
                </a:lnTo>
                <a:lnTo>
                  <a:pt x="172592" y="544868"/>
                </a:lnTo>
                <a:lnTo>
                  <a:pt x="188849" y="545274"/>
                </a:lnTo>
                <a:lnTo>
                  <a:pt x="205486" y="546087"/>
                </a:lnTo>
                <a:lnTo>
                  <a:pt x="213613" y="546087"/>
                </a:lnTo>
                <a:lnTo>
                  <a:pt x="222123" y="546493"/>
                </a:lnTo>
                <a:lnTo>
                  <a:pt x="230251" y="546900"/>
                </a:lnTo>
                <a:lnTo>
                  <a:pt x="238760" y="546900"/>
                </a:lnTo>
                <a:lnTo>
                  <a:pt x="246887" y="547306"/>
                </a:lnTo>
                <a:lnTo>
                  <a:pt x="255397" y="547712"/>
                </a:lnTo>
                <a:lnTo>
                  <a:pt x="263906" y="547712"/>
                </a:lnTo>
                <a:lnTo>
                  <a:pt x="279018" y="548119"/>
                </a:lnTo>
                <a:lnTo>
                  <a:pt x="294386" y="548525"/>
                </a:lnTo>
                <a:lnTo>
                  <a:pt x="309880" y="548932"/>
                </a:lnTo>
                <a:lnTo>
                  <a:pt x="324865" y="549338"/>
                </a:lnTo>
                <a:lnTo>
                  <a:pt x="340360" y="549338"/>
                </a:lnTo>
                <a:lnTo>
                  <a:pt x="355727" y="548932"/>
                </a:lnTo>
                <a:lnTo>
                  <a:pt x="400812" y="546087"/>
                </a:lnTo>
                <a:lnTo>
                  <a:pt x="444245" y="537972"/>
                </a:lnTo>
                <a:lnTo>
                  <a:pt x="478789" y="516851"/>
                </a:lnTo>
                <a:lnTo>
                  <a:pt x="503174" y="478688"/>
                </a:lnTo>
                <a:lnTo>
                  <a:pt x="512063" y="448640"/>
                </a:lnTo>
                <a:lnTo>
                  <a:pt x="513714" y="440931"/>
                </a:lnTo>
                <a:lnTo>
                  <a:pt x="514985" y="432803"/>
                </a:lnTo>
                <a:lnTo>
                  <a:pt x="515747" y="425094"/>
                </a:lnTo>
                <a:lnTo>
                  <a:pt x="515747" y="416966"/>
                </a:lnTo>
                <a:lnTo>
                  <a:pt x="515747" y="409257"/>
                </a:lnTo>
                <a:lnTo>
                  <a:pt x="505967" y="371094"/>
                </a:lnTo>
                <a:lnTo>
                  <a:pt x="470281" y="337438"/>
                </a:lnTo>
                <a:lnTo>
                  <a:pt x="434086" y="323214"/>
                </a:lnTo>
                <a:lnTo>
                  <a:pt x="426847" y="320675"/>
                </a:lnTo>
                <a:lnTo>
                  <a:pt x="419100" y="319150"/>
                </a:lnTo>
                <a:lnTo>
                  <a:pt x="411353" y="317119"/>
                </a:lnTo>
                <a:lnTo>
                  <a:pt x="404113" y="315467"/>
                </a:lnTo>
                <a:lnTo>
                  <a:pt x="359410" y="306959"/>
                </a:lnTo>
                <a:lnTo>
                  <a:pt x="314325" y="303275"/>
                </a:lnTo>
                <a:lnTo>
                  <a:pt x="298831" y="303275"/>
                </a:lnTo>
              </a:path>
              <a:path w="822325" h="553085">
                <a:moveTo>
                  <a:pt x="776605" y="313435"/>
                </a:moveTo>
                <a:lnTo>
                  <a:pt x="761618" y="311022"/>
                </a:lnTo>
                <a:lnTo>
                  <a:pt x="746633" y="308991"/>
                </a:lnTo>
                <a:lnTo>
                  <a:pt x="731265" y="306959"/>
                </a:lnTo>
                <a:lnTo>
                  <a:pt x="716153" y="305307"/>
                </a:lnTo>
                <a:lnTo>
                  <a:pt x="701166" y="303275"/>
                </a:lnTo>
                <a:lnTo>
                  <a:pt x="685800" y="301625"/>
                </a:lnTo>
                <a:lnTo>
                  <a:pt x="670813" y="300354"/>
                </a:lnTo>
                <a:lnTo>
                  <a:pt x="658622" y="299212"/>
                </a:lnTo>
                <a:lnTo>
                  <a:pt x="646430" y="297941"/>
                </a:lnTo>
                <a:lnTo>
                  <a:pt x="634745" y="297179"/>
                </a:lnTo>
                <a:lnTo>
                  <a:pt x="622554" y="296291"/>
                </a:lnTo>
                <a:lnTo>
                  <a:pt x="610362" y="295528"/>
                </a:lnTo>
                <a:lnTo>
                  <a:pt x="598169" y="294639"/>
                </a:lnTo>
                <a:lnTo>
                  <a:pt x="585978" y="293878"/>
                </a:lnTo>
                <a:lnTo>
                  <a:pt x="577468" y="293116"/>
                </a:lnTo>
                <a:lnTo>
                  <a:pt x="568960" y="292607"/>
                </a:lnTo>
                <a:lnTo>
                  <a:pt x="560451" y="292226"/>
                </a:lnTo>
                <a:lnTo>
                  <a:pt x="551941" y="291845"/>
                </a:lnTo>
                <a:lnTo>
                  <a:pt x="543813" y="291464"/>
                </a:lnTo>
                <a:lnTo>
                  <a:pt x="535305" y="291084"/>
                </a:lnTo>
                <a:lnTo>
                  <a:pt x="526795" y="290575"/>
                </a:lnTo>
                <a:lnTo>
                  <a:pt x="514604" y="290194"/>
                </a:lnTo>
                <a:lnTo>
                  <a:pt x="502919" y="289813"/>
                </a:lnTo>
                <a:lnTo>
                  <a:pt x="490728" y="289432"/>
                </a:lnTo>
                <a:lnTo>
                  <a:pt x="478536" y="289051"/>
                </a:lnTo>
                <a:lnTo>
                  <a:pt x="466852" y="289432"/>
                </a:lnTo>
                <a:lnTo>
                  <a:pt x="454660" y="289813"/>
                </a:lnTo>
                <a:lnTo>
                  <a:pt x="442849" y="291084"/>
                </a:lnTo>
                <a:lnTo>
                  <a:pt x="431927" y="292226"/>
                </a:lnTo>
                <a:lnTo>
                  <a:pt x="420115" y="293878"/>
                </a:lnTo>
                <a:lnTo>
                  <a:pt x="377189" y="306450"/>
                </a:lnTo>
                <a:lnTo>
                  <a:pt x="344678" y="336295"/>
                </a:lnTo>
                <a:lnTo>
                  <a:pt x="328549" y="376173"/>
                </a:lnTo>
                <a:lnTo>
                  <a:pt x="325247" y="409143"/>
                </a:lnTo>
                <a:lnTo>
                  <a:pt x="326136" y="420141"/>
                </a:lnTo>
                <a:lnTo>
                  <a:pt x="327660" y="431545"/>
                </a:lnTo>
                <a:lnTo>
                  <a:pt x="330200" y="442137"/>
                </a:lnTo>
                <a:lnTo>
                  <a:pt x="332613" y="453135"/>
                </a:lnTo>
                <a:lnTo>
                  <a:pt x="350012" y="492645"/>
                </a:lnTo>
                <a:lnTo>
                  <a:pt x="377952" y="526453"/>
                </a:lnTo>
                <a:lnTo>
                  <a:pt x="408813" y="543966"/>
                </a:lnTo>
                <a:lnTo>
                  <a:pt x="415289" y="546404"/>
                </a:lnTo>
                <a:lnTo>
                  <a:pt x="422656" y="548030"/>
                </a:lnTo>
                <a:lnTo>
                  <a:pt x="429513" y="549668"/>
                </a:lnTo>
                <a:lnTo>
                  <a:pt x="436372" y="550887"/>
                </a:lnTo>
                <a:lnTo>
                  <a:pt x="451358" y="552513"/>
                </a:lnTo>
                <a:lnTo>
                  <a:pt x="466852" y="552107"/>
                </a:lnTo>
                <a:lnTo>
                  <a:pt x="481838" y="550481"/>
                </a:lnTo>
                <a:lnTo>
                  <a:pt x="497205" y="548436"/>
                </a:lnTo>
                <a:lnTo>
                  <a:pt x="512572" y="545591"/>
                </a:lnTo>
                <a:lnTo>
                  <a:pt x="527685" y="543140"/>
                </a:lnTo>
                <a:lnTo>
                  <a:pt x="542670" y="540702"/>
                </a:lnTo>
                <a:lnTo>
                  <a:pt x="550290" y="539889"/>
                </a:lnTo>
                <a:lnTo>
                  <a:pt x="558038" y="539076"/>
                </a:lnTo>
                <a:lnTo>
                  <a:pt x="565785" y="538670"/>
                </a:lnTo>
                <a:lnTo>
                  <a:pt x="573405" y="537857"/>
                </a:lnTo>
                <a:lnTo>
                  <a:pt x="581152" y="537438"/>
                </a:lnTo>
                <a:lnTo>
                  <a:pt x="588899" y="537032"/>
                </a:lnTo>
                <a:lnTo>
                  <a:pt x="596518" y="537032"/>
                </a:lnTo>
                <a:lnTo>
                  <a:pt x="615568" y="537438"/>
                </a:lnTo>
                <a:lnTo>
                  <a:pt x="635127" y="538670"/>
                </a:lnTo>
                <a:lnTo>
                  <a:pt x="654938" y="540702"/>
                </a:lnTo>
                <a:lnTo>
                  <a:pt x="675259" y="541921"/>
                </a:lnTo>
                <a:lnTo>
                  <a:pt x="714629" y="540702"/>
                </a:lnTo>
                <a:lnTo>
                  <a:pt x="753872" y="530110"/>
                </a:lnTo>
                <a:lnTo>
                  <a:pt x="760349" y="526859"/>
                </a:lnTo>
                <a:lnTo>
                  <a:pt x="766953" y="523595"/>
                </a:lnTo>
                <a:lnTo>
                  <a:pt x="799338" y="490194"/>
                </a:lnTo>
                <a:lnTo>
                  <a:pt x="815593" y="450278"/>
                </a:lnTo>
                <a:lnTo>
                  <a:pt x="817117" y="442950"/>
                </a:lnTo>
                <a:lnTo>
                  <a:pt x="818768" y="436029"/>
                </a:lnTo>
                <a:lnTo>
                  <a:pt x="820419" y="428688"/>
                </a:lnTo>
                <a:lnTo>
                  <a:pt x="821182" y="421360"/>
                </a:lnTo>
                <a:lnTo>
                  <a:pt x="822070" y="413626"/>
                </a:lnTo>
                <a:lnTo>
                  <a:pt x="822070" y="406298"/>
                </a:lnTo>
                <a:lnTo>
                  <a:pt x="821689" y="398957"/>
                </a:lnTo>
                <a:lnTo>
                  <a:pt x="808609" y="354964"/>
                </a:lnTo>
                <a:lnTo>
                  <a:pt x="780288" y="324866"/>
                </a:lnTo>
                <a:lnTo>
                  <a:pt x="766953" y="316738"/>
                </a:lnTo>
              </a:path>
              <a:path w="822325" h="553085">
                <a:moveTo>
                  <a:pt x="472439" y="3682"/>
                </a:moveTo>
                <a:lnTo>
                  <a:pt x="464312" y="2031"/>
                </a:lnTo>
                <a:lnTo>
                  <a:pt x="456564" y="1269"/>
                </a:lnTo>
                <a:lnTo>
                  <a:pt x="448437" y="507"/>
                </a:lnTo>
                <a:lnTo>
                  <a:pt x="440689" y="0"/>
                </a:lnTo>
                <a:lnTo>
                  <a:pt x="432562" y="507"/>
                </a:lnTo>
                <a:lnTo>
                  <a:pt x="424814" y="1269"/>
                </a:lnTo>
                <a:lnTo>
                  <a:pt x="416687" y="2031"/>
                </a:lnTo>
                <a:lnTo>
                  <a:pt x="370586" y="19176"/>
                </a:lnTo>
                <a:lnTo>
                  <a:pt x="337692" y="50291"/>
                </a:lnTo>
                <a:lnTo>
                  <a:pt x="323850" y="79120"/>
                </a:lnTo>
                <a:lnTo>
                  <a:pt x="320929" y="86867"/>
                </a:lnTo>
                <a:lnTo>
                  <a:pt x="312419" y="124967"/>
                </a:lnTo>
                <a:lnTo>
                  <a:pt x="309117" y="172719"/>
                </a:lnTo>
                <a:lnTo>
                  <a:pt x="308356" y="188594"/>
                </a:lnTo>
                <a:lnTo>
                  <a:pt x="307086" y="204342"/>
                </a:lnTo>
                <a:lnTo>
                  <a:pt x="306324" y="212089"/>
                </a:lnTo>
                <a:lnTo>
                  <a:pt x="305435" y="220217"/>
                </a:lnTo>
                <a:lnTo>
                  <a:pt x="304673" y="228219"/>
                </a:lnTo>
                <a:lnTo>
                  <a:pt x="303911" y="235965"/>
                </a:lnTo>
                <a:lnTo>
                  <a:pt x="303022" y="244094"/>
                </a:lnTo>
                <a:lnTo>
                  <a:pt x="302260" y="252222"/>
                </a:lnTo>
                <a:lnTo>
                  <a:pt x="301370" y="259841"/>
                </a:lnTo>
                <a:lnTo>
                  <a:pt x="299847" y="278891"/>
                </a:lnTo>
                <a:lnTo>
                  <a:pt x="298195" y="298831"/>
                </a:lnTo>
                <a:lnTo>
                  <a:pt x="296544" y="318642"/>
                </a:lnTo>
                <a:lnTo>
                  <a:pt x="294893" y="338581"/>
                </a:lnTo>
                <a:lnTo>
                  <a:pt x="294513" y="358394"/>
                </a:lnTo>
                <a:lnTo>
                  <a:pt x="294513" y="377825"/>
                </a:lnTo>
                <a:lnTo>
                  <a:pt x="295275" y="397294"/>
                </a:lnTo>
                <a:lnTo>
                  <a:pt x="296544" y="408241"/>
                </a:lnTo>
                <a:lnTo>
                  <a:pt x="297814" y="419595"/>
                </a:lnTo>
                <a:lnTo>
                  <a:pt x="307975" y="463372"/>
                </a:lnTo>
                <a:lnTo>
                  <a:pt x="334390" y="501065"/>
                </a:lnTo>
                <a:lnTo>
                  <a:pt x="371475" y="529437"/>
                </a:lnTo>
                <a:lnTo>
                  <a:pt x="385317" y="537146"/>
                </a:lnTo>
                <a:lnTo>
                  <a:pt x="392176" y="540791"/>
                </a:lnTo>
                <a:lnTo>
                  <a:pt x="399541" y="543623"/>
                </a:lnTo>
                <a:lnTo>
                  <a:pt x="406908" y="546468"/>
                </a:lnTo>
                <a:lnTo>
                  <a:pt x="414655" y="548487"/>
                </a:lnTo>
                <a:lnTo>
                  <a:pt x="422402" y="549706"/>
                </a:lnTo>
                <a:lnTo>
                  <a:pt x="436626" y="550926"/>
                </a:lnTo>
                <a:lnTo>
                  <a:pt x="450850" y="550519"/>
                </a:lnTo>
                <a:lnTo>
                  <a:pt x="488314" y="536740"/>
                </a:lnTo>
                <a:lnTo>
                  <a:pt x="516001" y="503504"/>
                </a:lnTo>
                <a:lnTo>
                  <a:pt x="525017" y="474319"/>
                </a:lnTo>
                <a:lnTo>
                  <a:pt x="527050" y="466610"/>
                </a:lnTo>
                <a:lnTo>
                  <a:pt x="529463" y="451205"/>
                </a:lnTo>
                <a:lnTo>
                  <a:pt x="531113" y="435000"/>
                </a:lnTo>
                <a:lnTo>
                  <a:pt x="531876" y="419188"/>
                </a:lnTo>
                <a:lnTo>
                  <a:pt x="531876" y="402970"/>
                </a:lnTo>
                <a:lnTo>
                  <a:pt x="531876" y="386714"/>
                </a:lnTo>
                <a:lnTo>
                  <a:pt x="531494" y="370966"/>
                </a:lnTo>
                <a:lnTo>
                  <a:pt x="531494" y="355091"/>
                </a:lnTo>
                <a:lnTo>
                  <a:pt x="531494" y="343407"/>
                </a:lnTo>
                <a:lnTo>
                  <a:pt x="531494" y="196214"/>
                </a:lnTo>
                <a:lnTo>
                  <a:pt x="531113" y="176784"/>
                </a:lnTo>
                <a:lnTo>
                  <a:pt x="530225" y="156972"/>
                </a:lnTo>
                <a:lnTo>
                  <a:pt x="529082" y="137413"/>
                </a:lnTo>
                <a:lnTo>
                  <a:pt x="528701" y="129793"/>
                </a:lnTo>
                <a:lnTo>
                  <a:pt x="527812" y="121665"/>
                </a:lnTo>
                <a:lnTo>
                  <a:pt x="527050" y="113537"/>
                </a:lnTo>
                <a:lnTo>
                  <a:pt x="525780" y="105409"/>
                </a:lnTo>
                <a:lnTo>
                  <a:pt x="525017" y="97409"/>
                </a:lnTo>
                <a:lnTo>
                  <a:pt x="524129" y="89662"/>
                </a:lnTo>
                <a:lnTo>
                  <a:pt x="522986" y="81534"/>
                </a:lnTo>
                <a:lnTo>
                  <a:pt x="521335" y="69722"/>
                </a:lnTo>
                <a:lnTo>
                  <a:pt x="519684" y="58419"/>
                </a:lnTo>
                <a:lnTo>
                  <a:pt x="518033" y="46735"/>
                </a:lnTo>
                <a:lnTo>
                  <a:pt x="516382" y="35306"/>
                </a:lnTo>
                <a:lnTo>
                  <a:pt x="514731" y="23621"/>
                </a:lnTo>
                <a:lnTo>
                  <a:pt x="513207" y="12192"/>
                </a:lnTo>
                <a:lnTo>
                  <a:pt x="511556" y="507"/>
                </a:lnTo>
              </a:path>
            </a:pathLst>
          </a:custGeom>
          <a:ln w="206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5812535" y="3730752"/>
            <a:ext cx="1668780" cy="1210945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1031875">
              <a:lnSpc>
                <a:spcPct val="100000"/>
              </a:lnSpc>
              <a:spcBef>
                <a:spcPts val="1225"/>
              </a:spcBef>
            </a:pPr>
            <a:r>
              <a:rPr sz="1800" spc="-50" dirty="0">
                <a:latin typeface="Comic Sans MS"/>
                <a:cs typeface="Comic Sans MS"/>
              </a:rPr>
              <a:t>C</a:t>
            </a:r>
            <a:endParaRPr sz="1800">
              <a:latin typeface="Comic Sans MS"/>
              <a:cs typeface="Comic Sans MS"/>
            </a:endParaRPr>
          </a:p>
          <a:p>
            <a:pPr marL="67945" marR="5080" indent="-55880">
              <a:lnSpc>
                <a:spcPct val="127899"/>
              </a:lnSpc>
              <a:spcBef>
                <a:spcPts val="525"/>
              </a:spcBef>
            </a:pPr>
            <a:r>
              <a:rPr sz="1800" dirty="0">
                <a:latin typeface="Comic Sans MS"/>
                <a:cs typeface="Comic Sans MS"/>
              </a:rPr>
              <a:t>Z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=</a:t>
            </a:r>
            <a:r>
              <a:rPr sz="1800" spc="-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ab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+ bc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+</a:t>
            </a:r>
            <a:r>
              <a:rPr sz="1800" spc="-5" dirty="0">
                <a:latin typeface="Comic Sans MS"/>
                <a:cs typeface="Comic Sans MS"/>
              </a:rPr>
              <a:t> </a:t>
            </a:r>
            <a:r>
              <a:rPr sz="1800" spc="-25" dirty="0">
                <a:latin typeface="Comic Sans MS"/>
                <a:cs typeface="Comic Sans MS"/>
              </a:rPr>
              <a:t>ac ab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96722"/>
            <a:ext cx="347408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Çalışma</a:t>
            </a:r>
            <a:r>
              <a:rPr spc="-160" dirty="0"/>
              <a:t> </a:t>
            </a:r>
            <a:r>
              <a:rPr spc="-70" dirty="0"/>
              <a:t>Sorusu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marR="5080" indent="-182880">
              <a:lnSpc>
                <a:spcPct val="100000"/>
              </a:lnSpc>
              <a:spcBef>
                <a:spcPts val="100"/>
              </a:spcBef>
              <a:buClr>
                <a:srgbClr val="4F81BC"/>
              </a:buClr>
              <a:buSzPct val="85416"/>
              <a:buChar char="•"/>
              <a:tabLst>
                <a:tab pos="194945" algn="l"/>
              </a:tabLst>
            </a:pPr>
            <a:r>
              <a:rPr dirty="0"/>
              <a:t>Bir</a:t>
            </a:r>
            <a:r>
              <a:rPr spc="-25" dirty="0"/>
              <a:t> </a:t>
            </a:r>
            <a:r>
              <a:rPr dirty="0"/>
              <a:t>üretim</a:t>
            </a:r>
            <a:r>
              <a:rPr spc="-20" dirty="0"/>
              <a:t> </a:t>
            </a:r>
            <a:r>
              <a:rPr dirty="0"/>
              <a:t>hattında</a:t>
            </a:r>
            <a:r>
              <a:rPr spc="-25" dirty="0"/>
              <a:t> </a:t>
            </a:r>
            <a:r>
              <a:rPr dirty="0"/>
              <a:t>3</a:t>
            </a:r>
            <a:r>
              <a:rPr spc="-20" dirty="0"/>
              <a:t> </a:t>
            </a:r>
            <a:r>
              <a:rPr dirty="0"/>
              <a:t>güvenlik sensörü</a:t>
            </a:r>
            <a:r>
              <a:rPr spc="-10" dirty="0"/>
              <a:t> </a:t>
            </a:r>
            <a:r>
              <a:rPr dirty="0"/>
              <a:t>ve</a:t>
            </a:r>
            <a:r>
              <a:rPr spc="-25" dirty="0"/>
              <a:t> </a:t>
            </a:r>
            <a:r>
              <a:rPr dirty="0"/>
              <a:t>1</a:t>
            </a:r>
            <a:r>
              <a:rPr spc="-20" dirty="0"/>
              <a:t> </a:t>
            </a:r>
            <a:r>
              <a:rPr dirty="0"/>
              <a:t>acil</a:t>
            </a:r>
            <a:r>
              <a:rPr spc="-25" dirty="0"/>
              <a:t> </a:t>
            </a:r>
            <a:r>
              <a:rPr spc="-10" dirty="0"/>
              <a:t>durdurma </a:t>
            </a:r>
            <a:r>
              <a:rPr dirty="0"/>
              <a:t>anahtarı</a:t>
            </a:r>
            <a:r>
              <a:rPr spc="25" dirty="0"/>
              <a:t> </a:t>
            </a:r>
            <a:r>
              <a:rPr dirty="0"/>
              <a:t>bulunmaktadır.</a:t>
            </a:r>
            <a:r>
              <a:rPr spc="25" dirty="0"/>
              <a:t> </a:t>
            </a:r>
            <a:r>
              <a:rPr dirty="0"/>
              <a:t>Buradaki</a:t>
            </a:r>
            <a:r>
              <a:rPr spc="35" dirty="0"/>
              <a:t> </a:t>
            </a:r>
            <a:r>
              <a:rPr dirty="0"/>
              <a:t>taşıyıcı bant</a:t>
            </a:r>
            <a:r>
              <a:rPr spc="30" dirty="0"/>
              <a:t> </a:t>
            </a:r>
            <a:r>
              <a:rPr spc="-10" dirty="0"/>
              <a:t>motoru </a:t>
            </a:r>
            <a:r>
              <a:rPr dirty="0"/>
              <a:t>aşağıdaki</a:t>
            </a:r>
            <a:r>
              <a:rPr spc="40" dirty="0"/>
              <a:t> </a:t>
            </a:r>
            <a:r>
              <a:rPr dirty="0"/>
              <a:t>koşullar</a:t>
            </a:r>
            <a:r>
              <a:rPr spc="50" dirty="0"/>
              <a:t> </a:t>
            </a:r>
            <a:r>
              <a:rPr dirty="0"/>
              <a:t>oluşmadığı</a:t>
            </a:r>
            <a:r>
              <a:rPr spc="45" dirty="0"/>
              <a:t> </a:t>
            </a:r>
            <a:r>
              <a:rPr dirty="0"/>
              <a:t>sürece</a:t>
            </a:r>
            <a:r>
              <a:rPr spc="45" dirty="0"/>
              <a:t> </a:t>
            </a:r>
            <a:r>
              <a:rPr dirty="0"/>
              <a:t>çalışacaktır:</a:t>
            </a:r>
            <a:r>
              <a:rPr spc="35" dirty="0"/>
              <a:t> </a:t>
            </a:r>
            <a:r>
              <a:rPr spc="-10" dirty="0"/>
              <a:t>[sensör </a:t>
            </a:r>
            <a:r>
              <a:rPr dirty="0"/>
              <a:t>“etkin”</a:t>
            </a:r>
            <a:r>
              <a:rPr spc="20" dirty="0"/>
              <a:t> </a:t>
            </a:r>
            <a:r>
              <a:rPr dirty="0"/>
              <a:t>mantık</a:t>
            </a:r>
            <a:r>
              <a:rPr spc="25" dirty="0"/>
              <a:t> </a:t>
            </a:r>
            <a:r>
              <a:rPr spc="-20" dirty="0"/>
              <a:t>“1”]</a:t>
            </a:r>
          </a:p>
          <a:p>
            <a:pPr marL="467995" lvl="1" indent="-181610">
              <a:lnSpc>
                <a:spcPct val="100000"/>
              </a:lnSpc>
              <a:spcBef>
                <a:spcPts val="490"/>
              </a:spcBef>
              <a:buClr>
                <a:srgbClr val="4F81BC"/>
              </a:buClr>
              <a:buSzPct val="85000"/>
              <a:buChar char="•"/>
              <a:tabLst>
                <a:tab pos="467995" algn="l"/>
              </a:tabLst>
            </a:pPr>
            <a:r>
              <a:rPr sz="2000" dirty="0">
                <a:latin typeface="Microsoft Sans Serif"/>
                <a:cs typeface="Microsoft Sans Serif"/>
              </a:rPr>
              <a:t>acil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durdurma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anahtarına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basılırsa,</a:t>
            </a:r>
            <a:endParaRPr sz="2000">
              <a:latin typeface="Microsoft Sans Serif"/>
              <a:cs typeface="Microsoft Sans Serif"/>
            </a:endParaRPr>
          </a:p>
          <a:p>
            <a:pPr marL="467995" lvl="1" indent="-181610">
              <a:lnSpc>
                <a:spcPct val="100000"/>
              </a:lnSpc>
              <a:spcBef>
                <a:spcPts val="480"/>
              </a:spcBef>
              <a:buClr>
                <a:srgbClr val="4F81BC"/>
              </a:buClr>
              <a:buSzPct val="85000"/>
              <a:buChar char="•"/>
              <a:tabLst>
                <a:tab pos="467995" algn="l"/>
              </a:tabLst>
            </a:pPr>
            <a:r>
              <a:rPr sz="2000" dirty="0">
                <a:latin typeface="Microsoft Sans Serif"/>
                <a:cs typeface="Microsoft Sans Serif"/>
              </a:rPr>
              <a:t>sensör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1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ve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sensör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2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aynı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anda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etkin</a:t>
            </a:r>
            <a:r>
              <a:rPr sz="2000" spc="-10" dirty="0">
                <a:latin typeface="Microsoft Sans Serif"/>
                <a:cs typeface="Microsoft Sans Serif"/>
              </a:rPr>
              <a:t> olduğunda,</a:t>
            </a:r>
            <a:endParaRPr sz="2000">
              <a:latin typeface="Microsoft Sans Serif"/>
              <a:cs typeface="Microsoft Sans Serif"/>
            </a:endParaRPr>
          </a:p>
          <a:p>
            <a:pPr marL="467995" lvl="1" indent="-181610">
              <a:lnSpc>
                <a:spcPct val="100000"/>
              </a:lnSpc>
              <a:spcBef>
                <a:spcPts val="480"/>
              </a:spcBef>
              <a:buClr>
                <a:srgbClr val="4F81BC"/>
              </a:buClr>
              <a:buSzPct val="85000"/>
              <a:buChar char="•"/>
              <a:tabLst>
                <a:tab pos="467995" algn="l"/>
              </a:tabLst>
            </a:pPr>
            <a:r>
              <a:rPr sz="2000" dirty="0">
                <a:latin typeface="Microsoft Sans Serif"/>
                <a:cs typeface="Microsoft Sans Serif"/>
              </a:rPr>
              <a:t>sensör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2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ve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sensör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3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aynı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anda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etkin</a:t>
            </a:r>
            <a:r>
              <a:rPr sz="2000" spc="-10" dirty="0">
                <a:latin typeface="Microsoft Sans Serif"/>
                <a:cs typeface="Microsoft Sans Serif"/>
              </a:rPr>
              <a:t> olduğunda,</a:t>
            </a:r>
            <a:endParaRPr sz="2000">
              <a:latin typeface="Microsoft Sans Serif"/>
              <a:cs typeface="Microsoft Sans Serif"/>
            </a:endParaRPr>
          </a:p>
          <a:p>
            <a:pPr marL="468630" lvl="1" indent="-182245">
              <a:lnSpc>
                <a:spcPct val="100000"/>
              </a:lnSpc>
              <a:spcBef>
                <a:spcPts val="480"/>
              </a:spcBef>
              <a:buClr>
                <a:srgbClr val="4F81BC"/>
              </a:buClr>
              <a:buSzPct val="85000"/>
              <a:buChar char="•"/>
              <a:tabLst>
                <a:tab pos="468630" algn="l"/>
              </a:tabLst>
            </a:pPr>
            <a:r>
              <a:rPr sz="2000" dirty="0">
                <a:latin typeface="Microsoft Sans Serif"/>
                <a:cs typeface="Microsoft Sans Serif"/>
              </a:rPr>
              <a:t>üç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sensör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aynı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anda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etkin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olduğunda</a:t>
            </a:r>
            <a:r>
              <a:rPr sz="2000" spc="45" dirty="0">
                <a:latin typeface="Microsoft Sans Serif"/>
                <a:cs typeface="Microsoft Sans Serif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taşıyıcı bant</a:t>
            </a:r>
            <a:r>
              <a:rPr sz="2000" u="sng" spc="2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motoru</a:t>
            </a:r>
            <a:r>
              <a:rPr sz="2000" u="sng" spc="1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durur</a:t>
            </a:r>
            <a:r>
              <a:rPr sz="2000" spc="-10" dirty="0">
                <a:latin typeface="Microsoft Sans Serif"/>
                <a:cs typeface="Microsoft Sans Serif"/>
              </a:rPr>
              <a:t>.</a:t>
            </a:r>
            <a:endParaRPr sz="2000">
              <a:latin typeface="Microsoft Sans Serif"/>
              <a:cs typeface="Microsoft Sans Serif"/>
            </a:endParaRPr>
          </a:p>
          <a:p>
            <a:pPr marL="195580" indent="-182880">
              <a:lnSpc>
                <a:spcPct val="100000"/>
              </a:lnSpc>
              <a:spcBef>
                <a:spcPts val="565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dirty="0"/>
              <a:t>(a)</a:t>
            </a:r>
            <a:r>
              <a:rPr spc="-20" dirty="0"/>
              <a:t> </a:t>
            </a:r>
            <a:r>
              <a:rPr dirty="0"/>
              <a:t>Bu</a:t>
            </a:r>
            <a:r>
              <a:rPr spc="-20" dirty="0"/>
              <a:t> </a:t>
            </a:r>
            <a:r>
              <a:rPr dirty="0"/>
              <a:t>sistemin</a:t>
            </a:r>
            <a:r>
              <a:rPr spc="-20" dirty="0"/>
              <a:t> </a:t>
            </a:r>
            <a:r>
              <a:rPr dirty="0"/>
              <a:t>doğruluk</a:t>
            </a:r>
            <a:r>
              <a:rPr spc="5" dirty="0"/>
              <a:t> </a:t>
            </a:r>
            <a:r>
              <a:rPr dirty="0"/>
              <a:t>tablosunu</a:t>
            </a:r>
            <a:r>
              <a:rPr spc="-5" dirty="0"/>
              <a:t> </a:t>
            </a:r>
            <a:r>
              <a:rPr dirty="0"/>
              <a:t>çıkarın. </a:t>
            </a:r>
            <a:r>
              <a:rPr b="1" spc="-20" dirty="0">
                <a:latin typeface="Arial"/>
                <a:cs typeface="Arial"/>
              </a:rPr>
              <a:t>(5p)</a:t>
            </a:r>
          </a:p>
          <a:p>
            <a:pPr marL="195580" indent="-182880">
              <a:lnSpc>
                <a:spcPct val="100000"/>
              </a:lnSpc>
              <a:spcBef>
                <a:spcPts val="580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dirty="0"/>
              <a:t>(b)</a:t>
            </a:r>
            <a:r>
              <a:rPr spc="-10" dirty="0"/>
              <a:t> </a:t>
            </a:r>
            <a:r>
              <a:rPr dirty="0"/>
              <a:t>VED</a:t>
            </a:r>
            <a:r>
              <a:rPr spc="-20" dirty="0"/>
              <a:t> </a:t>
            </a:r>
            <a:r>
              <a:rPr dirty="0"/>
              <a:t>mantığı</a:t>
            </a:r>
            <a:r>
              <a:rPr spc="-5" dirty="0"/>
              <a:t> </a:t>
            </a:r>
            <a:r>
              <a:rPr dirty="0"/>
              <a:t>ile devresini</a:t>
            </a:r>
            <a:r>
              <a:rPr spc="10" dirty="0"/>
              <a:t> </a:t>
            </a:r>
            <a:r>
              <a:rPr dirty="0"/>
              <a:t>çiziniz.</a:t>
            </a:r>
            <a:r>
              <a:rPr spc="5" dirty="0"/>
              <a:t> </a:t>
            </a:r>
            <a:r>
              <a:rPr b="1" spc="-10" dirty="0">
                <a:latin typeface="Arial"/>
                <a:cs typeface="Arial"/>
              </a:rPr>
              <a:t>(15p)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99247" y="54356"/>
            <a:ext cx="2419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25" dirty="0">
                <a:solidFill>
                  <a:srgbClr val="FFFFFF"/>
                </a:solidFill>
                <a:latin typeface="Comic Sans MS"/>
                <a:cs typeface="Comic Sans MS"/>
              </a:rPr>
              <a:t>46</a:t>
            </a:r>
            <a:endParaRPr sz="1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96722"/>
            <a:ext cx="161544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80" dirty="0">
                <a:solidFill>
                  <a:srgbClr val="1F487C"/>
                </a:solidFill>
                <a:latin typeface="Microsoft Sans Serif"/>
                <a:cs typeface="Microsoft Sans Serif"/>
              </a:rPr>
              <a:t>Örnek</a:t>
            </a:r>
            <a:r>
              <a:rPr sz="4000" spc="-18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4000" spc="-50" dirty="0">
                <a:solidFill>
                  <a:srgbClr val="1F487C"/>
                </a:solidFill>
                <a:latin typeface="Microsoft Sans Serif"/>
                <a:cs typeface="Microsoft Sans Serif"/>
              </a:rPr>
              <a:t>:</a:t>
            </a:r>
            <a:endParaRPr sz="40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26616"/>
            <a:ext cx="438975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35" dirty="0">
                <a:latin typeface="Microsoft Sans Serif"/>
                <a:cs typeface="Microsoft Sans Serif"/>
              </a:rPr>
              <a:t>F=A’</a:t>
            </a:r>
            <a:r>
              <a:rPr sz="2000" spc="-10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+</a:t>
            </a:r>
            <a:r>
              <a:rPr sz="2000" spc="-1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AB’</a:t>
            </a:r>
            <a:r>
              <a:rPr sz="2000" spc="-8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+</a:t>
            </a:r>
            <a:r>
              <a:rPr sz="2000" spc="-1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ABC’</a:t>
            </a:r>
            <a:r>
              <a:rPr sz="2000" spc="-8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ifadesini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sadeleştirin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99247" y="54356"/>
            <a:ext cx="2419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25" dirty="0">
                <a:solidFill>
                  <a:srgbClr val="FFFFFF"/>
                </a:solidFill>
                <a:latin typeface="Comic Sans MS"/>
                <a:cs typeface="Comic Sans MS"/>
              </a:rPr>
              <a:t>47</a:t>
            </a:r>
            <a:endParaRPr sz="1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5" dirty="0"/>
              <a:t>Örnek: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5091"/>
            <a:ext cx="71399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Microsoft Sans Serif"/>
                <a:cs typeface="Microsoft Sans Serif"/>
              </a:rPr>
              <a:t>F=B’C’+AB’+ABC’+AB’CD’+A’B’C’D+AB’CD</a:t>
            </a:r>
            <a:r>
              <a:rPr sz="2400" spc="5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ifadesini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latin typeface="Microsoft Sans Serif"/>
                <a:cs typeface="Microsoft Sans Serif"/>
              </a:rPr>
              <a:t>sadeleştirin.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99247" y="54356"/>
            <a:ext cx="2419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25" dirty="0">
                <a:solidFill>
                  <a:srgbClr val="FFFFFF"/>
                </a:solidFill>
                <a:latin typeface="Comic Sans MS"/>
                <a:cs typeface="Comic Sans MS"/>
              </a:rPr>
              <a:t>48</a:t>
            </a:r>
            <a:endParaRPr sz="1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Ödev</a:t>
            </a:r>
            <a:r>
              <a:rPr spc="-185" dirty="0"/>
              <a:t> </a:t>
            </a:r>
            <a:r>
              <a:rPr spc="-50" dirty="0"/>
              <a:t>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5091"/>
            <a:ext cx="4969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0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dirty="0">
                <a:latin typeface="Microsoft Sans Serif"/>
                <a:cs typeface="Microsoft Sans Serif"/>
              </a:rPr>
              <a:t>İnternet</a:t>
            </a:r>
            <a:r>
              <a:rPr sz="2400" spc="-4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sayfasından</a:t>
            </a:r>
            <a:r>
              <a:rPr sz="2400" spc="-3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indirebilirsiniz.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99247" y="54356"/>
            <a:ext cx="2419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25" dirty="0">
                <a:solidFill>
                  <a:srgbClr val="FFFFFF"/>
                </a:solidFill>
                <a:latin typeface="Comic Sans MS"/>
                <a:cs typeface="Comic Sans MS"/>
              </a:rPr>
              <a:t>49</a:t>
            </a:r>
            <a:endParaRPr sz="1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96722"/>
            <a:ext cx="637667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Boolean</a:t>
            </a:r>
            <a:r>
              <a:rPr spc="-170" dirty="0"/>
              <a:t> </a:t>
            </a:r>
            <a:r>
              <a:rPr spc="-80" dirty="0"/>
              <a:t>kanunları</a:t>
            </a:r>
            <a:r>
              <a:rPr spc="-150" dirty="0"/>
              <a:t> </a:t>
            </a:r>
            <a:r>
              <a:rPr dirty="0"/>
              <a:t>ve</a:t>
            </a:r>
            <a:r>
              <a:rPr spc="-160" dirty="0"/>
              <a:t> </a:t>
            </a:r>
            <a:r>
              <a:rPr spc="-90" dirty="0"/>
              <a:t>kura</a:t>
            </a:r>
            <a:r>
              <a:rPr spc="-380" dirty="0"/>
              <a:t> </a:t>
            </a:r>
            <a:r>
              <a:rPr b="1" spc="-50" dirty="0">
                <a:latin typeface="Arial"/>
                <a:cs typeface="Arial"/>
              </a:rPr>
              <a:t>l</a:t>
            </a:r>
            <a:r>
              <a:rPr spc="-50" dirty="0"/>
              <a:t>arı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0035"/>
            <a:ext cx="5693410" cy="83375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690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  <a:tab pos="854075" algn="l"/>
              </a:tabLst>
            </a:pPr>
            <a:r>
              <a:rPr sz="2400" spc="-25" dirty="0">
                <a:latin typeface="Microsoft Sans Serif"/>
                <a:cs typeface="Microsoft Sans Serif"/>
              </a:rPr>
              <a:t>VE,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-50" dirty="0">
                <a:latin typeface="Microsoft Sans Serif"/>
                <a:cs typeface="Microsoft Sans Serif"/>
              </a:rPr>
              <a:t>VEYA</a:t>
            </a:r>
            <a:r>
              <a:rPr sz="2400" spc="-12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işlemlerinde</a:t>
            </a:r>
            <a:r>
              <a:rPr sz="2400" spc="-14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birleşme</a:t>
            </a:r>
            <a:r>
              <a:rPr sz="2400" spc="-5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özelliği.</a:t>
            </a:r>
            <a:endParaRPr sz="2400">
              <a:latin typeface="Microsoft Sans Serif"/>
              <a:cs typeface="Microsoft Sans Serif"/>
            </a:endParaRPr>
          </a:p>
          <a:p>
            <a:pPr marL="467995" lvl="1" indent="-181610">
              <a:lnSpc>
                <a:spcPct val="100000"/>
              </a:lnSpc>
              <a:spcBef>
                <a:spcPts val="490"/>
              </a:spcBef>
              <a:buClr>
                <a:srgbClr val="4F81BC"/>
              </a:buClr>
              <a:buSzPct val="85000"/>
              <a:buChar char="•"/>
              <a:tabLst>
                <a:tab pos="467995" algn="l"/>
              </a:tabLst>
            </a:pPr>
            <a:r>
              <a:rPr sz="2000" dirty="0">
                <a:latin typeface="Microsoft Sans Serif"/>
                <a:cs typeface="Microsoft Sans Serif"/>
              </a:rPr>
              <a:t>A</a:t>
            </a:r>
            <a:r>
              <a:rPr sz="2000" spc="-10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+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(B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+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C)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= (A</a:t>
            </a:r>
            <a:r>
              <a:rPr sz="2000" spc="-9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+ B)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+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0" dirty="0">
                <a:latin typeface="Microsoft Sans Serif"/>
                <a:cs typeface="Microsoft Sans Serif"/>
              </a:rPr>
              <a:t>C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2960" y="3553112"/>
            <a:ext cx="1852295" cy="283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0"/>
              </a:lnSpc>
            </a:pPr>
            <a:r>
              <a:rPr sz="1700" dirty="0">
                <a:solidFill>
                  <a:srgbClr val="4F81BC"/>
                </a:solidFill>
                <a:latin typeface="Microsoft Sans Serif"/>
                <a:cs typeface="Microsoft Sans Serif"/>
              </a:rPr>
              <a:t>•</a:t>
            </a:r>
            <a:r>
              <a:rPr sz="1700" spc="360" dirty="0">
                <a:solidFill>
                  <a:srgbClr val="4F81BC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A(BC)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=</a:t>
            </a:r>
            <a:r>
              <a:rPr sz="2000" spc="-10" dirty="0">
                <a:latin typeface="Microsoft Sans Serif"/>
                <a:cs typeface="Microsoft Sans Serif"/>
              </a:rPr>
              <a:t> (AB)C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775" y="2603373"/>
            <a:ext cx="8915400" cy="14016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775" y="4495800"/>
            <a:ext cx="8915400" cy="13716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613902" y="6352032"/>
            <a:ext cx="11430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0" dirty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52800" y="2873641"/>
            <a:ext cx="1600200" cy="70802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82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65"/>
              </a:spcBef>
            </a:pPr>
            <a:r>
              <a:rPr sz="4000" spc="-10" dirty="0">
                <a:solidFill>
                  <a:srgbClr val="FF0000"/>
                </a:solidFill>
                <a:latin typeface="Times New Roman"/>
                <a:cs typeface="Times New Roman"/>
              </a:rPr>
              <a:t>Eşittir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10000" y="4840071"/>
            <a:ext cx="1371600" cy="64643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FF0000"/>
                </a:solidFill>
                <a:latin typeface="Times New Roman"/>
                <a:cs typeface="Times New Roman"/>
              </a:rPr>
              <a:t>Eşittir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96722"/>
            <a:ext cx="637667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Boolean</a:t>
            </a:r>
            <a:r>
              <a:rPr spc="-170" dirty="0"/>
              <a:t> </a:t>
            </a:r>
            <a:r>
              <a:rPr spc="-80" dirty="0"/>
              <a:t>kanunları</a:t>
            </a:r>
            <a:r>
              <a:rPr spc="-150" dirty="0"/>
              <a:t> </a:t>
            </a:r>
            <a:r>
              <a:rPr dirty="0"/>
              <a:t>ve</a:t>
            </a:r>
            <a:r>
              <a:rPr spc="-160" dirty="0"/>
              <a:t> </a:t>
            </a:r>
            <a:r>
              <a:rPr spc="-90" dirty="0"/>
              <a:t>kura</a:t>
            </a:r>
            <a:r>
              <a:rPr spc="-380" dirty="0"/>
              <a:t> </a:t>
            </a:r>
            <a:r>
              <a:rPr b="1" spc="-50" dirty="0">
                <a:latin typeface="Arial"/>
                <a:cs typeface="Arial"/>
              </a:rPr>
              <a:t>l</a:t>
            </a:r>
            <a:r>
              <a:rPr spc="-50" dirty="0"/>
              <a:t>arı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0035"/>
            <a:ext cx="2700655" cy="83375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690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dirty="0">
                <a:latin typeface="Microsoft Sans Serif"/>
                <a:cs typeface="Microsoft Sans Serif"/>
              </a:rPr>
              <a:t>Dağılma </a:t>
            </a:r>
            <a:r>
              <a:rPr sz="2400" spc="-10" dirty="0">
                <a:latin typeface="Microsoft Sans Serif"/>
                <a:cs typeface="Microsoft Sans Serif"/>
              </a:rPr>
              <a:t>Özelliği</a:t>
            </a:r>
            <a:endParaRPr sz="2400">
              <a:latin typeface="Microsoft Sans Serif"/>
              <a:cs typeface="Microsoft Sans Serif"/>
            </a:endParaRPr>
          </a:p>
          <a:p>
            <a:pPr marL="467995" lvl="1" indent="-181610">
              <a:lnSpc>
                <a:spcPct val="100000"/>
              </a:lnSpc>
              <a:spcBef>
                <a:spcPts val="490"/>
              </a:spcBef>
              <a:buClr>
                <a:srgbClr val="4F81BC"/>
              </a:buClr>
              <a:buSzPct val="85000"/>
              <a:buChar char="•"/>
              <a:tabLst>
                <a:tab pos="467995" algn="l"/>
              </a:tabLst>
            </a:pPr>
            <a:r>
              <a:rPr sz="2000" dirty="0">
                <a:latin typeface="Microsoft Sans Serif"/>
                <a:cs typeface="Microsoft Sans Serif"/>
              </a:rPr>
              <a:t>A(B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+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C)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=</a:t>
            </a:r>
            <a:r>
              <a:rPr sz="2000" spc="-1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AB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+</a:t>
            </a:r>
            <a:r>
              <a:rPr sz="2000" spc="-114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AC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2960" y="3553112"/>
            <a:ext cx="4323715" cy="283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0"/>
              </a:lnSpc>
            </a:pPr>
            <a:r>
              <a:rPr sz="1700" dirty="0">
                <a:solidFill>
                  <a:srgbClr val="4F81BC"/>
                </a:solidFill>
                <a:latin typeface="Microsoft Sans Serif"/>
                <a:cs typeface="Microsoft Sans Serif"/>
              </a:rPr>
              <a:t>•</a:t>
            </a:r>
            <a:r>
              <a:rPr sz="1700" spc="365" dirty="0">
                <a:solidFill>
                  <a:srgbClr val="4F81BC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(A</a:t>
            </a:r>
            <a:r>
              <a:rPr sz="2000" spc="-10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+ B)(C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+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D)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=</a:t>
            </a:r>
            <a:r>
              <a:rPr sz="2000" spc="-1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AC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+</a:t>
            </a:r>
            <a:r>
              <a:rPr sz="2000" spc="-1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AD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+ BC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+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BD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212" y="4578299"/>
            <a:ext cx="8358124" cy="208915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452437" y="2622423"/>
            <a:ext cx="8387080" cy="1376680"/>
            <a:chOff x="452437" y="2622423"/>
            <a:chExt cx="8387080" cy="137668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437" y="2622423"/>
              <a:ext cx="8386699" cy="137642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657600" y="3166135"/>
              <a:ext cx="1143000" cy="523240"/>
            </a:xfrm>
            <a:custGeom>
              <a:avLst/>
              <a:gdLst/>
              <a:ahLst/>
              <a:cxnLst/>
              <a:rect l="l" t="t" r="r" b="b"/>
              <a:pathLst>
                <a:path w="1143000" h="523239">
                  <a:moveTo>
                    <a:pt x="1143000" y="0"/>
                  </a:moveTo>
                  <a:lnTo>
                    <a:pt x="0" y="0"/>
                  </a:lnTo>
                  <a:lnTo>
                    <a:pt x="0" y="523214"/>
                  </a:lnTo>
                  <a:lnTo>
                    <a:pt x="1143000" y="523214"/>
                  </a:lnTo>
                  <a:lnTo>
                    <a:pt x="1143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736594" y="3172967"/>
            <a:ext cx="877569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0" dirty="0">
                <a:solidFill>
                  <a:srgbClr val="FF0000"/>
                </a:solidFill>
                <a:latin typeface="Times New Roman"/>
                <a:cs typeface="Times New Roman"/>
              </a:rPr>
              <a:t>Eşittir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224337" y="2998698"/>
            <a:ext cx="426720" cy="316865"/>
            <a:chOff x="4224337" y="2998698"/>
            <a:chExt cx="426720" cy="316865"/>
          </a:xfrm>
        </p:grpSpPr>
        <p:sp>
          <p:nvSpPr>
            <p:cNvPr id="11" name="object 11"/>
            <p:cNvSpPr/>
            <p:nvPr/>
          </p:nvSpPr>
          <p:spPr>
            <a:xfrm>
              <a:off x="4229100" y="3003461"/>
              <a:ext cx="417195" cy="307340"/>
            </a:xfrm>
            <a:custGeom>
              <a:avLst/>
              <a:gdLst/>
              <a:ahLst/>
              <a:cxnLst/>
              <a:rect l="l" t="t" r="r" b="b"/>
              <a:pathLst>
                <a:path w="417195" h="307339">
                  <a:moveTo>
                    <a:pt x="416725" y="0"/>
                  </a:moveTo>
                  <a:lnTo>
                    <a:pt x="0" y="0"/>
                  </a:lnTo>
                  <a:lnTo>
                    <a:pt x="0" y="307174"/>
                  </a:lnTo>
                  <a:lnTo>
                    <a:pt x="416725" y="307174"/>
                  </a:lnTo>
                  <a:lnTo>
                    <a:pt x="4167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29100" y="3003461"/>
              <a:ext cx="417195" cy="307340"/>
            </a:xfrm>
            <a:custGeom>
              <a:avLst/>
              <a:gdLst/>
              <a:ahLst/>
              <a:cxnLst/>
              <a:rect l="l" t="t" r="r" b="b"/>
              <a:pathLst>
                <a:path w="417195" h="307339">
                  <a:moveTo>
                    <a:pt x="0" y="307174"/>
                  </a:moveTo>
                  <a:lnTo>
                    <a:pt x="416725" y="307174"/>
                  </a:lnTo>
                  <a:lnTo>
                    <a:pt x="416725" y="0"/>
                  </a:lnTo>
                  <a:lnTo>
                    <a:pt x="0" y="0"/>
                  </a:lnTo>
                  <a:lnTo>
                    <a:pt x="0" y="30717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805237" y="5213299"/>
            <a:ext cx="843280" cy="76708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7305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215"/>
              </a:spcBef>
            </a:pP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Eşittir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810000" y="5518099"/>
            <a:ext cx="628015" cy="457200"/>
          </a:xfrm>
          <a:custGeom>
            <a:avLst/>
            <a:gdLst/>
            <a:ahLst/>
            <a:cxnLst/>
            <a:rect l="l" t="t" r="r" b="b"/>
            <a:pathLst>
              <a:path w="628014" h="457200">
                <a:moveTo>
                  <a:pt x="0" y="457200"/>
                </a:moveTo>
                <a:lnTo>
                  <a:pt x="627456" y="457200"/>
                </a:lnTo>
                <a:lnTo>
                  <a:pt x="627456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15722"/>
            <a:ext cx="637667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Boolean</a:t>
            </a:r>
            <a:r>
              <a:rPr spc="-170" dirty="0"/>
              <a:t> </a:t>
            </a:r>
            <a:r>
              <a:rPr spc="-80" dirty="0"/>
              <a:t>kanunları</a:t>
            </a:r>
            <a:r>
              <a:rPr spc="-150" dirty="0"/>
              <a:t> </a:t>
            </a:r>
            <a:r>
              <a:rPr dirty="0"/>
              <a:t>ve</a:t>
            </a:r>
            <a:r>
              <a:rPr spc="-160" dirty="0"/>
              <a:t> </a:t>
            </a:r>
            <a:r>
              <a:rPr spc="-90" dirty="0"/>
              <a:t>kura</a:t>
            </a:r>
            <a:r>
              <a:rPr spc="-380" dirty="0"/>
              <a:t> </a:t>
            </a:r>
            <a:r>
              <a:rPr b="1" spc="-50" dirty="0">
                <a:latin typeface="Arial"/>
                <a:cs typeface="Arial"/>
              </a:rPr>
              <a:t>l</a:t>
            </a:r>
            <a:r>
              <a:rPr spc="-50" dirty="0"/>
              <a:t>arı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931035"/>
            <a:ext cx="1450975" cy="163830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690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dirty="0">
                <a:latin typeface="Microsoft Sans Serif"/>
                <a:cs typeface="Microsoft Sans Serif"/>
              </a:rPr>
              <a:t>Kural</a:t>
            </a:r>
            <a:r>
              <a:rPr sz="2400" spc="-5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1:</a:t>
            </a:r>
            <a:endParaRPr sz="2400">
              <a:latin typeface="Microsoft Sans Serif"/>
              <a:cs typeface="Microsoft Sans Serif"/>
            </a:endParaRPr>
          </a:p>
          <a:p>
            <a:pPr marL="286385">
              <a:lnSpc>
                <a:spcPct val="100000"/>
              </a:lnSpc>
              <a:spcBef>
                <a:spcPts val="490"/>
              </a:spcBef>
            </a:pPr>
            <a:r>
              <a:rPr sz="1700" dirty="0">
                <a:solidFill>
                  <a:srgbClr val="4F81BC"/>
                </a:solidFill>
                <a:latin typeface="Microsoft Sans Serif"/>
                <a:cs typeface="Microsoft Sans Serif"/>
              </a:rPr>
              <a:t>•</a:t>
            </a:r>
            <a:r>
              <a:rPr sz="1700" spc="375" dirty="0">
                <a:solidFill>
                  <a:srgbClr val="4F81BC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</a:t>
            </a:r>
            <a:r>
              <a:rPr sz="2000" spc="-10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•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0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= </a:t>
            </a:r>
            <a:r>
              <a:rPr sz="2000" spc="-50" dirty="0">
                <a:latin typeface="Microsoft Sans Serif"/>
                <a:cs typeface="Microsoft Sans Serif"/>
              </a:rPr>
              <a:t>0</a:t>
            </a:r>
            <a:endParaRPr sz="2000">
              <a:latin typeface="Microsoft Sans Serif"/>
              <a:cs typeface="Microsoft Sans Serif"/>
            </a:endParaRPr>
          </a:p>
          <a:p>
            <a:pPr marL="195580" indent="-182880">
              <a:lnSpc>
                <a:spcPct val="100000"/>
              </a:lnSpc>
              <a:spcBef>
                <a:spcPts val="565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dirty="0">
                <a:latin typeface="Microsoft Sans Serif"/>
                <a:cs typeface="Microsoft Sans Serif"/>
              </a:rPr>
              <a:t>Kural</a:t>
            </a:r>
            <a:r>
              <a:rPr sz="2400" spc="-5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2:</a:t>
            </a:r>
            <a:endParaRPr sz="2400">
              <a:latin typeface="Microsoft Sans Serif"/>
              <a:cs typeface="Microsoft Sans Serif"/>
            </a:endParaRPr>
          </a:p>
          <a:p>
            <a:pPr marL="286385">
              <a:lnSpc>
                <a:spcPct val="100000"/>
              </a:lnSpc>
              <a:spcBef>
                <a:spcPts val="490"/>
              </a:spcBef>
            </a:pPr>
            <a:r>
              <a:rPr sz="1700" dirty="0">
                <a:solidFill>
                  <a:srgbClr val="4F81BC"/>
                </a:solidFill>
                <a:latin typeface="Microsoft Sans Serif"/>
                <a:cs typeface="Microsoft Sans Serif"/>
              </a:rPr>
              <a:t>•</a:t>
            </a:r>
            <a:r>
              <a:rPr sz="1700" spc="375" dirty="0">
                <a:solidFill>
                  <a:srgbClr val="4F81BC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</a:t>
            </a:r>
            <a:r>
              <a:rPr sz="2000" spc="-10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•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1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=</a:t>
            </a:r>
            <a:r>
              <a:rPr sz="2000" spc="-110" dirty="0">
                <a:latin typeface="Microsoft Sans Serif"/>
                <a:cs typeface="Microsoft Sans Serif"/>
              </a:rPr>
              <a:t> </a:t>
            </a:r>
            <a:r>
              <a:rPr sz="2000" spc="-50" dirty="0">
                <a:latin typeface="Microsoft Sans Serif"/>
                <a:cs typeface="Microsoft Sans Serif"/>
              </a:rPr>
              <a:t>A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4419600"/>
            <a:ext cx="8915400" cy="132715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613902" y="6352032"/>
            <a:ext cx="2038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25" dirty="0">
                <a:solidFill>
                  <a:srgbClr val="FFFFFF"/>
                </a:solidFill>
                <a:latin typeface="Times New Roman"/>
                <a:cs typeface="Times New Roman"/>
              </a:rPr>
              <a:t>10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67600" y="5086286"/>
            <a:ext cx="1371600" cy="40068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73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5"/>
              </a:spcBef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sz="2000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Eşittir</a:t>
            </a:r>
            <a:r>
              <a:rPr sz="2000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315722"/>
            <a:ext cx="637667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Boolean</a:t>
            </a:r>
            <a:r>
              <a:rPr spc="-170" dirty="0"/>
              <a:t> </a:t>
            </a:r>
            <a:r>
              <a:rPr spc="-80" dirty="0"/>
              <a:t>kanunları</a:t>
            </a:r>
            <a:r>
              <a:rPr spc="-150" dirty="0"/>
              <a:t> </a:t>
            </a:r>
            <a:r>
              <a:rPr dirty="0"/>
              <a:t>ve</a:t>
            </a:r>
            <a:r>
              <a:rPr spc="-160" dirty="0"/>
              <a:t> </a:t>
            </a:r>
            <a:r>
              <a:rPr spc="-90" dirty="0"/>
              <a:t>kura</a:t>
            </a:r>
            <a:r>
              <a:rPr spc="-380" dirty="0"/>
              <a:t> </a:t>
            </a:r>
            <a:r>
              <a:rPr b="1" spc="-50" dirty="0">
                <a:latin typeface="Arial"/>
                <a:cs typeface="Arial"/>
              </a:rPr>
              <a:t>l</a:t>
            </a:r>
            <a:r>
              <a:rPr spc="-50" dirty="0"/>
              <a:t>arı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7604" y="1481659"/>
            <a:ext cx="7261225" cy="83375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690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  <a:tab pos="1413510" algn="l"/>
              </a:tabLst>
            </a:pPr>
            <a:r>
              <a:rPr sz="2400" dirty="0">
                <a:latin typeface="Microsoft Sans Serif"/>
                <a:cs typeface="Microsoft Sans Serif"/>
              </a:rPr>
              <a:t>Kural</a:t>
            </a:r>
            <a:r>
              <a:rPr sz="2400" spc="-5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3:</a:t>
            </a:r>
            <a:r>
              <a:rPr sz="2400" dirty="0">
                <a:latin typeface="Microsoft Sans Serif"/>
                <a:cs typeface="Microsoft Sans Serif"/>
              </a:rPr>
              <a:t>	0 ile </a:t>
            </a:r>
            <a:r>
              <a:rPr sz="2400" spc="-35" dirty="0">
                <a:latin typeface="Microsoft Sans Serif"/>
                <a:cs typeface="Microsoft Sans Serif"/>
              </a:rPr>
              <a:t>VEYA’lanan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giriş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çıkışa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aynen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aktarılır.</a:t>
            </a:r>
            <a:endParaRPr sz="2400">
              <a:latin typeface="Microsoft Sans Serif"/>
              <a:cs typeface="Microsoft Sans Serif"/>
            </a:endParaRPr>
          </a:p>
          <a:p>
            <a:pPr marL="467995" lvl="1" indent="-181610">
              <a:lnSpc>
                <a:spcPct val="100000"/>
              </a:lnSpc>
              <a:spcBef>
                <a:spcPts val="495"/>
              </a:spcBef>
              <a:buClr>
                <a:srgbClr val="4F81BC"/>
              </a:buClr>
              <a:buSzPct val="85000"/>
              <a:buChar char="•"/>
              <a:tabLst>
                <a:tab pos="467995" algn="l"/>
              </a:tabLst>
            </a:pPr>
            <a:r>
              <a:rPr sz="2000" dirty="0">
                <a:latin typeface="Microsoft Sans Serif"/>
                <a:cs typeface="Microsoft Sans Serif"/>
              </a:rPr>
              <a:t>A</a:t>
            </a:r>
            <a:r>
              <a:rPr sz="2000" spc="-10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+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0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=</a:t>
            </a:r>
            <a:r>
              <a:rPr sz="2000" spc="-110" dirty="0">
                <a:latin typeface="Microsoft Sans Serif"/>
                <a:cs typeface="Microsoft Sans Serif"/>
              </a:rPr>
              <a:t> </a:t>
            </a:r>
            <a:r>
              <a:rPr sz="2000" spc="-50" dirty="0">
                <a:latin typeface="Microsoft Sans Serif"/>
                <a:cs typeface="Microsoft Sans Serif"/>
              </a:rPr>
              <a:t>A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7604" y="3744595"/>
            <a:ext cx="8644890" cy="97980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785"/>
              </a:spcBef>
              <a:buClr>
                <a:srgbClr val="4F81BC"/>
              </a:buClr>
              <a:buSzPct val="83928"/>
              <a:buChar char="•"/>
              <a:tabLst>
                <a:tab pos="194945" algn="l"/>
              </a:tabLst>
            </a:pPr>
            <a:r>
              <a:rPr sz="2800" dirty="0">
                <a:latin typeface="Microsoft Sans Serif"/>
                <a:cs typeface="Microsoft Sans Serif"/>
              </a:rPr>
              <a:t>Kural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4: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1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ile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40" dirty="0">
                <a:latin typeface="Microsoft Sans Serif"/>
                <a:cs typeface="Microsoft Sans Serif"/>
              </a:rPr>
              <a:t>VEYA’lanan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giriş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çıkışa 1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olarak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aktarılır.</a:t>
            </a:r>
            <a:endParaRPr sz="2800" dirty="0">
              <a:latin typeface="Microsoft Sans Serif"/>
              <a:cs typeface="Microsoft Sans Serif"/>
            </a:endParaRPr>
          </a:p>
          <a:p>
            <a:pPr marL="195580" indent="-182880">
              <a:lnSpc>
                <a:spcPct val="100000"/>
              </a:lnSpc>
              <a:spcBef>
                <a:spcPts val="585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dirty="0">
                <a:latin typeface="Microsoft Sans Serif"/>
                <a:cs typeface="Microsoft Sans Serif"/>
              </a:rPr>
              <a:t>A</a:t>
            </a:r>
            <a:r>
              <a:rPr sz="2400" spc="-1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+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1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=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50" dirty="0">
                <a:latin typeface="Microsoft Sans Serif"/>
                <a:cs typeface="Microsoft Sans Serif"/>
              </a:rPr>
              <a:t>1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13902" y="6352032"/>
            <a:ext cx="19050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25" dirty="0">
                <a:solidFill>
                  <a:srgbClr val="FFFFFF"/>
                </a:solidFill>
                <a:latin typeface="Times New Roman"/>
                <a:cs typeface="Times New Roman"/>
              </a:rPr>
              <a:t>11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46" y="2641854"/>
            <a:ext cx="8172450" cy="93116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427468" y="3045815"/>
            <a:ext cx="1284605" cy="30607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2240"/>
              </a:lnSpc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sz="2000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Eşittir</a:t>
            </a:r>
            <a:r>
              <a:rPr sz="2000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3609" y="5085181"/>
            <a:ext cx="8024241" cy="86409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754619" y="5500928"/>
            <a:ext cx="1250950" cy="27876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2135"/>
              </a:lnSpc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sz="2000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Eşittir</a:t>
            </a:r>
            <a:r>
              <a:rPr sz="2000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315722"/>
            <a:ext cx="371729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Boolean</a:t>
            </a:r>
            <a:r>
              <a:rPr spc="-135" dirty="0"/>
              <a:t> </a:t>
            </a:r>
            <a:r>
              <a:rPr spc="-90" dirty="0"/>
              <a:t>Kura</a:t>
            </a:r>
            <a:r>
              <a:rPr spc="-365" dirty="0"/>
              <a:t> </a:t>
            </a:r>
            <a:r>
              <a:rPr b="1" spc="-65" dirty="0">
                <a:latin typeface="Arial"/>
                <a:cs typeface="Arial"/>
              </a:rPr>
              <a:t>l</a:t>
            </a:r>
            <a:r>
              <a:rPr spc="-65" dirty="0"/>
              <a:t>arı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971042"/>
            <a:ext cx="7212965" cy="124079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94945" marR="5080" indent="-182880">
              <a:lnSpc>
                <a:spcPts val="3030"/>
              </a:lnSpc>
              <a:spcBef>
                <a:spcPts val="475"/>
              </a:spcBef>
              <a:buClr>
                <a:srgbClr val="4F81BC"/>
              </a:buClr>
              <a:buSzPct val="83928"/>
              <a:buChar char="•"/>
              <a:tabLst>
                <a:tab pos="194945" algn="l"/>
                <a:tab pos="1619885" algn="l"/>
              </a:tabLst>
            </a:pPr>
            <a:r>
              <a:rPr sz="2800" dirty="0">
                <a:latin typeface="Microsoft Sans Serif"/>
                <a:cs typeface="Microsoft Sans Serif"/>
              </a:rPr>
              <a:t>Kural</a:t>
            </a:r>
            <a:r>
              <a:rPr sz="2800" spc="-55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5:</a:t>
            </a:r>
            <a:r>
              <a:rPr sz="2800" dirty="0">
                <a:latin typeface="Microsoft Sans Serif"/>
                <a:cs typeface="Microsoft Sans Serif"/>
              </a:rPr>
              <a:t>	Bir</a:t>
            </a:r>
            <a:r>
              <a:rPr sz="2800" spc="-7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değişkeni</a:t>
            </a:r>
            <a:r>
              <a:rPr sz="2800" spc="-5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kendisi</a:t>
            </a:r>
            <a:r>
              <a:rPr sz="2800" spc="-6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ile</a:t>
            </a:r>
            <a:r>
              <a:rPr sz="2800" spc="-5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VE’lerseniz </a:t>
            </a:r>
            <a:r>
              <a:rPr sz="2800" spc="50" dirty="0">
                <a:latin typeface="Microsoft Sans Serif"/>
                <a:cs typeface="Microsoft Sans Serif"/>
              </a:rPr>
              <a:t>çıkış</a:t>
            </a:r>
            <a:r>
              <a:rPr sz="2800" spc="-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kendisine</a:t>
            </a:r>
            <a:r>
              <a:rPr sz="2800" spc="-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eşit</a:t>
            </a:r>
            <a:r>
              <a:rPr sz="2800" spc="-3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olur.</a:t>
            </a:r>
            <a:endParaRPr sz="2800">
              <a:latin typeface="Microsoft Sans Serif"/>
              <a:cs typeface="Microsoft Sans Serif"/>
            </a:endParaRPr>
          </a:p>
          <a:p>
            <a:pPr marL="469265" lvl="1" indent="-182880">
              <a:lnSpc>
                <a:spcPct val="100000"/>
              </a:lnSpc>
              <a:spcBef>
                <a:spcPts val="250"/>
              </a:spcBef>
              <a:buClr>
                <a:srgbClr val="4F81BC"/>
              </a:buClr>
              <a:buSzPct val="85416"/>
              <a:buChar char="•"/>
              <a:tabLst>
                <a:tab pos="469265" algn="l"/>
              </a:tabLst>
            </a:pPr>
            <a:r>
              <a:rPr sz="2400" dirty="0">
                <a:latin typeface="Microsoft Sans Serif"/>
                <a:cs typeface="Microsoft Sans Serif"/>
              </a:rPr>
              <a:t>A</a:t>
            </a:r>
            <a:r>
              <a:rPr sz="2400" spc="-114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•</a:t>
            </a:r>
            <a:r>
              <a:rPr sz="2400" spc="-1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A</a:t>
            </a:r>
            <a:r>
              <a:rPr sz="2400" spc="-10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=</a:t>
            </a:r>
            <a:r>
              <a:rPr sz="2400" spc="-114" dirty="0">
                <a:latin typeface="Microsoft Sans Serif"/>
                <a:cs typeface="Microsoft Sans Serif"/>
              </a:rPr>
              <a:t> </a:t>
            </a:r>
            <a:r>
              <a:rPr sz="2400" spc="-50" dirty="0">
                <a:latin typeface="Microsoft Sans Serif"/>
                <a:cs typeface="Microsoft Sans Serif"/>
              </a:rPr>
              <a:t>A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540" y="3421888"/>
            <a:ext cx="6284595" cy="124079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94945" marR="5080" indent="-182880">
              <a:lnSpc>
                <a:spcPts val="3020"/>
              </a:lnSpc>
              <a:spcBef>
                <a:spcPts val="484"/>
              </a:spcBef>
              <a:buClr>
                <a:srgbClr val="4F81BC"/>
              </a:buClr>
              <a:buSzPct val="83928"/>
              <a:buChar char="•"/>
              <a:tabLst>
                <a:tab pos="194945" algn="l"/>
                <a:tab pos="1619885" algn="l"/>
              </a:tabLst>
            </a:pPr>
            <a:r>
              <a:rPr sz="2800" dirty="0">
                <a:latin typeface="Microsoft Sans Serif"/>
                <a:cs typeface="Microsoft Sans Serif"/>
              </a:rPr>
              <a:t>Kural</a:t>
            </a:r>
            <a:r>
              <a:rPr sz="2800" spc="-55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6:</a:t>
            </a:r>
            <a:r>
              <a:rPr sz="2800" dirty="0">
                <a:latin typeface="Microsoft Sans Serif"/>
                <a:cs typeface="Microsoft Sans Serif"/>
              </a:rPr>
              <a:t>	Bir</a:t>
            </a:r>
            <a:r>
              <a:rPr sz="2800" spc="-7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değişkeni</a:t>
            </a:r>
            <a:r>
              <a:rPr sz="2800" spc="-6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kendisi</a:t>
            </a:r>
            <a:r>
              <a:rPr sz="2800" spc="-7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ile </a:t>
            </a:r>
            <a:r>
              <a:rPr sz="2800" spc="-20" dirty="0">
                <a:latin typeface="Microsoft Sans Serif"/>
                <a:cs typeface="Microsoft Sans Serif"/>
              </a:rPr>
              <a:t>VEYA’larsanız</a:t>
            </a:r>
            <a:r>
              <a:rPr sz="2800" spc="-35" dirty="0">
                <a:latin typeface="Microsoft Sans Serif"/>
                <a:cs typeface="Microsoft Sans Serif"/>
              </a:rPr>
              <a:t> </a:t>
            </a:r>
            <a:r>
              <a:rPr sz="2800" spc="50" dirty="0">
                <a:latin typeface="Microsoft Sans Serif"/>
                <a:cs typeface="Microsoft Sans Serif"/>
              </a:rPr>
              <a:t>çıkış</a:t>
            </a:r>
            <a:r>
              <a:rPr sz="2800" spc="-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kendisine</a:t>
            </a:r>
            <a:r>
              <a:rPr sz="2800" spc="-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eşit</a:t>
            </a:r>
            <a:r>
              <a:rPr sz="2800" spc="-4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olur.</a:t>
            </a:r>
            <a:endParaRPr sz="2800">
              <a:latin typeface="Microsoft Sans Serif"/>
              <a:cs typeface="Microsoft Sans Serif"/>
            </a:endParaRPr>
          </a:p>
          <a:p>
            <a:pPr marL="469265" lvl="1" indent="-182880">
              <a:lnSpc>
                <a:spcPct val="100000"/>
              </a:lnSpc>
              <a:spcBef>
                <a:spcPts val="260"/>
              </a:spcBef>
              <a:buClr>
                <a:srgbClr val="4F81BC"/>
              </a:buClr>
              <a:buSzPct val="85416"/>
              <a:buChar char="•"/>
              <a:tabLst>
                <a:tab pos="469265" algn="l"/>
              </a:tabLst>
            </a:pPr>
            <a:r>
              <a:rPr sz="2400" dirty="0">
                <a:latin typeface="Microsoft Sans Serif"/>
                <a:cs typeface="Microsoft Sans Serif"/>
              </a:rPr>
              <a:t>A</a:t>
            </a:r>
            <a:r>
              <a:rPr sz="2400" spc="-114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+</a:t>
            </a:r>
            <a:r>
              <a:rPr sz="2400" spc="-1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A</a:t>
            </a:r>
            <a:r>
              <a:rPr sz="2400" spc="-10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=</a:t>
            </a:r>
            <a:r>
              <a:rPr sz="2400" spc="-125" dirty="0">
                <a:latin typeface="Microsoft Sans Serif"/>
                <a:cs typeface="Microsoft Sans Serif"/>
              </a:rPr>
              <a:t> </a:t>
            </a:r>
            <a:r>
              <a:rPr sz="2400" spc="-50" dirty="0">
                <a:latin typeface="Microsoft Sans Serif"/>
                <a:cs typeface="Microsoft Sans Serif"/>
              </a:rPr>
              <a:t>A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13902" y="6352032"/>
            <a:ext cx="2038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25" dirty="0">
                <a:solidFill>
                  <a:srgbClr val="FFFFFF"/>
                </a:solidFill>
                <a:latin typeface="Times New Roman"/>
                <a:cs typeface="Times New Roman"/>
              </a:rPr>
              <a:t>12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2276855"/>
            <a:ext cx="8458200" cy="11684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452359" y="2852991"/>
            <a:ext cx="1401445" cy="40068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66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0"/>
              </a:spcBef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sz="2000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Eşittir</a:t>
            </a:r>
            <a:r>
              <a:rPr sz="2000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9562" y="4995862"/>
            <a:ext cx="8605774" cy="119062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482585" y="5591175"/>
            <a:ext cx="1401445" cy="40068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73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5"/>
              </a:spcBef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sz="2000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Eşittir</a:t>
            </a:r>
            <a:r>
              <a:rPr sz="2000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1458</Words>
  <Application>Microsoft Office PowerPoint</Application>
  <PresentationFormat>Ekran Gösterisi (4:3)</PresentationFormat>
  <Paragraphs>514</Paragraphs>
  <Slides>47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47</vt:i4>
      </vt:variant>
    </vt:vector>
  </HeadingPairs>
  <TitlesOfParts>
    <vt:vector size="48" baseType="lpstr">
      <vt:lpstr>Office Theme</vt:lpstr>
      <vt:lpstr>PowerPoint Sunusu</vt:lpstr>
      <vt:lpstr>BOOLEAN TOPLAMA</vt:lpstr>
      <vt:lpstr>BOOLEAN ÇARPMA</vt:lpstr>
      <vt:lpstr>Boolean kanunları</vt:lpstr>
      <vt:lpstr>Boolean kanunları ve kura ları</vt:lpstr>
      <vt:lpstr>Boolean kanunları ve kura ları</vt:lpstr>
      <vt:lpstr>Boolean kanunları ve kura ları</vt:lpstr>
      <vt:lpstr>Boolean kanunları ve kura ları</vt:lpstr>
      <vt:lpstr>Boolean Kura ları</vt:lpstr>
      <vt:lpstr>Boolean kanunları ve kura ları</vt:lpstr>
      <vt:lpstr>Boolean kanunları ve kura ları</vt:lpstr>
      <vt:lpstr>Boolean Kura ları</vt:lpstr>
      <vt:lpstr>Boolean Kura ları</vt:lpstr>
      <vt:lpstr>Kural 11 ve 12</vt:lpstr>
      <vt:lpstr>BOOLEAN KURALLARI</vt:lpstr>
      <vt:lpstr>DE MORGAN TEOREMİ</vt:lpstr>
      <vt:lpstr>Uygulama</vt:lpstr>
      <vt:lpstr>Mantık devrelerin Boolean Çözümlemesi</vt:lpstr>
      <vt:lpstr>Doğruluk Tablosu</vt:lpstr>
      <vt:lpstr>Boolean İfadelerin Standart Formları</vt:lpstr>
      <vt:lpstr>ÇARPIMLARIN TOPLAMI</vt:lpstr>
      <vt:lpstr>A B C  ABC</vt:lpstr>
      <vt:lpstr>PowerPoint Sunusu</vt:lpstr>
      <vt:lpstr>Örnek</vt:lpstr>
      <vt:lpstr>Örnek</vt:lpstr>
      <vt:lpstr>Boolean Aritmetiğini İle Sadeleştirme</vt:lpstr>
      <vt:lpstr>Örnek:</vt:lpstr>
      <vt:lpstr>PowerPoint Sunusu</vt:lpstr>
      <vt:lpstr>PowerPoint Sunusu</vt:lpstr>
      <vt:lpstr>Komşu terimleri Bularak Sadeleştirme</vt:lpstr>
      <vt:lpstr>Örnek</vt:lpstr>
      <vt:lpstr>Ödev 1</vt:lpstr>
      <vt:lpstr>Karnaugh Haritası (K-Haritası)</vt:lpstr>
      <vt:lpstr>3 Değişkenli K haritası</vt:lpstr>
      <vt:lpstr>Karnaugh Haritası (K-Haritası)</vt:lpstr>
      <vt:lpstr>K Haritasında Komşuluk</vt:lpstr>
      <vt:lpstr>Karnaugh Haritasında ÇT ifadenin Gösterimi</vt:lpstr>
      <vt:lpstr>Karnaugh Haritası</vt:lpstr>
      <vt:lpstr>Mantık devrelerin Basitleştirilmesi</vt:lpstr>
      <vt:lpstr>Mantık devrelerin Basitleştirilmesi</vt:lpstr>
      <vt:lpstr>K-haritası ile sadeleştirme</vt:lpstr>
      <vt:lpstr>Örnekler:</vt:lpstr>
      <vt:lpstr>Örnek</vt:lpstr>
      <vt:lpstr>Çalışma Sorusu</vt:lpstr>
      <vt:lpstr>PowerPoint Sunusu</vt:lpstr>
      <vt:lpstr>Örnek:</vt:lpstr>
      <vt:lpstr>Ödev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BOOLEAN KANUNLARI VE DEMORGAN TEOREMİ</dc:title>
  <dc:creator>Yrd. Doç. Dr. Mustafa Engin</dc:creator>
  <cp:lastModifiedBy>tbmyouser</cp:lastModifiedBy>
  <cp:revision>2</cp:revision>
  <dcterms:created xsi:type="dcterms:W3CDTF">2025-04-08T19:47:55Z</dcterms:created>
  <dcterms:modified xsi:type="dcterms:W3CDTF">2025-04-08T20:01:29Z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2015-02-23T00:00:00Z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2025-04-08T00:00:00Z</vt:filetime>
  </property>
  <property fmtid="{D5CDD505-2E9C-101B-9397-08002B2CF9AE}" pid="5" name="Producer">
    <vt:lpwstr>Microsoft® Office PowerPoint® 2007</vt:lpwstr>
  </property>
</Properties>
</file>