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18"/>
  </p:notesMasterIdLst>
  <p:handoutMasterIdLst>
    <p:handoutMasterId r:id="rId19"/>
  </p:handoutMasterIdLst>
  <p:sldIdLst>
    <p:sldId id="309" r:id="rId3"/>
    <p:sldId id="389" r:id="rId4"/>
    <p:sldId id="390" r:id="rId5"/>
    <p:sldId id="391" r:id="rId6"/>
    <p:sldId id="392" r:id="rId7"/>
    <p:sldId id="393" r:id="rId8"/>
    <p:sldId id="394" r:id="rId9"/>
    <p:sldId id="395" r:id="rId10"/>
    <p:sldId id="396" r:id="rId11"/>
    <p:sldId id="382" r:id="rId12"/>
    <p:sldId id="383" r:id="rId13"/>
    <p:sldId id="384" r:id="rId14"/>
    <p:sldId id="385" r:id="rId15"/>
    <p:sldId id="386" r:id="rId16"/>
    <p:sldId id="387"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1pPr>
    <a:lvl2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2pPr>
    <a:lvl3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3pPr>
    <a:lvl4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4pPr>
    <a:lvl5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5pPr>
    <a:lvl6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6pPr>
    <a:lvl7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7pPr>
    <a:lvl8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8pPr>
    <a:lvl9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lvl9pPr>
  </p:defaultTextStyle>
  <p:extLst>
    <p:ext uri="{EFAFB233-063F-42B5-8137-9DF3F51BA10A}">
      <p15:sldGuideLst xmlns="" xmlns:p15="http://schemas.microsoft.com/office/powerpoint/2012/main">
        <p15:guide id="1" orient="horz" pos="4320" userDrawn="1">
          <p15:clr>
            <a:srgbClr val="A4A3A4"/>
          </p15:clr>
        </p15:guide>
        <p15:guide id="2" pos="76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144E"/>
    <a:srgbClr val="2F1343"/>
    <a:srgbClr val="23114E"/>
    <a:srgbClr val="C3C4C4"/>
    <a:srgbClr val="C2C3C5"/>
    <a:srgbClr val="38296E"/>
    <a:srgbClr val="F15F7E"/>
    <a:srgbClr val="3B1854"/>
    <a:srgbClr val="20325C"/>
    <a:srgbClr val="011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508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536773"/>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536773"/>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76672"/>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
          <a:latin typeface="Helvetica Neue"/>
          <a:ea typeface="Helvetica Neue"/>
          <a:cs typeface="Helvetica Neue"/>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254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noFill/>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25400" cap="flat">
              <a:solidFill>
                <a:srgbClr val="CB297B"/>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85" autoAdjust="0"/>
    <p:restoredTop sz="94662" autoAdjust="0"/>
  </p:normalViewPr>
  <p:slideViewPr>
    <p:cSldViewPr snapToGrid="0" snapToObjects="1">
      <p:cViewPr>
        <p:scale>
          <a:sx n="35" d="100"/>
          <a:sy n="35" d="100"/>
        </p:scale>
        <p:origin x="-762" y="-78"/>
      </p:cViewPr>
      <p:guideLst>
        <p:guide orient="horz" pos="4320"/>
        <p:guide pos="76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3828D3D-FE98-D44E-AE2E-DF42749B02B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ACBCB8F6-0BD8-BE45-AC95-2CCE4E4EE1E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313155-6910-3A44-AD0F-6297D5CAA814}" type="datetimeFigureOut">
              <a:rPr lang="en-US" smtClean="0"/>
              <a:t>4/7/2025</a:t>
            </a:fld>
            <a:endParaRPr lang="en-US"/>
          </a:p>
        </p:txBody>
      </p:sp>
      <p:sp>
        <p:nvSpPr>
          <p:cNvPr id="4" name="Footer Placeholder 3">
            <a:extLst>
              <a:ext uri="{FF2B5EF4-FFF2-40B4-BE49-F238E27FC236}">
                <a16:creationId xmlns="" xmlns:a16="http://schemas.microsoft.com/office/drawing/2014/main" id="{C494C9E5-78FE-8E49-8F32-0387FEBBC0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B98437E9-20F5-264C-919F-8FDFA5A2A91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959DEC-2FE2-1E46-AC81-BF20A7064F42}" type="slidenum">
              <a:rPr lang="en-US" smtClean="0"/>
              <a:t>‹#›</a:t>
            </a:fld>
            <a:endParaRPr lang="en-US"/>
          </a:p>
        </p:txBody>
      </p:sp>
    </p:spTree>
    <p:extLst>
      <p:ext uri="{BB962C8B-B14F-4D97-AF65-F5344CB8AC3E}">
        <p14:creationId xmlns:p14="http://schemas.microsoft.com/office/powerpoint/2010/main" val="2895934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3" name="Shape 203"/>
          <p:cNvSpPr>
            <a:spLocks noGrp="1" noRot="1" noChangeAspect="1"/>
          </p:cNvSpPr>
          <p:nvPr>
            <p:ph type="sldImg"/>
          </p:nvPr>
        </p:nvSpPr>
        <p:spPr>
          <a:xfrm>
            <a:off x="1143000" y="685800"/>
            <a:ext cx="4572000" cy="3429000"/>
          </a:xfrm>
          <a:prstGeom prst="rect">
            <a:avLst/>
          </a:prstGeom>
        </p:spPr>
        <p:txBody>
          <a:bodyPr/>
          <a:lstStyle/>
          <a:p>
            <a:endParaRPr/>
          </a:p>
        </p:txBody>
      </p:sp>
      <p:sp>
        <p:nvSpPr>
          <p:cNvPr id="204" name="Shape 20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68804355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92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18" name="Rectangle"/>
          <p:cNvSpPr/>
          <p:nvPr userDrawn="1"/>
        </p:nvSpPr>
        <p:spPr>
          <a:xfrm>
            <a:off x="0" y="-20844"/>
            <a:ext cx="3600002" cy="13716000"/>
          </a:xfrm>
          <a:prstGeom prst="rect">
            <a:avLst/>
          </a:prstGeom>
          <a:solidFill>
            <a:srgbClr val="F1F3F2"/>
          </a:solidFill>
          <a:ln w="12700">
            <a:miter lim="400000"/>
          </a:ln>
        </p:spPr>
        <p:txBody>
          <a:bodyPr lIns="71437" tIns="71437" rIns="71437" bIns="71437" anchor="ctr"/>
          <a:lstStyle/>
          <a:p>
            <a:pPr defTabSz="1828800">
              <a:lnSpc>
                <a:spcPct val="100000"/>
              </a:lnSpc>
              <a:defRPr sz="800">
                <a:latin typeface="Montserrat Light"/>
                <a:ea typeface="Montserrat Light"/>
                <a:cs typeface="Montserrat Light"/>
                <a:sym typeface="Montserrat Light"/>
              </a:defRPr>
            </a:pPr>
            <a:endParaRPr/>
          </a:p>
        </p:txBody>
      </p:sp>
      <p:sp>
        <p:nvSpPr>
          <p:cNvPr id="22" name="Slide Number"/>
          <p:cNvSpPr txBox="1">
            <a:spLocks noGrp="1"/>
          </p:cNvSpPr>
          <p:nvPr>
            <p:ph type="sldNum" sz="quarter" idx="2"/>
          </p:nvPr>
        </p:nvSpPr>
        <p:spPr>
          <a:xfrm>
            <a:off x="1401860" y="11526063"/>
            <a:ext cx="371984" cy="384176"/>
          </a:xfrm>
          <a:prstGeom prst="rect">
            <a:avLst/>
          </a:prstGeom>
        </p:spPr>
        <p:txBody>
          <a:bodyPr/>
          <a:lstStyle/>
          <a:p>
            <a:fld id="{86CB4B4D-7CA3-9044-876B-883B54F8677D}" type="slidenum">
              <a:t>‹#›</a:t>
            </a:fld>
            <a:endParaRPr/>
          </a:p>
        </p:txBody>
      </p:sp>
      <p:sp>
        <p:nvSpPr>
          <p:cNvPr id="23" name="Brand Values"/>
          <p:cNvSpPr txBox="1">
            <a:spLocks noGrp="1"/>
          </p:cNvSpPr>
          <p:nvPr>
            <p:ph type="body" sz="quarter" idx="14" hasCustomPrompt="1"/>
          </p:nvPr>
        </p:nvSpPr>
        <p:spPr>
          <a:xfrm rot="16200000">
            <a:off x="-345757" y="8989321"/>
            <a:ext cx="3867217" cy="698267"/>
          </a:xfrm>
          <a:prstGeom prst="rect">
            <a:avLst/>
          </a:prstGeom>
        </p:spPr>
        <p:txBody>
          <a:bodyPr wrap="square" anchor="ctr">
            <a:spAutoFit/>
          </a:bodyPr>
          <a:lstStyle>
            <a:lvl1pPr marL="0" indent="0">
              <a:lnSpc>
                <a:spcPct val="100000"/>
              </a:lnSpc>
              <a:buSzTx/>
              <a:buNone/>
              <a:defRPr sz="1800">
                <a:solidFill>
                  <a:schemeClr val="accent1">
                    <a:hueOff val="1184617"/>
                    <a:satOff val="-51665"/>
                    <a:lumOff val="-25708"/>
                  </a:schemeClr>
                </a:solidFill>
              </a:defRPr>
            </a:lvl1pPr>
          </a:lstStyle>
          <a:p>
            <a:r>
              <a:rPr lang="tr-TR"/>
              <a:t>Burdur Mehmet Akif Ersoy Üniversitesi</a:t>
            </a:r>
            <a:endParaRPr dirty="0"/>
          </a:p>
        </p:txBody>
      </p:sp>
      <p:pic>
        <p:nvPicPr>
          <p:cNvPr id="10" name="Picture 9" descr="A close up of a sign&#10;&#10;Description automatically generated">
            <a:extLst>
              <a:ext uri="{FF2B5EF4-FFF2-40B4-BE49-F238E27FC236}">
                <a16:creationId xmlns="" xmlns:a16="http://schemas.microsoft.com/office/drawing/2014/main" id="{00A7A706-10DE-854B-9A92-16FA78B3AB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549" y="1616166"/>
            <a:ext cx="2032902" cy="719483"/>
          </a:xfrm>
          <a:prstGeom prst="rect">
            <a:avLst/>
          </a:prstGeom>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46EB67-8107-D547-930D-6F3214963A30}"/>
              </a:ext>
            </a:extLst>
          </p:cNvPr>
          <p:cNvSpPr>
            <a:spLocks noGrp="1"/>
          </p:cNvSpPr>
          <p:nvPr>
            <p:ph type="title"/>
          </p:nvPr>
        </p:nvSpPr>
        <p:spPr>
          <a:xfrm>
            <a:off x="1679575" y="914400"/>
            <a:ext cx="7864475" cy="32004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C8FF54F-F947-D64B-86B4-F87ECDA73D02}"/>
              </a:ext>
            </a:extLst>
          </p:cNvPr>
          <p:cNvSpPr>
            <a:spLocks noGrp="1"/>
          </p:cNvSpPr>
          <p:nvPr>
            <p:ph type="pic" idx="1"/>
          </p:nvPr>
        </p:nvSpPr>
        <p:spPr>
          <a:xfrm>
            <a:off x="10366375" y="1974850"/>
            <a:ext cx="12344400" cy="9747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ED03A865-294A-5847-828E-3155E2F9A0E8}"/>
              </a:ext>
            </a:extLst>
          </p:cNvPr>
          <p:cNvSpPr>
            <a:spLocks noGrp="1"/>
          </p:cNvSpPr>
          <p:nvPr>
            <p:ph type="body" sz="half" idx="2"/>
          </p:nvPr>
        </p:nvSpPr>
        <p:spPr>
          <a:xfrm>
            <a:off x="1679575" y="4114800"/>
            <a:ext cx="7864475"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1D5FCAD-F250-D340-8D8E-0AAD036CDA47}"/>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6" name="Footer Placeholder 5">
            <a:extLst>
              <a:ext uri="{FF2B5EF4-FFF2-40B4-BE49-F238E27FC236}">
                <a16:creationId xmlns="" xmlns:a16="http://schemas.microsoft.com/office/drawing/2014/main" id="{F465CF8A-4427-BE40-8CAE-6FDA94688D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3800B00-2BA8-5E46-A721-7EE72073BF52}"/>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123235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1DE4-2A0D-1B49-BA01-8C3D32466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435279F2-91AC-8E4F-965A-922ACA39F3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06D0443-7E9B-F64F-90E1-C4FCAC890323}"/>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E1B31C31-27CD-564C-827A-786CCDC987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0D6F21-B194-0145-9108-F8FE384401A2}"/>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4245186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7C3DCF1-368A-C942-8D7A-5B99FB7A2F5C}"/>
              </a:ext>
            </a:extLst>
          </p:cNvPr>
          <p:cNvSpPr>
            <a:spLocks noGrp="1"/>
          </p:cNvSpPr>
          <p:nvPr>
            <p:ph type="title" orient="vert"/>
          </p:nvPr>
        </p:nvSpPr>
        <p:spPr>
          <a:xfrm>
            <a:off x="17449800" y="730250"/>
            <a:ext cx="5257800" cy="11623675"/>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279CFC7-1A8D-9A4E-B7AC-6A32AA057038}"/>
              </a:ext>
            </a:extLst>
          </p:cNvPr>
          <p:cNvSpPr>
            <a:spLocks noGrp="1"/>
          </p:cNvSpPr>
          <p:nvPr>
            <p:ph type="body" orient="vert" idx="1"/>
          </p:nvPr>
        </p:nvSpPr>
        <p:spPr>
          <a:xfrm>
            <a:off x="1676400" y="730250"/>
            <a:ext cx="15621000" cy="1162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4868CDE-8E32-3D4F-BBCF-AE26E1A76FB4}"/>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64746169-4CD8-F149-87A9-44593DDE41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28B8B74-5D69-0D45-9DBB-2174CEEC4A01}"/>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1306914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020C0A-6389-5B4A-AAEB-E675E03D99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F799CF8A-6888-DC4D-A01B-9CA6ABC1CB68}"/>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4" name="Footer Placeholder 3">
            <a:extLst>
              <a:ext uri="{FF2B5EF4-FFF2-40B4-BE49-F238E27FC236}">
                <a16:creationId xmlns="" xmlns:a16="http://schemas.microsoft.com/office/drawing/2014/main" id="{84912C4C-8987-0D4D-8835-B60DB524CB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BFD08EC-2640-3946-97C2-9C6DF0651372}"/>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2789514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18" name="Rectangle"/>
          <p:cNvSpPr/>
          <p:nvPr userDrawn="1"/>
        </p:nvSpPr>
        <p:spPr>
          <a:xfrm>
            <a:off x="0" y="-20844"/>
            <a:ext cx="3600002" cy="13716000"/>
          </a:xfrm>
          <a:prstGeom prst="rect">
            <a:avLst/>
          </a:prstGeom>
          <a:solidFill>
            <a:srgbClr val="F1F3F2"/>
          </a:solidFill>
          <a:ln w="12700">
            <a:miter lim="400000"/>
          </a:ln>
        </p:spPr>
        <p:txBody>
          <a:bodyPr lIns="71437" tIns="71437" rIns="71437" bIns="71437" anchor="ctr"/>
          <a:lstStyle/>
          <a:p>
            <a:pPr defTabSz="1828800">
              <a:lnSpc>
                <a:spcPct val="100000"/>
              </a:lnSpc>
              <a:defRPr sz="800">
                <a:latin typeface="Montserrat Light"/>
                <a:ea typeface="Montserrat Light"/>
                <a:cs typeface="Montserrat Light"/>
                <a:sym typeface="Montserrat Light"/>
              </a:defRPr>
            </a:pPr>
            <a:endParaRPr/>
          </a:p>
        </p:txBody>
      </p:sp>
      <p:sp>
        <p:nvSpPr>
          <p:cNvPr id="22" name="Slide Number"/>
          <p:cNvSpPr txBox="1">
            <a:spLocks noGrp="1"/>
          </p:cNvSpPr>
          <p:nvPr>
            <p:ph type="sldNum" sz="quarter" idx="2"/>
          </p:nvPr>
        </p:nvSpPr>
        <p:spPr>
          <a:xfrm>
            <a:off x="1401860" y="11526063"/>
            <a:ext cx="371984" cy="384176"/>
          </a:xfrm>
          <a:prstGeom prst="rect">
            <a:avLst/>
          </a:prstGeom>
        </p:spPr>
        <p:txBody>
          <a:bodyPr/>
          <a:lstStyle/>
          <a:p>
            <a:fld id="{86CB4B4D-7CA3-9044-876B-883B54F8677D}" type="slidenum">
              <a:t>‹#›</a:t>
            </a:fld>
            <a:endParaRPr/>
          </a:p>
        </p:txBody>
      </p:sp>
      <p:sp>
        <p:nvSpPr>
          <p:cNvPr id="23" name="Brand Values"/>
          <p:cNvSpPr txBox="1">
            <a:spLocks noGrp="1"/>
          </p:cNvSpPr>
          <p:nvPr>
            <p:ph type="body" sz="quarter" idx="14" hasCustomPrompt="1"/>
          </p:nvPr>
        </p:nvSpPr>
        <p:spPr>
          <a:xfrm rot="16200000">
            <a:off x="-345757" y="8989321"/>
            <a:ext cx="3867217" cy="698267"/>
          </a:xfrm>
          <a:prstGeom prst="rect">
            <a:avLst/>
          </a:prstGeom>
        </p:spPr>
        <p:txBody>
          <a:bodyPr wrap="square" anchor="ctr">
            <a:spAutoFit/>
          </a:bodyPr>
          <a:lstStyle>
            <a:lvl1pPr marL="0" indent="0">
              <a:lnSpc>
                <a:spcPct val="100000"/>
              </a:lnSpc>
              <a:buSzTx/>
              <a:buNone/>
              <a:defRPr sz="1800">
                <a:solidFill>
                  <a:schemeClr val="accent1">
                    <a:hueOff val="1184617"/>
                    <a:satOff val="-51665"/>
                    <a:lumOff val="-25708"/>
                  </a:schemeClr>
                </a:solidFill>
              </a:defRPr>
            </a:lvl1pPr>
          </a:lstStyle>
          <a:p>
            <a:r>
              <a:rPr lang="tr-TR"/>
              <a:t>Burdur Mehmet Akif Ersoy Üniversitesi</a:t>
            </a:r>
            <a:endParaRPr dirty="0"/>
          </a:p>
        </p:txBody>
      </p:sp>
      <p:pic>
        <p:nvPicPr>
          <p:cNvPr id="10" name="Picture 9" descr="A close up of a sign&#10;&#10;Description automatically generated">
            <a:extLst>
              <a:ext uri="{FF2B5EF4-FFF2-40B4-BE49-F238E27FC236}">
                <a16:creationId xmlns:a16="http://schemas.microsoft.com/office/drawing/2014/main" xmlns="" id="{00A7A706-10DE-854B-9A92-16FA78B3AB8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3549" y="1616166"/>
            <a:ext cx="2032902" cy="719483"/>
          </a:xfrm>
          <a:prstGeom prst="rect">
            <a:avLst/>
          </a:prstGeom>
        </p:spPr>
      </p:pic>
    </p:spTree>
    <p:extLst>
      <p:ext uri="{BB962C8B-B14F-4D97-AF65-F5344CB8AC3E}">
        <p14:creationId xmlns:p14="http://schemas.microsoft.com/office/powerpoint/2010/main" val="176203470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E42261-DF14-4D43-971B-ACE42C0808FF}"/>
              </a:ext>
            </a:extLst>
          </p:cNvPr>
          <p:cNvSpPr>
            <a:spLocks noGrp="1"/>
          </p:cNvSpPr>
          <p:nvPr>
            <p:ph type="ctrTitle"/>
          </p:nvPr>
        </p:nvSpPr>
        <p:spPr>
          <a:xfrm>
            <a:off x="3048000" y="2244725"/>
            <a:ext cx="18288000" cy="47752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71BD3D0-F458-F842-8AC5-7562CE52E099}"/>
              </a:ext>
            </a:extLst>
          </p:cNvPr>
          <p:cNvSpPr>
            <a:spLocks noGrp="1"/>
          </p:cNvSpPr>
          <p:nvPr>
            <p:ph type="subTitle" idx="1"/>
          </p:nvPr>
        </p:nvSpPr>
        <p:spPr>
          <a:xfrm>
            <a:off x="3048000" y="7204075"/>
            <a:ext cx="18288000" cy="33115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496DEC6-97F6-5C45-A68A-65AA6C360D31}"/>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BA1418C6-6535-8D45-854E-72B3C0DE5D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C961E27-1EAA-5240-893E-D112C71FACAD}"/>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25779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3CE376-20FF-C349-8776-919DCB40BF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19321FC-C65E-DE4A-934E-A39056E505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719413E-A73A-824D-8482-1D9148D41EE7}"/>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F065C4EE-87E8-0B4D-AD9F-5CCF81167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187133B-0255-1E4A-8F7C-25ECF20B3439}"/>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258079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3823DA-BCFC-FB45-9DC1-CCE4D954981C}"/>
              </a:ext>
            </a:extLst>
          </p:cNvPr>
          <p:cNvSpPr>
            <a:spLocks noGrp="1"/>
          </p:cNvSpPr>
          <p:nvPr>
            <p:ph type="title"/>
          </p:nvPr>
        </p:nvSpPr>
        <p:spPr>
          <a:xfrm>
            <a:off x="1663700" y="3419475"/>
            <a:ext cx="21031200" cy="5705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39FDC24-DF24-4C4B-BA07-C792505E22F5}"/>
              </a:ext>
            </a:extLst>
          </p:cNvPr>
          <p:cNvSpPr>
            <a:spLocks noGrp="1"/>
          </p:cNvSpPr>
          <p:nvPr>
            <p:ph type="body" idx="1"/>
          </p:nvPr>
        </p:nvSpPr>
        <p:spPr>
          <a:xfrm>
            <a:off x="1663700" y="9178925"/>
            <a:ext cx="21031200" cy="30003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01B6C92A-DE5E-D047-899A-179F850B502C}"/>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303DB828-B0D0-BA4F-8BC4-A5852228AA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F0F8437-4B28-1549-B530-CCBCCAD7C4B9}"/>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37541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CF1BA1-3B74-704E-9A62-861567246F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B5230205-ED18-0743-9A7A-3A7E24A288D0}"/>
              </a:ext>
            </a:extLst>
          </p:cNvPr>
          <p:cNvSpPr>
            <a:spLocks noGrp="1"/>
          </p:cNvSpPr>
          <p:nvPr>
            <p:ph sz="half" idx="1"/>
          </p:nvPr>
        </p:nvSpPr>
        <p:spPr>
          <a:xfrm>
            <a:off x="1676400" y="3651250"/>
            <a:ext cx="10439400" cy="8702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7382F58-D73B-1047-9FE5-238787DF18E9}"/>
              </a:ext>
            </a:extLst>
          </p:cNvPr>
          <p:cNvSpPr>
            <a:spLocks noGrp="1"/>
          </p:cNvSpPr>
          <p:nvPr>
            <p:ph sz="half" idx="2"/>
          </p:nvPr>
        </p:nvSpPr>
        <p:spPr>
          <a:xfrm>
            <a:off x="12268200" y="3651250"/>
            <a:ext cx="10439400" cy="8702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57F0A37-0F85-A143-8386-5A235E2A8015}"/>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6" name="Footer Placeholder 5">
            <a:extLst>
              <a:ext uri="{FF2B5EF4-FFF2-40B4-BE49-F238E27FC236}">
                <a16:creationId xmlns="" xmlns:a16="http://schemas.microsoft.com/office/drawing/2014/main" id="{EACABC76-BF44-374C-AAE6-E700FA1E24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E44671C-C519-E349-9DC0-25369D9D0C11}"/>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30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E3F4B3-5D17-4C40-BA60-756D1A95F08A}"/>
              </a:ext>
            </a:extLst>
          </p:cNvPr>
          <p:cNvSpPr>
            <a:spLocks noGrp="1"/>
          </p:cNvSpPr>
          <p:nvPr>
            <p:ph type="title"/>
          </p:nvPr>
        </p:nvSpPr>
        <p:spPr>
          <a:xfrm>
            <a:off x="1679575" y="730250"/>
            <a:ext cx="21031200" cy="2651125"/>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9466E98-72E3-9044-B903-F27DFB9789A6}"/>
              </a:ext>
            </a:extLst>
          </p:cNvPr>
          <p:cNvSpPr>
            <a:spLocks noGrp="1"/>
          </p:cNvSpPr>
          <p:nvPr>
            <p:ph type="body" idx="1"/>
          </p:nvPr>
        </p:nvSpPr>
        <p:spPr>
          <a:xfrm>
            <a:off x="1679575" y="3362325"/>
            <a:ext cx="10315575"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15B7942F-7069-404A-9AD4-758523286845}"/>
              </a:ext>
            </a:extLst>
          </p:cNvPr>
          <p:cNvSpPr>
            <a:spLocks noGrp="1"/>
          </p:cNvSpPr>
          <p:nvPr>
            <p:ph sz="half" idx="2"/>
          </p:nvPr>
        </p:nvSpPr>
        <p:spPr>
          <a:xfrm>
            <a:off x="1679575" y="5010150"/>
            <a:ext cx="10315575" cy="7369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E47F1A5B-4EE6-0043-A347-060171982292}"/>
              </a:ext>
            </a:extLst>
          </p:cNvPr>
          <p:cNvSpPr>
            <a:spLocks noGrp="1"/>
          </p:cNvSpPr>
          <p:nvPr>
            <p:ph type="body" sz="quarter" idx="3"/>
          </p:nvPr>
        </p:nvSpPr>
        <p:spPr>
          <a:xfrm>
            <a:off x="12344400" y="3362325"/>
            <a:ext cx="10366375"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1425570-A2DE-124E-8B6D-672C9C91A208}"/>
              </a:ext>
            </a:extLst>
          </p:cNvPr>
          <p:cNvSpPr>
            <a:spLocks noGrp="1"/>
          </p:cNvSpPr>
          <p:nvPr>
            <p:ph sz="quarter" idx="4"/>
          </p:nvPr>
        </p:nvSpPr>
        <p:spPr>
          <a:xfrm>
            <a:off x="12344400" y="5010150"/>
            <a:ext cx="10366375" cy="7369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4C66EA81-BC68-E248-856A-C26BCCE3AF28}"/>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8" name="Footer Placeholder 7">
            <a:extLst>
              <a:ext uri="{FF2B5EF4-FFF2-40B4-BE49-F238E27FC236}">
                <a16:creationId xmlns="" xmlns:a16="http://schemas.microsoft.com/office/drawing/2014/main" id="{FDBF2E26-E21E-C84B-995F-34262A0053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F55DDD09-E44F-6E4E-B923-B04E8186B80F}"/>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3804426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43528B-58A8-5D40-B265-CB7F441C45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1ED0B08-CB71-5B4C-98FD-664225F4CC30}"/>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4" name="Footer Placeholder 3">
            <a:extLst>
              <a:ext uri="{FF2B5EF4-FFF2-40B4-BE49-F238E27FC236}">
                <a16:creationId xmlns="" xmlns:a16="http://schemas.microsoft.com/office/drawing/2014/main" id="{6B28887E-FE0C-7244-884D-9DB2FC1B38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7F46C6B-901D-1F4F-BE6F-F140C773474D}"/>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53932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AE4CF93-2575-A140-8DC0-DE84BFC91EA5}"/>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3" name="Footer Placeholder 2">
            <a:extLst>
              <a:ext uri="{FF2B5EF4-FFF2-40B4-BE49-F238E27FC236}">
                <a16:creationId xmlns="" xmlns:a16="http://schemas.microsoft.com/office/drawing/2014/main" id="{6C15B4CA-3F54-1440-9522-8752876C05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D6D72CAD-33FF-0849-ACDD-2E2D431859B1}"/>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2999978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64F04A-8D97-394A-9D20-4C62E8206ADA}"/>
              </a:ext>
            </a:extLst>
          </p:cNvPr>
          <p:cNvSpPr>
            <a:spLocks noGrp="1"/>
          </p:cNvSpPr>
          <p:nvPr>
            <p:ph type="title"/>
          </p:nvPr>
        </p:nvSpPr>
        <p:spPr>
          <a:xfrm>
            <a:off x="1679575" y="914400"/>
            <a:ext cx="7864475" cy="32004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4A63618-4150-C24A-895D-B224591B4175}"/>
              </a:ext>
            </a:extLst>
          </p:cNvPr>
          <p:cNvSpPr>
            <a:spLocks noGrp="1"/>
          </p:cNvSpPr>
          <p:nvPr>
            <p:ph idx="1"/>
          </p:nvPr>
        </p:nvSpPr>
        <p:spPr>
          <a:xfrm>
            <a:off x="10366375" y="1974850"/>
            <a:ext cx="12344400" cy="9747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5AC76CE-1450-4046-9619-A38C0B2A5C9E}"/>
              </a:ext>
            </a:extLst>
          </p:cNvPr>
          <p:cNvSpPr>
            <a:spLocks noGrp="1"/>
          </p:cNvSpPr>
          <p:nvPr>
            <p:ph type="body" sz="half" idx="2"/>
          </p:nvPr>
        </p:nvSpPr>
        <p:spPr>
          <a:xfrm>
            <a:off x="1679575" y="4114800"/>
            <a:ext cx="7864475"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4C8E4EE-BC73-FB43-A8EA-C3F53317B784}"/>
              </a:ext>
            </a:extLst>
          </p:cNvPr>
          <p:cNvSpPr>
            <a:spLocks noGrp="1"/>
          </p:cNvSpPr>
          <p:nvPr>
            <p:ph type="dt" sz="half" idx="10"/>
          </p:nvPr>
        </p:nvSpPr>
        <p:spPr/>
        <p:txBody>
          <a:bodyPr/>
          <a:lstStyle/>
          <a:p>
            <a:fld id="{9C855C4A-B174-C345-A32C-9A2C7D4CF7F5}" type="datetimeFigureOut">
              <a:rPr lang="en-US" smtClean="0"/>
              <a:t>4/7/2025</a:t>
            </a:fld>
            <a:endParaRPr lang="en-US"/>
          </a:p>
        </p:txBody>
      </p:sp>
      <p:sp>
        <p:nvSpPr>
          <p:cNvPr id="6" name="Footer Placeholder 5">
            <a:extLst>
              <a:ext uri="{FF2B5EF4-FFF2-40B4-BE49-F238E27FC236}">
                <a16:creationId xmlns="" xmlns:a16="http://schemas.microsoft.com/office/drawing/2014/main" id="{315224D4-FDF3-244D-BA6B-E1917FA0F1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B3216AA-AA67-974A-A093-8A9E2F1DBE17}"/>
              </a:ext>
            </a:extLst>
          </p:cNvPr>
          <p:cNvSpPr>
            <a:spLocks noGrp="1"/>
          </p:cNvSpPr>
          <p:nvPr>
            <p:ph type="sldNum" sz="quarter" idx="12"/>
          </p:nvPr>
        </p:nvSpPr>
        <p:spPr/>
        <p:txBody>
          <a:bodyPr/>
          <a:lstStyle/>
          <a:p>
            <a:fld id="{16C06A38-A49F-4C48-AD44-14BDB8BD5B1B}" type="slidenum">
              <a:rPr lang="en-US" smtClean="0"/>
              <a:t>‹#›</a:t>
            </a:fld>
            <a:endParaRPr lang="en-US"/>
          </a:p>
        </p:txBody>
      </p:sp>
    </p:spTree>
    <p:extLst>
      <p:ext uri="{BB962C8B-B14F-4D97-AF65-F5344CB8AC3E}">
        <p14:creationId xmlns:p14="http://schemas.microsoft.com/office/powerpoint/2010/main" val="17321262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8296E"/>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4030265" y="619125"/>
            <a:ext cx="7768829" cy="14287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ormAutofit/>
          </a:bodyPr>
          <a:lstStyle/>
          <a:p>
            <a:r>
              <a:rPr dirty="0"/>
              <a:t>Slide Title</a:t>
            </a:r>
          </a:p>
        </p:txBody>
      </p:sp>
      <p:sp>
        <p:nvSpPr>
          <p:cNvPr id="3" name="Body Level One…"/>
          <p:cNvSpPr txBox="1">
            <a:spLocks noGrp="1"/>
          </p:cNvSpPr>
          <p:nvPr>
            <p:ph type="body" idx="1"/>
          </p:nvPr>
        </p:nvSpPr>
        <p:spPr>
          <a:xfrm>
            <a:off x="4030265" y="4161234"/>
            <a:ext cx="7768829" cy="8572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245" y="12985996"/>
            <a:ext cx="371984" cy="384176"/>
          </a:xfrm>
          <a:prstGeom prst="rect">
            <a:avLst/>
          </a:prstGeom>
          <a:ln w="12700">
            <a:miter lim="400000"/>
          </a:ln>
        </p:spPr>
        <p:txBody>
          <a:bodyPr wrap="none" lIns="71437" tIns="71437" rIns="71437" bIns="71437" anchor="b">
            <a:spAutoFit/>
          </a:bodyPr>
          <a:lstStyle>
            <a:lvl1pPr algn="ctr" defTabSz="821531">
              <a:lnSpc>
                <a:spcPct val="100000"/>
              </a:lnSpc>
              <a:defRPr sz="1600">
                <a:solidFill>
                  <a:schemeClr val="accent1">
                    <a:hueOff val="1184617"/>
                    <a:satOff val="-51665"/>
                    <a:lumOff val="-25708"/>
                  </a:schemeClr>
                </a:solidFill>
                <a:latin typeface="+mn-lt"/>
                <a:ea typeface="+mn-ea"/>
                <a:cs typeface="+mn-cs"/>
                <a:sym typeface="Montserrat Bold"/>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50" r:id="rId1"/>
  </p:sldLayoutIdLst>
  <p:transition spd="med"/>
  <p:txStyles>
    <p:titleStyle>
      <a:lvl1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1pPr>
      <a:lvl2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2pPr>
      <a:lvl3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3pPr>
      <a:lvl4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4pPr>
      <a:lvl5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5pPr>
      <a:lvl6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6pPr>
      <a:lvl7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7pPr>
      <a:lvl8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8pPr>
      <a:lvl9pPr marL="0" marR="0" indent="0" algn="l" defTabSz="2438339" rtl="0" latinLnBrk="0">
        <a:lnSpc>
          <a:spcPct val="80000"/>
        </a:lnSpc>
        <a:spcBef>
          <a:spcPts val="0"/>
        </a:spcBef>
        <a:spcAft>
          <a:spcPts val="0"/>
        </a:spcAft>
        <a:buClrTx/>
        <a:buSzTx/>
        <a:buFontTx/>
        <a:buNone/>
        <a:tabLst/>
        <a:defRPr sz="11200" b="0" i="0" u="none" strike="noStrike" cap="none" spc="-224" baseline="0">
          <a:solidFill>
            <a:schemeClr val="accent2">
              <a:hueOff val="-11135122"/>
              <a:satOff val="1570"/>
              <a:lumOff val="16427"/>
            </a:schemeClr>
          </a:solidFill>
          <a:uFillTx/>
          <a:latin typeface="+mn-lt"/>
          <a:ea typeface="+mn-ea"/>
          <a:cs typeface="+mn-cs"/>
          <a:sym typeface="Montserrat Bold"/>
        </a:defRPr>
      </a:lvl9pPr>
    </p:titleStyle>
    <p:bodyStyle>
      <a:lvl1pPr marL="304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1pPr>
      <a:lvl2pPr marL="685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2pPr>
      <a:lvl3pPr marL="1066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3pPr>
      <a:lvl4pPr marL="1447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4pPr>
      <a:lvl5pPr marL="1828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5pPr>
      <a:lvl6pPr marL="2209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6pPr>
      <a:lvl7pPr marL="2590800" marR="0" indent="-304800" algn="l" defTabSz="2438339" rtl="0" latinLnBrk="0">
        <a:lnSpc>
          <a:spcPct val="150000"/>
        </a:lnSpc>
        <a:spcBef>
          <a:spcPts val="0"/>
        </a:spcBef>
        <a:spcAft>
          <a:spcPts val="0"/>
        </a:spcAft>
        <a:buClrTx/>
        <a:buSzPct val="100000"/>
        <a:buFontTx/>
        <a:buChar char="•"/>
        <a:tabLst/>
        <a:defRPr sz="2400" b="0" i="0" u="none" strike="noStrike" cap="none" spc="0" baseline="0">
          <a:solidFill>
            <a:srgbClr val="000000"/>
          </a:solidFill>
          <a:uFillTx/>
          <a:latin typeface="Roboto Light"/>
          <a:ea typeface="Roboto Light"/>
          <a:cs typeface="Roboto Light"/>
          <a:sym typeface="Roboto Light"/>
        </a:defRPr>
      </a:lvl7pPr>
      <a:lvl8pPr marL="2971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8pPr>
      <a:lvl9pPr marL="3352800" marR="0" indent="-304800" algn="l" defTabSz="2438339" rtl="0" latinLnBrk="0">
        <a:lnSpc>
          <a:spcPct val="150000"/>
        </a:lnSpc>
        <a:spcBef>
          <a:spcPts val="0"/>
        </a:spcBef>
        <a:spcAft>
          <a:spcPts val="0"/>
        </a:spcAft>
        <a:buClrTx/>
        <a:buSzPct val="123000"/>
        <a:buFontTx/>
        <a:buChar char="•"/>
        <a:tabLst/>
        <a:defRPr sz="2400" b="0" i="0" u="none" strike="noStrike" cap="none" spc="0" baseline="0">
          <a:solidFill>
            <a:srgbClr val="000000"/>
          </a:solidFill>
          <a:uFillTx/>
          <a:latin typeface="Roboto Light"/>
          <a:ea typeface="Roboto Light"/>
          <a:cs typeface="Roboto Light"/>
          <a:sym typeface="Roboto Light"/>
        </a:defRPr>
      </a:lvl9pPr>
    </p:bodyStyle>
    <p:otherStyle>
      <a:lvl1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1pPr>
      <a:lvl2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2pPr>
      <a:lvl3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3pPr>
      <a:lvl4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4pPr>
      <a:lvl5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5pPr>
      <a:lvl6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6pPr>
      <a:lvl7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7pPr>
      <a:lvl8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8pPr>
      <a:lvl9pPr marL="0" marR="0" indent="0" algn="ctr" defTabSz="821531"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Montserrat Bold"/>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8296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62A1E686-2A90-0C47-BDEC-2BF0B2DBCDF7}"/>
              </a:ext>
            </a:extLst>
          </p:cNvPr>
          <p:cNvSpPr>
            <a:spLocks noGrp="1"/>
          </p:cNvSpPr>
          <p:nvPr>
            <p:ph type="title"/>
          </p:nvPr>
        </p:nvSpPr>
        <p:spPr>
          <a:xfrm>
            <a:off x="1676400" y="730250"/>
            <a:ext cx="21031200" cy="265112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2263EAE1-4CC4-9942-87BF-697E12292E84}"/>
              </a:ext>
            </a:extLst>
          </p:cNvPr>
          <p:cNvSpPr>
            <a:spLocks noGrp="1"/>
          </p:cNvSpPr>
          <p:nvPr>
            <p:ph type="body" idx="1"/>
          </p:nvPr>
        </p:nvSpPr>
        <p:spPr>
          <a:xfrm>
            <a:off x="1676400" y="3651250"/>
            <a:ext cx="21031200" cy="87026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D8D417B-18EC-9646-9424-81F501FB0FAA}"/>
              </a:ext>
            </a:extLst>
          </p:cNvPr>
          <p:cNvSpPr>
            <a:spLocks noGrp="1"/>
          </p:cNvSpPr>
          <p:nvPr>
            <p:ph type="dt" sz="half" idx="2"/>
          </p:nvPr>
        </p:nvSpPr>
        <p:spPr>
          <a:xfrm>
            <a:off x="1676400" y="12712700"/>
            <a:ext cx="5486400" cy="730250"/>
          </a:xfrm>
          <a:prstGeom prst="rect">
            <a:avLst/>
          </a:prstGeom>
        </p:spPr>
        <p:txBody>
          <a:bodyPr vert="horz" lIns="91440" tIns="45720" rIns="91440" bIns="45720" rtlCol="0" anchor="ctr"/>
          <a:lstStyle>
            <a:lvl1pPr algn="l">
              <a:defRPr sz="1200">
                <a:solidFill>
                  <a:schemeClr val="tx1">
                    <a:tint val="75000"/>
                  </a:schemeClr>
                </a:solidFill>
              </a:defRPr>
            </a:lvl1pPr>
          </a:lstStyle>
          <a:p>
            <a:fld id="{9C855C4A-B174-C345-A32C-9A2C7D4CF7F5}" type="datetimeFigureOut">
              <a:rPr lang="en-US" smtClean="0"/>
              <a:t>4/7/2025</a:t>
            </a:fld>
            <a:endParaRPr lang="en-US"/>
          </a:p>
        </p:txBody>
      </p:sp>
      <p:sp>
        <p:nvSpPr>
          <p:cNvPr id="5" name="Footer Placeholder 4">
            <a:extLst>
              <a:ext uri="{FF2B5EF4-FFF2-40B4-BE49-F238E27FC236}">
                <a16:creationId xmlns="" xmlns:a16="http://schemas.microsoft.com/office/drawing/2014/main" id="{36705665-CFA0-9046-823D-C751541B8E67}"/>
              </a:ext>
            </a:extLst>
          </p:cNvPr>
          <p:cNvSpPr>
            <a:spLocks noGrp="1"/>
          </p:cNvSpPr>
          <p:nvPr>
            <p:ph type="ftr" sz="quarter" idx="3"/>
          </p:nvPr>
        </p:nvSpPr>
        <p:spPr>
          <a:xfrm>
            <a:off x="8077200" y="12712700"/>
            <a:ext cx="8229600" cy="7302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0053003F-1305-8C49-BC07-B9936240465E}"/>
              </a:ext>
            </a:extLst>
          </p:cNvPr>
          <p:cNvSpPr>
            <a:spLocks noGrp="1"/>
          </p:cNvSpPr>
          <p:nvPr>
            <p:ph type="sldNum" sz="quarter" idx="4"/>
          </p:nvPr>
        </p:nvSpPr>
        <p:spPr>
          <a:xfrm>
            <a:off x="17221200" y="12712700"/>
            <a:ext cx="5486400" cy="730250"/>
          </a:xfrm>
          <a:prstGeom prst="rect">
            <a:avLst/>
          </a:prstGeom>
        </p:spPr>
        <p:txBody>
          <a:bodyPr vert="horz" lIns="91440" tIns="45720" rIns="91440" bIns="45720" rtlCol="0" anchor="ctr"/>
          <a:lstStyle>
            <a:lvl1pPr algn="r">
              <a:defRPr sz="1200">
                <a:solidFill>
                  <a:schemeClr val="tx1">
                    <a:tint val="75000"/>
                  </a:schemeClr>
                </a:solidFill>
              </a:defRPr>
            </a:lvl1pPr>
          </a:lstStyle>
          <a:p>
            <a:fld id="{16C06A38-A49F-4C48-AD44-14BDB8BD5B1B}" type="slidenum">
              <a:rPr lang="en-US" smtClean="0"/>
              <a:t>‹#›</a:t>
            </a:fld>
            <a:endParaRPr lang="en-US"/>
          </a:p>
        </p:txBody>
      </p:sp>
    </p:spTree>
    <p:extLst>
      <p:ext uri="{BB962C8B-B14F-4D97-AF65-F5344CB8AC3E}">
        <p14:creationId xmlns:p14="http://schemas.microsoft.com/office/powerpoint/2010/main" val="51474300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a:extLst>
              <a:ext uri="{FF2B5EF4-FFF2-40B4-BE49-F238E27FC236}">
                <a16:creationId xmlns="" xmlns:a16="http://schemas.microsoft.com/office/drawing/2014/main" id="{6A7924C3-8361-6CE2-6386-2FCC31DE5E05}"/>
              </a:ext>
            </a:extLst>
          </p:cNvPr>
          <p:cNvSpPr txBox="1"/>
          <p:nvPr/>
        </p:nvSpPr>
        <p:spPr>
          <a:xfrm>
            <a:off x="1337073" y="4495738"/>
            <a:ext cx="21085605" cy="3098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algn="ctr">
              <a:lnSpc>
                <a:spcPct val="100000"/>
              </a:lnSpc>
            </a:pPr>
            <a:r>
              <a:rPr lang="tr-TR" sz="9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ELEKTRONİK II</a:t>
            </a:r>
          </a:p>
          <a:p>
            <a:pPr algn="ctr">
              <a:lnSpc>
                <a:spcPct val="100000"/>
              </a:lnSpc>
            </a:pPr>
            <a:r>
              <a:rPr kumimoji="0" lang="tr-TR" sz="9600" b="1" u="none" strike="noStrike" cap="none" spc="0" normalizeH="0" baseline="0" dirty="0" smtClean="0">
                <a:ln>
                  <a:noFill/>
                </a:ln>
                <a:solidFill>
                  <a:schemeClr val="bg1"/>
                </a:solidFill>
                <a:effectLst/>
                <a:uFillTx/>
                <a:latin typeface="Tahoma" panose="020B0604030504040204" pitchFamily="34" charset="0"/>
                <a:ea typeface="Tahoma" panose="020B0604030504040204" pitchFamily="34" charset="0"/>
                <a:cs typeface="Tahoma" panose="020B0604030504040204" pitchFamily="34" charset="0"/>
                <a:sym typeface="Roboto Light"/>
              </a:rPr>
              <a:t>Ders-5</a:t>
            </a:r>
            <a:endParaRPr kumimoji="0" lang="tr-TR" sz="9600" b="1" u="none" strike="noStrike" cap="none" spc="0" normalizeH="0" baseline="0" dirty="0">
              <a:ln>
                <a:noFill/>
              </a:ln>
              <a:solidFill>
                <a:schemeClr val="bg1"/>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pic>
        <p:nvPicPr>
          <p:cNvPr id="9" name="Resim 8">
            <a:extLst>
              <a:ext uri="{FF2B5EF4-FFF2-40B4-BE49-F238E27FC236}">
                <a16:creationId xmlns="" xmlns:a16="http://schemas.microsoft.com/office/drawing/2014/main" id="{AB04B1DB-C112-D72B-E992-2794F0629C4C}"/>
              </a:ext>
            </a:extLst>
          </p:cNvPr>
          <p:cNvPicPr>
            <a:picLocks noChangeAspect="1"/>
          </p:cNvPicPr>
          <p:nvPr/>
        </p:nvPicPr>
        <p:blipFill>
          <a:blip r:embed="rId2"/>
          <a:stretch>
            <a:fillRect/>
          </a:stretch>
        </p:blipFill>
        <p:spPr>
          <a:xfrm>
            <a:off x="9295001" y="1014863"/>
            <a:ext cx="5169745" cy="1986523"/>
          </a:xfrm>
          <a:prstGeom prst="rect">
            <a:avLst/>
          </a:prstGeom>
        </p:spPr>
      </p:pic>
      <p:sp>
        <p:nvSpPr>
          <p:cNvPr id="12" name="Image Guidelines">
            <a:extLst>
              <a:ext uri="{FF2B5EF4-FFF2-40B4-BE49-F238E27FC236}">
                <a16:creationId xmlns="" xmlns:a16="http://schemas.microsoft.com/office/drawing/2014/main" id="{9EAB9059-7A7B-7C12-F3AD-8C993F77CE9A}"/>
              </a:ext>
            </a:extLst>
          </p:cNvPr>
          <p:cNvSpPr txBox="1">
            <a:spLocks/>
          </p:cNvSpPr>
          <p:nvPr/>
        </p:nvSpPr>
        <p:spPr>
          <a:xfrm>
            <a:off x="5567975" y="8810583"/>
            <a:ext cx="12623800" cy="37939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tr-TR" sz="5400" dirty="0" smtClean="0">
                <a:solidFill>
                  <a:schemeClr val="accent4"/>
                </a:solidFill>
                <a:latin typeface="Tahoma" panose="020B0604030504040204" pitchFamily="34" charset="0"/>
                <a:ea typeface="Tahoma" panose="020B0604030504040204" pitchFamily="34" charset="0"/>
                <a:cs typeface="Tahoma" panose="020B0604030504040204" pitchFamily="34" charset="0"/>
              </a:rPr>
              <a:t>Doç.Dr. İlker ÜNAL</a:t>
            </a:r>
          </a:p>
          <a:p>
            <a:pPr marL="0" indent="0" algn="ctr">
              <a:buNone/>
            </a:pPr>
            <a:r>
              <a:rPr lang="tr-TR" sz="5400" dirty="0" smtClean="0">
                <a:solidFill>
                  <a:schemeClr val="accent4"/>
                </a:solidFill>
                <a:latin typeface="Tahoma" panose="020B0604030504040204" pitchFamily="34" charset="0"/>
                <a:ea typeface="Tahoma" panose="020B0604030504040204" pitchFamily="34" charset="0"/>
                <a:cs typeface="Tahoma" panose="020B0604030504040204" pitchFamily="34" charset="0"/>
              </a:rPr>
              <a:t>Burdur Mehmet Akif Ersoy Üniversitesi</a:t>
            </a:r>
          </a:p>
          <a:p>
            <a:pPr marL="0" indent="0" algn="ctr">
              <a:buNone/>
            </a:pPr>
            <a:r>
              <a:rPr lang="tr-TR" sz="5400" dirty="0" smtClean="0">
                <a:solidFill>
                  <a:schemeClr val="accent4"/>
                </a:solidFill>
                <a:latin typeface="Tahoma" panose="020B0604030504040204" pitchFamily="34" charset="0"/>
                <a:ea typeface="Tahoma" panose="020B0604030504040204" pitchFamily="34" charset="0"/>
                <a:cs typeface="Tahoma" panose="020B0604030504040204" pitchFamily="34" charset="0"/>
              </a:rPr>
              <a:t>Mühendislik-Mimarlık Fakültesi</a:t>
            </a:r>
          </a:p>
          <a:p>
            <a:pPr marL="0" indent="0" algn="ctr">
              <a:buNone/>
            </a:pPr>
            <a:r>
              <a:rPr lang="tr-TR" sz="5400" dirty="0" smtClean="0">
                <a:solidFill>
                  <a:schemeClr val="accent4"/>
                </a:solidFill>
                <a:latin typeface="Tahoma" panose="020B0604030504040204" pitchFamily="34" charset="0"/>
                <a:ea typeface="Tahoma" panose="020B0604030504040204" pitchFamily="34" charset="0"/>
                <a:cs typeface="Tahoma" panose="020B0604030504040204" pitchFamily="34" charset="0"/>
              </a:rPr>
              <a:t>Makine Mühendisliği Bölümü</a:t>
            </a:r>
            <a:endParaRPr lang="en-US" sz="5400" dirty="0">
              <a:solidFill>
                <a:schemeClr val="accent4"/>
              </a:solidFill>
              <a:latin typeface="Tahoma" panose="020B0604030504040204" pitchFamily="34" charset="0"/>
              <a:ea typeface="Tahoma" panose="020B0604030504040204" pitchFamily="34" charset="0"/>
              <a:cs typeface="Tahoma" panose="020B0604030504040204" pitchFamily="34" charset="0"/>
            </a:endParaRPr>
          </a:p>
        </p:txBody>
      </p:sp>
      <p:sp>
        <p:nvSpPr>
          <p:cNvPr id="10" name="Image Guidelines">
            <a:extLst>
              <a:ext uri="{FF2B5EF4-FFF2-40B4-BE49-F238E27FC236}">
                <a16:creationId xmlns="" xmlns:a16="http://schemas.microsoft.com/office/drawing/2014/main" id="{9EAB9059-7A7B-7C12-F3AD-8C993F77CE9A}"/>
              </a:ext>
            </a:extLst>
          </p:cNvPr>
          <p:cNvSpPr txBox="1">
            <a:spLocks/>
          </p:cNvSpPr>
          <p:nvPr/>
        </p:nvSpPr>
        <p:spPr>
          <a:xfrm>
            <a:off x="20175796" y="12609867"/>
            <a:ext cx="3600001" cy="42126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dirty="0" smtClean="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sym typeface="Roboto Light"/>
              </a:rPr>
              <a:t>iunal@mehmetakif.edu.tr</a:t>
            </a:r>
            <a:endParaRPr lang="en-US" sz="2400" dirty="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29001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29769AC-A5F7-D941-BCDA-7C0C013DD13E}"/>
              </a:ext>
            </a:extLst>
          </p:cNvPr>
          <p:cNvSpPr txBox="1"/>
          <p:nvPr/>
        </p:nvSpPr>
        <p:spPr>
          <a:xfrm>
            <a:off x="3711389" y="761799"/>
            <a:ext cx="20618823" cy="27699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defRPr sz="3400">
                <a:solidFill>
                  <a:schemeClr val="accent4">
                    <a:hueOff val="7206875"/>
                    <a:lumOff val="38051"/>
                  </a:schemeClr>
                </a:solidFill>
                <a:latin typeface="+mn-lt"/>
                <a:ea typeface="+mn-ea"/>
                <a:cs typeface="+mn-cs"/>
                <a:sym typeface="Montserrat Bold"/>
              </a:defRPr>
            </a:pP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Şekilde iki portlu bir sistem görülmektedir. A</a:t>
            </a:r>
            <a:r>
              <a:rPr lang="tr-TR" sz="40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V1</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 A</a:t>
            </a:r>
            <a:r>
              <a:rPr lang="tr-TR" sz="40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V2</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 ve A</a:t>
            </a:r>
            <a:r>
              <a:rPr lang="tr-TR" sz="40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V3</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 ve diğerleri her aşamanın yüklü durumdaki gerilim kazançlarıdır. Yani AV1, AV1’e yük ve AV2’ye giriş empedansı olarak davranmaktadır. Sistemin toplam kazancı, her bir kazancın çarpımıyla bulunmaktadır.</a:t>
            </a:r>
            <a:endParaRPr lang="tr-TR" sz="4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10</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KASKAT SİSTEM - Örnek</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839" y="4833737"/>
            <a:ext cx="20536228" cy="42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8768" y="10347792"/>
            <a:ext cx="7638630" cy="1562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98003" y="9929533"/>
            <a:ext cx="5391150" cy="281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388986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29769AC-A5F7-D941-BCDA-7C0C013DD13E}"/>
              </a:ext>
            </a:extLst>
          </p:cNvPr>
          <p:cNvSpPr txBox="1"/>
          <p:nvPr/>
        </p:nvSpPr>
        <p:spPr>
          <a:xfrm>
            <a:off x="3711387" y="147061"/>
            <a:ext cx="20618823" cy="36933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defRPr sz="3400">
                <a:solidFill>
                  <a:schemeClr val="accent4">
                    <a:hueOff val="7206875"/>
                    <a:lumOff val="38051"/>
                  </a:schemeClr>
                </a:solidFill>
                <a:latin typeface="+mn-lt"/>
                <a:ea typeface="+mn-ea"/>
                <a:cs typeface="+mn-cs"/>
                <a:sym typeface="Montserrat Bold"/>
              </a:defRPr>
            </a:pP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Kondansatörlerin, DC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akımının geçmesine izin vermediğini, yalnızca AC akımının geçmesine izin verdiğini biliyoruz, transistör Q1'e giriş sinyali uygulandığında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C</a:t>
            </a:r>
            <a:r>
              <a:rPr lang="tr-TR" sz="40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C</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DC akımı engeller, yalnızca AC akımına izin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verir. R1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ve R2,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Q1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ve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Q2 transistörlerine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uygun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polarma ve aktif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bölgede taban voltajı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sağlamak için kullanılır.</a:t>
            </a:r>
            <a:endParaRPr lang="tr-TR" sz="4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11</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RC Kuplajlı Sistem - Örnek</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0725" y="4029725"/>
            <a:ext cx="12338673" cy="9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705034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12</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DARLINGTON BAĞLANTISI</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3" name="Dikdörtgen 2"/>
          <p:cNvSpPr/>
          <p:nvPr/>
        </p:nvSpPr>
        <p:spPr>
          <a:xfrm>
            <a:off x="3738282" y="207972"/>
            <a:ext cx="20565035" cy="36933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Darlington bağlantılı yükselteç,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şekilde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görüldüğü gibi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ardı ardına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bağlı iki transistörden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oluşmaktadır. Transistörler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yapı ve karakteristik bakımından tamamen birbirinin aynıdır. İki transistör bir gövde içerisine konarak gövdeden normal bir transistör gibi üç elektrot çıkarılır. Bu nedenle, bu oluşum, günlük hayatta, Darlington Transistör adıyla anılır</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tr-TR" sz="4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2373" y="4361890"/>
            <a:ext cx="19256189" cy="9058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6541177"/>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13</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DARLINGTON BAĞLANTISI</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3" name="Dikdörtgen 2"/>
          <p:cNvSpPr/>
          <p:nvPr/>
        </p:nvSpPr>
        <p:spPr>
          <a:xfrm>
            <a:off x="3738282" y="203506"/>
            <a:ext cx="20565035" cy="46166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Darlington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transistörün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üç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önemli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özelliği vardır:</a:t>
            </a:r>
          </a:p>
          <a:p>
            <a:pPr algn="just" defTabSz="825500"/>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 Akım kazancı çok yüksektir.</a:t>
            </a:r>
          </a:p>
          <a:p>
            <a:pPr marL="571500" indent="-571500" algn="just" defTabSz="825500">
              <a:buFont typeface="Arial" pitchFamily="34" charset="0"/>
              <a:buChar char="•"/>
            </a:pP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Bir transistörün akım kazancı </a:t>
            </a:r>
            <a:r>
              <a:rPr lang="el-GR" sz="4000" dirty="0">
                <a:solidFill>
                  <a:schemeClr val="bg1"/>
                </a:solidFill>
                <a:latin typeface="Tahoma" panose="020B0604030504040204" pitchFamily="34" charset="0"/>
                <a:ea typeface="Tahoma" panose="020B0604030504040204" pitchFamily="34" charset="0"/>
                <a:cs typeface="Tahoma" panose="020B0604030504040204" pitchFamily="34" charset="0"/>
              </a:rPr>
              <a:t>β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ise, Darlington transistörün akım kazancı </a:t>
            </a:r>
            <a:r>
              <a:rPr lang="el-GR" sz="4000" dirty="0">
                <a:solidFill>
                  <a:schemeClr val="bg1"/>
                </a:solidFill>
                <a:latin typeface="Tahoma" panose="020B0604030504040204" pitchFamily="34" charset="0"/>
                <a:ea typeface="Tahoma" panose="020B0604030504040204" pitchFamily="34" charset="0"/>
                <a:cs typeface="Tahoma" panose="020B0604030504040204" pitchFamily="34" charset="0"/>
              </a:rPr>
              <a:t>β</a:t>
            </a:r>
            <a:r>
              <a:rPr lang="el-GR" sz="4000" baseline="30000" dirty="0">
                <a:solidFill>
                  <a:schemeClr val="bg1"/>
                </a:solidFill>
                <a:latin typeface="Tahoma" panose="020B0604030504040204" pitchFamily="34" charset="0"/>
                <a:ea typeface="Tahoma" panose="020B0604030504040204" pitchFamily="34" charset="0"/>
                <a:cs typeface="Tahoma" panose="020B0604030504040204" pitchFamily="34" charset="0"/>
              </a:rPr>
              <a:t>2</a:t>
            </a:r>
            <a:r>
              <a:rPr lang="el-GR" sz="40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dir.</a:t>
            </a:r>
          </a:p>
          <a:p>
            <a:pPr algn="just" defTabSz="825500"/>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 Giriş direnci çok yüksektir.</a:t>
            </a:r>
          </a:p>
          <a:p>
            <a:pPr algn="just" defTabSz="825500"/>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 Isınma riski yok denecek kadar azdır.</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9391" y="5105120"/>
            <a:ext cx="18488865" cy="8388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558430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14</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Emiter İzleyici Darlington Bağlantısı</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3" name="Dikdörtgen 2"/>
          <p:cNvSpPr/>
          <p:nvPr/>
        </p:nvSpPr>
        <p:spPr>
          <a:xfrm>
            <a:off x="3738282" y="203506"/>
            <a:ext cx="20565035" cy="46166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000" dirty="0" err="1">
                <a:solidFill>
                  <a:schemeClr val="bg1"/>
                </a:solidFill>
                <a:latin typeface="Tahoma" panose="020B0604030504040204" pitchFamily="34" charset="0"/>
                <a:ea typeface="Tahoma" panose="020B0604030504040204" pitchFamily="34" charset="0"/>
                <a:cs typeface="Tahoma" panose="020B0604030504040204" pitchFamily="34" charset="0"/>
              </a:rPr>
              <a:t>Emitör</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-takipçi konfigürasyonunda kullanılan bir Darlington amplifikatörü ş</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ekilde </a:t>
            </a:r>
            <a:r>
              <a:rPr lang="tr-TR" sz="4000" dirty="0">
                <a:solidFill>
                  <a:schemeClr val="bg1"/>
                </a:solidFill>
                <a:latin typeface="Tahoma" panose="020B0604030504040204" pitchFamily="34" charset="0"/>
                <a:ea typeface="Tahoma" panose="020B0604030504040204" pitchFamily="34" charset="0"/>
                <a:cs typeface="Tahoma" panose="020B0604030504040204" pitchFamily="34" charset="0"/>
              </a:rPr>
              <a:t>görülmektedir. Darlington konfigürasyonunun kullanılmasının birincil etkisi, tek transistörlü bir ağ ile elde edilenden çok daha büyük bir giriş empedansıdır. Akım kazancı da daha büyüktür, ancak tek transistörlü veya Darlington konfigürasyonu için voltaj kazancı birden biraz daha az </a:t>
            </a:r>
            <a:r>
              <a:rPr lang="tr-TR" sz="4000" dirty="0" smtClean="0">
                <a:solidFill>
                  <a:schemeClr val="bg1"/>
                </a:solidFill>
                <a:latin typeface="Tahoma" panose="020B0604030504040204" pitchFamily="34" charset="0"/>
                <a:ea typeface="Tahoma" panose="020B0604030504040204" pitchFamily="34" charset="0"/>
                <a:cs typeface="Tahoma" panose="020B0604030504040204" pitchFamily="34" charset="0"/>
              </a:rPr>
              <a:t>kalır.</a:t>
            </a:r>
            <a:endParaRPr lang="tr-TR" sz="4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5469" y="5089150"/>
            <a:ext cx="10657355" cy="8298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94567" y="5089150"/>
            <a:ext cx="9320142" cy="8298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220278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 xmlns:a16="http://schemas.microsoft.com/office/drawing/2014/main"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15</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 xmlns:a16="http://schemas.microsoft.com/office/drawing/2014/main"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Örnek_Darlington</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pic>
        <p:nvPicPr>
          <p:cNvPr id="7" name="Resim 6"/>
          <p:cNvPicPr/>
          <p:nvPr/>
        </p:nvPicPr>
        <p:blipFill>
          <a:blip r:embed="rId3">
            <a:extLst>
              <a:ext uri="{28A0092B-C50C-407E-A947-70E740481C1C}">
                <a14:useLocalDpi xmlns:a14="http://schemas.microsoft.com/office/drawing/2010/main" val="0"/>
              </a:ext>
            </a:extLst>
          </a:blip>
          <a:srcRect/>
          <a:stretch>
            <a:fillRect/>
          </a:stretch>
        </p:blipFill>
        <p:spPr bwMode="auto">
          <a:xfrm>
            <a:off x="4182484" y="214536"/>
            <a:ext cx="19215398" cy="12802217"/>
          </a:xfrm>
          <a:prstGeom prst="rect">
            <a:avLst/>
          </a:prstGeom>
          <a:noFill/>
          <a:ln>
            <a:noFill/>
          </a:ln>
        </p:spPr>
      </p:pic>
    </p:spTree>
    <p:extLst>
      <p:ext uri="{BB962C8B-B14F-4D97-AF65-F5344CB8AC3E}">
        <p14:creationId xmlns:p14="http://schemas.microsoft.com/office/powerpoint/2010/main" val="264994086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2</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2" name="Dikdörtgen 1"/>
          <p:cNvSpPr/>
          <p:nvPr/>
        </p:nvSpPr>
        <p:spPr>
          <a:xfrm>
            <a:off x="3711388" y="218050"/>
            <a:ext cx="20331952" cy="30469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Çoğu sistem için tek bir transistörlü amplifikatör yeterli kazanç veya bant genişliği sağlamaz veya doğru giriş veya çıkış empedans eşleşmesine sahip olmaz. </a:t>
            </a:r>
            <a:r>
              <a:rPr lang="tr-TR" sz="4400" u="sng" dirty="0">
                <a:solidFill>
                  <a:schemeClr val="bg1"/>
                </a:solidFill>
                <a:latin typeface="Tahoma" panose="020B0604030504040204" pitchFamily="34" charset="0"/>
                <a:ea typeface="Tahoma" panose="020B0604030504040204" pitchFamily="34" charset="0"/>
                <a:cs typeface="Tahoma" panose="020B0604030504040204" pitchFamily="34" charset="0"/>
              </a:rPr>
              <a:t>Çözüm, birden fazla </a:t>
            </a:r>
            <a:r>
              <a:rPr lang="tr-TR" sz="4400" u="sng" dirty="0" smtClean="0">
                <a:solidFill>
                  <a:schemeClr val="bg1"/>
                </a:solidFill>
                <a:latin typeface="Tahoma" panose="020B0604030504040204" pitchFamily="34" charset="0"/>
                <a:ea typeface="Tahoma" panose="020B0604030504040204" pitchFamily="34" charset="0"/>
                <a:cs typeface="Tahoma" panose="020B0604030504040204" pitchFamily="34" charset="0"/>
              </a:rPr>
              <a:t>amplifikasyon aşamasını </a:t>
            </a:r>
            <a:r>
              <a:rPr lang="tr-TR" sz="4400" u="sng" dirty="0">
                <a:solidFill>
                  <a:schemeClr val="bg1"/>
                </a:solidFill>
                <a:latin typeface="Tahoma" panose="020B0604030504040204" pitchFamily="34" charset="0"/>
                <a:ea typeface="Tahoma" panose="020B0604030504040204" pitchFamily="34" charset="0"/>
                <a:cs typeface="Tahoma" panose="020B0604030504040204" pitchFamily="34" charset="0"/>
              </a:rPr>
              <a:t>birleştirmektir.</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4167" y="3352799"/>
            <a:ext cx="15784609" cy="10124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21034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3</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2" name="Dikdörtgen 1"/>
          <p:cNvSpPr/>
          <p:nvPr/>
        </p:nvSpPr>
        <p:spPr>
          <a:xfrm>
            <a:off x="3792071" y="2113249"/>
            <a:ext cx="20251269" cy="710963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400" u="sng" dirty="0">
                <a:solidFill>
                  <a:schemeClr val="bg1"/>
                </a:solidFill>
                <a:latin typeface="Tahoma" panose="020B0604030504040204" pitchFamily="34" charset="0"/>
                <a:ea typeface="Tahoma" panose="020B0604030504040204" pitchFamily="34" charset="0"/>
                <a:cs typeface="Tahoma" panose="020B0604030504040204" pitchFamily="34" charset="0"/>
              </a:rPr>
              <a:t>Basamaklı amplifikatörlerin genel amacı</a:t>
            </a:r>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 belirli bir gereksinimi karşılamak için amplifikatör çıkışında bir artışa ihtiyaç duyulmasıdır, örneğin bir televizyon veya radyo alıcısındaki sinyal gücünü </a:t>
            </a:r>
            <a:r>
              <a:rPr lang="tr-TR" sz="4400" dirty="0" smtClean="0">
                <a:solidFill>
                  <a:schemeClr val="bg1"/>
                </a:solidFill>
                <a:latin typeface="Tahoma" panose="020B0604030504040204" pitchFamily="34" charset="0"/>
                <a:ea typeface="Tahoma" panose="020B0604030504040204" pitchFamily="34" charset="0"/>
                <a:cs typeface="Tahoma" panose="020B0604030504040204" pitchFamily="34" charset="0"/>
              </a:rPr>
              <a:t>artırmak. Bir </a:t>
            </a:r>
            <a:r>
              <a:rPr lang="tr-TR" sz="4400" dirty="0" err="1">
                <a:solidFill>
                  <a:schemeClr val="bg1"/>
                </a:solidFill>
                <a:latin typeface="Tahoma" panose="020B0604030504040204" pitchFamily="34" charset="0"/>
                <a:ea typeface="Tahoma" panose="020B0604030504040204" pitchFamily="34" charset="0"/>
                <a:cs typeface="Tahoma" panose="020B0604030504040204" pitchFamily="34" charset="0"/>
              </a:rPr>
              <a:t>kaskad</a:t>
            </a:r>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 veya çok aşamalı amplifikatör kullanmak, tasarımınıza daha yüksek bir akım kazancı veya voltaj kazancı sağlayabilir. Genellikle, genel amplifikatör </a:t>
            </a:r>
            <a:r>
              <a:rPr lang="tr-TR" sz="4400" dirty="0" smtClean="0">
                <a:solidFill>
                  <a:schemeClr val="bg1"/>
                </a:solidFill>
                <a:latin typeface="Tahoma" panose="020B0604030504040204" pitchFamily="34" charset="0"/>
                <a:ea typeface="Tahoma" panose="020B0604030504040204" pitchFamily="34" charset="0"/>
                <a:cs typeface="Tahoma" panose="020B0604030504040204" pitchFamily="34" charset="0"/>
              </a:rPr>
              <a:t>kazancını </a:t>
            </a:r>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artırmak için </a:t>
            </a:r>
            <a:r>
              <a:rPr lang="tr-TR" sz="4400" dirty="0" err="1">
                <a:solidFill>
                  <a:schemeClr val="bg1"/>
                </a:solidFill>
                <a:latin typeface="Tahoma" panose="020B0604030504040204" pitchFamily="34" charset="0"/>
                <a:ea typeface="Tahoma" panose="020B0604030504040204" pitchFamily="34" charset="0"/>
                <a:cs typeface="Tahoma" panose="020B0604030504040204" pitchFamily="34" charset="0"/>
              </a:rPr>
              <a:t>kaskad</a:t>
            </a:r>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 amplifikatör </a:t>
            </a:r>
            <a:r>
              <a:rPr lang="tr-TR" sz="4400" dirty="0" smtClean="0">
                <a:solidFill>
                  <a:schemeClr val="bg1"/>
                </a:solidFill>
                <a:latin typeface="Tahoma" panose="020B0604030504040204" pitchFamily="34" charset="0"/>
                <a:ea typeface="Tahoma" panose="020B0604030504040204" pitchFamily="34" charset="0"/>
                <a:cs typeface="Tahoma" panose="020B0604030504040204" pitchFamily="34" charset="0"/>
              </a:rPr>
              <a:t>aşamaları kullanılır, </a:t>
            </a:r>
            <a:r>
              <a:rPr lang="tr-TR" sz="4400" dirty="0">
                <a:solidFill>
                  <a:schemeClr val="bg1"/>
                </a:solidFill>
                <a:latin typeface="Tahoma" panose="020B0604030504040204" pitchFamily="34" charset="0"/>
                <a:ea typeface="Tahoma" panose="020B0604030504040204" pitchFamily="34" charset="0"/>
                <a:cs typeface="Tahoma" panose="020B0604030504040204" pitchFamily="34" charset="0"/>
              </a:rPr>
              <a:t>ancak diğer durumlarda, gerekli bir giriş veya çıkış empedansı elde etmek içindir.</a:t>
            </a:r>
          </a:p>
        </p:txBody>
      </p:sp>
    </p:spTree>
    <p:extLst>
      <p:ext uri="{BB962C8B-B14F-4D97-AF65-F5344CB8AC3E}">
        <p14:creationId xmlns:p14="http://schemas.microsoft.com/office/powerpoint/2010/main" val="3429695784"/>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4</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2" name="Dikdörtgen 1"/>
          <p:cNvSpPr/>
          <p:nvPr/>
        </p:nvSpPr>
        <p:spPr>
          <a:xfrm>
            <a:off x="3792069" y="1708739"/>
            <a:ext cx="20448000" cy="87254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Basamaklı bir amplifikatörün genel kazancının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hesaplanması,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amplifikatör aşamaları arasındaki yükleme nedeniyle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karmaşıktır. Her bir katın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hala amplifikatör olduğunu ve bu nedenle, bireysel çıkış kazançlarının amplifikatör kazanç özelliklerinin kapsamına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gireceği unutulmamalıdır.</a:t>
            </a:r>
          </a:p>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Amplifikatör kazancı, giriş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sinyali ile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çıkış sinyalinin oranı arasındaki ilişkiye bağlıdır. Ölçebileceğimiz üç tip amplifikatör kazancı vardır: </a:t>
            </a:r>
            <a:endPar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571500" indent="-571500" algn="just" defTabSz="825500">
              <a:buFont typeface="Arial" pitchFamily="34" charset="0"/>
              <a:buChar char="•"/>
            </a:pP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akım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kazancı (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out</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in</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endPar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571500" indent="-571500" algn="just" defTabSz="825500">
              <a:buFont typeface="Arial" pitchFamily="34" charset="0"/>
              <a:buChar char="•"/>
            </a:pP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güç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kazancı (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a:t>
            </a:r>
            <a:r>
              <a:rPr lang="tr-TR" sz="42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v</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ve </a:t>
            </a:r>
            <a:endPar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marL="571500" indent="-571500" algn="just" defTabSz="825500">
              <a:buFont typeface="Arial" pitchFamily="34" charset="0"/>
              <a:buChar char="•"/>
            </a:pP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gerilim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kazancı (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a:t>
            </a:r>
            <a:r>
              <a:rPr lang="tr-TR" sz="4200" baseline="-25000" dirty="0" smtClean="0">
                <a:solidFill>
                  <a:schemeClr val="bg1"/>
                </a:solidFill>
                <a:latin typeface="Tahoma" panose="020B0604030504040204" pitchFamily="34" charset="0"/>
                <a:ea typeface="Tahoma" panose="020B0604030504040204" pitchFamily="34" charset="0"/>
                <a:cs typeface="Tahoma" panose="020B0604030504040204" pitchFamily="34" charset="0"/>
              </a:rPr>
              <a:t>v</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out</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a:t>
            </a:r>
            <a:r>
              <a:rPr lang="tr-TR" sz="4200" baseline="-250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in</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43520944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5</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2" name="Dikdörtgen 1"/>
          <p:cNvSpPr/>
          <p:nvPr/>
        </p:nvSpPr>
        <p:spPr>
          <a:xfrm>
            <a:off x="3792069" y="2139699"/>
            <a:ext cx="20448000" cy="77559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Bir kaskat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amplifikatörün kazancı, olası yükleme etkileri dışında, bireysel amplifikatör aşamalarının kazançlarının çarpımıdır. </a:t>
            </a:r>
          </a:p>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A(Kazanç) = A1 * A2 *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A3</a:t>
            </a:r>
          </a:p>
          <a:p>
            <a:pPr algn="just" defTabSz="825500"/>
            <a:endParaRPr lang="tr-TR" sz="4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Her bir kademenin kazancı desibel ifadesini (</a:t>
            </a:r>
            <a:r>
              <a:rPr lang="tr-TR" sz="4200" dirty="0" err="1">
                <a:solidFill>
                  <a:schemeClr val="bg1"/>
                </a:solidFill>
                <a:latin typeface="Tahoma" panose="020B0604030504040204" pitchFamily="34" charset="0"/>
                <a:ea typeface="Tahoma" panose="020B0604030504040204" pitchFamily="34" charset="0"/>
                <a:cs typeface="Tahoma" panose="020B0604030504040204" pitchFamily="34" charset="0"/>
              </a:rPr>
              <a:t>dB</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kullandığında, bireysel amplifikatörlerin kazançlarının toplamı, toplam kazancını verir:</a:t>
            </a:r>
          </a:p>
          <a:p>
            <a:pPr algn="just" defTabSz="825500"/>
            <a:endParaRPr lang="tr-TR" sz="4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 (Kazanç </a:t>
            </a:r>
            <a:r>
              <a:rPr lang="tr-TR" sz="4200" dirty="0" err="1">
                <a:solidFill>
                  <a:schemeClr val="bg1"/>
                </a:solidFill>
                <a:latin typeface="Tahoma" panose="020B0604030504040204" pitchFamily="34" charset="0"/>
                <a:ea typeface="Tahoma" panose="020B0604030504040204" pitchFamily="34" charset="0"/>
                <a:cs typeface="Tahoma" panose="020B0604030504040204" pitchFamily="34" charset="0"/>
              </a:rPr>
              <a:t>dB</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cinsinden) = A1 + A2 + A3</a:t>
            </a:r>
          </a:p>
        </p:txBody>
      </p:sp>
    </p:spTree>
    <p:extLst>
      <p:ext uri="{BB962C8B-B14F-4D97-AF65-F5344CB8AC3E}">
        <p14:creationId xmlns:p14="http://schemas.microsoft.com/office/powerpoint/2010/main" val="39784017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6</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870965"/>
            <a:ext cx="7919264" cy="882933"/>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2" name="Dikdörtgen 1"/>
          <p:cNvSpPr/>
          <p:nvPr/>
        </p:nvSpPr>
        <p:spPr>
          <a:xfrm>
            <a:off x="3792069" y="2247931"/>
            <a:ext cx="20448000" cy="67864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Bir amplifikatörü kademeli olarak bağladığımızda, amplifikatörler arasında bir kuplaj ağı kullanma gereksinimi vardır. Bu tür </a:t>
            </a:r>
            <a:r>
              <a:rPr lang="tr-TR" sz="4200" dirty="0" err="1">
                <a:solidFill>
                  <a:schemeClr val="bg1"/>
                </a:solidFill>
                <a:latin typeface="Tahoma" panose="020B0604030504040204" pitchFamily="34" charset="0"/>
                <a:ea typeface="Tahoma" panose="020B0604030504040204" pitchFamily="34" charset="0"/>
                <a:cs typeface="Tahoma" panose="020B0604030504040204" pitchFamily="34" charset="0"/>
              </a:rPr>
              <a:t>kuplaja</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err="1">
                <a:solidFill>
                  <a:schemeClr val="bg1"/>
                </a:solidFill>
                <a:latin typeface="Tahoma" panose="020B0604030504040204" pitchFamily="34" charset="0"/>
                <a:ea typeface="Tahoma" panose="020B0604030504040204" pitchFamily="34" charset="0"/>
                <a:cs typeface="Tahoma" panose="020B0604030504040204" pitchFamily="34" charset="0"/>
              </a:rPr>
              <a:t>interstage</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kuplajı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adı verilir.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Kademeli amplifikatörlerde, üç kademeli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kuplaj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türü vardır: </a:t>
            </a:r>
            <a:r>
              <a:rPr lang="tr-TR" sz="4200" u="sng" dirty="0">
                <a:solidFill>
                  <a:schemeClr val="bg1"/>
                </a:solidFill>
                <a:latin typeface="Tahoma" panose="020B0604030504040204" pitchFamily="34" charset="0"/>
                <a:ea typeface="Tahoma" panose="020B0604030504040204" pitchFamily="34" charset="0"/>
                <a:cs typeface="Tahoma" panose="020B0604030504040204" pitchFamily="34" charset="0"/>
              </a:rPr>
              <a:t>doğrudan kuplaj</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u="sng" dirty="0">
                <a:solidFill>
                  <a:schemeClr val="bg1"/>
                </a:solidFill>
                <a:latin typeface="Tahoma" panose="020B0604030504040204" pitchFamily="34" charset="0"/>
                <a:ea typeface="Tahoma" panose="020B0604030504040204" pitchFamily="34" charset="0"/>
                <a:cs typeface="Tahoma" panose="020B0604030504040204" pitchFamily="34" charset="0"/>
              </a:rPr>
              <a:t>transformatör kuplajı</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ve </a:t>
            </a:r>
            <a:r>
              <a:rPr lang="tr-TR" sz="4200" u="sng" dirty="0">
                <a:solidFill>
                  <a:schemeClr val="bg1"/>
                </a:solidFill>
                <a:latin typeface="Tahoma" panose="020B0604030504040204" pitchFamily="34" charset="0"/>
                <a:ea typeface="Tahoma" panose="020B0604030504040204" pitchFamily="34" charset="0"/>
                <a:cs typeface="Tahoma" panose="020B0604030504040204" pitchFamily="34" charset="0"/>
              </a:rPr>
              <a:t>RC kuplajı</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gn="just" defTabSz="825500"/>
            <a:endParaRPr lang="tr-TR" sz="4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defTabSz="825500"/>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Basamaklı amplifikatörlerin iki temel avantajı vardır: </a:t>
            </a:r>
            <a:r>
              <a:rPr lang="tr-TR" sz="4200" u="sng" dirty="0">
                <a:solidFill>
                  <a:schemeClr val="bg1"/>
                </a:solidFill>
                <a:latin typeface="Tahoma" panose="020B0604030504040204" pitchFamily="34" charset="0"/>
                <a:ea typeface="Tahoma" panose="020B0604030504040204" pitchFamily="34" charset="0"/>
                <a:cs typeface="Tahoma" panose="020B0604030504040204" pitchFamily="34" charset="0"/>
              </a:rPr>
              <a:t>artan kazanç</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 ve </a:t>
            </a:r>
            <a:r>
              <a:rPr lang="tr-TR" sz="4200" u="sng" dirty="0">
                <a:solidFill>
                  <a:schemeClr val="bg1"/>
                </a:solidFill>
                <a:latin typeface="Tahoma" panose="020B0604030504040204" pitchFamily="34" charset="0"/>
                <a:ea typeface="Tahoma" panose="020B0604030504040204" pitchFamily="34" charset="0"/>
                <a:cs typeface="Tahoma" panose="020B0604030504040204" pitchFamily="34" charset="0"/>
              </a:rPr>
              <a:t>giriş ve çıkış empedans esnekliği</a:t>
            </a:r>
          </a:p>
        </p:txBody>
      </p:sp>
    </p:spTree>
    <p:extLst>
      <p:ext uri="{BB962C8B-B14F-4D97-AF65-F5344CB8AC3E}">
        <p14:creationId xmlns:p14="http://schemas.microsoft.com/office/powerpoint/2010/main" val="160082134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7</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 – Direkt Kuplaj</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pic>
        <p:nvPicPr>
          <p:cNvPr id="5124" name="Picture 4" descr="Direct Coup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8704" y="3202733"/>
            <a:ext cx="9584996" cy="7131237"/>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13747794" y="3375114"/>
            <a:ext cx="9219782" cy="67864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Darbe yükselticisi </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Diferansiyel Amplifikatör</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Elektronik güç kaynağının regülatör devreleri</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Bilgisayar devreleri</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Jet motor kontrolü</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Elektronik aletler</a:t>
            </a:r>
          </a:p>
        </p:txBody>
      </p:sp>
    </p:spTree>
    <p:extLst>
      <p:ext uri="{BB962C8B-B14F-4D97-AF65-F5344CB8AC3E}">
        <p14:creationId xmlns:p14="http://schemas.microsoft.com/office/powerpoint/2010/main" val="55759490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8</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 –</a:t>
            </a:r>
            <a:r>
              <a:rPr lang="tr-TR" sz="4800" b="1" smtClean="0">
                <a:solidFill>
                  <a:srgbClr val="FF0000"/>
                </a:solidFill>
                <a:latin typeface="Tahoma" panose="020B0604030504040204" pitchFamily="34" charset="0"/>
                <a:ea typeface="Tahoma" panose="020B0604030504040204" pitchFamily="34" charset="0"/>
                <a:cs typeface="Tahoma" panose="020B0604030504040204" pitchFamily="34" charset="0"/>
              </a:rPr>
              <a:t>Transformatör Kuplajı</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3" name="Dikdörtgen 2"/>
          <p:cNvSpPr/>
          <p:nvPr/>
        </p:nvSpPr>
        <p:spPr>
          <a:xfrm>
            <a:off x="14554613" y="2405618"/>
            <a:ext cx="9730771" cy="872546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Çoğunlukla empedans seviyelerinin eşleştirilmesi gereken sistemlerde uygulanabilir.</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Hoparlör gibi çıkış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aygıtlarında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maksimum gücü aktarmak için kullanılan devrelerde kullanılır.</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Güç yükseltme amaçları için bu transfer bağlantılı amplifikatörler tercih edilir</a:t>
            </a:r>
          </a:p>
        </p:txBody>
      </p:sp>
      <p:pic>
        <p:nvPicPr>
          <p:cNvPr id="11266" name="Picture 2" descr="Trafo Bağlantıl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9386" y="3375113"/>
            <a:ext cx="10787119" cy="6925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56613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a:extLst>
              <a:ext uri="{FF2B5EF4-FFF2-40B4-BE49-F238E27FC236}">
                <a16:creationId xmlns:a16="http://schemas.microsoft.com/office/drawing/2014/main" xmlns="" id="{F37E9720-546E-CB4E-907A-7B9E50602984}"/>
              </a:ext>
            </a:extLst>
          </p:cNvPr>
          <p:cNvSpPr txBox="1">
            <a:spLocks noGrp="1"/>
          </p:cNvSpPr>
          <p:nvPr>
            <p:ph type="sldNum" sz="quarter" idx="2"/>
          </p:nvPr>
        </p:nvSpPr>
        <p:spPr>
          <a:xfrm>
            <a:off x="1401102" y="11335083"/>
            <a:ext cx="373499" cy="57515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sz="2800" b="1">
                <a:latin typeface="Tahoma" panose="020B0604030504040204" pitchFamily="34" charset="0"/>
                <a:ea typeface="Tahoma" panose="020B0604030504040204" pitchFamily="34" charset="0"/>
                <a:cs typeface="Tahoma" panose="020B0604030504040204" pitchFamily="34" charset="0"/>
              </a:rPr>
              <a:t>9</a:t>
            </a:fld>
            <a:endParaRPr sz="2800" b="1" dirty="0">
              <a:latin typeface="Tahoma" panose="020B0604030504040204" pitchFamily="34" charset="0"/>
              <a:ea typeface="Tahoma" panose="020B0604030504040204" pitchFamily="34" charset="0"/>
              <a:cs typeface="Tahoma" panose="020B0604030504040204" pitchFamily="34" charset="0"/>
            </a:endParaRPr>
          </a:p>
        </p:txBody>
      </p:sp>
      <p:sp>
        <p:nvSpPr>
          <p:cNvPr id="16" name="Image Guidelines">
            <a:extLst>
              <a:ext uri="{FF2B5EF4-FFF2-40B4-BE49-F238E27FC236}">
                <a16:creationId xmlns:a16="http://schemas.microsoft.com/office/drawing/2014/main" xmlns="" id="{856CD7B2-C9A3-344C-BDC6-A71658AF1751}"/>
              </a:ext>
            </a:extLst>
          </p:cNvPr>
          <p:cNvSpPr txBox="1">
            <a:spLocks noGrp="1"/>
          </p:cNvSpPr>
          <p:nvPr>
            <p:ph type="body" idx="14"/>
          </p:nvPr>
        </p:nvSpPr>
        <p:spPr>
          <a:xfrm rot="16200000">
            <a:off x="-2371780" y="6501633"/>
            <a:ext cx="7919264" cy="1621597"/>
          </a:xfrm>
          <a:prstGeom prst="rect">
            <a:avLst/>
          </a:prstGeom>
        </p:spPr>
        <p:txBody>
          <a:bodyPr/>
          <a:lstStyle/>
          <a:p>
            <a:pPr marL="0" marR="0" indent="0" algn="ctr" defTabSz="2438339" rtl="0" fontAlgn="auto" latinLnBrk="0" hangingPunct="0">
              <a:lnSpc>
                <a:spcPct val="100000"/>
              </a:lnSpc>
              <a:spcBef>
                <a:spcPts val="0"/>
              </a:spcBef>
              <a:spcAft>
                <a:spcPts val="0"/>
              </a:spcAft>
              <a:buClrTx/>
              <a:buSzTx/>
              <a:buFontTx/>
              <a:buNone/>
              <a:tabLst/>
            </a:pPr>
            <a:r>
              <a:rPr lang="tr-TR" sz="48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KATLI (KASKAT) SİSTEM – RC Kuplaj</a:t>
            </a:r>
            <a:endParaRPr kumimoji="0" lang="tr-TR" sz="4800" b="1" u="none" strike="noStrike" cap="none" spc="0" normalizeH="0" baseline="0" dirty="0">
              <a:ln>
                <a:noFill/>
              </a:ln>
              <a:solidFill>
                <a:srgbClr val="FF0000"/>
              </a:solidFill>
              <a:effectLst/>
              <a:uFillTx/>
              <a:latin typeface="Tahoma" panose="020B0604030504040204" pitchFamily="34" charset="0"/>
              <a:ea typeface="Tahoma" panose="020B0604030504040204" pitchFamily="34" charset="0"/>
              <a:cs typeface="Tahoma" panose="020B0604030504040204" pitchFamily="34" charset="0"/>
              <a:sym typeface="Roboto Light"/>
            </a:endParaRPr>
          </a:p>
        </p:txBody>
      </p:sp>
      <p:sp>
        <p:nvSpPr>
          <p:cNvPr id="3" name="Dikdörtgen 2"/>
          <p:cNvSpPr/>
          <p:nvPr/>
        </p:nvSpPr>
        <p:spPr>
          <a:xfrm>
            <a:off x="14554613" y="3375114"/>
            <a:ext cx="9730771" cy="67864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0" rIns="71437" bIns="0" numCol="1" spcCol="38100" rtlCol="0" anchor="ctr">
            <a:spAutoFit/>
          </a:bodyPr>
          <a:lstStyle/>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RC kuplajlı amplifikatörlerin müzik sistemlerinde kullanımı, geniş bir frekans aralığında mükemmel ses kalitesine sahiptir. </a:t>
            </a:r>
          </a:p>
          <a:p>
            <a:pPr marL="571500" indent="-571500" algn="just" defTabSz="825500">
              <a:buFont typeface="Arial" pitchFamily="34" charset="0"/>
              <a:buChar char="•"/>
            </a:pP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Bu nedenle yaygın olarak gerilim yükselteçleri (ön yükselteçler) olarak </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kullanılırlar. </a:t>
            </a:r>
            <a:r>
              <a:rPr lang="tr-TR" sz="42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Örn</a:t>
            </a:r>
            <a:r>
              <a:rPr lang="tr-TR" sz="42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tr-TR" sz="4200" dirty="0">
                <a:solidFill>
                  <a:schemeClr val="bg1"/>
                </a:solidFill>
                <a:latin typeface="Tahoma" panose="020B0604030504040204" pitchFamily="34" charset="0"/>
                <a:ea typeface="Tahoma" panose="020B0604030504040204" pitchFamily="34" charset="0"/>
                <a:cs typeface="Tahoma" panose="020B0604030504040204" pitchFamily="34" charset="0"/>
              </a:rPr>
              <a:t>anons sistemlerinde. </a:t>
            </a:r>
          </a:p>
        </p:txBody>
      </p:sp>
      <p:pic>
        <p:nvPicPr>
          <p:cNvPr id="12290" name="Picture 2" descr="RC İki Aşamal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1131" y="3898104"/>
            <a:ext cx="10913482" cy="57404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73723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Montserrat Bold"/>
        <a:ea typeface="Montserrat Bold"/>
        <a:cs typeface="Montserrat Bold"/>
      </a:majorFont>
      <a:minorFont>
        <a:latin typeface="Montserrat Bold"/>
        <a:ea typeface="Montserrat Bold"/>
        <a:cs typeface="Montserrat Bold"/>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1184617"/>
            <a:satOff val="-51665"/>
            <a:lumOff val="-25708"/>
          </a:schemeClr>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tabLst/>
          <a:defRPr kumimoji="0" sz="800" b="0" i="0" u="none" strike="noStrike" cap="none" spc="0" normalizeH="0" baseline="0">
            <a:ln>
              <a:noFill/>
            </a:ln>
            <a:solidFill>
              <a:srgbClr val="000000"/>
            </a:solidFill>
            <a:effectLst/>
            <a:uFillTx/>
            <a:latin typeface="Montserrat Light"/>
            <a:ea typeface="Montserrat Light"/>
            <a:cs typeface="Montserrat Light"/>
            <a:sym typeface="Montserrat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Montserrat Bold"/>
        <a:ea typeface="Montserrat Bold"/>
        <a:cs typeface="Montserrat Bold"/>
      </a:majorFont>
      <a:minorFont>
        <a:latin typeface="Montserrat Bold"/>
        <a:ea typeface="Montserrat Bold"/>
        <a:cs typeface="Montserrat Bold"/>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1184617"/>
            <a:satOff val="-51665"/>
            <a:lumOff val="-25708"/>
          </a:schemeClr>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tabLst/>
          <a:defRPr kumimoji="0" sz="800" b="0" i="0" u="none" strike="noStrike" cap="none" spc="0" normalizeH="0" baseline="0">
            <a:ln>
              <a:noFill/>
            </a:ln>
            <a:solidFill>
              <a:srgbClr val="000000"/>
            </a:solidFill>
            <a:effectLst/>
            <a:uFillTx/>
            <a:latin typeface="Montserrat Light"/>
            <a:ea typeface="Montserrat Light"/>
            <a:cs typeface="Montserrat Light"/>
            <a:sym typeface="Montserrat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l" defTabSz="2438339" rtl="0" fontAlgn="auto" latinLnBrk="0" hangingPunct="0">
          <a:lnSpc>
            <a:spcPct val="15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Roboto Light"/>
            <a:ea typeface="Roboto Light"/>
            <a:cs typeface="Roboto Light"/>
            <a:sym typeface="Roboto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{084A97A0-3FA8-3D46-B641-D284F2925014}tf10001071</Template>
  <TotalTime>6509</TotalTime>
  <Words>714</Words>
  <Application>Microsoft Office PowerPoint</Application>
  <PresentationFormat>Özel</PresentationFormat>
  <Paragraphs>71</Paragraphs>
  <Slides>15</Slides>
  <Notes>14</Notes>
  <HiddenSlides>0</HiddenSlides>
  <MMClips>0</MMClips>
  <ScaleCrop>false</ScaleCrop>
  <HeadingPairs>
    <vt:vector size="4" baseType="variant">
      <vt:variant>
        <vt:lpstr>Tema</vt:lpstr>
      </vt:variant>
      <vt:variant>
        <vt:i4>2</vt:i4>
      </vt:variant>
      <vt:variant>
        <vt:lpstr>Slayt Başlıkları</vt:lpstr>
      </vt:variant>
      <vt:variant>
        <vt:i4>15</vt:i4>
      </vt:variant>
    </vt:vector>
  </HeadingPairs>
  <TitlesOfParts>
    <vt:vector size="17" baseType="lpstr">
      <vt:lpstr>21_BasicWhite</vt:lpstr>
      <vt:lpstr>Custom Design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Seher YASTIOĞLU</dc:creator>
  <cp:lastModifiedBy>tbmyouser</cp:lastModifiedBy>
  <cp:revision>270</cp:revision>
  <dcterms:modified xsi:type="dcterms:W3CDTF">2025-04-07T05:52:32Z</dcterms:modified>
</cp:coreProperties>
</file>