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30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1pPr>
    <a:lvl2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2pPr>
    <a:lvl3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3pPr>
    <a:lvl4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4pPr>
    <a:lvl5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5pPr>
    <a:lvl6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6pPr>
    <a:lvl7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7pPr>
    <a:lvl8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8pPr>
    <a:lvl9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44E"/>
    <a:srgbClr val="2F1343"/>
    <a:srgbClr val="23114E"/>
    <a:srgbClr val="C3C4C4"/>
    <a:srgbClr val="C2C3C5"/>
    <a:srgbClr val="38296E"/>
    <a:srgbClr val="F15F7E"/>
    <a:srgbClr val="3B1854"/>
    <a:srgbClr val="20325C"/>
    <a:srgbClr val="01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5" autoAdjust="0"/>
    <p:restoredTop sz="94662" autoAdjust="0"/>
  </p:normalViewPr>
  <p:slideViewPr>
    <p:cSldViewPr snapToGrid="0" snapToObjects="1">
      <p:cViewPr>
        <p:scale>
          <a:sx n="35" d="100"/>
          <a:sy n="35" d="100"/>
        </p:scale>
        <p:origin x="-762" y="-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3828D3D-FE98-D44E-AE2E-DF42749B0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BCB8F6-0BD8-BE45-AC95-2CCE4E4EE1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3155-6910-3A44-AD0F-6297D5CAA81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494C9E5-78FE-8E49-8F32-0387FEBBC0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8437E9-20F5-264C-919F-8FDFA5A2A9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59DEC-2FE2-1E46-AC81-BF20A706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0435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E42261-DF14-4D43-971B-ACE42C08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1BD3D0-F458-F842-8AC5-7562CE52E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96DEC6-97F6-5C45-A68A-65AA6C36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1418C6-6535-8D45-854E-72B3C0DE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61E27-1EAA-5240-893E-D112C71F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91DE4-2A0D-1B49-BA01-8C3D3246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5279F2-91AC-8E4F-965A-922ACA39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6D0443-7E9B-F64F-90E1-C4FCAC89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B31C31-27CD-564C-827A-786CCDC9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0D6F21-B194-0145-9108-F8FE3844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8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7C3DCF1-368A-C942-8D7A-5B99FB7A2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79CFC7-1A8D-9A4E-B7AC-6A32AA057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868CDE-8E32-3D4F-BBCF-AE26E1A7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746169-4CD8-F149-87A9-44593DD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8B8B74-5D69-0D45-9DBB-2174CEEC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020C0A-6389-5B4A-AAEB-E675E03D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99CF8A-6888-DC4D-A01B-9CA6ABC1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4912C4C-8987-0D4D-8835-B60DB524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BFD08EC-2640-3946-97C2-9C6DF065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 userDrawn="1"/>
        </p:nvSpPr>
        <p:spPr>
          <a:xfrm>
            <a:off x="0" y="-20844"/>
            <a:ext cx="3600002" cy="13716000"/>
          </a:xfrm>
          <a:prstGeom prst="rect">
            <a:avLst/>
          </a:prstGeom>
          <a:solidFill>
            <a:srgbClr val="F1F3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1860" y="11526063"/>
            <a:ext cx="371984" cy="384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Brand Values"/>
          <p:cNvSpPr txBox="1">
            <a:spLocks noGrp="1"/>
          </p:cNvSpPr>
          <p:nvPr>
            <p:ph type="body" sz="quarter" idx="14" hasCustomPrompt="1"/>
          </p:nvPr>
        </p:nvSpPr>
        <p:spPr>
          <a:xfrm rot="16200000">
            <a:off x="-345757" y="8989321"/>
            <a:ext cx="3867217" cy="69826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SzTx/>
              <a:buNone/>
              <a:defRPr sz="18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</a:defRPr>
            </a:lvl1pPr>
          </a:lstStyle>
          <a:p>
            <a:r>
              <a:rPr lang="tr-TR"/>
              <a:t>Burdur Mehmet Akif Ersoy Üniversitesi</a:t>
            </a:r>
            <a:endParaRPr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0A7A706-10DE-854B-9A92-16FA78B3A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9" y="1616166"/>
            <a:ext cx="2032902" cy="7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47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3CE376-20FF-C349-8776-919DCB4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9321FC-C65E-DE4A-934E-A39056E5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19413E-A73A-824D-8482-1D9148D4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65C4EE-87E8-0B4D-AD9F-5CCF8116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87133B-0255-1E4A-8F7C-25ECF20B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3823DA-BCFC-FB45-9DC1-CCE4D954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9FDC24-DF24-4C4B-BA07-C792505E2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B6C92A-DE5E-D047-899A-179F850B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3DB828-B0D0-BA4F-8BC4-A5852228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0F8437-4B28-1549-B530-CCBCCAD7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CF1BA1-3B74-704E-9A62-86156724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230205-ED18-0743-9A7A-3A7E24A2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382F58-D73B-1047-9FE5-238787DF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7F0A37-0F85-A143-8386-5A235E2A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CABC76-BF44-374C-AAE6-E700FA1E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44671C-C519-E349-9DC0-25369D9D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E3F4B3-5D17-4C40-BA60-756D1A95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466E98-72E3-9044-B903-F27DFB97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B7942F-7069-404A-9AD4-758523286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7F1A5B-4EE6-0043-A347-060171982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1425570-A2DE-124E-8B6D-672C9C91A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66EA81-BC68-E248-856A-C26BCCE3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BF2E26-E21E-C84B-995F-34262A00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55DDD09-E44F-6E4E-B923-B04E8186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2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43528B-58A8-5D40-B265-CB7F441C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ED0B08-CB71-5B4C-98FD-664225F4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28887E-FE0C-7244-884D-9DB2FC1B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F46C6B-901D-1F4F-BE6F-F140C773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AE4CF93-2575-A140-8DC0-DE84BFC9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C15B4CA-3F54-1440-9522-8752876C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D72CAD-33FF-0849-ACDD-2E2D4318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64F04A-8D97-394A-9D20-4C62E820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A63618-4150-C24A-895D-B224591B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AC76CE-1450-4046-9619-A38C0B2A5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C8E4EE-BC73-FB43-A8EA-C3F53317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5224D4-FDF3-244D-BA6B-E1917FA0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3216AA-AA67-974A-A093-8A9E2F1D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46EB67-8107-D547-930D-6F32149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C8FF54F-F947-D64B-86B4-F87ECDA73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03A865-294A-5847-828E-3155E2F9A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D5FCAD-F250-D340-8D8E-0AAD036C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5CF8A-4427-BE40-8CAE-6FDA9468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800B00-2BA8-5E46-A721-7EE72073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2A1E686-2A90-0C47-BDEC-2BF0B2DB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63EAE1-4CC4-9942-87BF-697E12292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D417B-18EC-9646-9424-81F501FB0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5C4A-B174-C345-A32C-9A2C7D4CF7F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05665-CFA0-9046-823D-C751541B8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3003F-1305-8C49-BC07-B9936240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6A7924C3-8361-6CE2-6386-2FCC31DE5E05}"/>
              </a:ext>
            </a:extLst>
          </p:cNvPr>
          <p:cNvSpPr txBox="1"/>
          <p:nvPr/>
        </p:nvSpPr>
        <p:spPr>
          <a:xfrm>
            <a:off x="1337073" y="4495738"/>
            <a:ext cx="21085605" cy="3098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r-TR" sz="9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ELEKTRONİK II</a:t>
            </a:r>
          </a:p>
          <a:p>
            <a:pPr algn="ctr">
              <a:lnSpc>
                <a:spcPct val="100000"/>
              </a:lnSpc>
            </a:pPr>
            <a:r>
              <a:rPr kumimoji="0" lang="tr-TR" sz="96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Ders-7</a:t>
            </a:r>
            <a:endParaRPr kumimoji="0" lang="tr-TR" sz="9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AB04B1DB-C112-D72B-E992-2794F062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001" y="1014863"/>
            <a:ext cx="5169745" cy="1986523"/>
          </a:xfrm>
          <a:prstGeom prst="rect">
            <a:avLst/>
          </a:prstGeom>
        </p:spPr>
      </p:pic>
      <p:sp>
        <p:nvSpPr>
          <p:cNvPr id="12" name="Image Guidelines">
            <a:extLst>
              <a:ext uri="{FF2B5EF4-FFF2-40B4-BE49-F238E27FC236}">
                <a16:creationId xmlns="" xmlns:a16="http://schemas.microsoft.com/office/drawing/2014/main" id="{9EAB9059-7A7B-7C12-F3AD-8C993F77CE9A}"/>
              </a:ext>
            </a:extLst>
          </p:cNvPr>
          <p:cNvSpPr txBox="1">
            <a:spLocks/>
          </p:cNvSpPr>
          <p:nvPr/>
        </p:nvSpPr>
        <p:spPr>
          <a:xfrm>
            <a:off x="5567975" y="8810583"/>
            <a:ext cx="12623800" cy="37939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Doç.Dr. İlker ÜNAL</a:t>
            </a:r>
          </a:p>
          <a:p>
            <a:pPr marL="0" indent="0" algn="ctr">
              <a:buNone/>
            </a:pPr>
            <a:r>
              <a:rPr lang="tr-TR" sz="5400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Burdur Mehmet Akif Ersoy Üniversitesi</a:t>
            </a:r>
          </a:p>
          <a:p>
            <a:pPr marL="0" indent="0" algn="ctr">
              <a:buNone/>
            </a:pPr>
            <a:r>
              <a:rPr lang="tr-TR" sz="5400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Mühendislik-Mimarlık Fakültesi</a:t>
            </a:r>
          </a:p>
          <a:p>
            <a:pPr marL="0" indent="0" algn="ctr">
              <a:buNone/>
            </a:pPr>
            <a:r>
              <a:rPr lang="tr-TR" sz="5400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Makine Mühendisliği Bölümü</a:t>
            </a:r>
            <a:endParaRPr lang="en-US" sz="540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Image Guidelines">
            <a:extLst>
              <a:ext uri="{FF2B5EF4-FFF2-40B4-BE49-F238E27FC236}">
                <a16:creationId xmlns="" xmlns:a16="http://schemas.microsoft.com/office/drawing/2014/main" id="{9EAB9059-7A7B-7C12-F3AD-8C993F77CE9A}"/>
              </a:ext>
            </a:extLst>
          </p:cNvPr>
          <p:cNvSpPr txBox="1">
            <a:spLocks/>
          </p:cNvSpPr>
          <p:nvPr/>
        </p:nvSpPr>
        <p:spPr>
          <a:xfrm>
            <a:off x="20175796" y="12609867"/>
            <a:ext cx="3600001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iunal@mehmetakif.edu.tr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Zenginleştirilmiş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92071" y="1808919"/>
            <a:ext cx="20251269" cy="8309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Mosfetlerin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 yapıları yine elektronları taşımak için kullandıkları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türüne göre ikiye ayrılır. Biri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yani artış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diğeri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depletion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yani tüketim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mosfetlerdir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Depletion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olanlar güç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olarak kullanılmamaktadır ve nadiren tek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mosfetli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düşük güç uygulamalarında kullanılmaktadır. Asıl odaklanmamız gereken n-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mosfetlerdir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defTabSz="825500"/>
            <a:endParaRPr lang="tr-TR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825500"/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 n-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olanlarda,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gerilimi 0 iken,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akımı da 0 olmaktadır. Fakat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depletion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n-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olanlarda ise,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gerilimi 0 iken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akımı 0 değildir. 0 yapabilmek için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 negatif voltaj uygulamak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4073502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Zenginleştirilmiş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3662212" y="2211266"/>
            <a:ext cx="10381129" cy="92332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Yandaki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resimde n-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doyum ve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cutoff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kesim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alanları görülmektedir.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Cutoff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çizgisinde </a:t>
            </a:r>
            <a:r>
              <a:rPr lang="tr-TR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akımının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0’a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 yakın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olduğu görülmektedir.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bölgesinde ise,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 bağlı olarak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akımının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değiştiği anlaşılmaktadır.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Eğer </a:t>
            </a:r>
            <a:r>
              <a:rPr lang="tr-TR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mosfetten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 geçişi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istenirse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zaman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  +5V ile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izin verdiği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voltajı arasında </a:t>
            </a:r>
            <a:r>
              <a:rPr lang="tr-TR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gerilim </a:t>
            </a:r>
            <a:r>
              <a:rPr lang="tr-TR" sz="40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uygulanmalıdır.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Fakat ideal olarak 5 ile 10-12V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yeterlidir.</a:t>
            </a:r>
          </a:p>
        </p:txBody>
      </p:sp>
      <p:pic>
        <p:nvPicPr>
          <p:cNvPr id="5122" name="Picture 2" descr="MOSF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1" y="456210"/>
            <a:ext cx="9523700" cy="1277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08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Zenginleştirilmiş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838052" y="456211"/>
            <a:ext cx="12366654" cy="129266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cutoff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alanında iken;</a:t>
            </a:r>
          </a:p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voltajı 0 olduğundan dolayı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tarafı açık devre olarak davranmaktadır. Böylece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kısmına akım geçmeyecektir.</a:t>
            </a:r>
          </a:p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voltajı belli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eşik voltajı olan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Vth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değerini geçmediği sürece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cutoff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alanında kalacaktır.</a:t>
            </a:r>
          </a:p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akımı olmadığı için RL üzerinde voltaj kaybı olmayacaktır böylelikle tüm DC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gerilim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yani VDD, direk olarak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üzerinde kalacaktır.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seçerken dikkat etmemiz gerekende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VDS geriliminin uygulanacak DC gerilimden daha büyük olması zorunluluğudur. Ayrıca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akımının da aynı şekilde en fazla geçecek olan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akımından daha büyük olması gerekmektedir.</a:t>
            </a:r>
            <a:endParaRPr lang="tr-TR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MOS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" b="42313"/>
          <a:stretch/>
        </p:blipFill>
        <p:spPr bwMode="auto">
          <a:xfrm>
            <a:off x="3684495" y="1106030"/>
            <a:ext cx="8019086" cy="64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OSF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5" y="7944129"/>
            <a:ext cx="7948699" cy="43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93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Zenginleştirilmiş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838052" y="-5453"/>
            <a:ext cx="12366654" cy="138499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alanında iken;</a:t>
            </a:r>
          </a:p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voltajı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Vth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eşik voltajından daha büyüktür.</a:t>
            </a:r>
          </a:p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tamamen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halinde yani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kısmı kısa devre halinde gibidir.</a:t>
            </a:r>
          </a:p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İdeal durumda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arasında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doyum alanında iken voltaj kalmaz fakat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Rdson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direncinden dolayı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uçlarında voltaj elbette görülecektir.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Rdson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direnci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durumunda olduğu yani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akımına izin verdiği durumda iken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arasında gösterdiği dirençtir. İşte bu direnç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ısınmasına yol açan dirençtir ve bu direncin küçük olduğu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seçilmesi ısıya dönüşen güç kayıplarını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düşürecektir. </a:t>
            </a:r>
            <a:r>
              <a:rPr lang="tr-TR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hızı işte bu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cutoff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alanlarına ne kadar hızlı girebildiği ve bu alanlardan ne kadar hızlı çıkabildiğine bağlıdır.</a:t>
            </a:r>
            <a:endParaRPr lang="tr-TR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MOS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" b="42313"/>
          <a:stretch/>
        </p:blipFill>
        <p:spPr bwMode="auto">
          <a:xfrm>
            <a:off x="3684495" y="1397501"/>
            <a:ext cx="8019086" cy="64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MOSF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5" y="8281143"/>
            <a:ext cx="8032724" cy="42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67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Zenginleştirilmiş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pic>
        <p:nvPicPr>
          <p:cNvPr id="13314" name="Picture 2" descr="https://i.makeagif.com/media/4-09-2017/fG_nM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55" y="430306"/>
            <a:ext cx="16159597" cy="121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1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6158270"/>
            <a:ext cx="7919264" cy="2308324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Metal Oxide Semiconductor Field Effect Transistor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92071" y="335089"/>
            <a:ext cx="20251269" cy="6093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Mosfetler, 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analog ve </a:t>
            </a:r>
            <a:r>
              <a:rPr lang="tr-TR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dijital 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devrelerde sık </a:t>
            </a:r>
            <a:r>
              <a:rPr lang="tr-TR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kullanılan alan 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etkili </a:t>
            </a:r>
            <a:r>
              <a:rPr lang="tr-TR" sz="4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transistörlerdir</a:t>
            </a:r>
            <a:r>
              <a:rPr lang="tr-TR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İdealde 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sıfır kabul edilen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akımı, animasyonda görüldüğü üzere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kapasitesi şarj olana dek sıfırdan büyüktür. Ayrıca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kapasitesi deşarj edilmediği sürece MOSFET iletimde kalır. Bu sebeple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MOSFET’lerde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terminali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floating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(yüzen) şekilde serbest bırakılmaz ve görece yüksek (birkaç on k</a:t>
            </a:r>
            <a:r>
              <a:rPr lang="el-G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Ω) 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dirençle toprağa çekilir</a:t>
            </a:r>
            <a:r>
              <a:rPr lang="tr-TR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mos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14" y="6777319"/>
            <a:ext cx="12317181" cy="69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95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6158270"/>
            <a:ext cx="7919264" cy="2308324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Metal Oxide Semiconductor Field Effect Transistor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92071" y="3185853"/>
            <a:ext cx="20251269" cy="6093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marL="571500" indent="-571500" algn="just" defTabSz="825500">
              <a:buFont typeface="Arial" pitchFamily="34" charset="0"/>
              <a:buChar char="•"/>
            </a:pP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Mosfetlerin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giriş empedansı yüksek,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elektrodları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arasında iç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kapasitansları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ise çok düşüktür</a:t>
            </a:r>
            <a:r>
              <a:rPr lang="tr-TR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 defTabSz="825500">
              <a:buFont typeface="Arial" pitchFamily="34" charset="0"/>
              <a:buChar char="•"/>
            </a:pP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transistörler, JFET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transistörlerden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normal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transistörlerden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daha yüksek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frenkanslarda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çalışabilirler</a:t>
            </a:r>
            <a:r>
              <a:rPr lang="tr-TR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 defTabSz="825500">
              <a:buFont typeface="Arial" pitchFamily="34" charset="0"/>
              <a:buChar char="•"/>
            </a:pP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transistörlerin güç harcamaları düşüktür ve mekanik dayanımları fazladır.</a:t>
            </a:r>
          </a:p>
        </p:txBody>
      </p:sp>
    </p:spTree>
    <p:extLst>
      <p:ext uri="{BB962C8B-B14F-4D97-AF65-F5344CB8AC3E}">
        <p14:creationId xmlns:p14="http://schemas.microsoft.com/office/powerpoint/2010/main" val="614750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6158270"/>
            <a:ext cx="7919264" cy="2308324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Metal Oxide Semiconductor Field Effect Transistor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92071" y="257562"/>
            <a:ext cx="20251269" cy="7109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MOSFET,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eklemine sahip bir yapısı bulunmadığından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JFET’ten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farklıdır. Onun yerine, MOSFET kanaldan ince bir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Silisyumdioksit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(SiO2) tabakasıyla yalıtılır.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Silisyumdioksit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tabakası Alan Etkili Transistörün giriş direncini oldukça yüksek </a:t>
            </a:r>
            <a:r>
              <a:rPr lang="tr-TR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değerlere 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çıkarmaktadır. Bu yüksek giriş direnci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gate-drain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geriliminin her yönünde ve her değerinde korunur. Çünkü giriş direnci ters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kutuplanmış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p-n eklemine bağlı değildir.</a:t>
            </a:r>
          </a:p>
          <a:p>
            <a:pPr marL="571500" indent="-571500" algn="just" defTabSz="825500">
              <a:buFont typeface="Arial" pitchFamily="34" charset="0"/>
              <a:buChar char="•"/>
            </a:pP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İki farklı tip MOSFET vardır: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depletion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</a:t>
            </a: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tip MOSFET.</a:t>
            </a:r>
          </a:p>
        </p:txBody>
      </p:sp>
      <p:sp>
        <p:nvSpPr>
          <p:cNvPr id="3" name="AutoShape 8" descr="https://media.monolithicpower.com/wysiwyg/1_6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1" y="7727436"/>
            <a:ext cx="12386650" cy="55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1" descr="https://media.monolithicpower.com/wysiwyg/3_6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262" y="7691329"/>
            <a:ext cx="7556968" cy="561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362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Deplation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Deplasyon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fakirleştirilmiş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92071" y="226638"/>
            <a:ext cx="20251269" cy="73866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Deplasyon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normalde ”ON” tipi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mosfetlerdir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yani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ucuna uygulanan gerilimin değeri 0 V iken S ve D uçları arasında bir miktar akım geçişi olur. Bu akım miktarı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bacağından uygulanan gerilim pozitif yönde arttıkça yükselir.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bacağına uygulanan gerilim negatif yönde arttıkça ise S ve D uçları arasından geçen akım miktarı azalır. Aşağıda N kanallı ve P kanallı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deplasyon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sembolleri gösterilmektedir. N kanallı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deplasyon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mosfetlerde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akım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 ucundan S ucuna doğru N tipi maddenin içinden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geçer. P 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deplasyon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mosfetlerde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ise akım tam tersine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ucundan D ucuna doğru P tipi maddenin içinden geçer.</a:t>
            </a:r>
          </a:p>
        </p:txBody>
      </p:sp>
      <p:pic>
        <p:nvPicPr>
          <p:cNvPr id="6" name="Picture 4" descr="https://dwma4bz18k1bd.cloudfront.net/tutorials/NMOS-Enhancement-versus-Depletion-Mode_2021-03-25-0332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3" y="7883244"/>
            <a:ext cx="9735353" cy="54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wma4bz18k1bd.cloudfront.net/tutorials/NMOS-versus-PMOS-Enhancement-Mod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045" y="7824459"/>
            <a:ext cx="9839727" cy="55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08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Zenginleştirilmiş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92071" y="1149968"/>
            <a:ext cx="20251269" cy="5539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azaltan kanallı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aksine normalde ”OFF” durumunda olan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mosfetlerdir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Enhancement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 ucuna gerilim uygulanmadığı sürece D ve S uçları arasından akım geçmez. Enhancement tipi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mosfetlerde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 ve S uçları arasında fiziksel bir kanal yoktur. Bu nedenle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 uçlarına 0 V gerilim uygulandığında S ve D uçları arasında akım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geçiişi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olmaz, yani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iletime geçmez.</a:t>
            </a:r>
          </a:p>
        </p:txBody>
      </p:sp>
      <p:pic>
        <p:nvPicPr>
          <p:cNvPr id="6" name="Picture 4" descr="https://dwma4bz18k1bd.cloudfront.net/tutorials/NMOS-Enhancement-versus-Depletion-Mode_2021-03-25-0332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3" y="7883244"/>
            <a:ext cx="9735353" cy="54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wma4bz18k1bd.cloudfront.net/tutorials/NMOS-versus-PMOS-Enhancement-Mod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045" y="7824459"/>
            <a:ext cx="9839727" cy="55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99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Zenginleştirilmiş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92071" y="1149968"/>
            <a:ext cx="20251269" cy="5539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kanallı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ucuna +1 V gerilim uygulandığında, N tipi maddenin birleşim yüzeyine yakın olan kısmında (-) yüklü elektronlar toplanır. Bu elektronlar akım geçişi için kanal oluşturur ve böyle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 ve S uçları arasında akım geçişi başlar. Çoğaltan kanallı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ucuna uygulanan gerilim pozitif yönde arttırıldığında akım geçişinin olduğu kanal da genişler ve D ve S uçları arasındaki akım miktarı artar.</a:t>
            </a:r>
          </a:p>
        </p:txBody>
      </p:sp>
      <p:pic>
        <p:nvPicPr>
          <p:cNvPr id="6" name="Picture 4" descr="https://dwma4bz18k1bd.cloudfront.net/tutorials/NMOS-Enhancement-versus-Depletion-Mode_2021-03-25-0332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3" y="7883244"/>
            <a:ext cx="9735353" cy="54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wma4bz18k1bd.cloudfront.net/tutorials/NMOS-versus-PMOS-Enhancement-Mod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045" y="7824459"/>
            <a:ext cx="9839727" cy="55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71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Zenginleştirilmiş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92071" y="1149968"/>
            <a:ext cx="20251269" cy="5539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kanallı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mosfetlerde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ise durum terstir. Bu tip çoğaltan kanallı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mosfetlerde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ucuna uygulanan gerilim -1 V iken P tipi maddenin birleşim yüzeyine yakın olan kısmında (+) yükler toplanarak akım geçişi için kanal oluşturur, böylece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 ve S uçları arasında akım geçişi olur. P kanallı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ucuna uygulanan gerilim negatif yönde arttırıldığında akım geçişinin sağlandığı kanal genişler ve D ve S uçları arasından geçen akım artar.</a:t>
            </a:r>
          </a:p>
        </p:txBody>
      </p:sp>
      <p:pic>
        <p:nvPicPr>
          <p:cNvPr id="6" name="Picture 4" descr="https://dwma4bz18k1bd.cloudfront.net/tutorials/NMOS-Enhancement-versus-Depletion-Mode_2021-03-25-0332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3" y="7883244"/>
            <a:ext cx="9735353" cy="54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wma4bz18k1bd.cloudfront.net/tutorials/NMOS-versus-PMOS-Enhancement-Mod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045" y="7824459"/>
            <a:ext cx="9839727" cy="55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18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F37E9720-546E-CB4E-907A-7B9E506029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1102" y="11335083"/>
            <a:ext cx="373499" cy="5751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Image Guidelines">
            <a:extLst>
              <a:ext uri="{FF2B5EF4-FFF2-40B4-BE49-F238E27FC236}">
                <a16:creationId xmlns:a16="http://schemas.microsoft.com/office/drawing/2014/main" xmlns="" id="{856CD7B2-C9A3-344C-BDC6-A71658AF175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371780" y="5788938"/>
            <a:ext cx="7919264" cy="3046988"/>
          </a:xfrm>
          <a:prstGeom prst="rect">
            <a:avLst/>
          </a:prstGeom>
        </p:spPr>
        <p:txBody>
          <a:bodyPr/>
          <a:lstStyle/>
          <a:p>
            <a:pPr algn="ctr" defTabSz="2438339" hangingPunct="0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Çoğaltan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Kanallı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Zenginleştirilmiş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endParaRPr kumimoji="0" lang="tr-TR" sz="48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92071" y="1347253"/>
            <a:ext cx="20251269" cy="92332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just" defTabSz="825500"/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voltaj kontrollü bir anahtarlama elemanıdır.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sürebilmek için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cutoff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yani doyum ve kesim alanlarında çalıştırılıyor olması gerekmektedir. Bunu yapabilmek için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gate-source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uçları arasına yeterli miktarda voltaj uygulanmalıdır.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Gate-source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uçları arasındaki voltaj ile yani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Vgs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 geçen akım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arasındaki ilişkiye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transconductance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yada iki yer arasındaki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iletkenlik denir.</a:t>
            </a:r>
            <a:endParaRPr lang="tr-TR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825500"/>
            <a:endParaRPr lang="tr-TR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825500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Elektronları iletme şekline göre iki tür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vardır. Biri p-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yani p tipi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diğeri n-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yani n tipi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mosfettir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Bu iki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mosfetin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arasındaki fark elektronları iletme şeklinin farklılığıdır. 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n-</a:t>
            </a:r>
            <a:r>
              <a:rPr lang="tr-TR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p-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olanlardan daha hızlıdır. Yani elektronları iletme hızı p-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olanlardan daha hızlıdır. N-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mosfetler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çok daha sık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2228663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{084A97A0-3FA8-3D46-B641-D284F2925014}tf10001071</Template>
  <TotalTime>6572</TotalTime>
  <Words>1130</Words>
  <Application>Microsoft Office PowerPoint</Application>
  <PresentationFormat>Özel</PresentationFormat>
  <Paragraphs>58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Custom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Seher YASTIOĞLU</dc:creator>
  <cp:lastModifiedBy>tbmyouser</cp:lastModifiedBy>
  <cp:revision>278</cp:revision>
  <dcterms:modified xsi:type="dcterms:W3CDTF">2025-04-28T05:48:41Z</dcterms:modified>
</cp:coreProperties>
</file>