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10789" y="1054353"/>
            <a:ext cx="45427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61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61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" y="54879"/>
            <a:ext cx="9089136" cy="8793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8529" y="232410"/>
            <a:ext cx="68669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61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3132835"/>
            <a:ext cx="8563610" cy="173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69390" y="1054353"/>
            <a:ext cx="78698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dirty="0">
                <a:solidFill>
                  <a:srgbClr val="E3005C"/>
                </a:solidFill>
              </a:rPr>
              <a:t>DİJİTAL TARIMDA ELEKTRİK</a:t>
            </a:r>
            <a:r>
              <a:rPr spc="-30" dirty="0">
                <a:solidFill>
                  <a:srgbClr val="E3005C"/>
                </a:solidFill>
              </a:rPr>
              <a:t> </a:t>
            </a:r>
            <a:r>
              <a:rPr spc="-10" dirty="0">
                <a:solidFill>
                  <a:srgbClr val="E3005C"/>
                </a:solidFill>
              </a:rPr>
              <a:t>ELEKTRONİK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574675"/>
            <a:chOff x="-4762" y="-4762"/>
            <a:chExt cx="9153525" cy="5746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65150"/>
            </a:xfrm>
            <a:custGeom>
              <a:avLst/>
              <a:gdLst/>
              <a:ahLst/>
              <a:cxnLst/>
              <a:rect l="l" t="t" r="r" b="b"/>
              <a:pathLst>
                <a:path w="9144000" h="565150">
                  <a:moveTo>
                    <a:pt x="91440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65150"/>
                  </a:lnTo>
                  <a:lnTo>
                    <a:pt x="9144000" y="56515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4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5150"/>
            </a:xfrm>
            <a:custGeom>
              <a:avLst/>
              <a:gdLst/>
              <a:ahLst/>
              <a:cxnLst/>
              <a:rect l="l" t="t" r="r" b="b"/>
              <a:pathLst>
                <a:path w="9144000" h="565150">
                  <a:moveTo>
                    <a:pt x="0" y="1397"/>
                  </a:moveTo>
                  <a:lnTo>
                    <a:pt x="0" y="634"/>
                  </a:lnTo>
                  <a:lnTo>
                    <a:pt x="645" y="0"/>
                  </a:lnTo>
                  <a:lnTo>
                    <a:pt x="1440" y="0"/>
                  </a:lnTo>
                  <a:lnTo>
                    <a:pt x="9142603" y="0"/>
                  </a:lnTo>
                  <a:lnTo>
                    <a:pt x="9143365" y="0"/>
                  </a:lnTo>
                  <a:lnTo>
                    <a:pt x="9144000" y="634"/>
                  </a:lnTo>
                  <a:lnTo>
                    <a:pt x="9144000" y="1397"/>
                  </a:lnTo>
                  <a:lnTo>
                    <a:pt x="9144000" y="563752"/>
                  </a:lnTo>
                  <a:lnTo>
                    <a:pt x="9144000" y="564514"/>
                  </a:lnTo>
                  <a:lnTo>
                    <a:pt x="9143365" y="565150"/>
                  </a:lnTo>
                  <a:lnTo>
                    <a:pt x="9142603" y="565150"/>
                  </a:lnTo>
                  <a:lnTo>
                    <a:pt x="1440" y="565150"/>
                  </a:lnTo>
                  <a:lnTo>
                    <a:pt x="645" y="565150"/>
                  </a:lnTo>
                  <a:lnTo>
                    <a:pt x="0" y="564514"/>
                  </a:lnTo>
                  <a:lnTo>
                    <a:pt x="0" y="563752"/>
                  </a:lnTo>
                  <a:lnTo>
                    <a:pt x="0" y="13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88950" y="1476438"/>
            <a:ext cx="381000" cy="381000"/>
            <a:chOff x="488950" y="1476438"/>
            <a:chExt cx="381000" cy="381000"/>
          </a:xfrm>
        </p:grpSpPr>
        <p:sp>
          <p:nvSpPr>
            <p:cNvPr id="7" name="object 7"/>
            <p:cNvSpPr/>
            <p:nvPr/>
          </p:nvSpPr>
          <p:spPr>
            <a:xfrm>
              <a:off x="493712" y="1480819"/>
              <a:ext cx="247650" cy="250190"/>
            </a:xfrm>
            <a:custGeom>
              <a:avLst/>
              <a:gdLst/>
              <a:ahLst/>
              <a:cxnLst/>
              <a:rect l="l" t="t" r="r" b="b"/>
              <a:pathLst>
                <a:path w="247650" h="250189">
                  <a:moveTo>
                    <a:pt x="247650" y="1270"/>
                  </a:moveTo>
                  <a:lnTo>
                    <a:pt x="247256" y="1270"/>
                  </a:lnTo>
                  <a:lnTo>
                    <a:pt x="247256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248920"/>
                  </a:lnTo>
                  <a:lnTo>
                    <a:pt x="647" y="248920"/>
                  </a:lnTo>
                  <a:lnTo>
                    <a:pt x="647" y="250190"/>
                  </a:lnTo>
                  <a:lnTo>
                    <a:pt x="123825" y="250190"/>
                  </a:lnTo>
                  <a:lnTo>
                    <a:pt x="123825" y="248920"/>
                  </a:lnTo>
                  <a:lnTo>
                    <a:pt x="247650" y="248920"/>
                  </a:lnTo>
                  <a:lnTo>
                    <a:pt x="247650" y="1270"/>
                  </a:lnTo>
                  <a:close/>
                </a:path>
              </a:pathLst>
            </a:custGeom>
            <a:solidFill>
              <a:srgbClr val="204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712" y="1481200"/>
              <a:ext cx="247650" cy="249554"/>
            </a:xfrm>
            <a:custGeom>
              <a:avLst/>
              <a:gdLst/>
              <a:ahLst/>
              <a:cxnLst/>
              <a:rect l="l" t="t" r="r" b="b"/>
              <a:pathLst>
                <a:path w="247650" h="249555">
                  <a:moveTo>
                    <a:pt x="0" y="1397"/>
                  </a:moveTo>
                  <a:lnTo>
                    <a:pt x="0" y="635"/>
                  </a:lnTo>
                  <a:lnTo>
                    <a:pt x="647" y="0"/>
                  </a:lnTo>
                  <a:lnTo>
                    <a:pt x="1435" y="0"/>
                  </a:lnTo>
                  <a:lnTo>
                    <a:pt x="246214" y="0"/>
                  </a:lnTo>
                  <a:lnTo>
                    <a:pt x="247002" y="0"/>
                  </a:lnTo>
                  <a:lnTo>
                    <a:pt x="247650" y="635"/>
                  </a:lnTo>
                  <a:lnTo>
                    <a:pt x="247650" y="1397"/>
                  </a:lnTo>
                  <a:lnTo>
                    <a:pt x="247650" y="247776"/>
                  </a:lnTo>
                  <a:lnTo>
                    <a:pt x="247650" y="248538"/>
                  </a:lnTo>
                  <a:lnTo>
                    <a:pt x="247002" y="249174"/>
                  </a:lnTo>
                  <a:lnTo>
                    <a:pt x="246214" y="249174"/>
                  </a:lnTo>
                  <a:lnTo>
                    <a:pt x="1435" y="249174"/>
                  </a:lnTo>
                  <a:lnTo>
                    <a:pt x="647" y="249174"/>
                  </a:lnTo>
                  <a:lnTo>
                    <a:pt x="0" y="248538"/>
                  </a:lnTo>
                  <a:lnTo>
                    <a:pt x="0" y="247776"/>
                  </a:lnTo>
                  <a:lnTo>
                    <a:pt x="0" y="13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537" y="1605279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476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46380"/>
                  </a:lnTo>
                  <a:lnTo>
                    <a:pt x="317" y="246380"/>
                  </a:lnTo>
                  <a:lnTo>
                    <a:pt x="317" y="247650"/>
                  </a:lnTo>
                  <a:lnTo>
                    <a:pt x="247319" y="247650"/>
                  </a:lnTo>
                  <a:lnTo>
                    <a:pt x="247319" y="246380"/>
                  </a:lnTo>
                  <a:lnTo>
                    <a:pt x="247650" y="24638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7537" y="160502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0" y="1397"/>
                  </a:moveTo>
                  <a:lnTo>
                    <a:pt x="0" y="635"/>
                  </a:lnTo>
                  <a:lnTo>
                    <a:pt x="647" y="0"/>
                  </a:lnTo>
                  <a:lnTo>
                    <a:pt x="1435" y="0"/>
                  </a:lnTo>
                  <a:lnTo>
                    <a:pt x="246214" y="0"/>
                  </a:lnTo>
                  <a:lnTo>
                    <a:pt x="247002" y="0"/>
                  </a:lnTo>
                  <a:lnTo>
                    <a:pt x="247650" y="635"/>
                  </a:lnTo>
                  <a:lnTo>
                    <a:pt x="247650" y="1397"/>
                  </a:lnTo>
                  <a:lnTo>
                    <a:pt x="247650" y="246125"/>
                  </a:lnTo>
                  <a:lnTo>
                    <a:pt x="247650" y="246887"/>
                  </a:lnTo>
                  <a:lnTo>
                    <a:pt x="247002" y="247650"/>
                  </a:lnTo>
                  <a:lnTo>
                    <a:pt x="246214" y="247650"/>
                  </a:lnTo>
                  <a:lnTo>
                    <a:pt x="1435" y="247650"/>
                  </a:lnTo>
                  <a:lnTo>
                    <a:pt x="647" y="247650"/>
                  </a:lnTo>
                  <a:lnTo>
                    <a:pt x="0" y="246887"/>
                  </a:lnTo>
                  <a:lnTo>
                    <a:pt x="0" y="246125"/>
                  </a:lnTo>
                  <a:lnTo>
                    <a:pt x="0" y="13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65200" y="1824037"/>
            <a:ext cx="7417434" cy="44450"/>
            <a:chOff x="965200" y="1824037"/>
            <a:chExt cx="7417434" cy="4445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962" y="1828800"/>
              <a:ext cx="7407338" cy="355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962" y="1828800"/>
              <a:ext cx="7407909" cy="34925"/>
            </a:xfrm>
            <a:custGeom>
              <a:avLst/>
              <a:gdLst/>
              <a:ahLst/>
              <a:cxnLst/>
              <a:rect l="l" t="t" r="r" b="b"/>
              <a:pathLst>
                <a:path w="7407909" h="34925">
                  <a:moveTo>
                    <a:pt x="0" y="1397"/>
                  </a:moveTo>
                  <a:lnTo>
                    <a:pt x="0" y="635"/>
                  </a:lnTo>
                  <a:lnTo>
                    <a:pt x="647" y="0"/>
                  </a:lnTo>
                  <a:lnTo>
                    <a:pt x="1460" y="0"/>
                  </a:lnTo>
                  <a:lnTo>
                    <a:pt x="7405814" y="0"/>
                  </a:lnTo>
                  <a:lnTo>
                    <a:pt x="7406576" y="0"/>
                  </a:lnTo>
                  <a:lnTo>
                    <a:pt x="7407338" y="635"/>
                  </a:lnTo>
                  <a:lnTo>
                    <a:pt x="7407338" y="1397"/>
                  </a:lnTo>
                  <a:lnTo>
                    <a:pt x="7407338" y="33527"/>
                  </a:lnTo>
                  <a:lnTo>
                    <a:pt x="7407338" y="34289"/>
                  </a:lnTo>
                  <a:lnTo>
                    <a:pt x="7406576" y="34925"/>
                  </a:lnTo>
                  <a:lnTo>
                    <a:pt x="7405814" y="34925"/>
                  </a:lnTo>
                  <a:lnTo>
                    <a:pt x="1460" y="34925"/>
                  </a:lnTo>
                  <a:lnTo>
                    <a:pt x="647" y="34925"/>
                  </a:lnTo>
                  <a:lnTo>
                    <a:pt x="0" y="34289"/>
                  </a:lnTo>
                  <a:lnTo>
                    <a:pt x="0" y="33527"/>
                  </a:lnTo>
                  <a:lnTo>
                    <a:pt x="0" y="13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08505" y="5086350"/>
            <a:ext cx="6090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800080"/>
                </a:solidFill>
                <a:latin typeface="Arial"/>
                <a:cs typeface="Arial"/>
              </a:rPr>
              <a:t>TEMEL</a:t>
            </a:r>
            <a:r>
              <a:rPr sz="2800" b="1" spc="-19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00080"/>
                </a:solidFill>
                <a:latin typeface="Arial"/>
                <a:cs typeface="Arial"/>
              </a:rPr>
              <a:t>ELEKTRONİK</a:t>
            </a:r>
            <a:r>
              <a:rPr sz="2800" b="1" spc="-1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800080"/>
                </a:solidFill>
                <a:latin typeface="Arial"/>
                <a:cs typeface="Arial"/>
              </a:rPr>
              <a:t>KAVRAMLARI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248D37BA-F4A1-47B9-8942-1A30F213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11" y="2623892"/>
            <a:ext cx="4431708" cy="1702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6580" y="120396"/>
              <a:ext cx="306324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8055">
              <a:lnSpc>
                <a:spcPct val="100000"/>
              </a:lnSpc>
              <a:spcBef>
                <a:spcPts val="95"/>
              </a:spcBef>
            </a:pPr>
            <a:r>
              <a:rPr dirty="0"/>
              <a:t>Direnç</a:t>
            </a:r>
            <a:r>
              <a:rPr spc="-90" dirty="0"/>
              <a:t> </a:t>
            </a:r>
            <a:r>
              <a:rPr dirty="0"/>
              <a:t>Nedir</a:t>
            </a:r>
            <a:r>
              <a:rPr spc="-100" dirty="0"/>
              <a:t> </a:t>
            </a:r>
            <a:r>
              <a:rPr spc="-50" dirty="0"/>
              <a:t>?</a:t>
            </a:r>
          </a:p>
        </p:txBody>
      </p:sp>
      <p:sp>
        <p:nvSpPr>
          <p:cNvPr id="6" name="object 6"/>
          <p:cNvSpPr/>
          <p:nvPr/>
        </p:nvSpPr>
        <p:spPr>
          <a:xfrm>
            <a:off x="44450" y="904875"/>
            <a:ext cx="9072880" cy="1354455"/>
          </a:xfrm>
          <a:custGeom>
            <a:avLst/>
            <a:gdLst/>
            <a:ahLst/>
            <a:cxnLst/>
            <a:rect l="l" t="t" r="r" b="b"/>
            <a:pathLst>
              <a:path w="9072880" h="1354455">
                <a:moveTo>
                  <a:pt x="9072626" y="0"/>
                </a:moveTo>
                <a:lnTo>
                  <a:pt x="0" y="0"/>
                </a:lnTo>
                <a:lnTo>
                  <a:pt x="0" y="1354201"/>
                </a:lnTo>
                <a:lnTo>
                  <a:pt x="9072626" y="1354201"/>
                </a:lnTo>
                <a:lnTo>
                  <a:pt x="90726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40" y="777859"/>
            <a:ext cx="8914765" cy="14281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Direnç: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tabLst>
                <a:tab pos="600710" algn="l"/>
                <a:tab pos="2000250" algn="l"/>
                <a:tab pos="3231515" algn="l"/>
                <a:tab pos="4277360" algn="l"/>
                <a:tab pos="5307965" algn="l"/>
                <a:tab pos="6184265" algn="l"/>
                <a:tab pos="7819390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iletkenin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içinden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geçen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akıma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karşı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gösterdiği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zorluğa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direnç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adı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verilir.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Birimi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Ohm’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dur.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37" y="2500376"/>
            <a:ext cx="7847891" cy="3046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6356" y="120396"/>
              <a:ext cx="5122164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95"/>
              </a:spcBef>
            </a:pPr>
            <a:r>
              <a:rPr dirty="0"/>
              <a:t>Direnci</a:t>
            </a:r>
            <a:r>
              <a:rPr spc="-140" dirty="0"/>
              <a:t> </a:t>
            </a:r>
            <a:r>
              <a:rPr dirty="0"/>
              <a:t>Etkileyen</a:t>
            </a:r>
            <a:r>
              <a:rPr spc="-90" dirty="0"/>
              <a:t> </a:t>
            </a:r>
            <a:r>
              <a:rPr spc="-10" dirty="0"/>
              <a:t>Faktörler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750" y="990472"/>
            <a:ext cx="6183532" cy="2174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699" y="5169846"/>
            <a:ext cx="1978005" cy="14104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7727" y="5274340"/>
            <a:ext cx="5848257" cy="11337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740" y="3412608"/>
            <a:ext cx="2832102" cy="16650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71009" y="3524177"/>
            <a:ext cx="3302312" cy="1200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6356" y="120396"/>
              <a:ext cx="5122164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95"/>
              </a:spcBef>
            </a:pPr>
            <a:r>
              <a:rPr dirty="0"/>
              <a:t>Direnci</a:t>
            </a:r>
            <a:r>
              <a:rPr spc="-140" dirty="0"/>
              <a:t> </a:t>
            </a:r>
            <a:r>
              <a:rPr dirty="0"/>
              <a:t>Etkileyen</a:t>
            </a:r>
            <a:r>
              <a:rPr spc="-90" dirty="0"/>
              <a:t> </a:t>
            </a:r>
            <a:r>
              <a:rPr spc="-10" dirty="0"/>
              <a:t>Faktörler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48" y="1028462"/>
            <a:ext cx="8898581" cy="18950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Örnek: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dirty="0"/>
              <a:t>Uzunluğu</a:t>
            </a:r>
            <a:r>
              <a:rPr spc="5" dirty="0"/>
              <a:t> </a:t>
            </a:r>
            <a:r>
              <a:rPr dirty="0"/>
              <a:t>20</a:t>
            </a:r>
            <a:r>
              <a:rPr spc="-20" dirty="0"/>
              <a:t> </a:t>
            </a:r>
            <a:r>
              <a:rPr dirty="0"/>
              <a:t>metre,</a:t>
            </a:r>
            <a:r>
              <a:rPr spc="-10" dirty="0"/>
              <a:t> </a:t>
            </a:r>
            <a:r>
              <a:rPr dirty="0"/>
              <a:t>kesiti</a:t>
            </a:r>
            <a:r>
              <a:rPr spc="-1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mm2</a:t>
            </a:r>
            <a:r>
              <a:rPr spc="-10" dirty="0"/>
              <a:t> </a:t>
            </a:r>
            <a:r>
              <a:rPr dirty="0"/>
              <a:t>olan</a:t>
            </a:r>
            <a:r>
              <a:rPr spc="-10" dirty="0"/>
              <a:t> </a:t>
            </a:r>
            <a:r>
              <a:rPr dirty="0"/>
              <a:t>bakır telin direncini</a:t>
            </a:r>
            <a:r>
              <a:rPr spc="5" dirty="0"/>
              <a:t> </a:t>
            </a:r>
            <a:r>
              <a:rPr spc="-10" dirty="0"/>
              <a:t>hesaplayınız.</a:t>
            </a: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Örnek: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dirty="0"/>
              <a:t>Uzunluğu</a:t>
            </a:r>
            <a:r>
              <a:rPr spc="-15" dirty="0"/>
              <a:t> </a:t>
            </a:r>
            <a:r>
              <a:rPr dirty="0"/>
              <a:t>50</a:t>
            </a:r>
            <a:r>
              <a:rPr spc="-40" dirty="0"/>
              <a:t> </a:t>
            </a:r>
            <a:r>
              <a:rPr dirty="0"/>
              <a:t>metre,</a:t>
            </a:r>
            <a:r>
              <a:rPr spc="-25" dirty="0"/>
              <a:t> </a:t>
            </a:r>
            <a:r>
              <a:rPr dirty="0"/>
              <a:t>kesiti</a:t>
            </a:r>
            <a:r>
              <a:rPr spc="-30" dirty="0"/>
              <a:t> </a:t>
            </a:r>
            <a:r>
              <a:rPr dirty="0"/>
              <a:t>3mm2</a:t>
            </a:r>
            <a:r>
              <a:rPr spc="-25" dirty="0"/>
              <a:t> </a:t>
            </a:r>
            <a:r>
              <a:rPr dirty="0"/>
              <a:t>olan</a:t>
            </a:r>
            <a:r>
              <a:rPr spc="-25" dirty="0"/>
              <a:t> </a:t>
            </a:r>
            <a:r>
              <a:rPr dirty="0"/>
              <a:t>alüminyum telin</a:t>
            </a:r>
            <a:r>
              <a:rPr spc="-20" dirty="0"/>
              <a:t> </a:t>
            </a:r>
            <a:r>
              <a:rPr dirty="0"/>
              <a:t>direncini</a:t>
            </a:r>
            <a:r>
              <a:rPr spc="-15" dirty="0"/>
              <a:t> </a:t>
            </a:r>
            <a:r>
              <a:rPr spc="-10" dirty="0"/>
              <a:t>hesaplayınız.</a:t>
            </a: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Örnek: </a:t>
            </a:r>
            <a:r>
              <a:rPr dirty="0"/>
              <a:t>Çapı</a:t>
            </a:r>
            <a:r>
              <a:rPr spc="20" dirty="0"/>
              <a:t> </a:t>
            </a:r>
            <a:r>
              <a:rPr dirty="0"/>
              <a:t>3</a:t>
            </a:r>
            <a:r>
              <a:rPr spc="20" dirty="0"/>
              <a:t> </a:t>
            </a:r>
            <a:r>
              <a:rPr dirty="0"/>
              <a:t>mm</a:t>
            </a:r>
            <a:r>
              <a:rPr spc="20" dirty="0"/>
              <a:t> </a:t>
            </a:r>
            <a:r>
              <a:rPr dirty="0"/>
              <a:t>ve</a:t>
            </a:r>
            <a:r>
              <a:rPr spc="20" dirty="0"/>
              <a:t> </a:t>
            </a:r>
            <a:r>
              <a:rPr dirty="0"/>
              <a:t>uzunluğu</a:t>
            </a:r>
            <a:r>
              <a:rPr spc="35" dirty="0"/>
              <a:t> </a:t>
            </a:r>
            <a:r>
              <a:rPr dirty="0"/>
              <a:t>50</a:t>
            </a:r>
            <a:r>
              <a:rPr spc="10" dirty="0"/>
              <a:t> </a:t>
            </a:r>
            <a:r>
              <a:rPr dirty="0"/>
              <a:t>km</a:t>
            </a:r>
            <a:r>
              <a:rPr spc="25" dirty="0"/>
              <a:t> </a:t>
            </a:r>
            <a:r>
              <a:rPr dirty="0"/>
              <a:t>olan</a:t>
            </a:r>
            <a:r>
              <a:rPr spc="25" dirty="0"/>
              <a:t> </a:t>
            </a:r>
            <a:r>
              <a:rPr dirty="0"/>
              <a:t>gümüşten</a:t>
            </a:r>
            <a:r>
              <a:rPr spc="25" dirty="0"/>
              <a:t> </a:t>
            </a:r>
            <a:r>
              <a:rPr dirty="0"/>
              <a:t>yapılmış</a:t>
            </a:r>
            <a:r>
              <a:rPr spc="70" dirty="0"/>
              <a:t> </a:t>
            </a:r>
            <a:r>
              <a:rPr dirty="0"/>
              <a:t>hattın</a:t>
            </a:r>
            <a:r>
              <a:rPr spc="25" dirty="0"/>
              <a:t> </a:t>
            </a:r>
            <a:r>
              <a:rPr spc="-10" dirty="0"/>
              <a:t>direncini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hesaplayınız.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008" y="120396"/>
              <a:ext cx="535686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0610">
              <a:lnSpc>
                <a:spcPct val="100000"/>
              </a:lnSpc>
              <a:spcBef>
                <a:spcPts val="95"/>
              </a:spcBef>
            </a:pPr>
            <a:r>
              <a:rPr dirty="0"/>
              <a:t>Direncin</a:t>
            </a:r>
            <a:r>
              <a:rPr spc="-125" dirty="0"/>
              <a:t> </a:t>
            </a:r>
            <a:r>
              <a:rPr dirty="0"/>
              <a:t>Sıcaklıkla</a:t>
            </a:r>
            <a:r>
              <a:rPr spc="-130" dirty="0"/>
              <a:t> </a:t>
            </a:r>
            <a:r>
              <a:rPr spc="-10" dirty="0"/>
              <a:t>Değişimi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37" y="1690623"/>
            <a:ext cx="4457700" cy="600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46" y="3089275"/>
            <a:ext cx="8971778" cy="12789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41" y="4668901"/>
            <a:ext cx="8991592" cy="5667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0750" y="928624"/>
            <a:ext cx="277177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008" y="120396"/>
              <a:ext cx="535686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0610">
              <a:lnSpc>
                <a:spcPct val="100000"/>
              </a:lnSpc>
              <a:spcBef>
                <a:spcPts val="95"/>
              </a:spcBef>
            </a:pPr>
            <a:r>
              <a:rPr dirty="0"/>
              <a:t>Direncin</a:t>
            </a:r>
            <a:r>
              <a:rPr spc="-125" dirty="0"/>
              <a:t> </a:t>
            </a:r>
            <a:r>
              <a:rPr dirty="0"/>
              <a:t>Sıcaklıkla</a:t>
            </a:r>
            <a:r>
              <a:rPr spc="-130" dirty="0"/>
              <a:t> </a:t>
            </a:r>
            <a:r>
              <a:rPr spc="-10" dirty="0"/>
              <a:t>Değişimi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712" y="762000"/>
            <a:ext cx="7837424" cy="44640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2242" y="5209794"/>
            <a:ext cx="877633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2335" algn="l"/>
                <a:tab pos="1335405" algn="l"/>
                <a:tab pos="1995170" algn="l"/>
                <a:tab pos="3166110" algn="l"/>
                <a:tab pos="3573145" algn="l"/>
                <a:tab pos="4843780" algn="l"/>
                <a:tab pos="5670550" algn="l"/>
                <a:tab pos="5950585" algn="l"/>
                <a:tab pos="6549390" algn="l"/>
                <a:tab pos="7084695" algn="l"/>
                <a:tab pos="7517765" algn="l"/>
                <a:tab pos="8507095" algn="l"/>
              </a:tabLst>
            </a:pPr>
            <a:r>
              <a:rPr sz="1800" b="1" spc="-10" dirty="0">
                <a:latin typeface="Arial"/>
                <a:cs typeface="Arial"/>
              </a:rPr>
              <a:t>Örnek: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Bir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bakır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iletkeninin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20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derecedeki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direnci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5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ohm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dur.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Bu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iletkenin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50 </a:t>
            </a:r>
            <a:r>
              <a:rPr sz="1800" dirty="0">
                <a:latin typeface="Microsoft Sans Serif"/>
                <a:cs typeface="Microsoft Sans Serif"/>
              </a:rPr>
              <a:t>derecedeki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direncini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bulunuz.</a:t>
            </a:r>
            <a:endParaRPr sz="1800">
              <a:latin typeface="Microsoft Sans Serif"/>
              <a:cs typeface="Microsoft Sans Serif"/>
            </a:endParaRPr>
          </a:p>
          <a:p>
            <a:pPr marL="34925" marR="6985">
              <a:lnSpc>
                <a:spcPct val="100000"/>
              </a:lnSpc>
              <a:spcBef>
                <a:spcPts val="1390"/>
              </a:spcBef>
            </a:pPr>
            <a:r>
              <a:rPr sz="1800" b="1" dirty="0">
                <a:latin typeface="Arial"/>
                <a:cs typeface="Arial"/>
              </a:rPr>
              <a:t>Örnek:</a:t>
            </a:r>
            <a:r>
              <a:rPr sz="1800" b="1" spc="44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Bir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alüminyum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iletkenin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derecedeki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direnci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ohm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olduğuna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göre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bu </a:t>
            </a:r>
            <a:r>
              <a:rPr sz="1800" dirty="0">
                <a:latin typeface="Microsoft Sans Serif"/>
                <a:cs typeface="Microsoft Sans Serif"/>
              </a:rPr>
              <a:t>iletkenin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100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derecedeki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direncini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hesaplayınız.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7164" y="120396"/>
              <a:ext cx="2860548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8385">
              <a:lnSpc>
                <a:spcPct val="100000"/>
              </a:lnSpc>
              <a:spcBef>
                <a:spcPts val="95"/>
              </a:spcBef>
            </a:pPr>
            <a:r>
              <a:rPr dirty="0"/>
              <a:t>Ohm</a:t>
            </a:r>
            <a:r>
              <a:rPr spc="-65" dirty="0"/>
              <a:t> </a:t>
            </a:r>
            <a:r>
              <a:rPr spc="-10" dirty="0"/>
              <a:t>Kanunu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7525" y="1804986"/>
            <a:ext cx="5375275" cy="50387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1437" y="949325"/>
            <a:ext cx="9001125" cy="739775"/>
          </a:xfrm>
          <a:custGeom>
            <a:avLst/>
            <a:gdLst/>
            <a:ahLst/>
            <a:cxnLst/>
            <a:rect l="l" t="t" r="r" b="b"/>
            <a:pathLst>
              <a:path w="9001125" h="739775">
                <a:moveTo>
                  <a:pt x="9001125" y="0"/>
                </a:moveTo>
                <a:lnTo>
                  <a:pt x="0" y="0"/>
                </a:lnTo>
                <a:lnTo>
                  <a:pt x="0" y="739775"/>
                </a:lnTo>
                <a:lnTo>
                  <a:pt x="9001125" y="739775"/>
                </a:lnTo>
                <a:lnTo>
                  <a:pt x="900112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0063" y="974801"/>
            <a:ext cx="88436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Microsoft Sans Serif"/>
                <a:cs typeface="Microsoft Sans Serif"/>
              </a:rPr>
              <a:t>Bir</a:t>
            </a:r>
            <a:r>
              <a:rPr sz="2100" spc="204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elektrik</a:t>
            </a:r>
            <a:r>
              <a:rPr sz="2100" spc="204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devresinde</a:t>
            </a:r>
            <a:r>
              <a:rPr sz="2100" spc="18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iki</a:t>
            </a:r>
            <a:r>
              <a:rPr sz="2100" spc="19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nokta</a:t>
            </a:r>
            <a:r>
              <a:rPr sz="2100" spc="20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arasındaki</a:t>
            </a:r>
            <a:r>
              <a:rPr sz="2100" spc="18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iletken</a:t>
            </a:r>
            <a:r>
              <a:rPr sz="2100" spc="18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üzerinden</a:t>
            </a:r>
            <a:r>
              <a:rPr sz="2100" spc="19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geçen</a:t>
            </a:r>
            <a:r>
              <a:rPr sz="2100" spc="20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akım,</a:t>
            </a: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Microsoft Sans Serif"/>
                <a:cs typeface="Microsoft Sans Serif"/>
              </a:rPr>
              <a:t>potansiyel</a:t>
            </a:r>
            <a:r>
              <a:rPr sz="2100" spc="-2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farkla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doğru,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iki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nokta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arasındaki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direnç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ile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ters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orantılıdır.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4" y="120396"/>
              <a:ext cx="7434072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dirty="0"/>
              <a:t>Direnç</a:t>
            </a:r>
            <a:r>
              <a:rPr spc="-85" dirty="0"/>
              <a:t> </a:t>
            </a:r>
            <a:r>
              <a:rPr dirty="0"/>
              <a:t>bağlantıları</a:t>
            </a:r>
            <a:r>
              <a:rPr spc="-100" dirty="0"/>
              <a:t> </a:t>
            </a:r>
            <a:r>
              <a:rPr dirty="0"/>
              <a:t>ve</a:t>
            </a:r>
            <a:r>
              <a:rPr spc="-100" dirty="0"/>
              <a:t> </a:t>
            </a:r>
            <a:r>
              <a:rPr dirty="0"/>
              <a:t>Kirchoff</a:t>
            </a:r>
            <a:r>
              <a:rPr spc="-65" dirty="0"/>
              <a:t> </a:t>
            </a:r>
            <a:r>
              <a:rPr spc="-10" dirty="0"/>
              <a:t>Kanunları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528" y="2179270"/>
            <a:ext cx="8824117" cy="23891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6119" y="120396"/>
              <a:ext cx="280416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7595">
              <a:lnSpc>
                <a:spcPct val="100000"/>
              </a:lnSpc>
              <a:spcBef>
                <a:spcPts val="95"/>
              </a:spcBef>
            </a:pPr>
            <a:r>
              <a:rPr dirty="0"/>
              <a:t>Seri</a:t>
            </a:r>
            <a:r>
              <a:rPr spc="-60" dirty="0"/>
              <a:t> </a:t>
            </a:r>
            <a:r>
              <a:rPr spc="-10" dirty="0"/>
              <a:t>Bağlantı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572" y="1253358"/>
            <a:ext cx="7945924" cy="342110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53896" y="5370576"/>
            <a:ext cx="6091555" cy="1122045"/>
            <a:chOff x="1453896" y="5370576"/>
            <a:chExt cx="6091555" cy="1122045"/>
          </a:xfrm>
        </p:grpSpPr>
        <p:sp>
          <p:nvSpPr>
            <p:cNvPr id="8" name="object 8"/>
            <p:cNvSpPr/>
            <p:nvPr/>
          </p:nvSpPr>
          <p:spPr>
            <a:xfrm>
              <a:off x="1676400" y="5486400"/>
              <a:ext cx="5867400" cy="708025"/>
            </a:xfrm>
            <a:custGeom>
              <a:avLst/>
              <a:gdLst/>
              <a:ahLst/>
              <a:cxnLst/>
              <a:rect l="l" t="t" r="r" b="b"/>
              <a:pathLst>
                <a:path w="5867400" h="708025">
                  <a:moveTo>
                    <a:pt x="5867400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5867400" y="708025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896" y="5370576"/>
              <a:ext cx="6091428" cy="11216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55394" y="5506923"/>
            <a:ext cx="5454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RT=R1+R2+R3+….+Rn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708" y="120396"/>
              <a:ext cx="329946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9310">
              <a:lnSpc>
                <a:spcPct val="100000"/>
              </a:lnSpc>
              <a:spcBef>
                <a:spcPts val="95"/>
              </a:spcBef>
            </a:pPr>
            <a:r>
              <a:rPr dirty="0"/>
              <a:t>Paralel</a:t>
            </a:r>
            <a:r>
              <a:rPr spc="-110" dirty="0"/>
              <a:t> </a:t>
            </a:r>
            <a:r>
              <a:rPr spc="-10" dirty="0"/>
              <a:t>Bağlantı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6600" y="906525"/>
            <a:ext cx="5927725" cy="4503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5486400"/>
            <a:ext cx="4084574" cy="12239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447" y="120396"/>
              <a:ext cx="517398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95"/>
              </a:spcBef>
            </a:pPr>
            <a:r>
              <a:rPr dirty="0"/>
              <a:t>Kirchoff</a:t>
            </a:r>
            <a:r>
              <a:rPr spc="-100" dirty="0"/>
              <a:t> </a:t>
            </a:r>
            <a:r>
              <a:rPr dirty="0"/>
              <a:t>Gerilimler</a:t>
            </a:r>
            <a:r>
              <a:rPr spc="-114" dirty="0"/>
              <a:t> </a:t>
            </a:r>
            <a:r>
              <a:rPr spc="-10" dirty="0"/>
              <a:t>Kanunu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375" y="1332213"/>
            <a:ext cx="8278749" cy="43510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575" y="5854700"/>
            <a:ext cx="8836025" cy="83058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81915">
              <a:lnSpc>
                <a:spcPct val="100000"/>
              </a:lnSpc>
              <a:spcBef>
                <a:spcPts val="310"/>
              </a:spcBef>
              <a:tabLst>
                <a:tab pos="885190" algn="l"/>
                <a:tab pos="2272665" algn="l"/>
                <a:tab pos="2966085" algn="l"/>
                <a:tab pos="3573779" algn="l"/>
                <a:tab pos="4704715" algn="l"/>
                <a:tab pos="5988685" algn="l"/>
                <a:tab pos="7102475" algn="l"/>
              </a:tabLst>
            </a:pPr>
            <a:r>
              <a:rPr sz="2400" b="1" spc="-20" dirty="0">
                <a:latin typeface="Arial"/>
                <a:cs typeface="Arial"/>
              </a:rPr>
              <a:t>Seri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devrede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her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bir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direnç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üzerine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düşen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gerilimlerin </a:t>
            </a:r>
            <a:r>
              <a:rPr sz="2400" b="1" dirty="0">
                <a:latin typeface="Arial"/>
                <a:cs typeface="Arial"/>
              </a:rPr>
              <a:t>toplamı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kaynak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gerilimine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eşittir.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42100"/>
            <a:ext cx="9144000" cy="215900"/>
          </a:xfrm>
          <a:custGeom>
            <a:avLst/>
            <a:gdLst/>
            <a:ahLst/>
            <a:cxnLst/>
            <a:rect l="l" t="t" r="r" b="b"/>
            <a:pathLst>
              <a:path w="9144000" h="215900">
                <a:moveTo>
                  <a:pt x="9144000" y="0"/>
                </a:moveTo>
                <a:lnTo>
                  <a:pt x="0" y="0"/>
                </a:lnTo>
                <a:lnTo>
                  <a:pt x="0" y="215900"/>
                </a:lnTo>
                <a:lnTo>
                  <a:pt x="9144000" y="2159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54879"/>
              <a:ext cx="9089136" cy="879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59" y="120396"/>
              <a:ext cx="4448555" cy="853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635">
              <a:lnSpc>
                <a:spcPct val="100000"/>
              </a:lnSpc>
              <a:spcBef>
                <a:spcPts val="95"/>
              </a:spcBef>
            </a:pPr>
            <a:r>
              <a:rPr dirty="0"/>
              <a:t>Elektrik</a:t>
            </a:r>
            <a:r>
              <a:rPr spc="-85" dirty="0"/>
              <a:t> </a:t>
            </a:r>
            <a:r>
              <a:rPr dirty="0"/>
              <a:t>Yükü</a:t>
            </a:r>
            <a:r>
              <a:rPr spc="-55" dirty="0"/>
              <a:t> </a:t>
            </a:r>
            <a:r>
              <a:rPr dirty="0"/>
              <a:t>ve</a:t>
            </a:r>
            <a:r>
              <a:rPr spc="-75" dirty="0"/>
              <a:t> </a:t>
            </a:r>
            <a:r>
              <a:rPr spc="-10" dirty="0"/>
              <a:t>Akımı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875" y="928750"/>
            <a:ext cx="8930005" cy="157035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4455" indent="914400" algn="just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Elementlerin</a:t>
            </a:r>
            <a:r>
              <a:rPr sz="240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40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küçük</a:t>
            </a:r>
            <a:r>
              <a:rPr sz="24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parçası</a:t>
            </a:r>
            <a:r>
              <a:rPr sz="24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atom</a:t>
            </a:r>
            <a:r>
              <a:rPr sz="240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olarak</a:t>
            </a:r>
            <a:r>
              <a:rPr sz="24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isimlendirilir.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Atomlar</a:t>
            </a:r>
            <a:r>
              <a:rPr sz="2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maddenin</a:t>
            </a:r>
            <a:r>
              <a:rPr sz="24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yapı</a:t>
            </a:r>
            <a:r>
              <a:rPr sz="24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taşıdır.</a:t>
            </a:r>
            <a:r>
              <a:rPr sz="2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Atomun</a:t>
            </a:r>
            <a:r>
              <a:rPr sz="2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çekirdeğini</a:t>
            </a:r>
            <a:r>
              <a:rPr sz="24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pozitif</a:t>
            </a:r>
            <a:r>
              <a:rPr sz="24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yüklü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protonlar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ve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yüksüz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nötronlar</a:t>
            </a:r>
            <a:r>
              <a:rPr sz="2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oluşturur.</a:t>
            </a:r>
            <a:r>
              <a:rPr sz="2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Çekirdeğin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çevresindeki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yörüngelerde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ise</a:t>
            </a:r>
            <a:r>
              <a:rPr sz="2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negatif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yüklü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elektronlar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bulunmaktadır.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8398" y="2697337"/>
            <a:ext cx="4797680" cy="3017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2262" y="6098844"/>
            <a:ext cx="832865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Metallerin</a:t>
            </a:r>
            <a:r>
              <a:rPr sz="20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atomlarındaki</a:t>
            </a:r>
            <a:r>
              <a:rPr sz="20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elektron</a:t>
            </a:r>
            <a:r>
              <a:rPr sz="20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sayıları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metalin</a:t>
            </a:r>
            <a:r>
              <a:rPr sz="20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türüne</a:t>
            </a:r>
            <a:r>
              <a:rPr sz="20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göre</a:t>
            </a:r>
            <a:r>
              <a:rPr sz="20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değişir.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756" y="120396"/>
              <a:ext cx="4818888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0">
              <a:lnSpc>
                <a:spcPct val="100000"/>
              </a:lnSpc>
              <a:spcBef>
                <a:spcPts val="95"/>
              </a:spcBef>
            </a:pPr>
            <a:r>
              <a:rPr dirty="0"/>
              <a:t>Kirchoff</a:t>
            </a:r>
            <a:r>
              <a:rPr spc="-110" dirty="0"/>
              <a:t> </a:t>
            </a:r>
            <a:r>
              <a:rPr dirty="0"/>
              <a:t>Akımlar</a:t>
            </a:r>
            <a:r>
              <a:rPr spc="-120" dirty="0"/>
              <a:t> </a:t>
            </a:r>
            <a:r>
              <a:rPr spc="-10" dirty="0"/>
              <a:t>Kanunu</a:t>
            </a:r>
          </a:p>
        </p:txBody>
      </p:sp>
      <p:sp>
        <p:nvSpPr>
          <p:cNvPr id="6" name="object 6"/>
          <p:cNvSpPr/>
          <p:nvPr/>
        </p:nvSpPr>
        <p:spPr>
          <a:xfrm>
            <a:off x="71437" y="5638798"/>
            <a:ext cx="9001125" cy="1200150"/>
          </a:xfrm>
          <a:custGeom>
            <a:avLst/>
            <a:gdLst/>
            <a:ahLst/>
            <a:cxnLst/>
            <a:rect l="l" t="t" r="r" b="b"/>
            <a:pathLst>
              <a:path w="9001125" h="1200150">
                <a:moveTo>
                  <a:pt x="9001125" y="0"/>
                </a:moveTo>
                <a:lnTo>
                  <a:pt x="0" y="0"/>
                </a:lnTo>
                <a:lnTo>
                  <a:pt x="0" y="1200149"/>
                </a:lnTo>
                <a:lnTo>
                  <a:pt x="9001125" y="1200149"/>
                </a:lnTo>
                <a:lnTo>
                  <a:pt x="900112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063" y="5665419"/>
            <a:ext cx="88449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Paralel</a:t>
            </a:r>
            <a:r>
              <a:rPr sz="2400" spc="-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bağlı</a:t>
            </a:r>
            <a:r>
              <a:rPr sz="2400" spc="-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devrelerde</a:t>
            </a:r>
            <a:r>
              <a:rPr sz="2400" spc="-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bir</a:t>
            </a:r>
            <a:r>
              <a:rPr sz="2400" spc="-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düğüm</a:t>
            </a:r>
            <a:r>
              <a:rPr sz="2400" spc="-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noktasına</a:t>
            </a:r>
            <a:r>
              <a:rPr sz="2400" spc="-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gelen</a:t>
            </a:r>
            <a:r>
              <a:rPr sz="2400" spc="-5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akımların </a:t>
            </a:r>
            <a:r>
              <a:rPr sz="2400" dirty="0">
                <a:latin typeface="Microsoft Sans Serif"/>
                <a:cs typeface="Microsoft Sans Serif"/>
              </a:rPr>
              <a:t>toplamı,</a:t>
            </a:r>
            <a:r>
              <a:rPr sz="2400" spc="2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bu</a:t>
            </a:r>
            <a:r>
              <a:rPr sz="2400" spc="2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düğüm</a:t>
            </a:r>
            <a:r>
              <a:rPr sz="2400" spc="2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noktasından</a:t>
            </a:r>
            <a:r>
              <a:rPr sz="2400" spc="2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ayrılan</a:t>
            </a:r>
            <a:r>
              <a:rPr sz="2400" spc="2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akımların</a:t>
            </a:r>
            <a:r>
              <a:rPr sz="2400" spc="215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toplamına eşittir.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3100" y="968311"/>
            <a:ext cx="5257800" cy="46212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120396"/>
              <a:ext cx="209550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12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Örnekler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582" y="1219200"/>
            <a:ext cx="8157817" cy="5003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120396"/>
              <a:ext cx="209550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12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Örnekler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572" y="1433241"/>
            <a:ext cx="6127657" cy="36776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120396"/>
              <a:ext cx="209550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12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Örnekler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662" y="1791130"/>
            <a:ext cx="8702675" cy="32698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120396"/>
              <a:ext cx="209550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12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Örnekler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431" y="1371536"/>
            <a:ext cx="7532705" cy="42069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120396"/>
              <a:ext cx="2095500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12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Örnekler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782" y="1495425"/>
            <a:ext cx="7578542" cy="3890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59" y="120396"/>
              <a:ext cx="4448555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635">
              <a:lnSpc>
                <a:spcPct val="100000"/>
              </a:lnSpc>
              <a:spcBef>
                <a:spcPts val="95"/>
              </a:spcBef>
            </a:pPr>
            <a:r>
              <a:rPr dirty="0"/>
              <a:t>Elektrik</a:t>
            </a:r>
            <a:r>
              <a:rPr spc="-85" dirty="0"/>
              <a:t> </a:t>
            </a:r>
            <a:r>
              <a:rPr dirty="0"/>
              <a:t>Yükü</a:t>
            </a:r>
            <a:r>
              <a:rPr spc="-55" dirty="0"/>
              <a:t> </a:t>
            </a:r>
            <a:r>
              <a:rPr dirty="0"/>
              <a:t>ve</a:t>
            </a:r>
            <a:r>
              <a:rPr spc="-75" dirty="0"/>
              <a:t> </a:t>
            </a:r>
            <a:r>
              <a:rPr spc="-10" dirty="0"/>
              <a:t>Akımı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875" y="928750"/>
            <a:ext cx="8930005" cy="157035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83820" indent="914400" algn="just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İletken</a:t>
            </a:r>
            <a:r>
              <a:rPr sz="24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metallerin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atomlarının</a:t>
            </a:r>
            <a:r>
              <a:rPr sz="2400" spc="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son</a:t>
            </a:r>
            <a:r>
              <a:rPr sz="2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yörüngelerinde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4’den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az</a:t>
            </a:r>
            <a:r>
              <a:rPr sz="2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</a:t>
            </a:r>
            <a:r>
              <a:rPr sz="2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bulunur.</a:t>
            </a:r>
            <a:r>
              <a:rPr sz="2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Atomlar</a:t>
            </a:r>
            <a:r>
              <a:rPr sz="2400" spc="32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bu</a:t>
            </a:r>
            <a:r>
              <a:rPr sz="2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elektronları</a:t>
            </a:r>
            <a:r>
              <a:rPr sz="2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8'e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tamamlayamadıkları</a:t>
            </a:r>
            <a:r>
              <a:rPr sz="2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için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serbest</a:t>
            </a:r>
            <a:r>
              <a:rPr sz="2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bırakırlar.</a:t>
            </a:r>
            <a:r>
              <a:rPr sz="24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Bu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yüzden</a:t>
            </a:r>
            <a:r>
              <a:rPr sz="2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bir</a:t>
            </a:r>
            <a:r>
              <a:rPr sz="2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İletken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maddede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milyonlarca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serbest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bulunur.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1377" y="2612413"/>
            <a:ext cx="4614185" cy="307210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1437" y="2643251"/>
            <a:ext cx="4000500" cy="2678430"/>
          </a:xfrm>
          <a:custGeom>
            <a:avLst/>
            <a:gdLst/>
            <a:ahLst/>
            <a:cxnLst/>
            <a:rect l="l" t="t" r="r" b="b"/>
            <a:pathLst>
              <a:path w="4000500" h="2678429">
                <a:moveTo>
                  <a:pt x="4000500" y="0"/>
                </a:moveTo>
                <a:lnTo>
                  <a:pt x="0" y="0"/>
                </a:lnTo>
                <a:lnTo>
                  <a:pt x="0" y="2678049"/>
                </a:lnTo>
                <a:lnTo>
                  <a:pt x="4000500" y="2678049"/>
                </a:lnTo>
                <a:lnTo>
                  <a:pt x="4000500" y="0"/>
                </a:lnTo>
                <a:close/>
              </a:path>
            </a:pathLst>
          </a:custGeom>
          <a:solidFill>
            <a:srgbClr val="9C9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763" y="2669285"/>
            <a:ext cx="2353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48055" algn="l"/>
              </a:tabLst>
            </a:pP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Bu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iletkenlere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4477" y="2669285"/>
            <a:ext cx="1437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257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gerilim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elektronlar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763" y="3035046"/>
            <a:ext cx="2226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129030" algn="l"/>
                <a:tab pos="1645920" algn="l"/>
              </a:tabLst>
            </a:pP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uygulandığında negatif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(-</a:t>
            </a:r>
            <a:r>
              <a:rPr sz="24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)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'den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8005" y="3400755"/>
            <a:ext cx="1404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10285" algn="l"/>
              </a:tabLst>
            </a:pP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pozitif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(+)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763" y="3766820"/>
            <a:ext cx="8020050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417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yönüne</a:t>
            </a:r>
            <a:r>
              <a:rPr sz="2400" spc="340" dirty="0">
                <a:solidFill>
                  <a:srgbClr val="FF0000"/>
                </a:solidFill>
                <a:latin typeface="Microsoft Sans Serif"/>
                <a:cs typeface="Microsoft Sans Serif"/>
              </a:rPr>
              <a:t>   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doğru</a:t>
            </a:r>
            <a:r>
              <a:rPr sz="2400" spc="340" dirty="0">
                <a:solidFill>
                  <a:srgbClr val="FF0000"/>
                </a:solidFill>
                <a:latin typeface="Microsoft Sans Serif"/>
                <a:cs typeface="Microsoft Sans Serif"/>
              </a:rPr>
              <a:t>   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hareket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etmeye</a:t>
            </a:r>
            <a:r>
              <a:rPr sz="2400" spc="20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başlar.</a:t>
            </a:r>
            <a:r>
              <a:rPr sz="2400" spc="2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Bu</a:t>
            </a:r>
            <a:r>
              <a:rPr sz="2400" spc="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harekete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"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Elektrik</a:t>
            </a:r>
            <a:r>
              <a:rPr sz="2400" u="sng" spc="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Akımı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"</a:t>
            </a:r>
            <a:r>
              <a:rPr sz="2400" spc="1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denir.</a:t>
            </a:r>
            <a:r>
              <a:rPr sz="2400" spc="1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Birimi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ise</a:t>
            </a:r>
            <a:r>
              <a:rPr sz="2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"Amper"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‘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dir.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71120" marR="508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İletkenin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herhangi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noktasından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saniyede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6.25*10^18</a:t>
            </a:r>
            <a:r>
              <a:rPr sz="20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elektron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geçmesi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sz="20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Amperlik</a:t>
            </a:r>
            <a:r>
              <a:rPr sz="20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akıma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eşittir.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120396"/>
              <a:ext cx="5734812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95"/>
              </a:spcBef>
            </a:pPr>
            <a:r>
              <a:rPr dirty="0"/>
              <a:t>İletken</a:t>
            </a:r>
            <a:r>
              <a:rPr spc="-5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Yarı</a:t>
            </a:r>
            <a:r>
              <a:rPr spc="-55" dirty="0"/>
              <a:t> </a:t>
            </a:r>
            <a:r>
              <a:rPr dirty="0"/>
              <a:t>İletken</a:t>
            </a:r>
            <a:r>
              <a:rPr spc="-45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spc="-10" dirty="0"/>
              <a:t>Yalıtkan</a:t>
            </a:r>
          </a:p>
        </p:txBody>
      </p:sp>
      <p:sp>
        <p:nvSpPr>
          <p:cNvPr id="6" name="object 6"/>
          <p:cNvSpPr/>
          <p:nvPr/>
        </p:nvSpPr>
        <p:spPr>
          <a:xfrm>
            <a:off x="71437" y="928750"/>
            <a:ext cx="9001125" cy="1200150"/>
          </a:xfrm>
          <a:custGeom>
            <a:avLst/>
            <a:gdLst/>
            <a:ahLst/>
            <a:cxnLst/>
            <a:rect l="l" t="t" r="r" b="b"/>
            <a:pathLst>
              <a:path w="9001125" h="1200150">
                <a:moveTo>
                  <a:pt x="9001125" y="0"/>
                </a:moveTo>
                <a:lnTo>
                  <a:pt x="0" y="0"/>
                </a:lnTo>
                <a:lnTo>
                  <a:pt x="0" y="1200150"/>
                </a:lnTo>
                <a:lnTo>
                  <a:pt x="9001125" y="1200150"/>
                </a:lnTo>
                <a:lnTo>
                  <a:pt x="90011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063" y="954404"/>
            <a:ext cx="8846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Element</a:t>
            </a:r>
            <a:r>
              <a:rPr sz="2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listesinde,</a:t>
            </a:r>
            <a:r>
              <a:rPr sz="2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dış</a:t>
            </a:r>
            <a:r>
              <a:rPr sz="2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halkasında</a:t>
            </a:r>
            <a:r>
              <a:rPr sz="24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dörtten</a:t>
            </a:r>
            <a:r>
              <a:rPr sz="24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daha</a:t>
            </a:r>
            <a:r>
              <a:rPr sz="24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az</a:t>
            </a:r>
            <a:r>
              <a:rPr sz="24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sayıda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</a:t>
            </a:r>
            <a:r>
              <a:rPr sz="2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olanlar</a:t>
            </a:r>
            <a:r>
              <a:rPr sz="2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iletken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dört</a:t>
            </a:r>
            <a:r>
              <a:rPr sz="24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</a:t>
            </a:r>
            <a:r>
              <a:rPr sz="2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olanlar</a:t>
            </a:r>
            <a:r>
              <a:rPr sz="2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yarı-iletken</a:t>
            </a:r>
            <a:r>
              <a:rPr sz="2400" spc="17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dörtten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fazla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elektron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olanlar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ise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yalıtkan</a:t>
            </a:r>
            <a:r>
              <a:rPr sz="24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olarak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isimlendirilirler.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4876" y="2451630"/>
            <a:ext cx="3659124" cy="29062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75" y="2503340"/>
            <a:ext cx="5249508" cy="2843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79244" y="6087871"/>
            <a:ext cx="649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ideal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yarı iletken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maddeler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Silisyum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Germanyum’</a:t>
            </a:r>
            <a:r>
              <a:rPr sz="180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dur.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352" y="120396"/>
              <a:ext cx="7472172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Doğru</a:t>
            </a:r>
            <a:r>
              <a:rPr spc="-60" dirty="0"/>
              <a:t> </a:t>
            </a:r>
            <a:r>
              <a:rPr dirty="0"/>
              <a:t>Akım</a:t>
            </a:r>
            <a:r>
              <a:rPr spc="-65" dirty="0"/>
              <a:t> </a:t>
            </a:r>
            <a:r>
              <a:rPr dirty="0"/>
              <a:t>(D.C)</a:t>
            </a:r>
            <a:r>
              <a:rPr spc="-60" dirty="0"/>
              <a:t> </a:t>
            </a:r>
            <a:r>
              <a:rPr dirty="0"/>
              <a:t>–</a:t>
            </a:r>
            <a:r>
              <a:rPr spc="-75" dirty="0"/>
              <a:t> </a:t>
            </a:r>
            <a:r>
              <a:rPr dirty="0"/>
              <a:t>Alternatif</a:t>
            </a:r>
            <a:r>
              <a:rPr spc="-65" dirty="0"/>
              <a:t> </a:t>
            </a:r>
            <a:r>
              <a:rPr dirty="0"/>
              <a:t>Akım</a:t>
            </a:r>
            <a:r>
              <a:rPr spc="-85" dirty="0"/>
              <a:t> </a:t>
            </a:r>
            <a:r>
              <a:rPr spc="-10" dirty="0"/>
              <a:t>(A.C)</a:t>
            </a:r>
          </a:p>
        </p:txBody>
      </p:sp>
      <p:sp>
        <p:nvSpPr>
          <p:cNvPr id="6" name="object 6"/>
          <p:cNvSpPr/>
          <p:nvPr/>
        </p:nvSpPr>
        <p:spPr>
          <a:xfrm>
            <a:off x="44450" y="904875"/>
            <a:ext cx="9072880" cy="2092325"/>
          </a:xfrm>
          <a:custGeom>
            <a:avLst/>
            <a:gdLst/>
            <a:ahLst/>
            <a:cxnLst/>
            <a:rect l="l" t="t" r="r" b="b"/>
            <a:pathLst>
              <a:path w="9072880" h="2092325">
                <a:moveTo>
                  <a:pt x="9072626" y="0"/>
                </a:moveTo>
                <a:lnTo>
                  <a:pt x="0" y="0"/>
                </a:lnTo>
                <a:lnTo>
                  <a:pt x="0" y="2092325"/>
                </a:lnTo>
                <a:lnTo>
                  <a:pt x="9072626" y="2092325"/>
                </a:lnTo>
                <a:lnTo>
                  <a:pt x="90726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40" y="777859"/>
            <a:ext cx="8915400" cy="21602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Doğru</a:t>
            </a:r>
            <a:r>
              <a:rPr sz="2400" b="1" u="sng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Akım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(DC)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Zamana</a:t>
            </a:r>
            <a:r>
              <a:rPr sz="24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bağlı</a:t>
            </a:r>
            <a:r>
              <a:rPr sz="24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olarak</a:t>
            </a:r>
            <a:r>
              <a:rPr sz="2400" b="1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yönü</a:t>
            </a:r>
            <a:r>
              <a:rPr sz="24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ve</a:t>
            </a:r>
            <a:r>
              <a:rPr sz="24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şiddeti</a:t>
            </a:r>
            <a:r>
              <a:rPr sz="24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değişmeyen</a:t>
            </a:r>
            <a:r>
              <a:rPr sz="24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akıma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doğru akım</a:t>
            </a:r>
            <a:r>
              <a:rPr sz="24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denir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“.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Doğru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akım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genelde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elektronik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devrelerde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kullanılır.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  ideal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doğru  akım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  sabit  olanıdır.  En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sabit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doğru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akım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kaynakları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pillerdir.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001" y="3000311"/>
            <a:ext cx="3271774" cy="35227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352" y="120396"/>
              <a:ext cx="7472172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Doğru</a:t>
            </a:r>
            <a:r>
              <a:rPr spc="-60" dirty="0"/>
              <a:t> </a:t>
            </a:r>
            <a:r>
              <a:rPr dirty="0"/>
              <a:t>Akım</a:t>
            </a:r>
            <a:r>
              <a:rPr spc="-65" dirty="0"/>
              <a:t> </a:t>
            </a:r>
            <a:r>
              <a:rPr dirty="0"/>
              <a:t>(D.C)</a:t>
            </a:r>
            <a:r>
              <a:rPr spc="-60" dirty="0"/>
              <a:t> </a:t>
            </a:r>
            <a:r>
              <a:rPr dirty="0"/>
              <a:t>–</a:t>
            </a:r>
            <a:r>
              <a:rPr spc="-75" dirty="0"/>
              <a:t> </a:t>
            </a:r>
            <a:r>
              <a:rPr dirty="0"/>
              <a:t>Alternatif</a:t>
            </a:r>
            <a:r>
              <a:rPr spc="-65" dirty="0"/>
              <a:t> </a:t>
            </a:r>
            <a:r>
              <a:rPr dirty="0"/>
              <a:t>Akım</a:t>
            </a:r>
            <a:r>
              <a:rPr spc="-85" dirty="0"/>
              <a:t> </a:t>
            </a:r>
            <a:r>
              <a:rPr spc="-10" dirty="0"/>
              <a:t>(A.C)</a:t>
            </a:r>
          </a:p>
        </p:txBody>
      </p:sp>
      <p:sp>
        <p:nvSpPr>
          <p:cNvPr id="6" name="object 6"/>
          <p:cNvSpPr/>
          <p:nvPr/>
        </p:nvSpPr>
        <p:spPr>
          <a:xfrm>
            <a:off x="44450" y="904875"/>
            <a:ext cx="9072880" cy="1724025"/>
          </a:xfrm>
          <a:custGeom>
            <a:avLst/>
            <a:gdLst/>
            <a:ahLst/>
            <a:cxnLst/>
            <a:rect l="l" t="t" r="r" b="b"/>
            <a:pathLst>
              <a:path w="9072880" h="1724025">
                <a:moveTo>
                  <a:pt x="9072626" y="0"/>
                </a:moveTo>
                <a:lnTo>
                  <a:pt x="0" y="0"/>
                </a:lnTo>
                <a:lnTo>
                  <a:pt x="0" y="1724025"/>
                </a:lnTo>
                <a:lnTo>
                  <a:pt x="9072626" y="1724025"/>
                </a:lnTo>
                <a:lnTo>
                  <a:pt x="90726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40" y="777859"/>
            <a:ext cx="4482465" cy="10623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Alternatif</a:t>
            </a:r>
            <a:r>
              <a:rPr sz="2400" b="1" u="sng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Akım</a:t>
            </a:r>
            <a:r>
              <a:rPr sz="2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(AC)</a:t>
            </a:r>
            <a:r>
              <a:rPr sz="24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1585595" algn="l"/>
                <a:tab pos="2568575" algn="l"/>
                <a:tab pos="3742054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"Zamana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bağlı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yönü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5845" y="1448815"/>
            <a:ext cx="4184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745" algn="l"/>
                <a:tab pos="1880870" algn="l"/>
                <a:tab pos="3306445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şiddeti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değişen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akıma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670" y="1797939"/>
            <a:ext cx="8745220" cy="32384"/>
          </a:xfrm>
          <a:custGeom>
            <a:avLst/>
            <a:gdLst/>
            <a:ahLst/>
            <a:cxnLst/>
            <a:rect l="l" t="t" r="r" b="b"/>
            <a:pathLst>
              <a:path w="8745220" h="32385">
                <a:moveTo>
                  <a:pt x="8744712" y="0"/>
                </a:moveTo>
                <a:lnTo>
                  <a:pt x="0" y="0"/>
                </a:lnTo>
                <a:lnTo>
                  <a:pt x="0" y="32003"/>
                </a:lnTo>
                <a:lnTo>
                  <a:pt x="8744712" y="32003"/>
                </a:lnTo>
                <a:lnTo>
                  <a:pt x="8744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3240" y="1814576"/>
            <a:ext cx="8914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23695" algn="l"/>
                <a:tab pos="2641600" algn="l"/>
                <a:tab pos="3937000" algn="l"/>
                <a:tab pos="5598795" algn="l"/>
                <a:tab pos="6615430" algn="l"/>
                <a:tab pos="7833359" algn="l"/>
              </a:tabLst>
            </a:pP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alternatif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akım</a:t>
            </a:r>
            <a:r>
              <a:rPr sz="2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denir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".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Alternatif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akım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büyük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elektrik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devrelerinde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yüksek güçlü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elektrik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motorlarında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kullanılır.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876" y="2914650"/>
            <a:ext cx="326390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3" y="120396"/>
              <a:ext cx="5239511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95"/>
              </a:spcBef>
            </a:pPr>
            <a:r>
              <a:rPr dirty="0"/>
              <a:t>Alternans,</a:t>
            </a:r>
            <a:r>
              <a:rPr spc="-114" dirty="0"/>
              <a:t> </a:t>
            </a:r>
            <a:r>
              <a:rPr dirty="0"/>
              <a:t>Periyot,</a:t>
            </a:r>
            <a:r>
              <a:rPr spc="-95" dirty="0"/>
              <a:t> </a:t>
            </a:r>
            <a:r>
              <a:rPr spc="-10" dirty="0"/>
              <a:t>Frekans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75" y="928687"/>
            <a:ext cx="7143750" cy="5721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8668" y="120396"/>
              <a:ext cx="3179063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0270">
              <a:lnSpc>
                <a:spcPct val="100000"/>
              </a:lnSpc>
              <a:spcBef>
                <a:spcPts val="95"/>
              </a:spcBef>
            </a:pPr>
            <a:r>
              <a:rPr dirty="0"/>
              <a:t>Gerilim</a:t>
            </a:r>
            <a:r>
              <a:rPr spc="-70" dirty="0"/>
              <a:t> </a:t>
            </a:r>
            <a:r>
              <a:rPr dirty="0"/>
              <a:t>Nedir</a:t>
            </a:r>
            <a:r>
              <a:rPr spc="-65" dirty="0"/>
              <a:t> </a:t>
            </a:r>
            <a:r>
              <a:rPr spc="-50" dirty="0"/>
              <a:t>?</a:t>
            </a:r>
          </a:p>
        </p:txBody>
      </p:sp>
      <p:sp>
        <p:nvSpPr>
          <p:cNvPr id="6" name="object 6"/>
          <p:cNvSpPr/>
          <p:nvPr/>
        </p:nvSpPr>
        <p:spPr>
          <a:xfrm>
            <a:off x="44450" y="904875"/>
            <a:ext cx="9072880" cy="2092325"/>
          </a:xfrm>
          <a:custGeom>
            <a:avLst/>
            <a:gdLst/>
            <a:ahLst/>
            <a:cxnLst/>
            <a:rect l="l" t="t" r="r" b="b"/>
            <a:pathLst>
              <a:path w="9072880" h="2092325">
                <a:moveTo>
                  <a:pt x="9072626" y="0"/>
                </a:moveTo>
                <a:lnTo>
                  <a:pt x="0" y="0"/>
                </a:lnTo>
                <a:lnTo>
                  <a:pt x="0" y="2092325"/>
                </a:lnTo>
                <a:lnTo>
                  <a:pt x="9072626" y="2092325"/>
                </a:lnTo>
                <a:lnTo>
                  <a:pt x="907262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40" y="777859"/>
            <a:ext cx="8918575" cy="21602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Gerilim: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(Elektrik</a:t>
            </a:r>
            <a:r>
              <a:rPr sz="2400" b="1" spc="5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potansiyel</a:t>
            </a:r>
            <a:r>
              <a:rPr sz="2400" b="1" spc="5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farkı)</a:t>
            </a:r>
            <a:r>
              <a:rPr sz="2400" b="1" spc="5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elektronları</a:t>
            </a:r>
            <a:r>
              <a:rPr sz="2400" b="1" spc="5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maruz</a:t>
            </a:r>
            <a:r>
              <a:rPr sz="2400" b="1" spc="5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kaldıkları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elektrostatik</a:t>
            </a:r>
            <a:r>
              <a:rPr sz="2400" b="1" spc="5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alan</a:t>
            </a:r>
            <a:r>
              <a:rPr sz="2400" b="1" spc="5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kuvvetine</a:t>
            </a:r>
            <a:r>
              <a:rPr sz="2400" b="1" spc="5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karşı</a:t>
            </a:r>
            <a:r>
              <a:rPr sz="2400" b="1" spc="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hareket</a:t>
            </a:r>
            <a:r>
              <a:rPr sz="2400" b="1" spc="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ettiren</a:t>
            </a:r>
            <a:r>
              <a:rPr sz="2400" b="1" spc="5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kuvvettir.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elektrik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alanı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içerisinde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yer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alan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iki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nokta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arasındaki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potansiyel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fark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tarif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edilir.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Birimi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Volt’tur.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416" y="3480026"/>
            <a:ext cx="3224478" cy="20206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0" y="3071812"/>
            <a:ext cx="2701938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" y="54879"/>
            <a:ext cx="9089390" cy="919480"/>
            <a:chOff x="54864" y="54879"/>
            <a:chExt cx="90893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8152" y="120396"/>
              <a:ext cx="5338572" cy="853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437" y="71501"/>
              <a:ext cx="9001760" cy="792480"/>
            </a:xfrm>
            <a:custGeom>
              <a:avLst/>
              <a:gdLst/>
              <a:ahLst/>
              <a:cxnLst/>
              <a:rect l="l" t="t" r="r" b="b"/>
              <a:pathLst>
                <a:path w="9001760" h="792480">
                  <a:moveTo>
                    <a:pt x="9001188" y="0"/>
                  </a:moveTo>
                  <a:lnTo>
                    <a:pt x="132029" y="0"/>
                  </a:lnTo>
                  <a:lnTo>
                    <a:pt x="90300" y="6724"/>
                  </a:lnTo>
                  <a:lnTo>
                    <a:pt x="54057" y="25452"/>
                  </a:lnTo>
                  <a:lnTo>
                    <a:pt x="25475" y="54013"/>
                  </a:lnTo>
                  <a:lnTo>
                    <a:pt x="6731" y="90237"/>
                  </a:lnTo>
                  <a:lnTo>
                    <a:pt x="0" y="131952"/>
                  </a:lnTo>
                  <a:lnTo>
                    <a:pt x="0" y="792099"/>
                  </a:lnTo>
                  <a:lnTo>
                    <a:pt x="8869108" y="792099"/>
                  </a:lnTo>
                  <a:lnTo>
                    <a:pt x="8910837" y="785373"/>
                  </a:lnTo>
                  <a:lnTo>
                    <a:pt x="8947092" y="766638"/>
                  </a:lnTo>
                  <a:lnTo>
                    <a:pt x="8975690" y="738057"/>
                  </a:lnTo>
                  <a:lnTo>
                    <a:pt x="8994450" y="701796"/>
                  </a:lnTo>
                  <a:lnTo>
                    <a:pt x="9001188" y="660019"/>
                  </a:lnTo>
                  <a:lnTo>
                    <a:pt x="90011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95"/>
              </a:spcBef>
            </a:pPr>
            <a:r>
              <a:rPr dirty="0"/>
              <a:t>Elektronik</a:t>
            </a:r>
            <a:r>
              <a:rPr spc="-114" dirty="0"/>
              <a:t> </a:t>
            </a:r>
            <a:r>
              <a:rPr dirty="0"/>
              <a:t>Devre</a:t>
            </a:r>
            <a:r>
              <a:rPr spc="-125" dirty="0"/>
              <a:t> </a:t>
            </a:r>
            <a:r>
              <a:rPr spc="-10" dirty="0"/>
              <a:t>Elemanları</a:t>
            </a:r>
          </a:p>
        </p:txBody>
      </p:sp>
      <p:sp>
        <p:nvSpPr>
          <p:cNvPr id="6" name="object 6"/>
          <p:cNvSpPr/>
          <p:nvPr/>
        </p:nvSpPr>
        <p:spPr>
          <a:xfrm>
            <a:off x="44450" y="987425"/>
            <a:ext cx="9072880" cy="4370705"/>
          </a:xfrm>
          <a:custGeom>
            <a:avLst/>
            <a:gdLst/>
            <a:ahLst/>
            <a:cxnLst/>
            <a:rect l="l" t="t" r="r" b="b"/>
            <a:pathLst>
              <a:path w="9072880" h="4370705">
                <a:moveTo>
                  <a:pt x="9072626" y="0"/>
                </a:moveTo>
                <a:lnTo>
                  <a:pt x="0" y="0"/>
                </a:lnTo>
                <a:lnTo>
                  <a:pt x="0" y="4370451"/>
                </a:lnTo>
                <a:lnTo>
                  <a:pt x="9072626" y="4370451"/>
                </a:lnTo>
                <a:lnTo>
                  <a:pt x="907262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3240" y="860409"/>
            <a:ext cx="6504940" cy="405002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Elektronik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Devre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Elemanları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İki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Gruba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Ayrılır: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469265" algn="l"/>
              </a:tabLst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Pasif</a:t>
            </a:r>
            <a:r>
              <a:rPr sz="24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Devre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Elemanları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spcBef>
                <a:spcPts val="1080"/>
              </a:spcBef>
              <a:buFont typeface="Microsoft Sans Serif"/>
              <a:buChar char="•"/>
              <a:tabLst>
                <a:tab pos="6597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Dirençler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6597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Kondansatörler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buFont typeface="Microsoft Sans Serif"/>
              <a:buChar char="•"/>
              <a:tabLst>
                <a:tab pos="6597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Bobinler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469265" algn="l"/>
              </a:tabLst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Aktif</a:t>
            </a:r>
            <a:r>
              <a:rPr sz="24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Devre</a:t>
            </a:r>
            <a:r>
              <a:rPr sz="24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Elemanları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spcBef>
                <a:spcPts val="1080"/>
              </a:spcBef>
              <a:buFont typeface="Microsoft Sans Serif"/>
              <a:buChar char="•"/>
              <a:tabLst>
                <a:tab pos="6597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Diyotlar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buFont typeface="Microsoft Sans Serif"/>
              <a:buChar char="•"/>
              <a:tabLst>
                <a:tab pos="6597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Transistörler</a:t>
            </a:r>
            <a:endParaRPr sz="2400">
              <a:latin typeface="Arial"/>
              <a:cs typeface="Arial"/>
            </a:endParaRPr>
          </a:p>
          <a:p>
            <a:pPr marL="659765" lvl="1" indent="-189865">
              <a:lnSpc>
                <a:spcPct val="100000"/>
              </a:lnSpc>
              <a:buFont typeface="Microsoft Sans Serif"/>
              <a:buChar char="•"/>
              <a:tabLst>
                <a:tab pos="65976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Entegre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devreler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591</Words>
  <Application>Microsoft Office PowerPoint</Application>
  <PresentationFormat>Ekran Gösterisi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Microsoft Sans Serif</vt:lpstr>
      <vt:lpstr>Office Theme</vt:lpstr>
      <vt:lpstr>DİJİTAL TARIMDA ELEKTRİK ELEKTRONİK</vt:lpstr>
      <vt:lpstr>Elektrik Yükü ve Akımı</vt:lpstr>
      <vt:lpstr>Elektrik Yükü ve Akımı</vt:lpstr>
      <vt:lpstr>İletken – Yarı İletken - Yalıtkan</vt:lpstr>
      <vt:lpstr>Doğru Akım (D.C) – Alternatif Akım (A.C)</vt:lpstr>
      <vt:lpstr>Doğru Akım (D.C) – Alternatif Akım (A.C)</vt:lpstr>
      <vt:lpstr>Alternans, Periyot, Frekans</vt:lpstr>
      <vt:lpstr>Gerilim Nedir ?</vt:lpstr>
      <vt:lpstr>Elektronik Devre Elemanları</vt:lpstr>
      <vt:lpstr>Direnç Nedir ?</vt:lpstr>
      <vt:lpstr>Direnci Etkileyen Faktörler</vt:lpstr>
      <vt:lpstr>Direnci Etkileyen Faktörler</vt:lpstr>
      <vt:lpstr>Direncin Sıcaklıkla Değişimi</vt:lpstr>
      <vt:lpstr>Direncin Sıcaklıkla Değişimi</vt:lpstr>
      <vt:lpstr>Ohm Kanunu</vt:lpstr>
      <vt:lpstr>Direnç bağlantıları ve Kirchoff Kanunları</vt:lpstr>
      <vt:lpstr>Seri Bağlantı</vt:lpstr>
      <vt:lpstr>Paralel Bağlantı</vt:lpstr>
      <vt:lpstr>Kirchoff Gerilimler Kanunu</vt:lpstr>
      <vt:lpstr>Kirchoff Akımlar Kanunu</vt:lpstr>
      <vt:lpstr>Örnekler</vt:lpstr>
      <vt:lpstr>Örnekler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Mr.Navpreet Singh</dc:creator>
  <cp:lastModifiedBy>İlker ÜNAL</cp:lastModifiedBy>
  <cp:revision>1</cp:revision>
  <dcterms:created xsi:type="dcterms:W3CDTF">2025-09-26T05:39:00Z</dcterms:created>
  <dcterms:modified xsi:type="dcterms:W3CDTF">2025-09-26T05:40:52Z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2025-09-26T00:00:00Z</vt:filetime>
  </property>
  <property fmtid="{D5CDD505-2E9C-101B-9397-08002B2CF9AE}" pid="5" name="Producer">
    <vt:lpwstr>Microsoft® PowerPoint® 2010</vt:lpwstr>
  </property>
</Properties>
</file>