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61" r:id="rId3"/>
    <p:sldId id="262" r:id="rId4"/>
    <p:sldId id="263" r:id="rId5"/>
    <p:sldId id="264" r:id="rId6"/>
    <p:sldId id="265" r:id="rId7"/>
    <p:sldId id="266" r:id="rId8"/>
    <p:sldId id="267" r:id="rId9"/>
    <p:sldId id="268" r:id="rId10"/>
    <p:sldId id="269" r:id="rId11"/>
    <p:sldId id="270" r:id="rId12"/>
    <p:sldId id="272" r:id="rId13"/>
    <p:sldId id="273" r:id="rId14"/>
    <p:sldId id="274" r:id="rId15"/>
    <p:sldId id="275" r:id="rId16"/>
    <p:sldId id="276" r:id="rId17"/>
    <p:sldId id="277" r:id="rId18"/>
    <p:sldId id="278" r:id="rId19"/>
    <p:sldId id="279" r:id="rId20"/>
    <p:sldId id="280" r:id="rId21"/>
    <p:sldId id="281" r:id="rId22"/>
    <p:sldId id="282" r:id="rId23"/>
    <p:sldId id="283" r:id="rId24"/>
    <p:sldId id="284" r:id="rId25"/>
    <p:sldId id="285" r:id="rId26"/>
    <p:sldId id="286" r:id="rId27"/>
    <p:sldId id="287" r:id="rId28"/>
    <p:sldId id="288" r:id="rId29"/>
    <p:sldId id="289" r:id="rId30"/>
    <p:sldId id="290" r:id="rId31"/>
    <p:sldId id="291" r:id="rId32"/>
    <p:sldId id="292" r:id="rId33"/>
    <p:sldId id="293" r:id="rId34"/>
    <p:sldId id="294" r:id="rId35"/>
    <p:sldId id="295" r:id="rId36"/>
    <p:sldId id="296" r:id="rId37"/>
    <p:sldId id="297" r:id="rId38"/>
    <p:sldId id="298" r:id="rId39"/>
    <p:sldId id="299" r:id="rId40"/>
    <p:sldId id="300" r:id="rId41"/>
    <p:sldId id="301" r:id="rId42"/>
    <p:sldId id="302" r:id="rId43"/>
    <p:sldId id="303" r:id="rId44"/>
    <p:sldId id="304" r:id="rId45"/>
    <p:sldId id="305" r:id="rId46"/>
    <p:sldId id="306" r:id="rId47"/>
    <p:sldId id="307" r:id="rId48"/>
    <p:sldId id="308" r:id="rId49"/>
    <p:sldId id="309" r:id="rId50"/>
    <p:sldId id="310" r:id="rId51"/>
    <p:sldId id="311" r:id="rId52"/>
  </p:sldIdLst>
  <p:sldSz cx="9144000" cy="6858000" type="screen4x3"/>
  <p:notesSz cx="9144000" cy="6858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4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18540" y="330784"/>
            <a:ext cx="6685915" cy="391795"/>
          </a:xfrm>
          <a:prstGeom prst="rect">
            <a:avLst/>
          </a:prstGeom>
        </p:spPr>
        <p:txBody>
          <a:bodyPr wrap="square" lIns="0" tIns="0" rIns="0" bIns="0">
            <a:spAutoFit/>
          </a:bodyPr>
          <a:lstStyle>
            <a:lvl1pPr>
              <a:defRPr sz="2900" b="0" i="0">
                <a:solidFill>
                  <a:srgbClr val="FF0000"/>
                </a:solidFill>
                <a:latin typeface="Calibri"/>
                <a:cs typeface="Calibri"/>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sz="2400" b="0" i="0">
                <a:solidFill>
                  <a:schemeClr val="tx1"/>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10/10/2025</a:t>
            </a:fld>
            <a:endParaRPr lang="en-US"/>
          </a:p>
        </p:txBody>
      </p:sp>
      <p:sp>
        <p:nvSpPr>
          <p:cNvPr id="6" name="Holder 6"/>
          <p:cNvSpPr>
            <a:spLocks noGrp="1"/>
          </p:cNvSpPr>
          <p:nvPr>
            <p:ph type="sldNum" sz="quarter" idx="7"/>
          </p:nvPr>
        </p:nvSpPr>
        <p:spPr/>
        <p:txBody>
          <a:bodyPr lIns="0" tIns="0" rIns="0" bIns="0"/>
          <a:lstStyle>
            <a:lvl1pPr>
              <a:defRPr sz="2400" b="0" i="0">
                <a:solidFill>
                  <a:srgbClr val="888888"/>
                </a:solidFill>
                <a:latin typeface="Calibri"/>
                <a:cs typeface="Calibri"/>
              </a:defRPr>
            </a:lvl1pPr>
          </a:lstStyle>
          <a:p>
            <a:pPr marL="295275">
              <a:lnSpc>
                <a:spcPts val="2380"/>
              </a:lnSpc>
            </a:pPr>
            <a:fld id="{81D60167-4931-47E6-BA6A-407CBD079E47}" type="slidenum">
              <a:rPr spc="-50" dirty="0"/>
              <a:t>‹#›</a:t>
            </a:fld>
            <a:endParaRPr spc="-50"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900" b="0" i="0">
                <a:solidFill>
                  <a:srgbClr val="FF0000"/>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sz="2400" b="0" i="0">
                <a:solidFill>
                  <a:schemeClr val="tx1"/>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10/10/2025</a:t>
            </a:fld>
            <a:endParaRPr lang="en-US"/>
          </a:p>
        </p:txBody>
      </p:sp>
      <p:sp>
        <p:nvSpPr>
          <p:cNvPr id="6" name="Holder 6"/>
          <p:cNvSpPr>
            <a:spLocks noGrp="1"/>
          </p:cNvSpPr>
          <p:nvPr>
            <p:ph type="sldNum" sz="quarter" idx="7"/>
          </p:nvPr>
        </p:nvSpPr>
        <p:spPr/>
        <p:txBody>
          <a:bodyPr lIns="0" tIns="0" rIns="0" bIns="0"/>
          <a:lstStyle>
            <a:lvl1pPr>
              <a:defRPr sz="2400" b="0" i="0">
                <a:solidFill>
                  <a:srgbClr val="888888"/>
                </a:solidFill>
                <a:latin typeface="Calibri"/>
                <a:cs typeface="Calibri"/>
              </a:defRPr>
            </a:lvl1pPr>
          </a:lstStyle>
          <a:p>
            <a:pPr marL="295275">
              <a:lnSpc>
                <a:spcPts val="2380"/>
              </a:lnSpc>
            </a:pPr>
            <a:fld id="{81D60167-4931-47E6-BA6A-407CBD079E47}" type="slidenum">
              <a:rPr spc="-50" dirty="0"/>
              <a:t>‹#›</a:t>
            </a:fld>
            <a:endParaRPr spc="-50"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900" b="0" i="0">
                <a:solidFill>
                  <a:srgbClr val="FF0000"/>
                </a:solidFill>
                <a:latin typeface="Calibri"/>
                <a:cs typeface="Calibri"/>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10/10/2025</a:t>
            </a:fld>
            <a:endParaRPr lang="en-US"/>
          </a:p>
        </p:txBody>
      </p:sp>
      <p:sp>
        <p:nvSpPr>
          <p:cNvPr id="7" name="Holder 7"/>
          <p:cNvSpPr>
            <a:spLocks noGrp="1"/>
          </p:cNvSpPr>
          <p:nvPr>
            <p:ph type="sldNum" sz="quarter" idx="7"/>
          </p:nvPr>
        </p:nvSpPr>
        <p:spPr/>
        <p:txBody>
          <a:bodyPr lIns="0" tIns="0" rIns="0" bIns="0"/>
          <a:lstStyle>
            <a:lvl1pPr>
              <a:defRPr sz="2400" b="0" i="0">
                <a:solidFill>
                  <a:srgbClr val="888888"/>
                </a:solidFill>
                <a:latin typeface="Calibri"/>
                <a:cs typeface="Calibri"/>
              </a:defRPr>
            </a:lvl1pPr>
          </a:lstStyle>
          <a:p>
            <a:pPr marL="295275">
              <a:lnSpc>
                <a:spcPts val="2380"/>
              </a:lnSpc>
            </a:pPr>
            <a:fld id="{81D60167-4931-47E6-BA6A-407CBD079E47}" type="slidenum">
              <a:rPr spc="-50" dirty="0"/>
              <a:t>‹#›</a:t>
            </a:fld>
            <a:endParaRPr spc="-50"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900" b="0" i="0">
                <a:solidFill>
                  <a:srgbClr val="FF0000"/>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10/10/2025</a:t>
            </a:fld>
            <a:endParaRPr lang="en-US"/>
          </a:p>
        </p:txBody>
      </p:sp>
      <p:sp>
        <p:nvSpPr>
          <p:cNvPr id="5" name="Holder 5"/>
          <p:cNvSpPr>
            <a:spLocks noGrp="1"/>
          </p:cNvSpPr>
          <p:nvPr>
            <p:ph type="sldNum" sz="quarter" idx="7"/>
          </p:nvPr>
        </p:nvSpPr>
        <p:spPr/>
        <p:txBody>
          <a:bodyPr lIns="0" tIns="0" rIns="0" bIns="0"/>
          <a:lstStyle>
            <a:lvl1pPr>
              <a:defRPr sz="2400" b="0" i="0">
                <a:solidFill>
                  <a:srgbClr val="888888"/>
                </a:solidFill>
                <a:latin typeface="Calibri"/>
                <a:cs typeface="Calibri"/>
              </a:defRPr>
            </a:lvl1pPr>
          </a:lstStyle>
          <a:p>
            <a:pPr marL="295275">
              <a:lnSpc>
                <a:spcPts val="2380"/>
              </a:lnSpc>
            </a:pPr>
            <a:fld id="{81D60167-4931-47E6-BA6A-407CBD079E47}" type="slidenum">
              <a:rPr spc="-50" dirty="0"/>
              <a:t>‹#›</a:t>
            </a:fld>
            <a:endParaRPr spc="-50"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10/10/2025</a:t>
            </a:fld>
            <a:endParaRPr lang="en-US"/>
          </a:p>
        </p:txBody>
      </p:sp>
      <p:sp>
        <p:nvSpPr>
          <p:cNvPr id="4" name="Holder 4"/>
          <p:cNvSpPr>
            <a:spLocks noGrp="1"/>
          </p:cNvSpPr>
          <p:nvPr>
            <p:ph type="sldNum" sz="quarter" idx="7"/>
          </p:nvPr>
        </p:nvSpPr>
        <p:spPr/>
        <p:txBody>
          <a:bodyPr lIns="0" tIns="0" rIns="0" bIns="0"/>
          <a:lstStyle>
            <a:lvl1pPr>
              <a:defRPr sz="2400" b="0" i="0">
                <a:solidFill>
                  <a:srgbClr val="888888"/>
                </a:solidFill>
                <a:latin typeface="Calibri"/>
                <a:cs typeface="Calibri"/>
              </a:defRPr>
            </a:lvl1pPr>
          </a:lstStyle>
          <a:p>
            <a:pPr marL="295275">
              <a:lnSpc>
                <a:spcPts val="2380"/>
              </a:lnSpc>
            </a:pPr>
            <a:fld id="{81D60167-4931-47E6-BA6A-407CBD079E47}" type="slidenum">
              <a:rPr spc="-50" dirty="0"/>
              <a:t>‹#›</a:t>
            </a:fld>
            <a:endParaRPr spc="-50"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131470" y="47625"/>
            <a:ext cx="8611870" cy="467995"/>
          </a:xfrm>
          <a:prstGeom prst="rect">
            <a:avLst/>
          </a:prstGeom>
        </p:spPr>
        <p:txBody>
          <a:bodyPr wrap="square" lIns="0" tIns="0" rIns="0" bIns="0">
            <a:spAutoFit/>
          </a:bodyPr>
          <a:lstStyle>
            <a:lvl1pPr>
              <a:defRPr sz="2900" b="0" i="0">
                <a:solidFill>
                  <a:srgbClr val="FF0000"/>
                </a:solidFill>
                <a:latin typeface="Calibri"/>
                <a:cs typeface="Calibri"/>
              </a:defRPr>
            </a:lvl1pPr>
          </a:lstStyle>
          <a:p>
            <a:endParaRPr/>
          </a:p>
        </p:txBody>
      </p:sp>
      <p:sp>
        <p:nvSpPr>
          <p:cNvPr id="3" name="Holder 3"/>
          <p:cNvSpPr>
            <a:spLocks noGrp="1"/>
          </p:cNvSpPr>
          <p:nvPr>
            <p:ph type="body" idx="1"/>
          </p:nvPr>
        </p:nvSpPr>
        <p:spPr>
          <a:xfrm>
            <a:off x="206349" y="2939034"/>
            <a:ext cx="3787775" cy="1670685"/>
          </a:xfrm>
          <a:prstGeom prst="rect">
            <a:avLst/>
          </a:prstGeom>
        </p:spPr>
        <p:txBody>
          <a:bodyPr wrap="square" lIns="0" tIns="0" rIns="0" bIns="0">
            <a:spAutoFit/>
          </a:bodyPr>
          <a:lstStyle>
            <a:lvl1pPr>
              <a:defRPr sz="2400" b="0" i="0">
                <a:solidFill>
                  <a:schemeClr val="tx1"/>
                </a:solidFill>
                <a:latin typeface="Calibri"/>
                <a:cs typeface="Calibri"/>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10/10/2025</a:t>
            </a:fld>
            <a:endParaRPr lang="en-US"/>
          </a:p>
        </p:txBody>
      </p:sp>
      <p:sp>
        <p:nvSpPr>
          <p:cNvPr id="6" name="Holder 6"/>
          <p:cNvSpPr>
            <a:spLocks noGrp="1"/>
          </p:cNvSpPr>
          <p:nvPr>
            <p:ph type="sldNum" sz="quarter" idx="7"/>
          </p:nvPr>
        </p:nvSpPr>
        <p:spPr>
          <a:xfrm>
            <a:off x="8565515" y="6496532"/>
            <a:ext cx="501395" cy="432434"/>
          </a:xfrm>
          <a:prstGeom prst="rect">
            <a:avLst/>
          </a:prstGeom>
        </p:spPr>
        <p:txBody>
          <a:bodyPr wrap="square" lIns="0" tIns="0" rIns="0" bIns="0">
            <a:spAutoFit/>
          </a:bodyPr>
          <a:lstStyle>
            <a:lvl1pPr>
              <a:defRPr sz="2400" b="0" i="0">
                <a:solidFill>
                  <a:srgbClr val="888888"/>
                </a:solidFill>
                <a:latin typeface="Calibri"/>
                <a:cs typeface="Calibri"/>
              </a:defRPr>
            </a:lvl1pPr>
          </a:lstStyle>
          <a:p>
            <a:pPr marL="295275">
              <a:lnSpc>
                <a:spcPts val="2380"/>
              </a:lnSpc>
            </a:pPr>
            <a:fld id="{81D60167-4931-47E6-BA6A-407CBD079E47}" type="slidenum">
              <a:rPr spc="-50" dirty="0"/>
              <a:t>‹#›</a:t>
            </a:fld>
            <a:endParaRPr spc="-50"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8.jpg"/><Relationship Id="rId2" Type="http://schemas.openxmlformats.org/officeDocument/2006/relationships/image" Target="../media/image27.jp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29.jp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image" Target="../media/image30.jp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image" Target="../media/image34.png"/><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image" Target="../media/image35.png"/><Relationship Id="rId1" Type="http://schemas.openxmlformats.org/officeDocument/2006/relationships/slideLayout" Target="../slideLayouts/slideLayout5.xml"/><Relationship Id="rId4" Type="http://schemas.openxmlformats.org/officeDocument/2006/relationships/image" Target="../media/image37.png"/></Relationships>
</file>

<file path=ppt/slides/_rels/slide18.xml.rels><?xml version="1.0" encoding="UTF-8" standalone="yes"?>
<Relationships xmlns="http://schemas.openxmlformats.org/package/2006/relationships"><Relationship Id="rId3" Type="http://schemas.openxmlformats.org/officeDocument/2006/relationships/image" Target="../media/image39.jpg"/><Relationship Id="rId2" Type="http://schemas.openxmlformats.org/officeDocument/2006/relationships/image" Target="../media/image38.jpg"/><Relationship Id="rId1" Type="http://schemas.openxmlformats.org/officeDocument/2006/relationships/slideLayout" Target="../slideLayouts/slideLayout1.xml"/><Relationship Id="rId4" Type="http://schemas.openxmlformats.org/officeDocument/2006/relationships/image" Target="../media/image40.png"/></Relationships>
</file>

<file path=ppt/slides/_rels/slide19.xml.rels><?xml version="1.0" encoding="UTF-8" standalone="yes"?>
<Relationships xmlns="http://schemas.openxmlformats.org/package/2006/relationships"><Relationship Id="rId2" Type="http://schemas.openxmlformats.org/officeDocument/2006/relationships/image" Target="../media/image4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3" Type="http://schemas.openxmlformats.org/officeDocument/2006/relationships/image" Target="../media/image43.png"/><Relationship Id="rId2" Type="http://schemas.openxmlformats.org/officeDocument/2006/relationships/image" Target="../media/image42.png"/><Relationship Id="rId1" Type="http://schemas.openxmlformats.org/officeDocument/2006/relationships/slideLayout" Target="../slideLayouts/slideLayout2.xml"/><Relationship Id="rId6" Type="http://schemas.openxmlformats.org/officeDocument/2006/relationships/image" Target="../media/image46.png"/><Relationship Id="rId5" Type="http://schemas.openxmlformats.org/officeDocument/2006/relationships/image" Target="../media/image45.png"/><Relationship Id="rId4" Type="http://schemas.openxmlformats.org/officeDocument/2006/relationships/image" Target="../media/image44.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8" Type="http://schemas.openxmlformats.org/officeDocument/2006/relationships/image" Target="../media/image53.png"/><Relationship Id="rId3" Type="http://schemas.openxmlformats.org/officeDocument/2006/relationships/image" Target="../media/image48.png"/><Relationship Id="rId7" Type="http://schemas.openxmlformats.org/officeDocument/2006/relationships/image" Target="../media/image52.png"/><Relationship Id="rId2" Type="http://schemas.openxmlformats.org/officeDocument/2006/relationships/image" Target="../media/image47.png"/><Relationship Id="rId1" Type="http://schemas.openxmlformats.org/officeDocument/2006/relationships/slideLayout" Target="../slideLayouts/slideLayout2.xml"/><Relationship Id="rId6" Type="http://schemas.openxmlformats.org/officeDocument/2006/relationships/image" Target="../media/image51.png"/><Relationship Id="rId5" Type="http://schemas.openxmlformats.org/officeDocument/2006/relationships/image" Target="../media/image50.png"/><Relationship Id="rId4" Type="http://schemas.openxmlformats.org/officeDocument/2006/relationships/image" Target="../media/image49.png"/><Relationship Id="rId9" Type="http://schemas.openxmlformats.org/officeDocument/2006/relationships/image" Target="../media/image54.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56.png"/><Relationship Id="rId2" Type="http://schemas.openxmlformats.org/officeDocument/2006/relationships/image" Target="../media/image55.png"/><Relationship Id="rId1" Type="http://schemas.openxmlformats.org/officeDocument/2006/relationships/slideLayout" Target="../slideLayouts/slideLayout2.xml"/><Relationship Id="rId4" Type="http://schemas.openxmlformats.org/officeDocument/2006/relationships/image" Target="../media/image57.png"/></Relationships>
</file>

<file path=ppt/slides/_rels/slide28.xml.rels><?xml version="1.0" encoding="UTF-8" standalone="yes"?>
<Relationships xmlns="http://schemas.openxmlformats.org/package/2006/relationships"><Relationship Id="rId2" Type="http://schemas.openxmlformats.org/officeDocument/2006/relationships/image" Target="../media/image58.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8" Type="http://schemas.openxmlformats.org/officeDocument/2006/relationships/image" Target="../media/image65.png"/><Relationship Id="rId3" Type="http://schemas.openxmlformats.org/officeDocument/2006/relationships/image" Target="../media/image60.png"/><Relationship Id="rId7" Type="http://schemas.openxmlformats.org/officeDocument/2006/relationships/image" Target="../media/image64.png"/><Relationship Id="rId2" Type="http://schemas.openxmlformats.org/officeDocument/2006/relationships/image" Target="../media/image59.png"/><Relationship Id="rId1" Type="http://schemas.openxmlformats.org/officeDocument/2006/relationships/slideLayout" Target="../slideLayouts/slideLayout3.xml"/><Relationship Id="rId6" Type="http://schemas.openxmlformats.org/officeDocument/2006/relationships/image" Target="../media/image63.png"/><Relationship Id="rId11" Type="http://schemas.openxmlformats.org/officeDocument/2006/relationships/image" Target="../media/image68.png"/><Relationship Id="rId5" Type="http://schemas.openxmlformats.org/officeDocument/2006/relationships/image" Target="../media/image62.png"/><Relationship Id="rId10" Type="http://schemas.openxmlformats.org/officeDocument/2006/relationships/image" Target="../media/image67.png"/><Relationship Id="rId4" Type="http://schemas.openxmlformats.org/officeDocument/2006/relationships/image" Target="../media/image61.png"/><Relationship Id="rId9" Type="http://schemas.openxmlformats.org/officeDocument/2006/relationships/image" Target="../media/image66.png"/></Relationships>
</file>

<file path=ppt/slides/_rels/slide32.xml.rels><?xml version="1.0" encoding="UTF-8" standalone="yes"?>
<Relationships xmlns="http://schemas.openxmlformats.org/package/2006/relationships"><Relationship Id="rId8" Type="http://schemas.openxmlformats.org/officeDocument/2006/relationships/image" Target="../media/image75.png"/><Relationship Id="rId3" Type="http://schemas.openxmlformats.org/officeDocument/2006/relationships/image" Target="../media/image70.png"/><Relationship Id="rId7" Type="http://schemas.openxmlformats.org/officeDocument/2006/relationships/image" Target="../media/image74.png"/><Relationship Id="rId2" Type="http://schemas.openxmlformats.org/officeDocument/2006/relationships/image" Target="../media/image69.png"/><Relationship Id="rId1" Type="http://schemas.openxmlformats.org/officeDocument/2006/relationships/slideLayout" Target="../slideLayouts/slideLayout2.xml"/><Relationship Id="rId6" Type="http://schemas.openxmlformats.org/officeDocument/2006/relationships/image" Target="../media/image73.png"/><Relationship Id="rId5" Type="http://schemas.openxmlformats.org/officeDocument/2006/relationships/image" Target="../media/image72.png"/><Relationship Id="rId4" Type="http://schemas.openxmlformats.org/officeDocument/2006/relationships/image" Target="../media/image71.png"/><Relationship Id="rId9" Type="http://schemas.openxmlformats.org/officeDocument/2006/relationships/image" Target="../media/image76.png"/></Relationships>
</file>

<file path=ppt/slides/_rels/slide33.xml.rels><?xml version="1.0" encoding="UTF-8" standalone="yes"?>
<Relationships xmlns="http://schemas.openxmlformats.org/package/2006/relationships"><Relationship Id="rId8" Type="http://schemas.openxmlformats.org/officeDocument/2006/relationships/image" Target="../media/image83.png"/><Relationship Id="rId13" Type="http://schemas.openxmlformats.org/officeDocument/2006/relationships/image" Target="../media/image88.png"/><Relationship Id="rId3" Type="http://schemas.openxmlformats.org/officeDocument/2006/relationships/image" Target="../media/image78.png"/><Relationship Id="rId7" Type="http://schemas.openxmlformats.org/officeDocument/2006/relationships/image" Target="../media/image82.png"/><Relationship Id="rId12" Type="http://schemas.openxmlformats.org/officeDocument/2006/relationships/image" Target="../media/image87.png"/><Relationship Id="rId2" Type="http://schemas.openxmlformats.org/officeDocument/2006/relationships/image" Target="../media/image77.png"/><Relationship Id="rId1" Type="http://schemas.openxmlformats.org/officeDocument/2006/relationships/slideLayout" Target="../slideLayouts/slideLayout3.xml"/><Relationship Id="rId6" Type="http://schemas.openxmlformats.org/officeDocument/2006/relationships/image" Target="../media/image81.png"/><Relationship Id="rId11" Type="http://schemas.openxmlformats.org/officeDocument/2006/relationships/image" Target="../media/image86.png"/><Relationship Id="rId5" Type="http://schemas.openxmlformats.org/officeDocument/2006/relationships/image" Target="../media/image80.png"/><Relationship Id="rId10" Type="http://schemas.openxmlformats.org/officeDocument/2006/relationships/image" Target="../media/image85.png"/><Relationship Id="rId4" Type="http://schemas.openxmlformats.org/officeDocument/2006/relationships/image" Target="../media/image79.png"/><Relationship Id="rId9" Type="http://schemas.openxmlformats.org/officeDocument/2006/relationships/image" Target="../media/image84.png"/></Relationships>
</file>

<file path=ppt/slides/_rels/slide34.xml.rels><?xml version="1.0" encoding="UTF-8" standalone="yes"?>
<Relationships xmlns="http://schemas.openxmlformats.org/package/2006/relationships"><Relationship Id="rId2" Type="http://schemas.openxmlformats.org/officeDocument/2006/relationships/image" Target="../media/image89.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91.png"/><Relationship Id="rId2" Type="http://schemas.openxmlformats.org/officeDocument/2006/relationships/image" Target="../media/image90.png"/><Relationship Id="rId1" Type="http://schemas.openxmlformats.org/officeDocument/2006/relationships/slideLayout" Target="../slideLayouts/slideLayout2.xml"/><Relationship Id="rId4" Type="http://schemas.openxmlformats.org/officeDocument/2006/relationships/image" Target="../media/image92.png"/></Relationships>
</file>

<file path=ppt/slides/_rels/slide36.xml.rels><?xml version="1.0" encoding="UTF-8" standalone="yes"?>
<Relationships xmlns="http://schemas.openxmlformats.org/package/2006/relationships"><Relationship Id="rId3" Type="http://schemas.openxmlformats.org/officeDocument/2006/relationships/image" Target="../media/image94.png"/><Relationship Id="rId2" Type="http://schemas.openxmlformats.org/officeDocument/2006/relationships/image" Target="../media/image93.png"/><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3" Type="http://schemas.openxmlformats.org/officeDocument/2006/relationships/image" Target="../media/image96.png"/><Relationship Id="rId2" Type="http://schemas.openxmlformats.org/officeDocument/2006/relationships/image" Target="../media/image95.png"/><Relationship Id="rId1" Type="http://schemas.openxmlformats.org/officeDocument/2006/relationships/slideLayout" Target="../slideLayouts/slideLayout3.xml"/><Relationship Id="rId4" Type="http://schemas.openxmlformats.org/officeDocument/2006/relationships/image" Target="../media/image97.png"/></Relationships>
</file>

<file path=ppt/slides/_rels/slide38.xml.rels><?xml version="1.0" encoding="UTF-8" standalone="yes"?>
<Relationships xmlns="http://schemas.openxmlformats.org/package/2006/relationships"><Relationship Id="rId3" Type="http://schemas.openxmlformats.org/officeDocument/2006/relationships/image" Target="../media/image99.png"/><Relationship Id="rId2" Type="http://schemas.openxmlformats.org/officeDocument/2006/relationships/image" Target="../media/image98.png"/><Relationship Id="rId1" Type="http://schemas.openxmlformats.org/officeDocument/2006/relationships/slideLayout" Target="../slideLayouts/slideLayout2.xml"/><Relationship Id="rId5" Type="http://schemas.openxmlformats.org/officeDocument/2006/relationships/image" Target="../media/image101.png"/><Relationship Id="rId4" Type="http://schemas.openxmlformats.org/officeDocument/2006/relationships/image" Target="../media/image100.png"/></Relationships>
</file>

<file path=ppt/slides/_rels/slide39.xml.rels><?xml version="1.0" encoding="UTF-8" standalone="yes"?>
<Relationships xmlns="http://schemas.openxmlformats.org/package/2006/relationships"><Relationship Id="rId8" Type="http://schemas.openxmlformats.org/officeDocument/2006/relationships/image" Target="../media/image108.png"/><Relationship Id="rId3" Type="http://schemas.openxmlformats.org/officeDocument/2006/relationships/image" Target="../media/image103.png"/><Relationship Id="rId7" Type="http://schemas.openxmlformats.org/officeDocument/2006/relationships/image" Target="../media/image107.png"/><Relationship Id="rId2" Type="http://schemas.openxmlformats.org/officeDocument/2006/relationships/image" Target="../media/image102.png"/><Relationship Id="rId1" Type="http://schemas.openxmlformats.org/officeDocument/2006/relationships/slideLayout" Target="../slideLayouts/slideLayout2.xml"/><Relationship Id="rId6" Type="http://schemas.openxmlformats.org/officeDocument/2006/relationships/image" Target="../media/image106.png"/><Relationship Id="rId5" Type="http://schemas.openxmlformats.org/officeDocument/2006/relationships/image" Target="../media/image105.png"/><Relationship Id="rId4" Type="http://schemas.openxmlformats.org/officeDocument/2006/relationships/image" Target="../media/image104.png"/><Relationship Id="rId9" Type="http://schemas.openxmlformats.org/officeDocument/2006/relationships/image" Target="../media/image109.png"/></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11.png"/><Relationship Id="rId2" Type="http://schemas.openxmlformats.org/officeDocument/2006/relationships/image" Target="../media/image110.png"/><Relationship Id="rId1" Type="http://schemas.openxmlformats.org/officeDocument/2006/relationships/slideLayout" Target="../slideLayouts/slideLayout2.xml"/><Relationship Id="rId5" Type="http://schemas.openxmlformats.org/officeDocument/2006/relationships/image" Target="../media/image113.png"/><Relationship Id="rId4" Type="http://schemas.openxmlformats.org/officeDocument/2006/relationships/image" Target="../media/image112.png"/></Relationships>
</file>

<file path=ppt/slides/_rels/slide41.xml.rels><?xml version="1.0" encoding="UTF-8" standalone="yes"?>
<Relationships xmlns="http://schemas.openxmlformats.org/package/2006/relationships"><Relationship Id="rId8" Type="http://schemas.openxmlformats.org/officeDocument/2006/relationships/image" Target="../media/image120.png"/><Relationship Id="rId3" Type="http://schemas.openxmlformats.org/officeDocument/2006/relationships/image" Target="../media/image115.png"/><Relationship Id="rId7" Type="http://schemas.openxmlformats.org/officeDocument/2006/relationships/image" Target="../media/image119.png"/><Relationship Id="rId2" Type="http://schemas.openxmlformats.org/officeDocument/2006/relationships/image" Target="../media/image114.png"/><Relationship Id="rId1" Type="http://schemas.openxmlformats.org/officeDocument/2006/relationships/slideLayout" Target="../slideLayouts/slideLayout2.xml"/><Relationship Id="rId6" Type="http://schemas.openxmlformats.org/officeDocument/2006/relationships/image" Target="../media/image118.png"/><Relationship Id="rId5" Type="http://schemas.openxmlformats.org/officeDocument/2006/relationships/image" Target="../media/image117.png"/><Relationship Id="rId4" Type="http://schemas.openxmlformats.org/officeDocument/2006/relationships/image" Target="../media/image116.png"/></Relationships>
</file>

<file path=ppt/slides/_rels/slide42.xml.rels><?xml version="1.0" encoding="UTF-8" standalone="yes"?>
<Relationships xmlns="http://schemas.openxmlformats.org/package/2006/relationships"><Relationship Id="rId3" Type="http://schemas.openxmlformats.org/officeDocument/2006/relationships/image" Target="../media/image122.png"/><Relationship Id="rId2" Type="http://schemas.openxmlformats.org/officeDocument/2006/relationships/image" Target="../media/image121.png"/><Relationship Id="rId1" Type="http://schemas.openxmlformats.org/officeDocument/2006/relationships/slideLayout" Target="../slideLayouts/slideLayout5.xml"/><Relationship Id="rId5" Type="http://schemas.openxmlformats.org/officeDocument/2006/relationships/image" Target="../media/image123.png"/><Relationship Id="rId4" Type="http://schemas.openxmlformats.org/officeDocument/2006/relationships/image" Target="../media/image119.png"/></Relationships>
</file>

<file path=ppt/slides/_rels/slide43.xml.rels><?xml version="1.0" encoding="UTF-8" standalone="yes"?>
<Relationships xmlns="http://schemas.openxmlformats.org/package/2006/relationships"><Relationship Id="rId8" Type="http://schemas.openxmlformats.org/officeDocument/2006/relationships/image" Target="../media/image130.png"/><Relationship Id="rId13" Type="http://schemas.openxmlformats.org/officeDocument/2006/relationships/image" Target="../media/image135.png"/><Relationship Id="rId3" Type="http://schemas.openxmlformats.org/officeDocument/2006/relationships/image" Target="../media/image125.png"/><Relationship Id="rId7" Type="http://schemas.openxmlformats.org/officeDocument/2006/relationships/image" Target="../media/image129.png"/><Relationship Id="rId12" Type="http://schemas.openxmlformats.org/officeDocument/2006/relationships/image" Target="../media/image134.png"/><Relationship Id="rId2" Type="http://schemas.openxmlformats.org/officeDocument/2006/relationships/image" Target="../media/image124.png"/><Relationship Id="rId16" Type="http://schemas.openxmlformats.org/officeDocument/2006/relationships/image" Target="../media/image138.png"/><Relationship Id="rId1" Type="http://schemas.openxmlformats.org/officeDocument/2006/relationships/slideLayout" Target="../slideLayouts/slideLayout2.xml"/><Relationship Id="rId6" Type="http://schemas.openxmlformats.org/officeDocument/2006/relationships/image" Target="../media/image128.png"/><Relationship Id="rId11" Type="http://schemas.openxmlformats.org/officeDocument/2006/relationships/image" Target="../media/image133.png"/><Relationship Id="rId5" Type="http://schemas.openxmlformats.org/officeDocument/2006/relationships/image" Target="../media/image127.png"/><Relationship Id="rId15" Type="http://schemas.openxmlformats.org/officeDocument/2006/relationships/image" Target="../media/image137.png"/><Relationship Id="rId10" Type="http://schemas.openxmlformats.org/officeDocument/2006/relationships/image" Target="../media/image132.png"/><Relationship Id="rId4" Type="http://schemas.openxmlformats.org/officeDocument/2006/relationships/image" Target="../media/image126.png"/><Relationship Id="rId9" Type="http://schemas.openxmlformats.org/officeDocument/2006/relationships/image" Target="../media/image131.png"/><Relationship Id="rId14" Type="http://schemas.openxmlformats.org/officeDocument/2006/relationships/image" Target="../media/image136.png"/></Relationships>
</file>

<file path=ppt/slides/_rels/slide44.xml.rels><?xml version="1.0" encoding="UTF-8" standalone="yes"?>
<Relationships xmlns="http://schemas.openxmlformats.org/package/2006/relationships"><Relationship Id="rId8" Type="http://schemas.openxmlformats.org/officeDocument/2006/relationships/image" Target="../media/image130.png"/><Relationship Id="rId13" Type="http://schemas.openxmlformats.org/officeDocument/2006/relationships/image" Target="../media/image135.png"/><Relationship Id="rId3" Type="http://schemas.openxmlformats.org/officeDocument/2006/relationships/image" Target="../media/image125.png"/><Relationship Id="rId7" Type="http://schemas.openxmlformats.org/officeDocument/2006/relationships/image" Target="../media/image129.png"/><Relationship Id="rId12" Type="http://schemas.openxmlformats.org/officeDocument/2006/relationships/image" Target="../media/image134.png"/><Relationship Id="rId2" Type="http://schemas.openxmlformats.org/officeDocument/2006/relationships/image" Target="../media/image124.png"/><Relationship Id="rId16" Type="http://schemas.openxmlformats.org/officeDocument/2006/relationships/image" Target="../media/image138.png"/><Relationship Id="rId1" Type="http://schemas.openxmlformats.org/officeDocument/2006/relationships/slideLayout" Target="../slideLayouts/slideLayout2.xml"/><Relationship Id="rId6" Type="http://schemas.openxmlformats.org/officeDocument/2006/relationships/image" Target="../media/image128.png"/><Relationship Id="rId11" Type="http://schemas.openxmlformats.org/officeDocument/2006/relationships/image" Target="../media/image133.png"/><Relationship Id="rId5" Type="http://schemas.openxmlformats.org/officeDocument/2006/relationships/image" Target="../media/image127.png"/><Relationship Id="rId15" Type="http://schemas.openxmlformats.org/officeDocument/2006/relationships/image" Target="../media/image137.png"/><Relationship Id="rId10" Type="http://schemas.openxmlformats.org/officeDocument/2006/relationships/image" Target="../media/image132.png"/><Relationship Id="rId4" Type="http://schemas.openxmlformats.org/officeDocument/2006/relationships/image" Target="../media/image126.png"/><Relationship Id="rId9" Type="http://schemas.openxmlformats.org/officeDocument/2006/relationships/image" Target="../media/image131.png"/><Relationship Id="rId14" Type="http://schemas.openxmlformats.org/officeDocument/2006/relationships/image" Target="../media/image136.png"/></Relationships>
</file>

<file path=ppt/slides/_rels/slide45.xml.rels><?xml version="1.0" encoding="UTF-8" standalone="yes"?>
<Relationships xmlns="http://schemas.openxmlformats.org/package/2006/relationships"><Relationship Id="rId8" Type="http://schemas.openxmlformats.org/officeDocument/2006/relationships/image" Target="../media/image145.png"/><Relationship Id="rId3" Type="http://schemas.openxmlformats.org/officeDocument/2006/relationships/image" Target="../media/image140.png"/><Relationship Id="rId7" Type="http://schemas.openxmlformats.org/officeDocument/2006/relationships/image" Target="../media/image144.png"/><Relationship Id="rId2" Type="http://schemas.openxmlformats.org/officeDocument/2006/relationships/image" Target="../media/image139.png"/><Relationship Id="rId1" Type="http://schemas.openxmlformats.org/officeDocument/2006/relationships/slideLayout" Target="../slideLayouts/slideLayout2.xml"/><Relationship Id="rId6" Type="http://schemas.openxmlformats.org/officeDocument/2006/relationships/image" Target="../media/image143.png"/><Relationship Id="rId5" Type="http://schemas.openxmlformats.org/officeDocument/2006/relationships/image" Target="../media/image142.png"/><Relationship Id="rId10" Type="http://schemas.openxmlformats.org/officeDocument/2006/relationships/image" Target="../media/image147.png"/><Relationship Id="rId4" Type="http://schemas.openxmlformats.org/officeDocument/2006/relationships/image" Target="../media/image141.png"/><Relationship Id="rId9" Type="http://schemas.openxmlformats.org/officeDocument/2006/relationships/image" Target="../media/image146.png"/></Relationships>
</file>

<file path=ppt/slides/_rels/slide46.xml.rels><?xml version="1.0" encoding="UTF-8" standalone="yes"?>
<Relationships xmlns="http://schemas.openxmlformats.org/package/2006/relationships"><Relationship Id="rId8" Type="http://schemas.openxmlformats.org/officeDocument/2006/relationships/image" Target="../media/image150.png"/><Relationship Id="rId3" Type="http://schemas.openxmlformats.org/officeDocument/2006/relationships/image" Target="../media/image140.png"/><Relationship Id="rId7" Type="http://schemas.openxmlformats.org/officeDocument/2006/relationships/image" Target="../media/image149.png"/><Relationship Id="rId2" Type="http://schemas.openxmlformats.org/officeDocument/2006/relationships/image" Target="../media/image139.png"/><Relationship Id="rId1" Type="http://schemas.openxmlformats.org/officeDocument/2006/relationships/slideLayout" Target="../slideLayouts/slideLayout2.xml"/><Relationship Id="rId6" Type="http://schemas.openxmlformats.org/officeDocument/2006/relationships/image" Target="../media/image148.png"/><Relationship Id="rId5" Type="http://schemas.openxmlformats.org/officeDocument/2006/relationships/image" Target="../media/image142.png"/><Relationship Id="rId10" Type="http://schemas.openxmlformats.org/officeDocument/2006/relationships/image" Target="../media/image152.png"/><Relationship Id="rId4" Type="http://schemas.openxmlformats.org/officeDocument/2006/relationships/image" Target="../media/image141.png"/><Relationship Id="rId9" Type="http://schemas.openxmlformats.org/officeDocument/2006/relationships/image" Target="../media/image151.png"/></Relationships>
</file>

<file path=ppt/slides/_rels/slide47.xml.rels><?xml version="1.0" encoding="UTF-8" standalone="yes"?>
<Relationships xmlns="http://schemas.openxmlformats.org/package/2006/relationships"><Relationship Id="rId8" Type="http://schemas.openxmlformats.org/officeDocument/2006/relationships/image" Target="../media/image159.png"/><Relationship Id="rId3" Type="http://schemas.openxmlformats.org/officeDocument/2006/relationships/image" Target="../media/image154.png"/><Relationship Id="rId7" Type="http://schemas.openxmlformats.org/officeDocument/2006/relationships/image" Target="../media/image158.png"/><Relationship Id="rId2" Type="http://schemas.openxmlformats.org/officeDocument/2006/relationships/image" Target="../media/image153.png"/><Relationship Id="rId1" Type="http://schemas.openxmlformats.org/officeDocument/2006/relationships/slideLayout" Target="../slideLayouts/slideLayout2.xml"/><Relationship Id="rId6" Type="http://schemas.openxmlformats.org/officeDocument/2006/relationships/image" Target="../media/image157.png"/><Relationship Id="rId5" Type="http://schemas.openxmlformats.org/officeDocument/2006/relationships/image" Target="../media/image156.png"/><Relationship Id="rId10" Type="http://schemas.openxmlformats.org/officeDocument/2006/relationships/image" Target="../media/image161.png"/><Relationship Id="rId4" Type="http://schemas.openxmlformats.org/officeDocument/2006/relationships/image" Target="../media/image155.png"/><Relationship Id="rId9" Type="http://schemas.openxmlformats.org/officeDocument/2006/relationships/image" Target="../media/image160.png"/></Relationships>
</file>

<file path=ppt/slides/_rels/slide48.xml.rels><?xml version="1.0" encoding="UTF-8" standalone="yes"?>
<Relationships xmlns="http://schemas.openxmlformats.org/package/2006/relationships"><Relationship Id="rId3" Type="http://schemas.openxmlformats.org/officeDocument/2006/relationships/image" Target="../media/image163.png"/><Relationship Id="rId2" Type="http://schemas.openxmlformats.org/officeDocument/2006/relationships/image" Target="../media/image162.png"/><Relationship Id="rId1" Type="http://schemas.openxmlformats.org/officeDocument/2006/relationships/slideLayout" Target="../slideLayouts/slideLayout2.xml"/><Relationship Id="rId5" Type="http://schemas.openxmlformats.org/officeDocument/2006/relationships/image" Target="../media/image165.png"/><Relationship Id="rId4" Type="http://schemas.openxmlformats.org/officeDocument/2006/relationships/image" Target="../media/image164.png"/></Relationships>
</file>

<file path=ppt/slides/_rels/slide49.xml.rels><?xml version="1.0" encoding="UTF-8" standalone="yes"?>
<Relationships xmlns="http://schemas.openxmlformats.org/package/2006/relationships"><Relationship Id="rId3" Type="http://schemas.openxmlformats.org/officeDocument/2006/relationships/image" Target="../media/image163.png"/><Relationship Id="rId2" Type="http://schemas.openxmlformats.org/officeDocument/2006/relationships/image" Target="../media/image162.png"/><Relationship Id="rId1" Type="http://schemas.openxmlformats.org/officeDocument/2006/relationships/slideLayout" Target="../slideLayouts/slideLayout2.xml"/><Relationship Id="rId5" Type="http://schemas.openxmlformats.org/officeDocument/2006/relationships/image" Target="../media/image165.png"/><Relationship Id="rId4" Type="http://schemas.openxmlformats.org/officeDocument/2006/relationships/image" Target="../media/image16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166.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png"/><Relationship Id="rId17" Type="http://schemas.openxmlformats.org/officeDocument/2006/relationships/image" Target="../media/image18.png"/><Relationship Id="rId2" Type="http://schemas.openxmlformats.org/officeDocument/2006/relationships/image" Target="../media/image3.png"/><Relationship Id="rId16" Type="http://schemas.openxmlformats.org/officeDocument/2006/relationships/image" Target="../media/image17.png"/><Relationship Id="rId1" Type="http://schemas.openxmlformats.org/officeDocument/2006/relationships/slideLayout" Target="../slideLayouts/slideLayout5.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 Id="rId14" Type="http://schemas.openxmlformats.org/officeDocument/2006/relationships/image" Target="../media/image15.png"/></Relationships>
</file>

<file path=ppt/slides/_rels/slide7.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2.xml"/><Relationship Id="rId4" Type="http://schemas.openxmlformats.org/officeDocument/2006/relationships/image" Target="../media/image21.png"/></Relationships>
</file>

<file path=ppt/slides/_rels/slide8.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 Id="rId5" Type="http://schemas.openxmlformats.org/officeDocument/2006/relationships/image" Target="../media/image25.png"/><Relationship Id="rId4" Type="http://schemas.openxmlformats.org/officeDocument/2006/relationships/image" Target="../media/image24.png"/></Relationships>
</file>

<file path=ppt/slides/_rels/slide9.xml.rels><?xml version="1.0" encoding="UTF-8" standalone="yes"?>
<Relationships xmlns="http://schemas.openxmlformats.org/package/2006/relationships"><Relationship Id="rId2" Type="http://schemas.openxmlformats.org/officeDocument/2006/relationships/image" Target="../media/image26.jp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2139695" y="2402636"/>
            <a:ext cx="4789932" cy="2310384"/>
          </a:xfrm>
          <a:prstGeom prst="rect">
            <a:avLst/>
          </a:prstGeom>
        </p:spPr>
      </p:pic>
      <p:sp>
        <p:nvSpPr>
          <p:cNvPr id="3" name="object 3"/>
          <p:cNvSpPr txBox="1"/>
          <p:nvPr/>
        </p:nvSpPr>
        <p:spPr>
          <a:xfrm>
            <a:off x="8848470" y="6461861"/>
            <a:ext cx="180340" cy="391160"/>
          </a:xfrm>
          <a:prstGeom prst="rect">
            <a:avLst/>
          </a:prstGeom>
        </p:spPr>
        <p:txBody>
          <a:bodyPr vert="horz" wrap="square" lIns="0" tIns="12700" rIns="0" bIns="0" rtlCol="0">
            <a:spAutoFit/>
          </a:bodyPr>
          <a:lstStyle/>
          <a:p>
            <a:pPr marL="12700">
              <a:lnSpc>
                <a:spcPct val="100000"/>
              </a:lnSpc>
              <a:spcBef>
                <a:spcPts val="100"/>
              </a:spcBef>
            </a:pPr>
            <a:r>
              <a:rPr sz="2400" spc="-50" dirty="0">
                <a:solidFill>
                  <a:srgbClr val="888888"/>
                </a:solidFill>
                <a:latin typeface="Calibri"/>
                <a:cs typeface="Calibri"/>
              </a:rPr>
              <a:t>1</a:t>
            </a:r>
            <a:endParaRPr sz="2400">
              <a:latin typeface="Calibri"/>
              <a:cs typeface="Calibri"/>
            </a:endParaRPr>
          </a:p>
        </p:txBody>
      </p:sp>
      <p:sp>
        <p:nvSpPr>
          <p:cNvPr id="5" name="object 5"/>
          <p:cNvSpPr txBox="1"/>
          <p:nvPr/>
        </p:nvSpPr>
        <p:spPr>
          <a:xfrm>
            <a:off x="1827402" y="1524000"/>
            <a:ext cx="5527040" cy="514350"/>
          </a:xfrm>
          <a:prstGeom prst="rect">
            <a:avLst/>
          </a:prstGeom>
        </p:spPr>
        <p:txBody>
          <a:bodyPr vert="horz" wrap="square" lIns="0" tIns="13335" rIns="0" bIns="0" rtlCol="0">
            <a:spAutoFit/>
          </a:bodyPr>
          <a:lstStyle/>
          <a:p>
            <a:pPr marL="12700" algn="ctr">
              <a:lnSpc>
                <a:spcPct val="100000"/>
              </a:lnSpc>
              <a:spcBef>
                <a:spcPts val="105"/>
              </a:spcBef>
            </a:pPr>
            <a:r>
              <a:rPr sz="3200" b="1" spc="-10" dirty="0">
                <a:solidFill>
                  <a:srgbClr val="FF0000"/>
                </a:solidFill>
                <a:latin typeface="Calibri"/>
                <a:cs typeface="Calibri"/>
              </a:rPr>
              <a:t>DİYOTLAR</a:t>
            </a:r>
            <a:endParaRPr sz="3200" dirty="0">
              <a:latin typeface="Calibri"/>
              <a:cs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467868" y="890016"/>
            <a:ext cx="4309872" cy="3930396"/>
          </a:xfrm>
          <a:prstGeom prst="rect">
            <a:avLst/>
          </a:prstGeom>
        </p:spPr>
      </p:pic>
      <p:pic>
        <p:nvPicPr>
          <p:cNvPr id="3" name="object 3"/>
          <p:cNvPicPr/>
          <p:nvPr/>
        </p:nvPicPr>
        <p:blipFill>
          <a:blip r:embed="rId3" cstate="print"/>
          <a:stretch>
            <a:fillRect/>
          </a:stretch>
        </p:blipFill>
        <p:spPr>
          <a:xfrm>
            <a:off x="5193791" y="1409700"/>
            <a:ext cx="3733800" cy="2828544"/>
          </a:xfrm>
          <a:prstGeom prst="rect">
            <a:avLst/>
          </a:prstGeom>
        </p:spPr>
      </p:pic>
      <p:sp>
        <p:nvSpPr>
          <p:cNvPr id="4" name="object 4"/>
          <p:cNvSpPr txBox="1"/>
          <p:nvPr/>
        </p:nvSpPr>
        <p:spPr>
          <a:xfrm>
            <a:off x="2944495" y="5737656"/>
            <a:ext cx="4104004" cy="513715"/>
          </a:xfrm>
          <a:prstGeom prst="rect">
            <a:avLst/>
          </a:prstGeom>
        </p:spPr>
        <p:txBody>
          <a:bodyPr vert="horz" wrap="square" lIns="0" tIns="12700" rIns="0" bIns="0" rtlCol="0">
            <a:spAutoFit/>
          </a:bodyPr>
          <a:lstStyle/>
          <a:p>
            <a:pPr marL="12700">
              <a:lnSpc>
                <a:spcPct val="100000"/>
              </a:lnSpc>
              <a:spcBef>
                <a:spcPts val="100"/>
              </a:spcBef>
            </a:pPr>
            <a:r>
              <a:rPr sz="3200" dirty="0">
                <a:latin typeface="Calibri"/>
                <a:cs typeface="Calibri"/>
              </a:rPr>
              <a:t>KÖPRÜ</a:t>
            </a:r>
            <a:r>
              <a:rPr sz="3200" spc="-175" dirty="0">
                <a:latin typeface="Calibri"/>
                <a:cs typeface="Calibri"/>
              </a:rPr>
              <a:t> </a:t>
            </a:r>
            <a:r>
              <a:rPr sz="3200" spc="-25" dirty="0">
                <a:latin typeface="Calibri"/>
                <a:cs typeface="Calibri"/>
              </a:rPr>
              <a:t>DİYOT</a:t>
            </a:r>
            <a:r>
              <a:rPr sz="3200" spc="-155" dirty="0">
                <a:latin typeface="Calibri"/>
                <a:cs typeface="Calibri"/>
              </a:rPr>
              <a:t> </a:t>
            </a:r>
            <a:r>
              <a:rPr sz="3200" spc="-10" dirty="0">
                <a:latin typeface="Calibri"/>
                <a:cs typeface="Calibri"/>
              </a:rPr>
              <a:t>RESİMLERİ</a:t>
            </a:r>
            <a:endParaRPr sz="3200">
              <a:latin typeface="Calibri"/>
              <a:cs typeface="Calibri"/>
            </a:endParaRPr>
          </a:p>
        </p:txBody>
      </p:sp>
      <p:sp>
        <p:nvSpPr>
          <p:cNvPr id="5" name="object 5"/>
          <p:cNvSpPr txBox="1">
            <a:spLocks noGrp="1"/>
          </p:cNvSpPr>
          <p:nvPr>
            <p:ph type="sldNum" sz="quarter" idx="7"/>
          </p:nvPr>
        </p:nvSpPr>
        <p:spPr>
          <a:prstGeom prst="rect">
            <a:avLst/>
          </a:prstGeom>
        </p:spPr>
        <p:txBody>
          <a:bodyPr vert="horz" wrap="square" lIns="0" tIns="41528" rIns="0" bIns="0" rtlCol="0">
            <a:spAutoFit/>
          </a:bodyPr>
          <a:lstStyle/>
          <a:p>
            <a:pPr marL="141605">
              <a:lnSpc>
                <a:spcPts val="2380"/>
              </a:lnSpc>
            </a:pPr>
            <a:fld id="{81D60167-4931-47E6-BA6A-407CBD079E47}" type="slidenum">
              <a:rPr spc="-25" dirty="0"/>
              <a:t>10</a:t>
            </a:fld>
            <a:endParaRPr spc="-25"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2765298" y="6111341"/>
            <a:ext cx="3615690" cy="513715"/>
          </a:xfrm>
          <a:prstGeom prst="rect">
            <a:avLst/>
          </a:prstGeom>
        </p:spPr>
        <p:txBody>
          <a:bodyPr vert="horz" wrap="square" lIns="0" tIns="12700" rIns="0" bIns="0" rtlCol="0">
            <a:spAutoFit/>
          </a:bodyPr>
          <a:lstStyle/>
          <a:p>
            <a:pPr marL="12700">
              <a:lnSpc>
                <a:spcPct val="100000"/>
              </a:lnSpc>
              <a:spcBef>
                <a:spcPts val="100"/>
              </a:spcBef>
            </a:pPr>
            <a:r>
              <a:rPr sz="3200" dirty="0">
                <a:latin typeface="Calibri"/>
                <a:cs typeface="Calibri"/>
              </a:rPr>
              <a:t>Köprü</a:t>
            </a:r>
            <a:r>
              <a:rPr sz="3200" spc="-114" dirty="0">
                <a:latin typeface="Calibri"/>
                <a:cs typeface="Calibri"/>
              </a:rPr>
              <a:t> </a:t>
            </a:r>
            <a:r>
              <a:rPr sz="3200" dirty="0">
                <a:latin typeface="Calibri"/>
                <a:cs typeface="Calibri"/>
              </a:rPr>
              <a:t>diyot</a:t>
            </a:r>
            <a:r>
              <a:rPr sz="3200" spc="-110" dirty="0">
                <a:latin typeface="Calibri"/>
                <a:cs typeface="Calibri"/>
              </a:rPr>
              <a:t> </a:t>
            </a:r>
            <a:r>
              <a:rPr sz="3200" spc="-10" dirty="0">
                <a:latin typeface="Calibri"/>
                <a:cs typeface="Calibri"/>
              </a:rPr>
              <a:t>bağlantısı</a:t>
            </a:r>
            <a:endParaRPr sz="3200">
              <a:latin typeface="Calibri"/>
              <a:cs typeface="Calibri"/>
            </a:endParaRPr>
          </a:p>
        </p:txBody>
      </p:sp>
      <p:pic>
        <p:nvPicPr>
          <p:cNvPr id="3" name="object 3"/>
          <p:cNvPicPr/>
          <p:nvPr/>
        </p:nvPicPr>
        <p:blipFill>
          <a:blip r:embed="rId2" cstate="print"/>
          <a:stretch>
            <a:fillRect/>
          </a:stretch>
        </p:blipFill>
        <p:spPr>
          <a:xfrm>
            <a:off x="2051304" y="117347"/>
            <a:ext cx="4587231" cy="5660071"/>
          </a:xfrm>
          <a:prstGeom prst="rect">
            <a:avLst/>
          </a:prstGeom>
        </p:spPr>
      </p:pic>
      <p:sp>
        <p:nvSpPr>
          <p:cNvPr id="4" name="object 4"/>
          <p:cNvSpPr txBox="1">
            <a:spLocks noGrp="1"/>
          </p:cNvSpPr>
          <p:nvPr>
            <p:ph type="sldNum" sz="quarter" idx="7"/>
          </p:nvPr>
        </p:nvSpPr>
        <p:spPr>
          <a:prstGeom prst="rect">
            <a:avLst/>
          </a:prstGeom>
        </p:spPr>
        <p:txBody>
          <a:bodyPr vert="horz" wrap="square" lIns="0" tIns="41528" rIns="0" bIns="0" rtlCol="0">
            <a:spAutoFit/>
          </a:bodyPr>
          <a:lstStyle/>
          <a:p>
            <a:pPr marL="141605">
              <a:lnSpc>
                <a:spcPts val="2380"/>
              </a:lnSpc>
            </a:pPr>
            <a:fld id="{81D60167-4931-47E6-BA6A-407CBD079E47}" type="slidenum">
              <a:rPr spc="-25" dirty="0"/>
              <a:t>11</a:t>
            </a:fld>
            <a:endParaRPr spc="-25"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1620011" y="1022603"/>
            <a:ext cx="5864351" cy="5041392"/>
          </a:xfrm>
          <a:prstGeom prst="rect">
            <a:avLst/>
          </a:prstGeom>
        </p:spPr>
      </p:pic>
      <p:sp>
        <p:nvSpPr>
          <p:cNvPr id="3" name="object 3"/>
          <p:cNvSpPr txBox="1">
            <a:spLocks noGrp="1"/>
          </p:cNvSpPr>
          <p:nvPr>
            <p:ph type="sldNum" sz="quarter" idx="7"/>
          </p:nvPr>
        </p:nvSpPr>
        <p:spPr>
          <a:prstGeom prst="rect">
            <a:avLst/>
          </a:prstGeom>
        </p:spPr>
        <p:txBody>
          <a:bodyPr vert="horz" wrap="square" lIns="0" tIns="41528" rIns="0" bIns="0" rtlCol="0">
            <a:spAutoFit/>
          </a:bodyPr>
          <a:lstStyle/>
          <a:p>
            <a:pPr marL="141605">
              <a:lnSpc>
                <a:spcPts val="2380"/>
              </a:lnSpc>
            </a:pPr>
            <a:fld id="{81D60167-4931-47E6-BA6A-407CBD079E47}" type="slidenum">
              <a:rPr spc="-25" dirty="0"/>
              <a:t>12</a:t>
            </a:fld>
            <a:endParaRPr spc="-25"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790955" y="406908"/>
            <a:ext cx="6957059" cy="3022092"/>
          </a:xfrm>
          <a:prstGeom prst="rect">
            <a:avLst/>
          </a:prstGeom>
        </p:spPr>
      </p:pic>
      <p:sp>
        <p:nvSpPr>
          <p:cNvPr id="3" name="object 3"/>
          <p:cNvSpPr txBox="1"/>
          <p:nvPr/>
        </p:nvSpPr>
        <p:spPr>
          <a:xfrm>
            <a:off x="503631" y="3653790"/>
            <a:ext cx="7931784" cy="2773680"/>
          </a:xfrm>
          <a:prstGeom prst="rect">
            <a:avLst/>
          </a:prstGeom>
        </p:spPr>
        <p:txBody>
          <a:bodyPr vert="horz" wrap="square" lIns="0" tIns="12065" rIns="0" bIns="0" rtlCol="0">
            <a:spAutoFit/>
          </a:bodyPr>
          <a:lstStyle/>
          <a:p>
            <a:pPr marL="36830" marR="5080">
              <a:lnSpc>
                <a:spcPct val="100000"/>
              </a:lnSpc>
              <a:spcBef>
                <a:spcPts val="95"/>
              </a:spcBef>
            </a:pPr>
            <a:r>
              <a:rPr sz="2800" dirty="0">
                <a:latin typeface="Calibri"/>
                <a:cs typeface="Calibri"/>
              </a:rPr>
              <a:t>örnek</a:t>
            </a:r>
            <a:r>
              <a:rPr sz="2800" spc="-65" dirty="0">
                <a:latin typeface="Calibri"/>
                <a:cs typeface="Calibri"/>
              </a:rPr>
              <a:t> </a:t>
            </a:r>
            <a:r>
              <a:rPr sz="2800" dirty="0">
                <a:latin typeface="Calibri"/>
                <a:cs typeface="Calibri"/>
              </a:rPr>
              <a:t>12volt</a:t>
            </a:r>
            <a:r>
              <a:rPr sz="2800" spc="-55" dirty="0">
                <a:latin typeface="Calibri"/>
                <a:cs typeface="Calibri"/>
              </a:rPr>
              <a:t> </a:t>
            </a:r>
            <a:r>
              <a:rPr sz="2800" dirty="0">
                <a:latin typeface="Calibri"/>
                <a:cs typeface="Calibri"/>
              </a:rPr>
              <a:t>ile</a:t>
            </a:r>
            <a:r>
              <a:rPr sz="2800" spc="-65" dirty="0">
                <a:latin typeface="Calibri"/>
                <a:cs typeface="Calibri"/>
              </a:rPr>
              <a:t> </a:t>
            </a:r>
            <a:r>
              <a:rPr sz="2800" dirty="0">
                <a:latin typeface="Calibri"/>
                <a:cs typeface="Calibri"/>
              </a:rPr>
              <a:t>standart</a:t>
            </a:r>
            <a:r>
              <a:rPr sz="2800" spc="-40" dirty="0">
                <a:latin typeface="Calibri"/>
                <a:cs typeface="Calibri"/>
              </a:rPr>
              <a:t> </a:t>
            </a:r>
            <a:r>
              <a:rPr sz="2800" dirty="0">
                <a:latin typeface="Calibri"/>
                <a:cs typeface="Calibri"/>
              </a:rPr>
              <a:t>5mm</a:t>
            </a:r>
            <a:r>
              <a:rPr sz="2800" spc="-55" dirty="0">
                <a:latin typeface="Calibri"/>
                <a:cs typeface="Calibri"/>
              </a:rPr>
              <a:t> </a:t>
            </a:r>
            <a:r>
              <a:rPr sz="2800" dirty="0">
                <a:latin typeface="Calibri"/>
                <a:cs typeface="Calibri"/>
              </a:rPr>
              <a:t>led</a:t>
            </a:r>
            <a:r>
              <a:rPr sz="2800" spc="-60" dirty="0">
                <a:latin typeface="Calibri"/>
                <a:cs typeface="Calibri"/>
              </a:rPr>
              <a:t> </a:t>
            </a:r>
            <a:r>
              <a:rPr sz="2800" dirty="0">
                <a:latin typeface="Calibri"/>
                <a:cs typeface="Calibri"/>
              </a:rPr>
              <a:t>yakmak</a:t>
            </a:r>
            <a:r>
              <a:rPr sz="2800" spc="-55" dirty="0">
                <a:latin typeface="Calibri"/>
                <a:cs typeface="Calibri"/>
              </a:rPr>
              <a:t> </a:t>
            </a:r>
            <a:r>
              <a:rPr sz="2800" dirty="0">
                <a:latin typeface="Calibri"/>
                <a:cs typeface="Calibri"/>
              </a:rPr>
              <a:t>için</a:t>
            </a:r>
            <a:r>
              <a:rPr sz="2800" spc="-65" dirty="0">
                <a:latin typeface="Calibri"/>
                <a:cs typeface="Calibri"/>
              </a:rPr>
              <a:t> </a:t>
            </a:r>
            <a:r>
              <a:rPr sz="2800" spc="-10" dirty="0">
                <a:latin typeface="Calibri"/>
                <a:cs typeface="Calibri"/>
              </a:rPr>
              <a:t>devreye </a:t>
            </a:r>
            <a:r>
              <a:rPr sz="2800" dirty="0">
                <a:latin typeface="Calibri"/>
                <a:cs typeface="Calibri"/>
              </a:rPr>
              <a:t>seri</a:t>
            </a:r>
            <a:r>
              <a:rPr sz="2800" spc="-50" dirty="0">
                <a:latin typeface="Calibri"/>
                <a:cs typeface="Calibri"/>
              </a:rPr>
              <a:t> </a:t>
            </a:r>
            <a:r>
              <a:rPr sz="2800" dirty="0">
                <a:latin typeface="Calibri"/>
                <a:cs typeface="Calibri"/>
              </a:rPr>
              <a:t>1k</a:t>
            </a:r>
            <a:r>
              <a:rPr sz="2800" spc="-40" dirty="0">
                <a:latin typeface="Calibri"/>
                <a:cs typeface="Calibri"/>
              </a:rPr>
              <a:t> </a:t>
            </a:r>
            <a:r>
              <a:rPr sz="2800" dirty="0">
                <a:latin typeface="Calibri"/>
                <a:cs typeface="Calibri"/>
              </a:rPr>
              <a:t>direnç</a:t>
            </a:r>
            <a:r>
              <a:rPr sz="2800" spc="-30" dirty="0">
                <a:latin typeface="Calibri"/>
                <a:cs typeface="Calibri"/>
              </a:rPr>
              <a:t> </a:t>
            </a:r>
            <a:r>
              <a:rPr sz="2800" spc="-10" dirty="0">
                <a:latin typeface="Calibri"/>
                <a:cs typeface="Calibri"/>
              </a:rPr>
              <a:t>bağlanır</a:t>
            </a:r>
            <a:endParaRPr sz="2800">
              <a:latin typeface="Calibri"/>
              <a:cs typeface="Calibri"/>
            </a:endParaRPr>
          </a:p>
          <a:p>
            <a:pPr marL="12700" marR="487045">
              <a:lnSpc>
                <a:spcPct val="100000"/>
              </a:lnSpc>
              <a:spcBef>
                <a:spcPts val="1480"/>
              </a:spcBef>
            </a:pPr>
            <a:r>
              <a:rPr sz="2800" spc="-10" dirty="0">
                <a:latin typeface="Calibri"/>
                <a:cs typeface="Calibri"/>
              </a:rPr>
              <a:t>Animasyonda</a:t>
            </a:r>
            <a:r>
              <a:rPr sz="2800" spc="-55" dirty="0">
                <a:latin typeface="Calibri"/>
                <a:cs typeface="Calibri"/>
              </a:rPr>
              <a:t> </a:t>
            </a:r>
            <a:r>
              <a:rPr sz="2800" spc="-10" dirty="0">
                <a:latin typeface="Calibri"/>
                <a:cs typeface="Calibri"/>
              </a:rPr>
              <a:t>gördüğünüz</a:t>
            </a:r>
            <a:r>
              <a:rPr sz="2800" spc="-70" dirty="0">
                <a:latin typeface="Calibri"/>
                <a:cs typeface="Calibri"/>
              </a:rPr>
              <a:t> </a:t>
            </a:r>
            <a:r>
              <a:rPr sz="2800" dirty="0">
                <a:latin typeface="Calibri"/>
                <a:cs typeface="Calibri"/>
              </a:rPr>
              <a:t>gibi</a:t>
            </a:r>
            <a:r>
              <a:rPr sz="2800" spc="-85" dirty="0">
                <a:latin typeface="Calibri"/>
                <a:cs typeface="Calibri"/>
              </a:rPr>
              <a:t> </a:t>
            </a:r>
            <a:r>
              <a:rPr sz="2800" dirty="0">
                <a:latin typeface="Calibri"/>
                <a:cs typeface="Calibri"/>
              </a:rPr>
              <a:t>direncin</a:t>
            </a:r>
            <a:r>
              <a:rPr sz="2800" spc="-65" dirty="0">
                <a:latin typeface="Calibri"/>
                <a:cs typeface="Calibri"/>
              </a:rPr>
              <a:t> </a:t>
            </a:r>
            <a:r>
              <a:rPr sz="2800" dirty="0">
                <a:latin typeface="Calibri"/>
                <a:cs typeface="Calibri"/>
              </a:rPr>
              <a:t>çıkışında</a:t>
            </a:r>
            <a:r>
              <a:rPr sz="2800" spc="-75" dirty="0">
                <a:latin typeface="Calibri"/>
                <a:cs typeface="Calibri"/>
              </a:rPr>
              <a:t> </a:t>
            </a:r>
            <a:r>
              <a:rPr sz="2800" spc="-25" dirty="0">
                <a:latin typeface="Calibri"/>
                <a:cs typeface="Calibri"/>
              </a:rPr>
              <a:t>hiç </a:t>
            </a:r>
            <a:r>
              <a:rPr sz="2800" dirty="0">
                <a:latin typeface="Calibri"/>
                <a:cs typeface="Calibri"/>
              </a:rPr>
              <a:t>bir</a:t>
            </a:r>
            <a:r>
              <a:rPr sz="2800" spc="-60" dirty="0">
                <a:latin typeface="Calibri"/>
                <a:cs typeface="Calibri"/>
              </a:rPr>
              <a:t> </a:t>
            </a:r>
            <a:r>
              <a:rPr sz="2800" dirty="0">
                <a:latin typeface="Calibri"/>
                <a:cs typeface="Calibri"/>
              </a:rPr>
              <a:t>yük</a:t>
            </a:r>
            <a:r>
              <a:rPr sz="2800" spc="-40" dirty="0">
                <a:latin typeface="Calibri"/>
                <a:cs typeface="Calibri"/>
              </a:rPr>
              <a:t> </a:t>
            </a:r>
            <a:r>
              <a:rPr sz="2800" dirty="0">
                <a:latin typeface="Calibri"/>
                <a:cs typeface="Calibri"/>
              </a:rPr>
              <a:t>bağlı</a:t>
            </a:r>
            <a:r>
              <a:rPr sz="2800" spc="-70" dirty="0">
                <a:latin typeface="Calibri"/>
                <a:cs typeface="Calibri"/>
              </a:rPr>
              <a:t> </a:t>
            </a:r>
            <a:r>
              <a:rPr sz="2800" dirty="0">
                <a:latin typeface="Calibri"/>
                <a:cs typeface="Calibri"/>
              </a:rPr>
              <a:t>değilken</a:t>
            </a:r>
            <a:r>
              <a:rPr sz="2800" spc="-50" dirty="0">
                <a:latin typeface="Calibri"/>
                <a:cs typeface="Calibri"/>
              </a:rPr>
              <a:t> </a:t>
            </a:r>
            <a:r>
              <a:rPr sz="2800" dirty="0">
                <a:latin typeface="Calibri"/>
                <a:cs typeface="Calibri"/>
              </a:rPr>
              <a:t>yine</a:t>
            </a:r>
            <a:r>
              <a:rPr sz="2800" spc="-50" dirty="0">
                <a:latin typeface="Calibri"/>
                <a:cs typeface="Calibri"/>
              </a:rPr>
              <a:t> </a:t>
            </a:r>
            <a:r>
              <a:rPr sz="2800" dirty="0">
                <a:latin typeface="Calibri"/>
                <a:cs typeface="Calibri"/>
              </a:rPr>
              <a:t>12v</a:t>
            </a:r>
            <a:r>
              <a:rPr sz="2800" spc="-50" dirty="0">
                <a:latin typeface="Calibri"/>
                <a:cs typeface="Calibri"/>
              </a:rPr>
              <a:t> </a:t>
            </a:r>
            <a:r>
              <a:rPr sz="2800" dirty="0">
                <a:latin typeface="Calibri"/>
                <a:cs typeface="Calibri"/>
              </a:rPr>
              <a:t>ölçülüyor</a:t>
            </a:r>
            <a:r>
              <a:rPr sz="2800" spc="-25" dirty="0">
                <a:latin typeface="Calibri"/>
                <a:cs typeface="Calibri"/>
              </a:rPr>
              <a:t> </a:t>
            </a:r>
            <a:r>
              <a:rPr sz="2800" dirty="0">
                <a:latin typeface="Calibri"/>
                <a:cs typeface="Calibri"/>
              </a:rPr>
              <a:t>yük</a:t>
            </a:r>
            <a:r>
              <a:rPr sz="2800" spc="-35" dirty="0">
                <a:latin typeface="Calibri"/>
                <a:cs typeface="Calibri"/>
              </a:rPr>
              <a:t> </a:t>
            </a:r>
            <a:r>
              <a:rPr sz="2800" spc="-10" dirty="0">
                <a:latin typeface="Calibri"/>
                <a:cs typeface="Calibri"/>
              </a:rPr>
              <a:t>olarak </a:t>
            </a:r>
            <a:r>
              <a:rPr sz="2800" dirty="0">
                <a:latin typeface="Calibri"/>
                <a:cs typeface="Calibri"/>
              </a:rPr>
              <a:t>kırmızı</a:t>
            </a:r>
            <a:r>
              <a:rPr sz="2800" spc="-70" dirty="0">
                <a:latin typeface="Calibri"/>
                <a:cs typeface="Calibri"/>
              </a:rPr>
              <a:t> </a:t>
            </a:r>
            <a:r>
              <a:rPr sz="2800" dirty="0">
                <a:latin typeface="Calibri"/>
                <a:cs typeface="Calibri"/>
              </a:rPr>
              <a:t>led</a:t>
            </a:r>
            <a:r>
              <a:rPr sz="2800" spc="-55" dirty="0">
                <a:latin typeface="Calibri"/>
                <a:cs typeface="Calibri"/>
              </a:rPr>
              <a:t> </a:t>
            </a:r>
            <a:r>
              <a:rPr sz="2800" dirty="0">
                <a:latin typeface="Calibri"/>
                <a:cs typeface="Calibri"/>
              </a:rPr>
              <a:t>bağlandığında</a:t>
            </a:r>
            <a:r>
              <a:rPr sz="2800" spc="-45" dirty="0">
                <a:latin typeface="Calibri"/>
                <a:cs typeface="Calibri"/>
              </a:rPr>
              <a:t> </a:t>
            </a:r>
            <a:r>
              <a:rPr sz="2800" dirty="0">
                <a:latin typeface="Calibri"/>
                <a:cs typeface="Calibri"/>
              </a:rPr>
              <a:t>voltaj</a:t>
            </a:r>
            <a:r>
              <a:rPr sz="2800" spc="-55" dirty="0">
                <a:latin typeface="Calibri"/>
                <a:cs typeface="Calibri"/>
              </a:rPr>
              <a:t> </a:t>
            </a:r>
            <a:r>
              <a:rPr sz="2800" dirty="0">
                <a:latin typeface="Calibri"/>
                <a:cs typeface="Calibri"/>
              </a:rPr>
              <a:t>1.6v</a:t>
            </a:r>
            <a:r>
              <a:rPr sz="2800" spc="-40" dirty="0">
                <a:latin typeface="Calibri"/>
                <a:cs typeface="Calibri"/>
              </a:rPr>
              <a:t> </a:t>
            </a:r>
            <a:r>
              <a:rPr sz="2800" spc="-10" dirty="0">
                <a:latin typeface="Calibri"/>
                <a:cs typeface="Calibri"/>
              </a:rPr>
              <a:t>seviyesine </a:t>
            </a:r>
            <a:r>
              <a:rPr sz="2800" dirty="0">
                <a:latin typeface="Calibri"/>
                <a:cs typeface="Calibri"/>
              </a:rPr>
              <a:t>kadar</a:t>
            </a:r>
            <a:r>
              <a:rPr sz="2800" spc="-105" dirty="0">
                <a:latin typeface="Calibri"/>
                <a:cs typeface="Calibri"/>
              </a:rPr>
              <a:t> </a:t>
            </a:r>
            <a:r>
              <a:rPr sz="2800" spc="-10" dirty="0">
                <a:latin typeface="Calibri"/>
                <a:cs typeface="Calibri"/>
              </a:rPr>
              <a:t>düşüyor.</a:t>
            </a:r>
            <a:endParaRPr sz="2800">
              <a:latin typeface="Calibri"/>
              <a:cs typeface="Calibri"/>
            </a:endParaRPr>
          </a:p>
        </p:txBody>
      </p:sp>
      <p:sp>
        <p:nvSpPr>
          <p:cNvPr id="4" name="object 4"/>
          <p:cNvSpPr txBox="1">
            <a:spLocks noGrp="1"/>
          </p:cNvSpPr>
          <p:nvPr>
            <p:ph type="sldNum" sz="quarter" idx="7"/>
          </p:nvPr>
        </p:nvSpPr>
        <p:spPr>
          <a:prstGeom prst="rect">
            <a:avLst/>
          </a:prstGeom>
        </p:spPr>
        <p:txBody>
          <a:bodyPr vert="horz" wrap="square" lIns="0" tIns="41528" rIns="0" bIns="0" rtlCol="0">
            <a:spAutoFit/>
          </a:bodyPr>
          <a:lstStyle/>
          <a:p>
            <a:pPr marL="141605">
              <a:lnSpc>
                <a:spcPts val="2380"/>
              </a:lnSpc>
            </a:pPr>
            <a:fld id="{81D60167-4931-47E6-BA6A-407CBD079E47}" type="slidenum">
              <a:rPr spc="-25" dirty="0"/>
              <a:t>13</a:t>
            </a:fld>
            <a:endParaRPr spc="-25"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4651628" y="346075"/>
            <a:ext cx="4364355" cy="6245225"/>
          </a:xfrm>
          <a:prstGeom prst="rect">
            <a:avLst/>
          </a:prstGeom>
        </p:spPr>
        <p:txBody>
          <a:bodyPr vert="horz" wrap="square" lIns="0" tIns="12700" rIns="0" bIns="0" rtlCol="0">
            <a:spAutoFit/>
          </a:bodyPr>
          <a:lstStyle/>
          <a:p>
            <a:pPr marL="12700" marR="94615">
              <a:lnSpc>
                <a:spcPct val="100000"/>
              </a:lnSpc>
              <a:spcBef>
                <a:spcPts val="100"/>
              </a:spcBef>
            </a:pPr>
            <a:r>
              <a:rPr sz="2400" dirty="0">
                <a:latin typeface="Calibri"/>
                <a:cs typeface="Calibri"/>
              </a:rPr>
              <a:t>Diyodların</a:t>
            </a:r>
            <a:r>
              <a:rPr sz="2400" spc="-55" dirty="0">
                <a:latin typeface="Calibri"/>
                <a:cs typeface="Calibri"/>
              </a:rPr>
              <a:t> </a:t>
            </a:r>
            <a:r>
              <a:rPr sz="2400" dirty="0">
                <a:latin typeface="Calibri"/>
                <a:cs typeface="Calibri"/>
              </a:rPr>
              <a:t>dijital</a:t>
            </a:r>
            <a:r>
              <a:rPr sz="2400" spc="-70" dirty="0">
                <a:latin typeface="Calibri"/>
                <a:cs typeface="Calibri"/>
              </a:rPr>
              <a:t> </a:t>
            </a:r>
            <a:r>
              <a:rPr sz="2400" dirty="0">
                <a:latin typeface="Calibri"/>
                <a:cs typeface="Calibri"/>
              </a:rPr>
              <a:t>multimetre</a:t>
            </a:r>
            <a:r>
              <a:rPr sz="2400" spc="-65" dirty="0">
                <a:latin typeface="Calibri"/>
                <a:cs typeface="Calibri"/>
              </a:rPr>
              <a:t> </a:t>
            </a:r>
            <a:r>
              <a:rPr sz="2400" spc="-25" dirty="0">
                <a:latin typeface="Calibri"/>
                <a:cs typeface="Calibri"/>
              </a:rPr>
              <a:t>ile </a:t>
            </a:r>
            <a:r>
              <a:rPr sz="2400" dirty="0">
                <a:latin typeface="Calibri"/>
                <a:cs typeface="Calibri"/>
              </a:rPr>
              <a:t>ölçümü</a:t>
            </a:r>
            <a:r>
              <a:rPr sz="2400" spc="-50" dirty="0">
                <a:latin typeface="Calibri"/>
                <a:cs typeface="Calibri"/>
              </a:rPr>
              <a:t> </a:t>
            </a:r>
            <a:r>
              <a:rPr sz="2400" dirty="0">
                <a:latin typeface="Calibri"/>
                <a:cs typeface="Calibri"/>
              </a:rPr>
              <a:t>basittir</a:t>
            </a:r>
            <a:r>
              <a:rPr sz="2400" spc="-45" dirty="0">
                <a:latin typeface="Calibri"/>
                <a:cs typeface="Calibri"/>
              </a:rPr>
              <a:t> </a:t>
            </a:r>
            <a:r>
              <a:rPr sz="2400" dirty="0">
                <a:latin typeface="Calibri"/>
                <a:cs typeface="Calibri"/>
              </a:rPr>
              <a:t>2</a:t>
            </a:r>
            <a:r>
              <a:rPr sz="2400" spc="-40" dirty="0">
                <a:latin typeface="Calibri"/>
                <a:cs typeface="Calibri"/>
              </a:rPr>
              <a:t> </a:t>
            </a:r>
            <a:r>
              <a:rPr sz="2400" dirty="0">
                <a:latin typeface="Calibri"/>
                <a:cs typeface="Calibri"/>
              </a:rPr>
              <a:t>yönlü</a:t>
            </a:r>
            <a:r>
              <a:rPr sz="2400" spc="-50" dirty="0">
                <a:latin typeface="Calibri"/>
                <a:cs typeface="Calibri"/>
              </a:rPr>
              <a:t> </a:t>
            </a:r>
            <a:r>
              <a:rPr sz="2400" dirty="0">
                <a:latin typeface="Calibri"/>
                <a:cs typeface="Calibri"/>
              </a:rPr>
              <a:t>yapılır</a:t>
            </a:r>
            <a:r>
              <a:rPr sz="2400" spc="-40" dirty="0">
                <a:latin typeface="Calibri"/>
                <a:cs typeface="Calibri"/>
              </a:rPr>
              <a:t> </a:t>
            </a:r>
            <a:r>
              <a:rPr sz="2400" spc="-20" dirty="0">
                <a:latin typeface="Calibri"/>
                <a:cs typeface="Calibri"/>
              </a:rPr>
              <a:t>ölçü </a:t>
            </a:r>
            <a:r>
              <a:rPr sz="2400" dirty="0">
                <a:latin typeface="Calibri"/>
                <a:cs typeface="Calibri"/>
              </a:rPr>
              <a:t>aletinde</a:t>
            </a:r>
            <a:r>
              <a:rPr sz="2400" spc="-95" dirty="0">
                <a:latin typeface="Calibri"/>
                <a:cs typeface="Calibri"/>
              </a:rPr>
              <a:t> </a:t>
            </a:r>
            <a:r>
              <a:rPr sz="2400" dirty="0">
                <a:latin typeface="Calibri"/>
                <a:cs typeface="Calibri"/>
              </a:rPr>
              <a:t>kademe</a:t>
            </a:r>
            <a:r>
              <a:rPr sz="2400" spc="-85" dirty="0">
                <a:latin typeface="Calibri"/>
                <a:cs typeface="Calibri"/>
              </a:rPr>
              <a:t> </a:t>
            </a:r>
            <a:r>
              <a:rPr sz="2400" dirty="0">
                <a:latin typeface="Calibri"/>
                <a:cs typeface="Calibri"/>
              </a:rPr>
              <a:t>diyot</a:t>
            </a:r>
            <a:r>
              <a:rPr sz="2400" spc="-95" dirty="0">
                <a:latin typeface="Calibri"/>
                <a:cs typeface="Calibri"/>
              </a:rPr>
              <a:t> </a:t>
            </a:r>
            <a:r>
              <a:rPr sz="2400" spc="-10" dirty="0">
                <a:latin typeface="Calibri"/>
                <a:cs typeface="Calibri"/>
              </a:rPr>
              <a:t>sembolüne </a:t>
            </a:r>
            <a:r>
              <a:rPr sz="2400" dirty="0">
                <a:latin typeface="Calibri"/>
                <a:cs typeface="Calibri"/>
              </a:rPr>
              <a:t>getirilir</a:t>
            </a:r>
            <a:r>
              <a:rPr sz="2400" spc="-90" dirty="0">
                <a:latin typeface="Calibri"/>
                <a:cs typeface="Calibri"/>
              </a:rPr>
              <a:t> </a:t>
            </a:r>
            <a:r>
              <a:rPr sz="2400" dirty="0">
                <a:latin typeface="Calibri"/>
                <a:cs typeface="Calibri"/>
              </a:rPr>
              <a:t>bu</a:t>
            </a:r>
            <a:r>
              <a:rPr sz="2400" spc="-50" dirty="0">
                <a:latin typeface="Calibri"/>
                <a:cs typeface="Calibri"/>
              </a:rPr>
              <a:t> </a:t>
            </a:r>
            <a:r>
              <a:rPr sz="2400" dirty="0">
                <a:latin typeface="Calibri"/>
                <a:cs typeface="Calibri"/>
              </a:rPr>
              <a:t>kademe</a:t>
            </a:r>
            <a:r>
              <a:rPr sz="2400" spc="-70" dirty="0">
                <a:latin typeface="Calibri"/>
                <a:cs typeface="Calibri"/>
              </a:rPr>
              <a:t> </a:t>
            </a:r>
            <a:r>
              <a:rPr sz="2400" dirty="0">
                <a:latin typeface="Calibri"/>
                <a:cs typeface="Calibri"/>
              </a:rPr>
              <a:t>bir</a:t>
            </a:r>
            <a:r>
              <a:rPr sz="2400" spc="-55" dirty="0">
                <a:latin typeface="Calibri"/>
                <a:cs typeface="Calibri"/>
              </a:rPr>
              <a:t> </a:t>
            </a:r>
            <a:r>
              <a:rPr sz="2400" dirty="0">
                <a:latin typeface="Calibri"/>
                <a:cs typeface="Calibri"/>
              </a:rPr>
              <a:t>çok</a:t>
            </a:r>
            <a:r>
              <a:rPr sz="2400" spc="-70" dirty="0">
                <a:latin typeface="Calibri"/>
                <a:cs typeface="Calibri"/>
              </a:rPr>
              <a:t> </a:t>
            </a:r>
            <a:r>
              <a:rPr sz="2400" spc="-20" dirty="0">
                <a:latin typeface="Calibri"/>
                <a:cs typeface="Calibri"/>
              </a:rPr>
              <a:t>ölçü</a:t>
            </a:r>
            <a:endParaRPr sz="2400">
              <a:latin typeface="Calibri"/>
              <a:cs typeface="Calibri"/>
            </a:endParaRPr>
          </a:p>
          <a:p>
            <a:pPr marL="12700" marR="924560">
              <a:lnSpc>
                <a:spcPct val="100000"/>
              </a:lnSpc>
            </a:pPr>
            <a:r>
              <a:rPr sz="2400" dirty="0">
                <a:latin typeface="Calibri"/>
                <a:cs typeface="Calibri"/>
              </a:rPr>
              <a:t>aletinde</a:t>
            </a:r>
            <a:r>
              <a:rPr sz="2400" spc="-100" dirty="0">
                <a:latin typeface="Calibri"/>
                <a:cs typeface="Calibri"/>
              </a:rPr>
              <a:t> </a:t>
            </a:r>
            <a:r>
              <a:rPr sz="2400" dirty="0">
                <a:latin typeface="Calibri"/>
                <a:cs typeface="Calibri"/>
              </a:rPr>
              <a:t>aynı</a:t>
            </a:r>
            <a:r>
              <a:rPr sz="2400" spc="-90" dirty="0">
                <a:latin typeface="Calibri"/>
                <a:cs typeface="Calibri"/>
              </a:rPr>
              <a:t> </a:t>
            </a:r>
            <a:r>
              <a:rPr sz="2400" spc="-10" dirty="0">
                <a:latin typeface="Calibri"/>
                <a:cs typeface="Calibri"/>
              </a:rPr>
              <a:t>zamanda kablo,bağlantı</a:t>
            </a:r>
            <a:r>
              <a:rPr sz="2400" spc="-40" dirty="0">
                <a:latin typeface="Calibri"/>
                <a:cs typeface="Calibri"/>
              </a:rPr>
              <a:t> </a:t>
            </a:r>
            <a:r>
              <a:rPr sz="2400" dirty="0">
                <a:latin typeface="Calibri"/>
                <a:cs typeface="Calibri"/>
              </a:rPr>
              <a:t>gibi</a:t>
            </a:r>
            <a:r>
              <a:rPr sz="2400" spc="-35" dirty="0">
                <a:latin typeface="Calibri"/>
                <a:cs typeface="Calibri"/>
              </a:rPr>
              <a:t> </a:t>
            </a:r>
            <a:r>
              <a:rPr sz="2400" spc="-10" dirty="0">
                <a:latin typeface="Calibri"/>
                <a:cs typeface="Calibri"/>
              </a:rPr>
              <a:t>testlerde</a:t>
            </a:r>
            <a:endParaRPr sz="2400">
              <a:latin typeface="Calibri"/>
              <a:cs typeface="Calibri"/>
            </a:endParaRPr>
          </a:p>
          <a:p>
            <a:pPr marL="12700" marR="5080">
              <a:lnSpc>
                <a:spcPct val="100000"/>
              </a:lnSpc>
              <a:spcBef>
                <a:spcPts val="5"/>
              </a:spcBef>
            </a:pPr>
            <a:r>
              <a:rPr sz="2400" dirty="0">
                <a:latin typeface="Calibri"/>
                <a:cs typeface="Calibri"/>
              </a:rPr>
              <a:t>kullanmak</a:t>
            </a:r>
            <a:r>
              <a:rPr sz="2400" spc="-55" dirty="0">
                <a:latin typeface="Calibri"/>
                <a:cs typeface="Calibri"/>
              </a:rPr>
              <a:t> </a:t>
            </a:r>
            <a:r>
              <a:rPr sz="2400" dirty="0">
                <a:latin typeface="Calibri"/>
                <a:cs typeface="Calibri"/>
              </a:rPr>
              <a:t>için</a:t>
            </a:r>
            <a:r>
              <a:rPr sz="2400" spc="-55" dirty="0">
                <a:latin typeface="Calibri"/>
                <a:cs typeface="Calibri"/>
              </a:rPr>
              <a:t> </a:t>
            </a:r>
            <a:r>
              <a:rPr sz="2400" dirty="0">
                <a:latin typeface="Calibri"/>
                <a:cs typeface="Calibri"/>
              </a:rPr>
              <a:t>ses</a:t>
            </a:r>
            <a:r>
              <a:rPr sz="2400" spc="-45" dirty="0">
                <a:latin typeface="Calibri"/>
                <a:cs typeface="Calibri"/>
              </a:rPr>
              <a:t> </a:t>
            </a:r>
            <a:r>
              <a:rPr sz="2400" dirty="0">
                <a:latin typeface="Calibri"/>
                <a:cs typeface="Calibri"/>
              </a:rPr>
              <a:t>(</a:t>
            </a:r>
            <a:r>
              <a:rPr sz="2400" i="1" dirty="0">
                <a:latin typeface="Calibri"/>
                <a:cs typeface="Calibri"/>
              </a:rPr>
              <a:t>buzer</a:t>
            </a:r>
            <a:r>
              <a:rPr sz="2400" dirty="0">
                <a:latin typeface="Calibri"/>
                <a:cs typeface="Calibri"/>
              </a:rPr>
              <a:t>)</a:t>
            </a:r>
            <a:r>
              <a:rPr sz="2400" spc="-55" dirty="0">
                <a:latin typeface="Calibri"/>
                <a:cs typeface="Calibri"/>
              </a:rPr>
              <a:t> </a:t>
            </a:r>
            <a:r>
              <a:rPr sz="2400" spc="-10" dirty="0">
                <a:latin typeface="Calibri"/>
                <a:cs typeface="Calibri"/>
              </a:rPr>
              <a:t>uyarısıda verir.</a:t>
            </a:r>
            <a:endParaRPr sz="2400">
              <a:latin typeface="Calibri"/>
              <a:cs typeface="Calibri"/>
            </a:endParaRPr>
          </a:p>
          <a:p>
            <a:pPr marL="12700">
              <a:lnSpc>
                <a:spcPct val="100000"/>
              </a:lnSpc>
            </a:pPr>
            <a:r>
              <a:rPr sz="2400" b="1" dirty="0">
                <a:latin typeface="Calibri"/>
                <a:cs typeface="Calibri"/>
              </a:rPr>
              <a:t>Diyod</a:t>
            </a:r>
            <a:r>
              <a:rPr sz="2400" b="1" spc="-50" dirty="0">
                <a:latin typeface="Calibri"/>
                <a:cs typeface="Calibri"/>
              </a:rPr>
              <a:t> </a:t>
            </a:r>
            <a:r>
              <a:rPr sz="2400" b="1" dirty="0">
                <a:latin typeface="Calibri"/>
                <a:cs typeface="Calibri"/>
              </a:rPr>
              <a:t>Ölçümü</a:t>
            </a:r>
            <a:r>
              <a:rPr sz="2400" b="1" spc="-30" dirty="0">
                <a:latin typeface="Calibri"/>
                <a:cs typeface="Calibri"/>
              </a:rPr>
              <a:t> </a:t>
            </a:r>
            <a:r>
              <a:rPr sz="2400" b="1" dirty="0">
                <a:latin typeface="Calibri"/>
                <a:cs typeface="Calibri"/>
              </a:rPr>
              <a:t>1</a:t>
            </a:r>
            <a:r>
              <a:rPr sz="2400" b="1" spc="-55" dirty="0">
                <a:latin typeface="Calibri"/>
                <a:cs typeface="Calibri"/>
              </a:rPr>
              <a:t> </a:t>
            </a:r>
            <a:r>
              <a:rPr sz="2400" b="1" spc="-10" dirty="0">
                <a:latin typeface="Calibri"/>
                <a:cs typeface="Calibri"/>
              </a:rPr>
              <a:t>(katot,anot</a:t>
            </a:r>
            <a:r>
              <a:rPr sz="2400" b="1" spc="-15" dirty="0">
                <a:latin typeface="Calibri"/>
                <a:cs typeface="Calibri"/>
              </a:rPr>
              <a:t> </a:t>
            </a:r>
            <a:r>
              <a:rPr sz="2400" b="1" spc="-10" dirty="0">
                <a:latin typeface="Calibri"/>
                <a:cs typeface="Calibri"/>
              </a:rPr>
              <a:t>arası)</a:t>
            </a:r>
            <a:endParaRPr sz="2400">
              <a:latin typeface="Calibri"/>
              <a:cs typeface="Calibri"/>
            </a:endParaRPr>
          </a:p>
          <a:p>
            <a:pPr marL="12700" marR="476884">
              <a:lnSpc>
                <a:spcPct val="100000"/>
              </a:lnSpc>
            </a:pPr>
            <a:r>
              <a:rPr sz="2400" b="1" dirty="0">
                <a:latin typeface="Calibri"/>
                <a:cs typeface="Calibri"/>
              </a:rPr>
              <a:t>:</a:t>
            </a:r>
            <a:r>
              <a:rPr sz="2400" b="1" spc="-40" dirty="0">
                <a:latin typeface="Calibri"/>
                <a:cs typeface="Calibri"/>
              </a:rPr>
              <a:t> </a:t>
            </a:r>
            <a:r>
              <a:rPr sz="2400" dirty="0">
                <a:latin typeface="Calibri"/>
                <a:cs typeface="Calibri"/>
              </a:rPr>
              <a:t>Kırmızı</a:t>
            </a:r>
            <a:r>
              <a:rPr sz="2400" spc="-40" dirty="0">
                <a:latin typeface="Calibri"/>
                <a:cs typeface="Calibri"/>
              </a:rPr>
              <a:t> </a:t>
            </a:r>
            <a:r>
              <a:rPr sz="2400" dirty="0">
                <a:latin typeface="Calibri"/>
                <a:cs typeface="Calibri"/>
              </a:rPr>
              <a:t>kablo</a:t>
            </a:r>
            <a:r>
              <a:rPr sz="2400" spc="-50" dirty="0">
                <a:latin typeface="Calibri"/>
                <a:cs typeface="Calibri"/>
              </a:rPr>
              <a:t> </a:t>
            </a:r>
            <a:r>
              <a:rPr sz="2400" dirty="0">
                <a:latin typeface="Calibri"/>
                <a:cs typeface="Calibri"/>
              </a:rPr>
              <a:t>çizgili</a:t>
            </a:r>
            <a:r>
              <a:rPr sz="2400" spc="-50" dirty="0">
                <a:latin typeface="Calibri"/>
                <a:cs typeface="Calibri"/>
              </a:rPr>
              <a:t> </a:t>
            </a:r>
            <a:r>
              <a:rPr sz="2400" dirty="0">
                <a:latin typeface="Calibri"/>
                <a:cs typeface="Calibri"/>
              </a:rPr>
              <a:t>uca</a:t>
            </a:r>
            <a:r>
              <a:rPr sz="2400" spc="-50" dirty="0">
                <a:latin typeface="Calibri"/>
                <a:cs typeface="Calibri"/>
              </a:rPr>
              <a:t> </a:t>
            </a:r>
            <a:r>
              <a:rPr sz="2400" spc="-10" dirty="0">
                <a:latin typeface="Calibri"/>
                <a:cs typeface="Calibri"/>
              </a:rPr>
              <a:t>siyah </a:t>
            </a:r>
            <a:r>
              <a:rPr sz="2400" dirty="0">
                <a:latin typeface="Calibri"/>
                <a:cs typeface="Calibri"/>
              </a:rPr>
              <a:t>kablo</a:t>
            </a:r>
            <a:r>
              <a:rPr sz="2400" spc="-60" dirty="0">
                <a:latin typeface="Calibri"/>
                <a:cs typeface="Calibri"/>
              </a:rPr>
              <a:t> </a:t>
            </a:r>
            <a:r>
              <a:rPr sz="2400" dirty="0">
                <a:latin typeface="Calibri"/>
                <a:cs typeface="Calibri"/>
              </a:rPr>
              <a:t>ise</a:t>
            </a:r>
            <a:r>
              <a:rPr sz="2400" spc="-45" dirty="0">
                <a:latin typeface="Calibri"/>
                <a:cs typeface="Calibri"/>
              </a:rPr>
              <a:t> </a:t>
            </a:r>
            <a:r>
              <a:rPr sz="2400" dirty="0">
                <a:latin typeface="Calibri"/>
                <a:cs typeface="Calibri"/>
              </a:rPr>
              <a:t>diğer</a:t>
            </a:r>
            <a:r>
              <a:rPr sz="2400" spc="-35" dirty="0">
                <a:latin typeface="Calibri"/>
                <a:cs typeface="Calibri"/>
              </a:rPr>
              <a:t> </a:t>
            </a:r>
            <a:r>
              <a:rPr sz="2400" dirty="0">
                <a:latin typeface="Calibri"/>
                <a:cs typeface="Calibri"/>
              </a:rPr>
              <a:t>uca</a:t>
            </a:r>
            <a:r>
              <a:rPr sz="2400" spc="-55" dirty="0">
                <a:latin typeface="Calibri"/>
                <a:cs typeface="Calibri"/>
              </a:rPr>
              <a:t> </a:t>
            </a:r>
            <a:r>
              <a:rPr sz="2400" spc="-10" dirty="0">
                <a:latin typeface="Calibri"/>
                <a:cs typeface="Calibri"/>
              </a:rPr>
              <a:t>değdirilir </a:t>
            </a:r>
            <a:r>
              <a:rPr sz="2400" u="sng" dirty="0">
                <a:uFill>
                  <a:solidFill>
                    <a:srgbClr val="000000"/>
                  </a:solidFill>
                </a:uFill>
                <a:latin typeface="Calibri"/>
                <a:cs typeface="Calibri"/>
              </a:rPr>
              <a:t>multimetrenin</a:t>
            </a:r>
            <a:r>
              <a:rPr sz="2400" u="sng" spc="-95" dirty="0">
                <a:uFill>
                  <a:solidFill>
                    <a:srgbClr val="000000"/>
                  </a:solidFill>
                </a:uFill>
                <a:latin typeface="Calibri"/>
                <a:cs typeface="Calibri"/>
              </a:rPr>
              <a:t> </a:t>
            </a:r>
            <a:r>
              <a:rPr sz="2400" u="sng" spc="-10" dirty="0">
                <a:uFill>
                  <a:solidFill>
                    <a:srgbClr val="000000"/>
                  </a:solidFill>
                </a:uFill>
                <a:latin typeface="Calibri"/>
                <a:cs typeface="Calibri"/>
              </a:rPr>
              <a:t>ekranında</a:t>
            </a:r>
            <a:r>
              <a:rPr sz="2400" u="sng" spc="-85" dirty="0">
                <a:uFill>
                  <a:solidFill>
                    <a:srgbClr val="000000"/>
                  </a:solidFill>
                </a:uFill>
                <a:latin typeface="Calibri"/>
                <a:cs typeface="Calibri"/>
              </a:rPr>
              <a:t> </a:t>
            </a:r>
            <a:r>
              <a:rPr sz="2400" u="sng" spc="-10" dirty="0">
                <a:uFill>
                  <a:solidFill>
                    <a:srgbClr val="000000"/>
                  </a:solidFill>
                </a:uFill>
                <a:latin typeface="Calibri"/>
                <a:cs typeface="Calibri"/>
              </a:rPr>
              <a:t>değer</a:t>
            </a:r>
            <a:endParaRPr sz="2400">
              <a:latin typeface="Calibri"/>
              <a:cs typeface="Calibri"/>
            </a:endParaRPr>
          </a:p>
          <a:p>
            <a:pPr marL="12700" marR="70485" algn="just">
              <a:lnSpc>
                <a:spcPct val="100000"/>
              </a:lnSpc>
            </a:pPr>
            <a:r>
              <a:rPr sz="2400" u="sng" dirty="0">
                <a:uFill>
                  <a:solidFill>
                    <a:srgbClr val="000000"/>
                  </a:solidFill>
                </a:uFill>
                <a:latin typeface="Calibri"/>
                <a:cs typeface="Calibri"/>
              </a:rPr>
              <a:t>görünmemeli</a:t>
            </a:r>
            <a:r>
              <a:rPr sz="2400" u="sng" spc="-85" dirty="0">
                <a:uFill>
                  <a:solidFill>
                    <a:srgbClr val="000000"/>
                  </a:solidFill>
                </a:uFill>
                <a:latin typeface="Calibri"/>
                <a:cs typeface="Calibri"/>
              </a:rPr>
              <a:t> </a:t>
            </a:r>
            <a:r>
              <a:rPr sz="2400" u="sng" dirty="0">
                <a:uFill>
                  <a:solidFill>
                    <a:srgbClr val="000000"/>
                  </a:solidFill>
                </a:uFill>
                <a:latin typeface="Calibri"/>
                <a:cs typeface="Calibri"/>
              </a:rPr>
              <a:t>buzer</a:t>
            </a:r>
            <a:r>
              <a:rPr sz="2400" u="sng" spc="-55" dirty="0">
                <a:uFill>
                  <a:solidFill>
                    <a:srgbClr val="000000"/>
                  </a:solidFill>
                </a:uFill>
                <a:latin typeface="Calibri"/>
                <a:cs typeface="Calibri"/>
              </a:rPr>
              <a:t> </a:t>
            </a:r>
            <a:r>
              <a:rPr sz="2400" u="sng" dirty="0">
                <a:uFill>
                  <a:solidFill>
                    <a:srgbClr val="000000"/>
                  </a:solidFill>
                </a:uFill>
                <a:latin typeface="Calibri"/>
                <a:cs typeface="Calibri"/>
              </a:rPr>
              <a:t>ses</a:t>
            </a:r>
            <a:r>
              <a:rPr sz="2400" u="sng" spc="-45" dirty="0">
                <a:uFill>
                  <a:solidFill>
                    <a:srgbClr val="000000"/>
                  </a:solidFill>
                </a:uFill>
                <a:latin typeface="Calibri"/>
                <a:cs typeface="Calibri"/>
              </a:rPr>
              <a:t> </a:t>
            </a:r>
            <a:r>
              <a:rPr sz="2400" u="sng" spc="-10" dirty="0">
                <a:uFill>
                  <a:solidFill>
                    <a:srgbClr val="000000"/>
                  </a:solidFill>
                </a:uFill>
                <a:latin typeface="Calibri"/>
                <a:cs typeface="Calibri"/>
              </a:rPr>
              <a:t>vermemeli</a:t>
            </a:r>
            <a:r>
              <a:rPr sz="2400" spc="-10" dirty="0">
                <a:latin typeface="Calibri"/>
                <a:cs typeface="Calibri"/>
              </a:rPr>
              <a:t> </a:t>
            </a:r>
            <a:r>
              <a:rPr sz="2400" b="1" dirty="0">
                <a:latin typeface="Calibri"/>
                <a:cs typeface="Calibri"/>
              </a:rPr>
              <a:t>Arıza</a:t>
            </a:r>
            <a:r>
              <a:rPr sz="2400" b="1" spc="-60" dirty="0">
                <a:latin typeface="Calibri"/>
                <a:cs typeface="Calibri"/>
              </a:rPr>
              <a:t> </a:t>
            </a:r>
            <a:r>
              <a:rPr sz="2400" b="1" dirty="0">
                <a:latin typeface="Calibri"/>
                <a:cs typeface="Calibri"/>
              </a:rPr>
              <a:t>:</a:t>
            </a:r>
            <a:r>
              <a:rPr sz="2400" b="1" spc="-50" dirty="0">
                <a:latin typeface="Calibri"/>
                <a:cs typeface="Calibri"/>
              </a:rPr>
              <a:t> </a:t>
            </a:r>
            <a:r>
              <a:rPr sz="2400" dirty="0">
                <a:latin typeface="Calibri"/>
                <a:cs typeface="Calibri"/>
              </a:rPr>
              <a:t>Eğer</a:t>
            </a:r>
            <a:r>
              <a:rPr sz="2400" spc="-35" dirty="0">
                <a:latin typeface="Calibri"/>
                <a:cs typeface="Calibri"/>
              </a:rPr>
              <a:t> </a:t>
            </a:r>
            <a:r>
              <a:rPr sz="2400" dirty="0">
                <a:latin typeface="Calibri"/>
                <a:cs typeface="Calibri"/>
              </a:rPr>
              <a:t>diyot</a:t>
            </a:r>
            <a:r>
              <a:rPr sz="2400" spc="-65" dirty="0">
                <a:latin typeface="Calibri"/>
                <a:cs typeface="Calibri"/>
              </a:rPr>
              <a:t> </a:t>
            </a:r>
            <a:r>
              <a:rPr sz="2400" dirty="0">
                <a:latin typeface="Calibri"/>
                <a:cs typeface="Calibri"/>
              </a:rPr>
              <a:t>kısa</a:t>
            </a:r>
            <a:r>
              <a:rPr sz="2400" spc="-55" dirty="0">
                <a:latin typeface="Calibri"/>
                <a:cs typeface="Calibri"/>
              </a:rPr>
              <a:t> </a:t>
            </a:r>
            <a:r>
              <a:rPr sz="2400" dirty="0">
                <a:latin typeface="Calibri"/>
                <a:cs typeface="Calibri"/>
              </a:rPr>
              <a:t>devre</a:t>
            </a:r>
            <a:r>
              <a:rPr sz="2400" spc="-35" dirty="0">
                <a:latin typeface="Calibri"/>
                <a:cs typeface="Calibri"/>
              </a:rPr>
              <a:t> </a:t>
            </a:r>
            <a:r>
              <a:rPr sz="2400" dirty="0">
                <a:latin typeface="Calibri"/>
                <a:cs typeface="Calibri"/>
              </a:rPr>
              <a:t>ise</a:t>
            </a:r>
            <a:r>
              <a:rPr sz="2400" spc="-60" dirty="0">
                <a:latin typeface="Calibri"/>
                <a:cs typeface="Calibri"/>
              </a:rPr>
              <a:t> </a:t>
            </a:r>
            <a:r>
              <a:rPr sz="2400" spc="-25" dirty="0">
                <a:latin typeface="Calibri"/>
                <a:cs typeface="Calibri"/>
              </a:rPr>
              <a:t>tiz </a:t>
            </a:r>
            <a:r>
              <a:rPr sz="2400" dirty="0">
                <a:latin typeface="Calibri"/>
                <a:cs typeface="Calibri"/>
              </a:rPr>
              <a:t>bir</a:t>
            </a:r>
            <a:r>
              <a:rPr sz="2400" spc="-35" dirty="0">
                <a:latin typeface="Calibri"/>
                <a:cs typeface="Calibri"/>
              </a:rPr>
              <a:t> </a:t>
            </a:r>
            <a:r>
              <a:rPr sz="2400" dirty="0">
                <a:latin typeface="Calibri"/>
                <a:cs typeface="Calibri"/>
              </a:rPr>
              <a:t>ses</a:t>
            </a:r>
            <a:r>
              <a:rPr sz="2400" spc="-40" dirty="0">
                <a:latin typeface="Calibri"/>
                <a:cs typeface="Calibri"/>
              </a:rPr>
              <a:t> </a:t>
            </a:r>
            <a:r>
              <a:rPr sz="2400" dirty="0">
                <a:latin typeface="Calibri"/>
                <a:cs typeface="Calibri"/>
              </a:rPr>
              <a:t>gelir</a:t>
            </a:r>
            <a:r>
              <a:rPr sz="2400" spc="-45" dirty="0">
                <a:latin typeface="Calibri"/>
                <a:cs typeface="Calibri"/>
              </a:rPr>
              <a:t> </a:t>
            </a:r>
            <a:r>
              <a:rPr sz="2400" dirty="0">
                <a:latin typeface="Calibri"/>
                <a:cs typeface="Calibri"/>
              </a:rPr>
              <a:t>ya</a:t>
            </a:r>
            <a:r>
              <a:rPr sz="2400" spc="-50" dirty="0">
                <a:latin typeface="Calibri"/>
                <a:cs typeface="Calibri"/>
              </a:rPr>
              <a:t> </a:t>
            </a:r>
            <a:r>
              <a:rPr sz="2400" dirty="0">
                <a:latin typeface="Calibri"/>
                <a:cs typeface="Calibri"/>
              </a:rPr>
              <a:t>da</a:t>
            </a:r>
            <a:r>
              <a:rPr sz="2400" spc="-35" dirty="0">
                <a:latin typeface="Calibri"/>
                <a:cs typeface="Calibri"/>
              </a:rPr>
              <a:t> </a:t>
            </a:r>
            <a:r>
              <a:rPr sz="2400" dirty="0">
                <a:latin typeface="Calibri"/>
                <a:cs typeface="Calibri"/>
              </a:rPr>
              <a:t>tam</a:t>
            </a:r>
            <a:r>
              <a:rPr sz="2400" spc="-60" dirty="0">
                <a:latin typeface="Calibri"/>
                <a:cs typeface="Calibri"/>
              </a:rPr>
              <a:t> </a:t>
            </a:r>
            <a:r>
              <a:rPr sz="2400" dirty="0">
                <a:latin typeface="Calibri"/>
                <a:cs typeface="Calibri"/>
              </a:rPr>
              <a:t>kısa</a:t>
            </a:r>
            <a:r>
              <a:rPr sz="2400" spc="-50" dirty="0">
                <a:latin typeface="Calibri"/>
                <a:cs typeface="Calibri"/>
              </a:rPr>
              <a:t> </a:t>
            </a:r>
            <a:r>
              <a:rPr sz="2400" spc="-10" dirty="0">
                <a:latin typeface="Calibri"/>
                <a:cs typeface="Calibri"/>
              </a:rPr>
              <a:t>devre</a:t>
            </a:r>
            <a:endParaRPr sz="2400">
              <a:latin typeface="Calibri"/>
              <a:cs typeface="Calibri"/>
            </a:endParaRPr>
          </a:p>
          <a:p>
            <a:pPr marL="12700" algn="just">
              <a:lnSpc>
                <a:spcPct val="100000"/>
              </a:lnSpc>
              <a:spcBef>
                <a:spcPts val="5"/>
              </a:spcBef>
            </a:pPr>
            <a:r>
              <a:rPr sz="2400" dirty="0">
                <a:latin typeface="Calibri"/>
                <a:cs typeface="Calibri"/>
              </a:rPr>
              <a:t>değilse</a:t>
            </a:r>
            <a:r>
              <a:rPr sz="2400" spc="-25" dirty="0">
                <a:latin typeface="Calibri"/>
                <a:cs typeface="Calibri"/>
              </a:rPr>
              <a:t> </a:t>
            </a:r>
            <a:r>
              <a:rPr sz="2400" spc="-10" dirty="0">
                <a:latin typeface="Calibri"/>
                <a:cs typeface="Calibri"/>
              </a:rPr>
              <a:t>sızdırıyorsa</a:t>
            </a:r>
            <a:r>
              <a:rPr sz="2400" spc="-70" dirty="0">
                <a:latin typeface="Calibri"/>
                <a:cs typeface="Calibri"/>
              </a:rPr>
              <a:t> </a:t>
            </a:r>
            <a:r>
              <a:rPr sz="2400" spc="-10" dirty="0">
                <a:latin typeface="Calibri"/>
                <a:cs typeface="Calibri"/>
              </a:rPr>
              <a:t>arızaya</a:t>
            </a:r>
            <a:r>
              <a:rPr sz="2400" spc="-40" dirty="0">
                <a:latin typeface="Calibri"/>
                <a:cs typeface="Calibri"/>
              </a:rPr>
              <a:t> </a:t>
            </a:r>
            <a:r>
              <a:rPr sz="2400" spc="-20" dirty="0">
                <a:latin typeface="Calibri"/>
                <a:cs typeface="Calibri"/>
              </a:rPr>
              <a:t>göre</a:t>
            </a:r>
            <a:endParaRPr sz="2400">
              <a:latin typeface="Calibri"/>
              <a:cs typeface="Calibri"/>
            </a:endParaRPr>
          </a:p>
          <a:p>
            <a:pPr marL="12700" algn="just">
              <a:lnSpc>
                <a:spcPct val="100000"/>
              </a:lnSpc>
            </a:pPr>
            <a:r>
              <a:rPr sz="2400" dirty="0">
                <a:latin typeface="Calibri"/>
                <a:cs typeface="Calibri"/>
              </a:rPr>
              <a:t>ekranda</a:t>
            </a:r>
            <a:r>
              <a:rPr sz="2400" spc="-85" dirty="0">
                <a:latin typeface="Calibri"/>
                <a:cs typeface="Calibri"/>
              </a:rPr>
              <a:t> </a:t>
            </a:r>
            <a:r>
              <a:rPr sz="2400" dirty="0">
                <a:latin typeface="Calibri"/>
                <a:cs typeface="Calibri"/>
              </a:rPr>
              <a:t>değişik</a:t>
            </a:r>
            <a:r>
              <a:rPr sz="2400" spc="-90" dirty="0">
                <a:latin typeface="Calibri"/>
                <a:cs typeface="Calibri"/>
              </a:rPr>
              <a:t> </a:t>
            </a:r>
            <a:r>
              <a:rPr sz="2400" dirty="0">
                <a:latin typeface="Calibri"/>
                <a:cs typeface="Calibri"/>
              </a:rPr>
              <a:t>değerler</a:t>
            </a:r>
            <a:r>
              <a:rPr sz="2400" spc="-70" dirty="0">
                <a:latin typeface="Calibri"/>
                <a:cs typeface="Calibri"/>
              </a:rPr>
              <a:t> </a:t>
            </a:r>
            <a:r>
              <a:rPr sz="2400" spc="-10" dirty="0">
                <a:latin typeface="Calibri"/>
                <a:cs typeface="Calibri"/>
              </a:rPr>
              <a:t>görünür</a:t>
            </a:r>
            <a:endParaRPr sz="2400">
              <a:latin typeface="Calibri"/>
              <a:cs typeface="Calibri"/>
            </a:endParaRPr>
          </a:p>
        </p:txBody>
      </p:sp>
      <p:pic>
        <p:nvPicPr>
          <p:cNvPr id="3" name="object 3"/>
          <p:cNvPicPr/>
          <p:nvPr/>
        </p:nvPicPr>
        <p:blipFill>
          <a:blip r:embed="rId2" cstate="print"/>
          <a:stretch>
            <a:fillRect/>
          </a:stretch>
        </p:blipFill>
        <p:spPr>
          <a:xfrm>
            <a:off x="216408" y="850391"/>
            <a:ext cx="4299204" cy="3956304"/>
          </a:xfrm>
          <a:prstGeom prst="rect">
            <a:avLst/>
          </a:prstGeom>
        </p:spPr>
      </p:pic>
      <p:sp>
        <p:nvSpPr>
          <p:cNvPr id="4" name="object 4"/>
          <p:cNvSpPr txBox="1">
            <a:spLocks noGrp="1"/>
          </p:cNvSpPr>
          <p:nvPr>
            <p:ph type="sldNum" sz="quarter" idx="7"/>
          </p:nvPr>
        </p:nvSpPr>
        <p:spPr>
          <a:prstGeom prst="rect">
            <a:avLst/>
          </a:prstGeom>
        </p:spPr>
        <p:txBody>
          <a:bodyPr vert="horz" wrap="square" lIns="0" tIns="41528" rIns="0" bIns="0" rtlCol="0">
            <a:spAutoFit/>
          </a:bodyPr>
          <a:lstStyle/>
          <a:p>
            <a:pPr marL="141605">
              <a:lnSpc>
                <a:spcPts val="2380"/>
              </a:lnSpc>
            </a:pPr>
            <a:fld id="{81D60167-4931-47E6-BA6A-407CBD079E47}" type="slidenum">
              <a:rPr spc="-25" dirty="0"/>
              <a:t>14</a:t>
            </a:fld>
            <a:endParaRPr spc="-25"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172212" y="762000"/>
            <a:ext cx="4183379" cy="3912107"/>
          </a:xfrm>
          <a:prstGeom prst="rect">
            <a:avLst/>
          </a:prstGeom>
        </p:spPr>
      </p:pic>
      <p:sp>
        <p:nvSpPr>
          <p:cNvPr id="3" name="object 3"/>
          <p:cNvSpPr txBox="1"/>
          <p:nvPr/>
        </p:nvSpPr>
        <p:spPr>
          <a:xfrm>
            <a:off x="4651628" y="997407"/>
            <a:ext cx="4398645" cy="5147945"/>
          </a:xfrm>
          <a:prstGeom prst="rect">
            <a:avLst/>
          </a:prstGeom>
        </p:spPr>
        <p:txBody>
          <a:bodyPr vert="horz" wrap="square" lIns="0" tIns="12700" rIns="0" bIns="0" rtlCol="0">
            <a:spAutoFit/>
          </a:bodyPr>
          <a:lstStyle/>
          <a:p>
            <a:pPr marL="12700" marR="19685" algn="just">
              <a:lnSpc>
                <a:spcPct val="100000"/>
              </a:lnSpc>
              <a:spcBef>
                <a:spcPts val="100"/>
              </a:spcBef>
            </a:pPr>
            <a:r>
              <a:rPr sz="2400" b="1" dirty="0">
                <a:latin typeface="Calibri"/>
                <a:cs typeface="Calibri"/>
              </a:rPr>
              <a:t>Diyot</a:t>
            </a:r>
            <a:r>
              <a:rPr sz="2400" b="1" spc="-70" dirty="0">
                <a:latin typeface="Calibri"/>
                <a:cs typeface="Calibri"/>
              </a:rPr>
              <a:t> </a:t>
            </a:r>
            <a:r>
              <a:rPr sz="2400" b="1" dirty="0">
                <a:latin typeface="Calibri"/>
                <a:cs typeface="Calibri"/>
              </a:rPr>
              <a:t>Ölçümü</a:t>
            </a:r>
            <a:r>
              <a:rPr sz="2400" b="1" spc="-55" dirty="0">
                <a:latin typeface="Calibri"/>
                <a:cs typeface="Calibri"/>
              </a:rPr>
              <a:t> </a:t>
            </a:r>
            <a:r>
              <a:rPr sz="2400" b="1" dirty="0">
                <a:latin typeface="Calibri"/>
                <a:cs typeface="Calibri"/>
              </a:rPr>
              <a:t>2</a:t>
            </a:r>
            <a:r>
              <a:rPr sz="2400" b="1" spc="-60" dirty="0">
                <a:latin typeface="Calibri"/>
                <a:cs typeface="Calibri"/>
              </a:rPr>
              <a:t> </a:t>
            </a:r>
            <a:r>
              <a:rPr sz="2400" b="1" spc="-10" dirty="0">
                <a:latin typeface="Calibri"/>
                <a:cs typeface="Calibri"/>
              </a:rPr>
              <a:t>(anot,katot</a:t>
            </a:r>
            <a:r>
              <a:rPr sz="2400" b="1" spc="-55" dirty="0">
                <a:latin typeface="Calibri"/>
                <a:cs typeface="Calibri"/>
              </a:rPr>
              <a:t> </a:t>
            </a:r>
            <a:r>
              <a:rPr sz="2400" b="1" dirty="0">
                <a:latin typeface="Calibri"/>
                <a:cs typeface="Calibri"/>
              </a:rPr>
              <a:t>arası)</a:t>
            </a:r>
            <a:r>
              <a:rPr sz="2400" b="1" spc="-60" dirty="0">
                <a:latin typeface="Calibri"/>
                <a:cs typeface="Calibri"/>
              </a:rPr>
              <a:t> </a:t>
            </a:r>
            <a:r>
              <a:rPr sz="2400" b="1" spc="-50" dirty="0">
                <a:latin typeface="Calibri"/>
                <a:cs typeface="Calibri"/>
              </a:rPr>
              <a:t>: </a:t>
            </a:r>
            <a:r>
              <a:rPr sz="2400" dirty="0">
                <a:latin typeface="Calibri"/>
                <a:cs typeface="Calibri"/>
              </a:rPr>
              <a:t>Probların</a:t>
            </a:r>
            <a:r>
              <a:rPr sz="2400" spc="-55" dirty="0">
                <a:latin typeface="Calibri"/>
                <a:cs typeface="Calibri"/>
              </a:rPr>
              <a:t> </a:t>
            </a:r>
            <a:r>
              <a:rPr sz="2400" dirty="0">
                <a:latin typeface="Calibri"/>
                <a:cs typeface="Calibri"/>
              </a:rPr>
              <a:t>yönü</a:t>
            </a:r>
            <a:r>
              <a:rPr sz="2400" spc="-55" dirty="0">
                <a:latin typeface="Calibri"/>
                <a:cs typeface="Calibri"/>
              </a:rPr>
              <a:t> </a:t>
            </a:r>
            <a:r>
              <a:rPr sz="2400" dirty="0">
                <a:latin typeface="Calibri"/>
                <a:cs typeface="Calibri"/>
              </a:rPr>
              <a:t>değişir</a:t>
            </a:r>
            <a:r>
              <a:rPr sz="2400" spc="-60" dirty="0">
                <a:latin typeface="Calibri"/>
                <a:cs typeface="Calibri"/>
              </a:rPr>
              <a:t> </a:t>
            </a:r>
            <a:r>
              <a:rPr sz="2400" dirty="0">
                <a:latin typeface="Calibri"/>
                <a:cs typeface="Calibri"/>
              </a:rPr>
              <a:t>kırmızı</a:t>
            </a:r>
            <a:r>
              <a:rPr sz="2400" spc="-55" dirty="0">
                <a:latin typeface="Calibri"/>
                <a:cs typeface="Calibri"/>
              </a:rPr>
              <a:t> </a:t>
            </a:r>
            <a:r>
              <a:rPr sz="2400" spc="-10" dirty="0">
                <a:latin typeface="Calibri"/>
                <a:cs typeface="Calibri"/>
              </a:rPr>
              <a:t>renkli </a:t>
            </a:r>
            <a:r>
              <a:rPr sz="2400" dirty="0">
                <a:latin typeface="Calibri"/>
                <a:cs typeface="Calibri"/>
              </a:rPr>
              <a:t>prob</a:t>
            </a:r>
            <a:r>
              <a:rPr sz="2400" spc="-65" dirty="0">
                <a:latin typeface="Calibri"/>
                <a:cs typeface="Calibri"/>
              </a:rPr>
              <a:t> </a:t>
            </a:r>
            <a:r>
              <a:rPr sz="2400" dirty="0">
                <a:latin typeface="Calibri"/>
                <a:cs typeface="Calibri"/>
              </a:rPr>
              <a:t>anot</a:t>
            </a:r>
            <a:r>
              <a:rPr sz="2400" spc="-65" dirty="0">
                <a:latin typeface="Calibri"/>
                <a:cs typeface="Calibri"/>
              </a:rPr>
              <a:t> </a:t>
            </a:r>
            <a:r>
              <a:rPr sz="2400" dirty="0">
                <a:latin typeface="Calibri"/>
                <a:cs typeface="Calibri"/>
              </a:rPr>
              <a:t>ucuna</a:t>
            </a:r>
            <a:r>
              <a:rPr sz="2400" spc="-65" dirty="0">
                <a:latin typeface="Calibri"/>
                <a:cs typeface="Calibri"/>
              </a:rPr>
              <a:t> </a:t>
            </a:r>
            <a:r>
              <a:rPr sz="2400" dirty="0">
                <a:latin typeface="Calibri"/>
                <a:cs typeface="Calibri"/>
              </a:rPr>
              <a:t>siyah</a:t>
            </a:r>
            <a:r>
              <a:rPr sz="2400" spc="-65" dirty="0">
                <a:latin typeface="Calibri"/>
                <a:cs typeface="Calibri"/>
              </a:rPr>
              <a:t> </a:t>
            </a:r>
            <a:r>
              <a:rPr sz="2400" dirty="0">
                <a:latin typeface="Calibri"/>
                <a:cs typeface="Calibri"/>
              </a:rPr>
              <a:t>renkli</a:t>
            </a:r>
            <a:r>
              <a:rPr sz="2400" spc="-65" dirty="0">
                <a:latin typeface="Calibri"/>
                <a:cs typeface="Calibri"/>
              </a:rPr>
              <a:t> </a:t>
            </a:r>
            <a:r>
              <a:rPr sz="2400" spc="-20" dirty="0">
                <a:latin typeface="Calibri"/>
                <a:cs typeface="Calibri"/>
              </a:rPr>
              <a:t>prob</a:t>
            </a:r>
            <a:endParaRPr sz="2400">
              <a:latin typeface="Calibri"/>
              <a:cs typeface="Calibri"/>
            </a:endParaRPr>
          </a:p>
          <a:p>
            <a:pPr marL="12700" marR="5080">
              <a:lnSpc>
                <a:spcPct val="100000"/>
              </a:lnSpc>
              <a:spcBef>
                <a:spcPts val="5"/>
              </a:spcBef>
            </a:pPr>
            <a:r>
              <a:rPr sz="2400" dirty="0">
                <a:latin typeface="Calibri"/>
                <a:cs typeface="Calibri"/>
              </a:rPr>
              <a:t>ise</a:t>
            </a:r>
            <a:r>
              <a:rPr sz="2400" spc="-65" dirty="0">
                <a:latin typeface="Calibri"/>
                <a:cs typeface="Calibri"/>
              </a:rPr>
              <a:t> </a:t>
            </a:r>
            <a:r>
              <a:rPr sz="2400" dirty="0">
                <a:latin typeface="Calibri"/>
                <a:cs typeface="Calibri"/>
              </a:rPr>
              <a:t>katot</a:t>
            </a:r>
            <a:r>
              <a:rPr sz="2400" spc="-95" dirty="0">
                <a:latin typeface="Calibri"/>
                <a:cs typeface="Calibri"/>
              </a:rPr>
              <a:t> </a:t>
            </a:r>
            <a:r>
              <a:rPr sz="2400" dirty="0">
                <a:latin typeface="Calibri"/>
                <a:cs typeface="Calibri"/>
              </a:rPr>
              <a:t>ucuna</a:t>
            </a:r>
            <a:r>
              <a:rPr sz="2400" spc="-65" dirty="0">
                <a:latin typeface="Calibri"/>
                <a:cs typeface="Calibri"/>
              </a:rPr>
              <a:t> </a:t>
            </a:r>
            <a:r>
              <a:rPr sz="2400" spc="-10" dirty="0">
                <a:latin typeface="Calibri"/>
                <a:cs typeface="Calibri"/>
              </a:rPr>
              <a:t>değdirilir </a:t>
            </a:r>
            <a:r>
              <a:rPr sz="2400" dirty="0">
                <a:latin typeface="Calibri"/>
                <a:cs typeface="Calibri"/>
              </a:rPr>
              <a:t>multimetre</a:t>
            </a:r>
            <a:r>
              <a:rPr sz="2400" spc="-70" dirty="0">
                <a:latin typeface="Calibri"/>
                <a:cs typeface="Calibri"/>
              </a:rPr>
              <a:t> </a:t>
            </a:r>
            <a:r>
              <a:rPr sz="2400" dirty="0">
                <a:latin typeface="Calibri"/>
                <a:cs typeface="Calibri"/>
              </a:rPr>
              <a:t>ekranında</a:t>
            </a:r>
            <a:r>
              <a:rPr sz="2400" spc="-65" dirty="0">
                <a:latin typeface="Calibri"/>
                <a:cs typeface="Calibri"/>
              </a:rPr>
              <a:t> </a:t>
            </a:r>
            <a:r>
              <a:rPr sz="2400" dirty="0">
                <a:latin typeface="Calibri"/>
                <a:cs typeface="Calibri"/>
              </a:rPr>
              <a:t>580,</a:t>
            </a:r>
            <a:r>
              <a:rPr sz="2400" spc="-50" dirty="0">
                <a:latin typeface="Calibri"/>
                <a:cs typeface="Calibri"/>
              </a:rPr>
              <a:t> </a:t>
            </a:r>
            <a:r>
              <a:rPr sz="2400" spc="-10" dirty="0">
                <a:latin typeface="Calibri"/>
                <a:cs typeface="Calibri"/>
              </a:rPr>
              <a:t>550,600 </a:t>
            </a:r>
            <a:r>
              <a:rPr sz="2400" dirty="0">
                <a:latin typeface="Calibri"/>
                <a:cs typeface="Calibri"/>
              </a:rPr>
              <a:t>gibi</a:t>
            </a:r>
            <a:r>
              <a:rPr sz="2400" spc="-70" dirty="0">
                <a:latin typeface="Calibri"/>
                <a:cs typeface="Calibri"/>
              </a:rPr>
              <a:t> </a:t>
            </a:r>
            <a:r>
              <a:rPr sz="2400" dirty="0">
                <a:latin typeface="Calibri"/>
                <a:cs typeface="Calibri"/>
              </a:rPr>
              <a:t>rakamlar</a:t>
            </a:r>
            <a:r>
              <a:rPr sz="2400" spc="-75" dirty="0">
                <a:latin typeface="Calibri"/>
                <a:cs typeface="Calibri"/>
              </a:rPr>
              <a:t> </a:t>
            </a:r>
            <a:r>
              <a:rPr sz="2400" spc="-10" dirty="0">
                <a:latin typeface="Calibri"/>
                <a:cs typeface="Calibri"/>
              </a:rPr>
              <a:t>görünür.</a:t>
            </a:r>
            <a:endParaRPr sz="2400">
              <a:latin typeface="Calibri"/>
              <a:cs typeface="Calibri"/>
            </a:endParaRPr>
          </a:p>
          <a:p>
            <a:pPr marL="12700" marR="224154">
              <a:lnSpc>
                <a:spcPct val="100000"/>
              </a:lnSpc>
            </a:pPr>
            <a:r>
              <a:rPr sz="2400" i="1" spc="-65" dirty="0">
                <a:latin typeface="Calibri"/>
                <a:cs typeface="Calibri"/>
              </a:rPr>
              <a:t>Tam </a:t>
            </a:r>
            <a:r>
              <a:rPr sz="2400" i="1" dirty="0">
                <a:latin typeface="Calibri"/>
                <a:cs typeface="Calibri"/>
              </a:rPr>
              <a:t>değer</a:t>
            </a:r>
            <a:r>
              <a:rPr sz="2400" i="1" spc="-70" dirty="0">
                <a:latin typeface="Calibri"/>
                <a:cs typeface="Calibri"/>
              </a:rPr>
              <a:t> </a:t>
            </a:r>
            <a:r>
              <a:rPr sz="2400" i="1" dirty="0">
                <a:latin typeface="Calibri"/>
                <a:cs typeface="Calibri"/>
              </a:rPr>
              <a:t>verilemez</a:t>
            </a:r>
            <a:r>
              <a:rPr sz="2400" i="1" spc="-80" dirty="0">
                <a:latin typeface="Calibri"/>
                <a:cs typeface="Calibri"/>
              </a:rPr>
              <a:t> </a:t>
            </a:r>
            <a:r>
              <a:rPr sz="2400" i="1" dirty="0">
                <a:latin typeface="Calibri"/>
                <a:cs typeface="Calibri"/>
              </a:rPr>
              <a:t>ölçü</a:t>
            </a:r>
            <a:r>
              <a:rPr sz="2400" i="1" spc="-70" dirty="0">
                <a:latin typeface="Calibri"/>
                <a:cs typeface="Calibri"/>
              </a:rPr>
              <a:t> </a:t>
            </a:r>
            <a:r>
              <a:rPr sz="2400" i="1" spc="-10" dirty="0">
                <a:latin typeface="Calibri"/>
                <a:cs typeface="Calibri"/>
              </a:rPr>
              <a:t>aletine </a:t>
            </a:r>
            <a:r>
              <a:rPr sz="2400" i="1" dirty="0">
                <a:latin typeface="Calibri"/>
                <a:cs typeface="Calibri"/>
              </a:rPr>
              <a:t>göre</a:t>
            </a:r>
            <a:r>
              <a:rPr sz="2400" i="1" spc="-75" dirty="0">
                <a:latin typeface="Calibri"/>
                <a:cs typeface="Calibri"/>
              </a:rPr>
              <a:t> </a:t>
            </a:r>
            <a:r>
              <a:rPr sz="2400" i="1" dirty="0">
                <a:latin typeface="Calibri"/>
                <a:cs typeface="Calibri"/>
              </a:rPr>
              <a:t>diyotun</a:t>
            </a:r>
            <a:r>
              <a:rPr sz="2400" i="1" spc="-70" dirty="0">
                <a:latin typeface="Calibri"/>
                <a:cs typeface="Calibri"/>
              </a:rPr>
              <a:t> </a:t>
            </a:r>
            <a:r>
              <a:rPr sz="2400" i="1" dirty="0">
                <a:latin typeface="Calibri"/>
                <a:cs typeface="Calibri"/>
              </a:rPr>
              <a:t>çeşidine</a:t>
            </a:r>
            <a:r>
              <a:rPr sz="2400" i="1" spc="-70" dirty="0">
                <a:latin typeface="Calibri"/>
                <a:cs typeface="Calibri"/>
              </a:rPr>
              <a:t> </a:t>
            </a:r>
            <a:r>
              <a:rPr sz="2400" i="1" dirty="0">
                <a:latin typeface="Calibri"/>
                <a:cs typeface="Calibri"/>
              </a:rPr>
              <a:t>göre</a:t>
            </a:r>
            <a:r>
              <a:rPr sz="2400" i="1" spc="-80" dirty="0">
                <a:latin typeface="Calibri"/>
                <a:cs typeface="Calibri"/>
              </a:rPr>
              <a:t> </a:t>
            </a:r>
            <a:r>
              <a:rPr sz="2400" i="1" spc="-10" dirty="0">
                <a:latin typeface="Calibri"/>
                <a:cs typeface="Calibri"/>
              </a:rPr>
              <a:t>değişir </a:t>
            </a:r>
            <a:r>
              <a:rPr sz="2400" i="1" dirty="0">
                <a:latin typeface="Calibri"/>
                <a:cs typeface="Calibri"/>
              </a:rPr>
              <a:t>verdiğim</a:t>
            </a:r>
            <a:r>
              <a:rPr sz="2400" i="1" spc="-65" dirty="0">
                <a:latin typeface="Calibri"/>
                <a:cs typeface="Calibri"/>
              </a:rPr>
              <a:t> </a:t>
            </a:r>
            <a:r>
              <a:rPr sz="2400" i="1" dirty="0">
                <a:latin typeface="Calibri"/>
                <a:cs typeface="Calibri"/>
              </a:rPr>
              <a:t>değerler</a:t>
            </a:r>
            <a:r>
              <a:rPr sz="2400" i="1" spc="-70" dirty="0">
                <a:latin typeface="Calibri"/>
                <a:cs typeface="Calibri"/>
              </a:rPr>
              <a:t> </a:t>
            </a:r>
            <a:r>
              <a:rPr sz="2400" i="1" dirty="0">
                <a:latin typeface="Calibri"/>
                <a:cs typeface="Calibri"/>
              </a:rPr>
              <a:t>bir</a:t>
            </a:r>
            <a:r>
              <a:rPr sz="2400" i="1" spc="-55" dirty="0">
                <a:latin typeface="Calibri"/>
                <a:cs typeface="Calibri"/>
              </a:rPr>
              <a:t> </a:t>
            </a:r>
            <a:r>
              <a:rPr sz="2400" i="1" dirty="0">
                <a:latin typeface="Calibri"/>
                <a:cs typeface="Calibri"/>
              </a:rPr>
              <a:t>çok</a:t>
            </a:r>
            <a:r>
              <a:rPr sz="2400" i="1" spc="-60" dirty="0">
                <a:latin typeface="Calibri"/>
                <a:cs typeface="Calibri"/>
              </a:rPr>
              <a:t> </a:t>
            </a:r>
            <a:r>
              <a:rPr sz="2400" i="1" spc="-10" dirty="0">
                <a:latin typeface="Calibri"/>
                <a:cs typeface="Calibri"/>
              </a:rPr>
              <a:t>devrede kullanılan</a:t>
            </a:r>
            <a:r>
              <a:rPr sz="2400" i="1" spc="-60" dirty="0">
                <a:latin typeface="Calibri"/>
                <a:cs typeface="Calibri"/>
              </a:rPr>
              <a:t> </a:t>
            </a:r>
            <a:r>
              <a:rPr sz="2400" i="1" dirty="0">
                <a:latin typeface="Calibri"/>
                <a:cs typeface="Calibri"/>
              </a:rPr>
              <a:t>1N400X</a:t>
            </a:r>
            <a:r>
              <a:rPr sz="2400" i="1" spc="-50" dirty="0">
                <a:latin typeface="Calibri"/>
                <a:cs typeface="Calibri"/>
              </a:rPr>
              <a:t> </a:t>
            </a:r>
            <a:r>
              <a:rPr sz="2400" i="1" dirty="0">
                <a:latin typeface="Calibri"/>
                <a:cs typeface="Calibri"/>
              </a:rPr>
              <a:t>1N540X</a:t>
            </a:r>
            <a:r>
              <a:rPr sz="2400" i="1" spc="-40" dirty="0">
                <a:latin typeface="Calibri"/>
                <a:cs typeface="Calibri"/>
              </a:rPr>
              <a:t> </a:t>
            </a:r>
            <a:r>
              <a:rPr sz="2400" i="1" spc="-10" dirty="0">
                <a:latin typeface="Calibri"/>
                <a:cs typeface="Calibri"/>
              </a:rPr>
              <a:t>serisi </a:t>
            </a:r>
            <a:r>
              <a:rPr sz="2400" i="1" spc="-20" dirty="0">
                <a:latin typeface="Calibri"/>
                <a:cs typeface="Calibri"/>
              </a:rPr>
              <a:t>için</a:t>
            </a:r>
            <a:endParaRPr sz="2400">
              <a:latin typeface="Calibri"/>
              <a:cs typeface="Calibri"/>
            </a:endParaRPr>
          </a:p>
          <a:p>
            <a:pPr marL="12700" marR="223520" algn="just">
              <a:lnSpc>
                <a:spcPct val="100000"/>
              </a:lnSpc>
              <a:spcBef>
                <a:spcPts val="5"/>
              </a:spcBef>
            </a:pPr>
            <a:r>
              <a:rPr sz="2400" b="1" dirty="0">
                <a:latin typeface="Calibri"/>
                <a:cs typeface="Calibri"/>
              </a:rPr>
              <a:t>Arıza</a:t>
            </a:r>
            <a:r>
              <a:rPr sz="2400" b="1" spc="-40" dirty="0">
                <a:latin typeface="Calibri"/>
                <a:cs typeface="Calibri"/>
              </a:rPr>
              <a:t> </a:t>
            </a:r>
            <a:r>
              <a:rPr sz="2400" b="1" dirty="0">
                <a:latin typeface="Calibri"/>
                <a:cs typeface="Calibri"/>
              </a:rPr>
              <a:t>:</a:t>
            </a:r>
            <a:r>
              <a:rPr sz="2400" b="1" spc="-35" dirty="0">
                <a:latin typeface="Calibri"/>
                <a:cs typeface="Calibri"/>
              </a:rPr>
              <a:t> </a:t>
            </a:r>
            <a:r>
              <a:rPr sz="2400" dirty="0">
                <a:latin typeface="Calibri"/>
                <a:cs typeface="Calibri"/>
              </a:rPr>
              <a:t>Hiç</a:t>
            </a:r>
            <a:r>
              <a:rPr sz="2400" spc="-35" dirty="0">
                <a:latin typeface="Calibri"/>
                <a:cs typeface="Calibri"/>
              </a:rPr>
              <a:t> </a:t>
            </a:r>
            <a:r>
              <a:rPr sz="2400" dirty="0">
                <a:latin typeface="Calibri"/>
                <a:cs typeface="Calibri"/>
              </a:rPr>
              <a:t>değer</a:t>
            </a:r>
            <a:r>
              <a:rPr sz="2400" spc="-25" dirty="0">
                <a:latin typeface="Calibri"/>
                <a:cs typeface="Calibri"/>
              </a:rPr>
              <a:t> </a:t>
            </a:r>
            <a:r>
              <a:rPr sz="2400" spc="-10" dirty="0">
                <a:latin typeface="Calibri"/>
                <a:cs typeface="Calibri"/>
              </a:rPr>
              <a:t>görünmez,buzer </a:t>
            </a:r>
            <a:r>
              <a:rPr sz="2400" dirty="0">
                <a:latin typeface="Calibri"/>
                <a:cs typeface="Calibri"/>
              </a:rPr>
              <a:t>ses</a:t>
            </a:r>
            <a:r>
              <a:rPr sz="2400" spc="-45" dirty="0">
                <a:latin typeface="Calibri"/>
                <a:cs typeface="Calibri"/>
              </a:rPr>
              <a:t> </a:t>
            </a:r>
            <a:r>
              <a:rPr sz="2400" spc="-30" dirty="0">
                <a:latin typeface="Calibri"/>
                <a:cs typeface="Calibri"/>
              </a:rPr>
              <a:t>verir,çok</a:t>
            </a:r>
            <a:r>
              <a:rPr sz="2400" spc="-60" dirty="0">
                <a:latin typeface="Calibri"/>
                <a:cs typeface="Calibri"/>
              </a:rPr>
              <a:t> </a:t>
            </a:r>
            <a:r>
              <a:rPr sz="2400" dirty="0">
                <a:latin typeface="Calibri"/>
                <a:cs typeface="Calibri"/>
              </a:rPr>
              <a:t>düşük</a:t>
            </a:r>
            <a:r>
              <a:rPr sz="2400" spc="-40" dirty="0">
                <a:latin typeface="Calibri"/>
                <a:cs typeface="Calibri"/>
              </a:rPr>
              <a:t> </a:t>
            </a:r>
            <a:r>
              <a:rPr sz="2400" dirty="0">
                <a:latin typeface="Calibri"/>
                <a:cs typeface="Calibri"/>
              </a:rPr>
              <a:t>değer</a:t>
            </a:r>
            <a:r>
              <a:rPr sz="2400" spc="-35" dirty="0">
                <a:latin typeface="Calibri"/>
                <a:cs typeface="Calibri"/>
              </a:rPr>
              <a:t> </a:t>
            </a:r>
            <a:r>
              <a:rPr sz="2400" spc="-10" dirty="0">
                <a:latin typeface="Calibri"/>
                <a:cs typeface="Calibri"/>
              </a:rPr>
              <a:t>görünür </a:t>
            </a:r>
            <a:r>
              <a:rPr sz="2400" dirty="0">
                <a:latin typeface="Calibri"/>
                <a:cs typeface="Calibri"/>
              </a:rPr>
              <a:t>ise</a:t>
            </a:r>
            <a:r>
              <a:rPr sz="2400" spc="-40" dirty="0">
                <a:latin typeface="Calibri"/>
                <a:cs typeface="Calibri"/>
              </a:rPr>
              <a:t> </a:t>
            </a:r>
            <a:r>
              <a:rPr sz="2400" dirty="0">
                <a:latin typeface="Calibri"/>
                <a:cs typeface="Calibri"/>
              </a:rPr>
              <a:t>diyot</a:t>
            </a:r>
            <a:r>
              <a:rPr sz="2400" spc="-60" dirty="0">
                <a:latin typeface="Calibri"/>
                <a:cs typeface="Calibri"/>
              </a:rPr>
              <a:t> </a:t>
            </a:r>
            <a:r>
              <a:rPr sz="2400" spc="-10" dirty="0">
                <a:latin typeface="Calibri"/>
                <a:cs typeface="Calibri"/>
              </a:rPr>
              <a:t>arızalıdır</a:t>
            </a:r>
            <a:endParaRPr sz="2400">
              <a:latin typeface="Calibri"/>
              <a:cs typeface="Calibri"/>
            </a:endParaRPr>
          </a:p>
        </p:txBody>
      </p:sp>
      <p:sp>
        <p:nvSpPr>
          <p:cNvPr id="4" name="object 4"/>
          <p:cNvSpPr txBox="1">
            <a:spLocks noGrp="1"/>
          </p:cNvSpPr>
          <p:nvPr>
            <p:ph type="sldNum" sz="quarter" idx="7"/>
          </p:nvPr>
        </p:nvSpPr>
        <p:spPr>
          <a:prstGeom prst="rect">
            <a:avLst/>
          </a:prstGeom>
        </p:spPr>
        <p:txBody>
          <a:bodyPr vert="horz" wrap="square" lIns="0" tIns="41528" rIns="0" bIns="0" rtlCol="0">
            <a:spAutoFit/>
          </a:bodyPr>
          <a:lstStyle/>
          <a:p>
            <a:pPr marL="141605">
              <a:lnSpc>
                <a:spcPts val="2380"/>
              </a:lnSpc>
            </a:pPr>
            <a:fld id="{81D60167-4931-47E6-BA6A-407CBD079E47}" type="slidenum">
              <a:rPr spc="-25" dirty="0"/>
              <a:t>15</a:t>
            </a:fld>
            <a:endParaRPr spc="-25"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542126" y="1628653"/>
            <a:ext cx="7277380" cy="5062452"/>
          </a:xfrm>
          <a:prstGeom prst="rect">
            <a:avLst/>
          </a:prstGeom>
        </p:spPr>
      </p:pic>
      <p:sp>
        <p:nvSpPr>
          <p:cNvPr id="3" name="object 3"/>
          <p:cNvSpPr txBox="1"/>
          <p:nvPr/>
        </p:nvSpPr>
        <p:spPr>
          <a:xfrm>
            <a:off x="3438525" y="562102"/>
            <a:ext cx="5064125" cy="2586355"/>
          </a:xfrm>
          <a:prstGeom prst="rect">
            <a:avLst/>
          </a:prstGeom>
        </p:spPr>
        <p:txBody>
          <a:bodyPr vert="horz" wrap="square" lIns="0" tIns="12700" rIns="0" bIns="0" rtlCol="0">
            <a:spAutoFit/>
          </a:bodyPr>
          <a:lstStyle/>
          <a:p>
            <a:pPr marL="12700" marR="5080">
              <a:lnSpc>
                <a:spcPct val="100000"/>
              </a:lnSpc>
              <a:spcBef>
                <a:spcPts val="100"/>
              </a:spcBef>
            </a:pPr>
            <a:r>
              <a:rPr sz="2400" b="1" dirty="0">
                <a:latin typeface="Calibri"/>
                <a:cs typeface="Calibri"/>
              </a:rPr>
              <a:t>Diyot</a:t>
            </a:r>
            <a:r>
              <a:rPr sz="2400" b="1" spc="-65" dirty="0">
                <a:latin typeface="Calibri"/>
                <a:cs typeface="Calibri"/>
              </a:rPr>
              <a:t> </a:t>
            </a:r>
            <a:r>
              <a:rPr sz="2400" b="1" dirty="0">
                <a:latin typeface="Calibri"/>
                <a:cs typeface="Calibri"/>
              </a:rPr>
              <a:t>Ölçümü</a:t>
            </a:r>
            <a:r>
              <a:rPr sz="2400" b="1" spc="-55" dirty="0">
                <a:latin typeface="Calibri"/>
                <a:cs typeface="Calibri"/>
              </a:rPr>
              <a:t> </a:t>
            </a:r>
            <a:r>
              <a:rPr sz="2400" b="1" spc="-10" dirty="0">
                <a:latin typeface="Calibri"/>
                <a:cs typeface="Calibri"/>
              </a:rPr>
              <a:t>(anot,katot</a:t>
            </a:r>
            <a:r>
              <a:rPr sz="2400" b="1" spc="-35" dirty="0">
                <a:latin typeface="Calibri"/>
                <a:cs typeface="Calibri"/>
              </a:rPr>
              <a:t> </a:t>
            </a:r>
            <a:r>
              <a:rPr sz="2400" b="1" dirty="0">
                <a:latin typeface="Calibri"/>
                <a:cs typeface="Calibri"/>
              </a:rPr>
              <a:t>arası)</a:t>
            </a:r>
            <a:r>
              <a:rPr sz="2400" b="1" spc="-45" dirty="0">
                <a:latin typeface="Calibri"/>
                <a:cs typeface="Calibri"/>
              </a:rPr>
              <a:t> </a:t>
            </a:r>
            <a:r>
              <a:rPr sz="2400" b="1" dirty="0">
                <a:latin typeface="Calibri"/>
                <a:cs typeface="Calibri"/>
              </a:rPr>
              <a:t>:</a:t>
            </a:r>
            <a:r>
              <a:rPr sz="2400" b="1" spc="-60" dirty="0">
                <a:latin typeface="Calibri"/>
                <a:cs typeface="Calibri"/>
              </a:rPr>
              <a:t> </a:t>
            </a:r>
            <a:r>
              <a:rPr sz="2400" spc="-10" dirty="0">
                <a:latin typeface="Calibri"/>
                <a:cs typeface="Calibri"/>
              </a:rPr>
              <a:t>Kırmızı </a:t>
            </a:r>
            <a:r>
              <a:rPr sz="2400" dirty="0">
                <a:latin typeface="Calibri"/>
                <a:cs typeface="Calibri"/>
              </a:rPr>
              <a:t>renkli</a:t>
            </a:r>
            <a:r>
              <a:rPr sz="2400" spc="-75" dirty="0">
                <a:latin typeface="Calibri"/>
                <a:cs typeface="Calibri"/>
              </a:rPr>
              <a:t> </a:t>
            </a:r>
            <a:r>
              <a:rPr sz="2400" dirty="0">
                <a:latin typeface="Calibri"/>
                <a:cs typeface="Calibri"/>
              </a:rPr>
              <a:t>prob</a:t>
            </a:r>
            <a:r>
              <a:rPr sz="2400" spc="-70" dirty="0">
                <a:latin typeface="Calibri"/>
                <a:cs typeface="Calibri"/>
              </a:rPr>
              <a:t> </a:t>
            </a:r>
            <a:r>
              <a:rPr sz="2400" dirty="0">
                <a:latin typeface="Calibri"/>
                <a:cs typeface="Calibri"/>
              </a:rPr>
              <a:t>anot</a:t>
            </a:r>
            <a:r>
              <a:rPr sz="2400" spc="-65" dirty="0">
                <a:latin typeface="Calibri"/>
                <a:cs typeface="Calibri"/>
              </a:rPr>
              <a:t> </a:t>
            </a:r>
            <a:r>
              <a:rPr sz="2400" dirty="0">
                <a:latin typeface="Calibri"/>
                <a:cs typeface="Calibri"/>
              </a:rPr>
              <a:t>ucuna</a:t>
            </a:r>
            <a:r>
              <a:rPr sz="2400" spc="-65" dirty="0">
                <a:latin typeface="Calibri"/>
                <a:cs typeface="Calibri"/>
              </a:rPr>
              <a:t> </a:t>
            </a:r>
            <a:r>
              <a:rPr sz="2400" dirty="0">
                <a:latin typeface="Calibri"/>
                <a:cs typeface="Calibri"/>
              </a:rPr>
              <a:t>siyah</a:t>
            </a:r>
            <a:r>
              <a:rPr sz="2400" spc="-75" dirty="0">
                <a:latin typeface="Calibri"/>
                <a:cs typeface="Calibri"/>
              </a:rPr>
              <a:t> </a:t>
            </a:r>
            <a:r>
              <a:rPr sz="2400" dirty="0">
                <a:latin typeface="Calibri"/>
                <a:cs typeface="Calibri"/>
              </a:rPr>
              <a:t>renkli</a:t>
            </a:r>
            <a:r>
              <a:rPr sz="2400" spc="-65" dirty="0">
                <a:latin typeface="Calibri"/>
                <a:cs typeface="Calibri"/>
              </a:rPr>
              <a:t> </a:t>
            </a:r>
            <a:r>
              <a:rPr sz="2400" spc="-20" dirty="0">
                <a:latin typeface="Calibri"/>
                <a:cs typeface="Calibri"/>
              </a:rPr>
              <a:t>prob </a:t>
            </a:r>
            <a:r>
              <a:rPr sz="2400" dirty="0">
                <a:latin typeface="Calibri"/>
                <a:cs typeface="Calibri"/>
              </a:rPr>
              <a:t>ise</a:t>
            </a:r>
            <a:r>
              <a:rPr sz="2400" spc="-40" dirty="0">
                <a:latin typeface="Calibri"/>
                <a:cs typeface="Calibri"/>
              </a:rPr>
              <a:t> </a:t>
            </a:r>
            <a:r>
              <a:rPr sz="2400" dirty="0">
                <a:latin typeface="Calibri"/>
                <a:cs typeface="Calibri"/>
              </a:rPr>
              <a:t>katot</a:t>
            </a:r>
            <a:r>
              <a:rPr sz="2400" spc="-70" dirty="0">
                <a:latin typeface="Calibri"/>
                <a:cs typeface="Calibri"/>
              </a:rPr>
              <a:t> </a:t>
            </a:r>
            <a:r>
              <a:rPr sz="2400" dirty="0">
                <a:latin typeface="Calibri"/>
                <a:cs typeface="Calibri"/>
              </a:rPr>
              <a:t>ucuna</a:t>
            </a:r>
            <a:r>
              <a:rPr sz="2400" spc="-40" dirty="0">
                <a:latin typeface="Calibri"/>
                <a:cs typeface="Calibri"/>
              </a:rPr>
              <a:t> </a:t>
            </a:r>
            <a:r>
              <a:rPr sz="2400" dirty="0">
                <a:latin typeface="Calibri"/>
                <a:cs typeface="Calibri"/>
              </a:rPr>
              <a:t>değdirilir</a:t>
            </a:r>
            <a:r>
              <a:rPr sz="2400" spc="-55" dirty="0">
                <a:latin typeface="Calibri"/>
                <a:cs typeface="Calibri"/>
              </a:rPr>
              <a:t> </a:t>
            </a:r>
            <a:r>
              <a:rPr sz="2400" spc="-10" dirty="0">
                <a:latin typeface="Calibri"/>
                <a:cs typeface="Calibri"/>
              </a:rPr>
              <a:t>multimetre</a:t>
            </a:r>
            <a:endParaRPr sz="2400">
              <a:latin typeface="Calibri"/>
              <a:cs typeface="Calibri"/>
            </a:endParaRPr>
          </a:p>
          <a:p>
            <a:pPr marL="12700" marR="266700">
              <a:lnSpc>
                <a:spcPct val="100000"/>
              </a:lnSpc>
            </a:pPr>
            <a:r>
              <a:rPr sz="2400" spc="-10" dirty="0">
                <a:latin typeface="Calibri"/>
                <a:cs typeface="Calibri"/>
              </a:rPr>
              <a:t>ekranında</a:t>
            </a:r>
            <a:r>
              <a:rPr sz="2400" spc="-30" dirty="0">
                <a:latin typeface="Calibri"/>
                <a:cs typeface="Calibri"/>
              </a:rPr>
              <a:t> </a:t>
            </a:r>
            <a:r>
              <a:rPr sz="2400" dirty="0">
                <a:latin typeface="Calibri"/>
                <a:cs typeface="Calibri"/>
              </a:rPr>
              <a:t>580,</a:t>
            </a:r>
            <a:r>
              <a:rPr sz="2400" spc="-30" dirty="0">
                <a:latin typeface="Calibri"/>
                <a:cs typeface="Calibri"/>
              </a:rPr>
              <a:t> </a:t>
            </a:r>
            <a:r>
              <a:rPr sz="2400" dirty="0">
                <a:latin typeface="Calibri"/>
                <a:cs typeface="Calibri"/>
              </a:rPr>
              <a:t>550,600</a:t>
            </a:r>
            <a:r>
              <a:rPr sz="2400" spc="-30" dirty="0">
                <a:latin typeface="Calibri"/>
                <a:cs typeface="Calibri"/>
              </a:rPr>
              <a:t> </a:t>
            </a:r>
            <a:r>
              <a:rPr sz="2400" dirty="0">
                <a:latin typeface="Calibri"/>
                <a:cs typeface="Calibri"/>
              </a:rPr>
              <a:t>gibi</a:t>
            </a:r>
            <a:r>
              <a:rPr sz="2400" spc="-20" dirty="0">
                <a:latin typeface="Calibri"/>
                <a:cs typeface="Calibri"/>
              </a:rPr>
              <a:t> </a:t>
            </a:r>
            <a:r>
              <a:rPr sz="2400" spc="-10" dirty="0">
                <a:latin typeface="Calibri"/>
                <a:cs typeface="Calibri"/>
              </a:rPr>
              <a:t>rakamlar </a:t>
            </a:r>
            <a:r>
              <a:rPr sz="2400" spc="-35" dirty="0">
                <a:latin typeface="Calibri"/>
                <a:cs typeface="Calibri"/>
              </a:rPr>
              <a:t>görünür.</a:t>
            </a:r>
            <a:r>
              <a:rPr sz="2400" spc="-55" dirty="0">
                <a:latin typeface="Calibri"/>
                <a:cs typeface="Calibri"/>
              </a:rPr>
              <a:t> </a:t>
            </a:r>
            <a:r>
              <a:rPr sz="2400" dirty="0">
                <a:latin typeface="Calibri"/>
                <a:cs typeface="Calibri"/>
              </a:rPr>
              <a:t>Bu</a:t>
            </a:r>
            <a:r>
              <a:rPr sz="2400" spc="-30" dirty="0">
                <a:latin typeface="Calibri"/>
                <a:cs typeface="Calibri"/>
              </a:rPr>
              <a:t> </a:t>
            </a:r>
            <a:r>
              <a:rPr sz="2400" dirty="0">
                <a:latin typeface="Calibri"/>
                <a:cs typeface="Calibri"/>
              </a:rPr>
              <a:t>işlem</a:t>
            </a:r>
            <a:r>
              <a:rPr sz="2400" spc="-35" dirty="0">
                <a:latin typeface="Calibri"/>
                <a:cs typeface="Calibri"/>
              </a:rPr>
              <a:t> </a:t>
            </a:r>
            <a:r>
              <a:rPr sz="2400" dirty="0">
                <a:latin typeface="Calibri"/>
                <a:cs typeface="Calibri"/>
              </a:rPr>
              <a:t>ile</a:t>
            </a:r>
            <a:r>
              <a:rPr sz="2400" spc="-30" dirty="0">
                <a:latin typeface="Calibri"/>
                <a:cs typeface="Calibri"/>
              </a:rPr>
              <a:t> </a:t>
            </a:r>
            <a:r>
              <a:rPr sz="2400" dirty="0">
                <a:latin typeface="Calibri"/>
                <a:cs typeface="Calibri"/>
              </a:rPr>
              <a:t>diyod</a:t>
            </a:r>
            <a:r>
              <a:rPr sz="2400" spc="-35" dirty="0">
                <a:latin typeface="Calibri"/>
                <a:cs typeface="Calibri"/>
              </a:rPr>
              <a:t> </a:t>
            </a:r>
            <a:r>
              <a:rPr sz="2400" spc="-10" dirty="0">
                <a:latin typeface="Calibri"/>
                <a:cs typeface="Calibri"/>
              </a:rPr>
              <a:t>doğru </a:t>
            </a:r>
            <a:r>
              <a:rPr sz="2400" spc="-20" dirty="0">
                <a:latin typeface="Calibri"/>
                <a:cs typeface="Calibri"/>
              </a:rPr>
              <a:t>polarmalandırılmıştır.</a:t>
            </a:r>
            <a:r>
              <a:rPr sz="2400" spc="-50" dirty="0">
                <a:latin typeface="Calibri"/>
                <a:cs typeface="Calibri"/>
              </a:rPr>
              <a:t> </a:t>
            </a:r>
            <a:r>
              <a:rPr sz="2400" dirty="0">
                <a:latin typeface="Calibri"/>
                <a:cs typeface="Calibri"/>
              </a:rPr>
              <a:t>Okunan</a:t>
            </a:r>
            <a:r>
              <a:rPr sz="2400" spc="-15" dirty="0">
                <a:latin typeface="Calibri"/>
                <a:cs typeface="Calibri"/>
              </a:rPr>
              <a:t> </a:t>
            </a:r>
            <a:r>
              <a:rPr sz="2400" spc="-10" dirty="0">
                <a:latin typeface="Calibri"/>
                <a:cs typeface="Calibri"/>
              </a:rPr>
              <a:t>değerler </a:t>
            </a:r>
            <a:r>
              <a:rPr sz="2400" dirty="0">
                <a:latin typeface="Calibri"/>
                <a:cs typeface="Calibri"/>
              </a:rPr>
              <a:t>mV</a:t>
            </a:r>
            <a:r>
              <a:rPr sz="2400" spc="-10" dirty="0">
                <a:latin typeface="Calibri"/>
                <a:cs typeface="Calibri"/>
              </a:rPr>
              <a:t> cinsindendir.</a:t>
            </a:r>
            <a:endParaRPr sz="2400">
              <a:latin typeface="Calibri"/>
              <a:cs typeface="Calibri"/>
            </a:endParaRPr>
          </a:p>
        </p:txBody>
      </p:sp>
      <p:sp>
        <p:nvSpPr>
          <p:cNvPr id="4" name="object 4"/>
          <p:cNvSpPr txBox="1">
            <a:spLocks noGrp="1"/>
          </p:cNvSpPr>
          <p:nvPr>
            <p:ph type="sldNum" sz="quarter" idx="7"/>
          </p:nvPr>
        </p:nvSpPr>
        <p:spPr>
          <a:prstGeom prst="rect">
            <a:avLst/>
          </a:prstGeom>
        </p:spPr>
        <p:txBody>
          <a:bodyPr vert="horz" wrap="square" lIns="0" tIns="41528" rIns="0" bIns="0" rtlCol="0">
            <a:spAutoFit/>
          </a:bodyPr>
          <a:lstStyle/>
          <a:p>
            <a:pPr marL="141605">
              <a:lnSpc>
                <a:spcPts val="2380"/>
              </a:lnSpc>
            </a:pPr>
            <a:fld id="{81D60167-4931-47E6-BA6A-407CBD079E47}" type="slidenum">
              <a:rPr spc="-25" dirty="0"/>
              <a:t>16</a:t>
            </a:fld>
            <a:endParaRPr spc="-25"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453814" y="260926"/>
            <a:ext cx="8305119" cy="2863625"/>
          </a:xfrm>
          <a:prstGeom prst="rect">
            <a:avLst/>
          </a:prstGeom>
        </p:spPr>
      </p:pic>
      <p:grpSp>
        <p:nvGrpSpPr>
          <p:cNvPr id="3" name="object 3"/>
          <p:cNvGrpSpPr/>
          <p:nvPr/>
        </p:nvGrpSpPr>
        <p:grpSpPr>
          <a:xfrm>
            <a:off x="275843" y="3332988"/>
            <a:ext cx="8592820" cy="166370"/>
            <a:chOff x="275843" y="3332988"/>
            <a:chExt cx="8592820" cy="166370"/>
          </a:xfrm>
        </p:grpSpPr>
        <p:pic>
          <p:nvPicPr>
            <p:cNvPr id="4" name="object 4"/>
            <p:cNvPicPr/>
            <p:nvPr/>
          </p:nvPicPr>
          <p:blipFill>
            <a:blip r:embed="rId3" cstate="print"/>
            <a:stretch>
              <a:fillRect/>
            </a:stretch>
          </p:blipFill>
          <p:spPr>
            <a:xfrm>
              <a:off x="275843" y="3332988"/>
              <a:ext cx="8592312" cy="166115"/>
            </a:xfrm>
            <a:prstGeom prst="rect">
              <a:avLst/>
            </a:prstGeom>
          </p:spPr>
        </p:pic>
        <p:pic>
          <p:nvPicPr>
            <p:cNvPr id="5" name="object 5"/>
            <p:cNvPicPr/>
            <p:nvPr/>
          </p:nvPicPr>
          <p:blipFill>
            <a:blip r:embed="rId4" cstate="print"/>
            <a:stretch>
              <a:fillRect/>
            </a:stretch>
          </p:blipFill>
          <p:spPr>
            <a:xfrm>
              <a:off x="323087" y="3357372"/>
              <a:ext cx="8497824" cy="71627"/>
            </a:xfrm>
            <a:prstGeom prst="rect">
              <a:avLst/>
            </a:prstGeom>
          </p:spPr>
        </p:pic>
        <p:sp>
          <p:nvSpPr>
            <p:cNvPr id="6" name="object 6"/>
            <p:cNvSpPr/>
            <p:nvPr/>
          </p:nvSpPr>
          <p:spPr>
            <a:xfrm>
              <a:off x="323087" y="3357372"/>
              <a:ext cx="8498205" cy="71755"/>
            </a:xfrm>
            <a:custGeom>
              <a:avLst/>
              <a:gdLst/>
              <a:ahLst/>
              <a:cxnLst/>
              <a:rect l="l" t="t" r="r" b="b"/>
              <a:pathLst>
                <a:path w="8498205" h="71754">
                  <a:moveTo>
                    <a:pt x="0" y="71627"/>
                  </a:moveTo>
                  <a:lnTo>
                    <a:pt x="8497824" y="71627"/>
                  </a:lnTo>
                  <a:lnTo>
                    <a:pt x="8497824" y="0"/>
                  </a:lnTo>
                  <a:lnTo>
                    <a:pt x="0" y="0"/>
                  </a:lnTo>
                  <a:lnTo>
                    <a:pt x="0" y="71627"/>
                  </a:lnTo>
                  <a:close/>
                </a:path>
              </a:pathLst>
            </a:custGeom>
            <a:ln w="9144">
              <a:solidFill>
                <a:srgbClr val="BD4A47"/>
              </a:solidFill>
            </a:ln>
          </p:spPr>
          <p:txBody>
            <a:bodyPr wrap="square" lIns="0" tIns="0" rIns="0" bIns="0" rtlCol="0"/>
            <a:lstStyle/>
            <a:p>
              <a:endParaRPr/>
            </a:p>
          </p:txBody>
        </p:sp>
      </p:grpSp>
      <p:sp>
        <p:nvSpPr>
          <p:cNvPr id="7" name="object 7"/>
          <p:cNvSpPr txBox="1"/>
          <p:nvPr/>
        </p:nvSpPr>
        <p:spPr>
          <a:xfrm>
            <a:off x="1050442" y="3866133"/>
            <a:ext cx="6541134" cy="2220595"/>
          </a:xfrm>
          <a:prstGeom prst="rect">
            <a:avLst/>
          </a:prstGeom>
        </p:spPr>
        <p:txBody>
          <a:bodyPr vert="horz" wrap="square" lIns="0" tIns="12700" rIns="0" bIns="0" rtlCol="0">
            <a:spAutoFit/>
          </a:bodyPr>
          <a:lstStyle/>
          <a:p>
            <a:pPr marL="12700" marR="5080">
              <a:lnSpc>
                <a:spcPct val="100000"/>
              </a:lnSpc>
              <a:spcBef>
                <a:spcPts val="100"/>
              </a:spcBef>
            </a:pPr>
            <a:r>
              <a:rPr sz="3600" dirty="0">
                <a:latin typeface="Calibri"/>
                <a:cs typeface="Calibri"/>
              </a:rPr>
              <a:t>Diyodun,</a:t>
            </a:r>
            <a:r>
              <a:rPr sz="3600" spc="-80" dirty="0">
                <a:latin typeface="Calibri"/>
                <a:cs typeface="Calibri"/>
              </a:rPr>
              <a:t> </a:t>
            </a:r>
            <a:r>
              <a:rPr sz="3600" dirty="0">
                <a:latin typeface="Calibri"/>
                <a:cs typeface="Calibri"/>
              </a:rPr>
              <a:t>ohm</a:t>
            </a:r>
            <a:r>
              <a:rPr sz="3600" spc="-55" dirty="0">
                <a:latin typeface="Calibri"/>
                <a:cs typeface="Calibri"/>
              </a:rPr>
              <a:t> </a:t>
            </a:r>
            <a:r>
              <a:rPr sz="3600" dirty="0">
                <a:latin typeface="Calibri"/>
                <a:cs typeface="Calibri"/>
              </a:rPr>
              <a:t>kademesine</a:t>
            </a:r>
            <a:r>
              <a:rPr sz="3600" spc="-70" dirty="0">
                <a:latin typeface="Calibri"/>
                <a:cs typeface="Calibri"/>
              </a:rPr>
              <a:t> </a:t>
            </a:r>
            <a:r>
              <a:rPr sz="3600" spc="-10" dirty="0">
                <a:latin typeface="Calibri"/>
                <a:cs typeface="Calibri"/>
              </a:rPr>
              <a:t>alınarak </a:t>
            </a:r>
            <a:r>
              <a:rPr sz="3600" dirty="0">
                <a:latin typeface="Calibri"/>
                <a:cs typeface="Calibri"/>
              </a:rPr>
              <a:t>yapılan</a:t>
            </a:r>
            <a:r>
              <a:rPr sz="3600" spc="-65" dirty="0">
                <a:latin typeface="Calibri"/>
                <a:cs typeface="Calibri"/>
              </a:rPr>
              <a:t> </a:t>
            </a:r>
            <a:r>
              <a:rPr sz="3600" dirty="0">
                <a:latin typeface="Calibri"/>
                <a:cs typeface="Calibri"/>
              </a:rPr>
              <a:t>ölçümlerinde</a:t>
            </a:r>
            <a:r>
              <a:rPr sz="3600" spc="-75" dirty="0">
                <a:latin typeface="Calibri"/>
                <a:cs typeface="Calibri"/>
              </a:rPr>
              <a:t> </a:t>
            </a:r>
            <a:r>
              <a:rPr sz="3600" dirty="0">
                <a:latin typeface="Calibri"/>
                <a:cs typeface="Calibri"/>
              </a:rPr>
              <a:t>bir</a:t>
            </a:r>
            <a:r>
              <a:rPr sz="3600" spc="-40" dirty="0">
                <a:latin typeface="Calibri"/>
                <a:cs typeface="Calibri"/>
              </a:rPr>
              <a:t> </a:t>
            </a:r>
            <a:r>
              <a:rPr sz="3600" spc="-10" dirty="0">
                <a:latin typeface="Calibri"/>
                <a:cs typeface="Calibri"/>
              </a:rPr>
              <a:t>yönde</a:t>
            </a:r>
            <a:endParaRPr sz="3600">
              <a:latin typeface="Calibri"/>
              <a:cs typeface="Calibri"/>
            </a:endParaRPr>
          </a:p>
          <a:p>
            <a:pPr marL="12700" marR="484505">
              <a:lnSpc>
                <a:spcPct val="100000"/>
              </a:lnSpc>
            </a:pPr>
            <a:r>
              <a:rPr sz="3600" dirty="0">
                <a:latin typeface="Calibri"/>
                <a:cs typeface="Calibri"/>
              </a:rPr>
              <a:t>düşük</a:t>
            </a:r>
            <a:r>
              <a:rPr sz="3600" spc="-55" dirty="0">
                <a:latin typeface="Calibri"/>
                <a:cs typeface="Calibri"/>
              </a:rPr>
              <a:t> </a:t>
            </a:r>
            <a:r>
              <a:rPr sz="3600" dirty="0">
                <a:latin typeface="Calibri"/>
                <a:cs typeface="Calibri"/>
              </a:rPr>
              <a:t>direnç</a:t>
            </a:r>
            <a:r>
              <a:rPr sz="3600" spc="-70" dirty="0">
                <a:latin typeface="Calibri"/>
                <a:cs typeface="Calibri"/>
              </a:rPr>
              <a:t> </a:t>
            </a:r>
            <a:r>
              <a:rPr sz="3600" dirty="0">
                <a:latin typeface="Calibri"/>
                <a:cs typeface="Calibri"/>
              </a:rPr>
              <a:t>diğer</a:t>
            </a:r>
            <a:r>
              <a:rPr sz="3600" spc="-65" dirty="0">
                <a:latin typeface="Calibri"/>
                <a:cs typeface="Calibri"/>
              </a:rPr>
              <a:t> </a:t>
            </a:r>
            <a:r>
              <a:rPr sz="3600" dirty="0">
                <a:latin typeface="Calibri"/>
                <a:cs typeface="Calibri"/>
              </a:rPr>
              <a:t>yönde</a:t>
            </a:r>
            <a:r>
              <a:rPr sz="3600" spc="-50" dirty="0">
                <a:latin typeface="Calibri"/>
                <a:cs typeface="Calibri"/>
              </a:rPr>
              <a:t> </a:t>
            </a:r>
            <a:r>
              <a:rPr sz="3600" spc="-10" dirty="0">
                <a:latin typeface="Calibri"/>
                <a:cs typeface="Calibri"/>
              </a:rPr>
              <a:t>yüksek </a:t>
            </a:r>
            <a:r>
              <a:rPr sz="3600" dirty="0">
                <a:latin typeface="Calibri"/>
                <a:cs typeface="Calibri"/>
              </a:rPr>
              <a:t>direnç</a:t>
            </a:r>
            <a:r>
              <a:rPr sz="3600" spc="-90" dirty="0">
                <a:latin typeface="Calibri"/>
                <a:cs typeface="Calibri"/>
              </a:rPr>
              <a:t> </a:t>
            </a:r>
            <a:r>
              <a:rPr sz="3600" spc="-10" dirty="0">
                <a:latin typeface="Calibri"/>
                <a:cs typeface="Calibri"/>
              </a:rPr>
              <a:t>okunmalıdır.</a:t>
            </a:r>
            <a:endParaRPr sz="3600">
              <a:latin typeface="Calibri"/>
              <a:cs typeface="Calibri"/>
            </a:endParaRPr>
          </a:p>
        </p:txBody>
      </p:sp>
      <p:sp>
        <p:nvSpPr>
          <p:cNvPr id="8" name="object 8"/>
          <p:cNvSpPr txBox="1">
            <a:spLocks noGrp="1"/>
          </p:cNvSpPr>
          <p:nvPr>
            <p:ph type="sldNum" sz="quarter" idx="7"/>
          </p:nvPr>
        </p:nvSpPr>
        <p:spPr>
          <a:prstGeom prst="rect">
            <a:avLst/>
          </a:prstGeom>
        </p:spPr>
        <p:txBody>
          <a:bodyPr vert="horz" wrap="square" lIns="0" tIns="41528" rIns="0" bIns="0" rtlCol="0">
            <a:spAutoFit/>
          </a:bodyPr>
          <a:lstStyle/>
          <a:p>
            <a:pPr marL="141605">
              <a:lnSpc>
                <a:spcPts val="2380"/>
              </a:lnSpc>
            </a:pPr>
            <a:fld id="{81D60167-4931-47E6-BA6A-407CBD079E47}" type="slidenum">
              <a:rPr spc="-25" dirty="0"/>
              <a:t>17</a:t>
            </a:fld>
            <a:endParaRPr spc="-25"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ctrTitle"/>
          </p:nvPr>
        </p:nvSpPr>
        <p:spPr>
          <a:prstGeom prst="rect">
            <a:avLst/>
          </a:prstGeom>
        </p:spPr>
        <p:txBody>
          <a:bodyPr vert="horz" wrap="square" lIns="0" tIns="12700" rIns="0" bIns="0" rtlCol="0">
            <a:spAutoFit/>
          </a:bodyPr>
          <a:lstStyle/>
          <a:p>
            <a:pPr marL="12700">
              <a:lnSpc>
                <a:spcPct val="100000"/>
              </a:lnSpc>
              <a:spcBef>
                <a:spcPts val="100"/>
              </a:spcBef>
            </a:pPr>
            <a:r>
              <a:rPr sz="2400" b="1" dirty="0">
                <a:solidFill>
                  <a:srgbClr val="000000"/>
                </a:solidFill>
                <a:latin typeface="Calibri"/>
                <a:cs typeface="Calibri"/>
              </a:rPr>
              <a:t>Diyotların</a:t>
            </a:r>
            <a:r>
              <a:rPr sz="2400" b="1" spc="-60" dirty="0">
                <a:solidFill>
                  <a:srgbClr val="000000"/>
                </a:solidFill>
                <a:latin typeface="Calibri"/>
                <a:cs typeface="Calibri"/>
              </a:rPr>
              <a:t> </a:t>
            </a:r>
            <a:r>
              <a:rPr sz="2400" b="1" dirty="0">
                <a:solidFill>
                  <a:srgbClr val="000000"/>
                </a:solidFill>
                <a:latin typeface="Calibri"/>
                <a:cs typeface="Calibri"/>
              </a:rPr>
              <a:t>Uçlarının</a:t>
            </a:r>
            <a:r>
              <a:rPr sz="2400" b="1" spc="-55" dirty="0">
                <a:solidFill>
                  <a:srgbClr val="000000"/>
                </a:solidFill>
                <a:latin typeface="Calibri"/>
                <a:cs typeface="Calibri"/>
              </a:rPr>
              <a:t> </a:t>
            </a:r>
            <a:r>
              <a:rPr sz="2400" b="1" dirty="0">
                <a:solidFill>
                  <a:srgbClr val="000000"/>
                </a:solidFill>
                <a:latin typeface="Calibri"/>
                <a:cs typeface="Calibri"/>
              </a:rPr>
              <a:t>Bulunması</a:t>
            </a:r>
            <a:r>
              <a:rPr sz="2400" b="1" spc="-35" dirty="0">
                <a:solidFill>
                  <a:srgbClr val="000000"/>
                </a:solidFill>
                <a:latin typeface="Calibri"/>
                <a:cs typeface="Calibri"/>
              </a:rPr>
              <a:t> </a:t>
            </a:r>
            <a:r>
              <a:rPr sz="2400" b="1" dirty="0">
                <a:solidFill>
                  <a:srgbClr val="000000"/>
                </a:solidFill>
                <a:latin typeface="Calibri"/>
                <a:cs typeface="Calibri"/>
              </a:rPr>
              <a:t>ve</a:t>
            </a:r>
            <a:r>
              <a:rPr sz="2400" b="1" spc="-35" dirty="0">
                <a:solidFill>
                  <a:srgbClr val="000000"/>
                </a:solidFill>
                <a:latin typeface="Calibri"/>
                <a:cs typeface="Calibri"/>
              </a:rPr>
              <a:t> </a:t>
            </a:r>
            <a:r>
              <a:rPr sz="2400" b="1" dirty="0">
                <a:solidFill>
                  <a:srgbClr val="000000"/>
                </a:solidFill>
                <a:latin typeface="Calibri"/>
                <a:cs typeface="Calibri"/>
              </a:rPr>
              <a:t>Sağlamlık</a:t>
            </a:r>
            <a:r>
              <a:rPr sz="2400" b="1" spc="-65" dirty="0">
                <a:solidFill>
                  <a:srgbClr val="000000"/>
                </a:solidFill>
                <a:latin typeface="Calibri"/>
                <a:cs typeface="Calibri"/>
              </a:rPr>
              <a:t> </a:t>
            </a:r>
            <a:r>
              <a:rPr sz="2400" b="1" spc="-10" dirty="0">
                <a:solidFill>
                  <a:srgbClr val="000000"/>
                </a:solidFill>
                <a:latin typeface="Calibri"/>
                <a:cs typeface="Calibri"/>
              </a:rPr>
              <a:t>Kontrolü</a:t>
            </a:r>
            <a:endParaRPr sz="2400">
              <a:latin typeface="Calibri"/>
              <a:cs typeface="Calibri"/>
            </a:endParaRPr>
          </a:p>
        </p:txBody>
      </p:sp>
      <p:sp>
        <p:nvSpPr>
          <p:cNvPr id="3" name="object 3"/>
          <p:cNvSpPr txBox="1"/>
          <p:nvPr/>
        </p:nvSpPr>
        <p:spPr>
          <a:xfrm>
            <a:off x="8642731" y="6428333"/>
            <a:ext cx="385445" cy="452120"/>
          </a:xfrm>
          <a:prstGeom prst="rect">
            <a:avLst/>
          </a:prstGeom>
        </p:spPr>
        <p:txBody>
          <a:bodyPr vert="horz" wrap="square" lIns="0" tIns="12065" rIns="0" bIns="0" rtlCol="0">
            <a:spAutoFit/>
          </a:bodyPr>
          <a:lstStyle/>
          <a:p>
            <a:pPr marL="12700">
              <a:lnSpc>
                <a:spcPct val="100000"/>
              </a:lnSpc>
              <a:spcBef>
                <a:spcPts val="95"/>
              </a:spcBef>
            </a:pPr>
            <a:r>
              <a:rPr sz="2800" b="1" spc="-25" dirty="0">
                <a:solidFill>
                  <a:srgbClr val="888888"/>
                </a:solidFill>
                <a:latin typeface="Calibri"/>
                <a:cs typeface="Calibri"/>
              </a:rPr>
              <a:t>23</a:t>
            </a:r>
            <a:endParaRPr sz="2800">
              <a:latin typeface="Calibri"/>
              <a:cs typeface="Calibri"/>
            </a:endParaRPr>
          </a:p>
        </p:txBody>
      </p:sp>
      <p:pic>
        <p:nvPicPr>
          <p:cNvPr id="4" name="object 4"/>
          <p:cNvPicPr/>
          <p:nvPr/>
        </p:nvPicPr>
        <p:blipFill>
          <a:blip r:embed="rId2" cstate="print"/>
          <a:stretch>
            <a:fillRect/>
          </a:stretch>
        </p:blipFill>
        <p:spPr>
          <a:xfrm>
            <a:off x="251459" y="1036319"/>
            <a:ext cx="2577084" cy="2578607"/>
          </a:xfrm>
          <a:prstGeom prst="rect">
            <a:avLst/>
          </a:prstGeom>
        </p:spPr>
      </p:pic>
      <p:grpSp>
        <p:nvGrpSpPr>
          <p:cNvPr id="5" name="object 5"/>
          <p:cNvGrpSpPr/>
          <p:nvPr/>
        </p:nvGrpSpPr>
        <p:grpSpPr>
          <a:xfrm>
            <a:off x="81771" y="944880"/>
            <a:ext cx="8976995" cy="5364480"/>
            <a:chOff x="81771" y="944880"/>
            <a:chExt cx="8976995" cy="5364480"/>
          </a:xfrm>
        </p:grpSpPr>
        <p:pic>
          <p:nvPicPr>
            <p:cNvPr id="6" name="object 6"/>
            <p:cNvPicPr/>
            <p:nvPr/>
          </p:nvPicPr>
          <p:blipFill>
            <a:blip r:embed="rId3" cstate="print"/>
            <a:stretch>
              <a:fillRect/>
            </a:stretch>
          </p:blipFill>
          <p:spPr>
            <a:xfrm>
              <a:off x="81771" y="3788663"/>
              <a:ext cx="2978420" cy="2520696"/>
            </a:xfrm>
            <a:prstGeom prst="rect">
              <a:avLst/>
            </a:prstGeom>
          </p:spPr>
        </p:pic>
        <p:pic>
          <p:nvPicPr>
            <p:cNvPr id="7" name="object 7"/>
            <p:cNvPicPr/>
            <p:nvPr/>
          </p:nvPicPr>
          <p:blipFill>
            <a:blip r:embed="rId4" cstate="print"/>
            <a:stretch>
              <a:fillRect/>
            </a:stretch>
          </p:blipFill>
          <p:spPr>
            <a:xfrm>
              <a:off x="3028188" y="944880"/>
              <a:ext cx="6030468" cy="3796284"/>
            </a:xfrm>
            <a:prstGeom prst="rect">
              <a:avLst/>
            </a:prstGeom>
          </p:spPr>
        </p:pic>
      </p:gr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8694546" y="6461861"/>
            <a:ext cx="333375" cy="391160"/>
          </a:xfrm>
          <a:prstGeom prst="rect">
            <a:avLst/>
          </a:prstGeom>
        </p:spPr>
        <p:txBody>
          <a:bodyPr vert="horz" wrap="square" lIns="0" tIns="12700" rIns="0" bIns="0" rtlCol="0">
            <a:spAutoFit/>
          </a:bodyPr>
          <a:lstStyle/>
          <a:p>
            <a:pPr marL="12700">
              <a:lnSpc>
                <a:spcPct val="100000"/>
              </a:lnSpc>
              <a:spcBef>
                <a:spcPts val="100"/>
              </a:spcBef>
            </a:pPr>
            <a:r>
              <a:rPr sz="2400" spc="-25" dirty="0">
                <a:solidFill>
                  <a:srgbClr val="888888"/>
                </a:solidFill>
                <a:latin typeface="Calibri"/>
                <a:cs typeface="Calibri"/>
              </a:rPr>
              <a:t>24</a:t>
            </a:r>
            <a:endParaRPr sz="2400">
              <a:latin typeface="Calibri"/>
              <a:cs typeface="Calibri"/>
            </a:endParaRPr>
          </a:p>
        </p:txBody>
      </p:sp>
      <p:pic>
        <p:nvPicPr>
          <p:cNvPr id="3" name="object 3"/>
          <p:cNvPicPr/>
          <p:nvPr/>
        </p:nvPicPr>
        <p:blipFill>
          <a:blip r:embed="rId2" cstate="print"/>
          <a:stretch>
            <a:fillRect/>
          </a:stretch>
        </p:blipFill>
        <p:spPr>
          <a:xfrm>
            <a:off x="2051304" y="2298166"/>
            <a:ext cx="5329428" cy="4275764"/>
          </a:xfrm>
          <a:prstGeom prst="rect">
            <a:avLst/>
          </a:prstGeom>
        </p:spPr>
      </p:pic>
      <p:sp>
        <p:nvSpPr>
          <p:cNvPr id="4" name="object 4"/>
          <p:cNvSpPr txBox="1">
            <a:spLocks noGrp="1"/>
          </p:cNvSpPr>
          <p:nvPr>
            <p:ph type="title"/>
          </p:nvPr>
        </p:nvSpPr>
        <p:spPr>
          <a:xfrm>
            <a:off x="546303" y="343027"/>
            <a:ext cx="7615555" cy="878840"/>
          </a:xfrm>
          <a:prstGeom prst="rect">
            <a:avLst/>
          </a:prstGeom>
        </p:spPr>
        <p:txBody>
          <a:bodyPr vert="horz" wrap="square" lIns="0" tIns="12065" rIns="0" bIns="0" rtlCol="0">
            <a:spAutoFit/>
          </a:bodyPr>
          <a:lstStyle/>
          <a:p>
            <a:pPr marL="12700">
              <a:lnSpc>
                <a:spcPct val="100000"/>
              </a:lnSpc>
              <a:spcBef>
                <a:spcPts val="95"/>
              </a:spcBef>
            </a:pPr>
            <a:r>
              <a:rPr sz="2800" dirty="0">
                <a:solidFill>
                  <a:srgbClr val="000000"/>
                </a:solidFill>
              </a:rPr>
              <a:t>Analog</a:t>
            </a:r>
            <a:r>
              <a:rPr sz="2800" spc="-85" dirty="0">
                <a:solidFill>
                  <a:srgbClr val="000000"/>
                </a:solidFill>
              </a:rPr>
              <a:t> </a:t>
            </a:r>
            <a:r>
              <a:rPr sz="2800" dirty="0">
                <a:solidFill>
                  <a:srgbClr val="000000"/>
                </a:solidFill>
              </a:rPr>
              <a:t>ölçü</a:t>
            </a:r>
            <a:r>
              <a:rPr sz="2800" spc="-70" dirty="0">
                <a:solidFill>
                  <a:srgbClr val="000000"/>
                </a:solidFill>
              </a:rPr>
              <a:t> </a:t>
            </a:r>
            <a:r>
              <a:rPr sz="2800" dirty="0">
                <a:solidFill>
                  <a:srgbClr val="000000"/>
                </a:solidFill>
              </a:rPr>
              <a:t>aleti</a:t>
            </a:r>
            <a:r>
              <a:rPr sz="2800" spc="-75" dirty="0">
                <a:solidFill>
                  <a:srgbClr val="000000"/>
                </a:solidFill>
              </a:rPr>
              <a:t> </a:t>
            </a:r>
            <a:r>
              <a:rPr sz="2800" dirty="0">
                <a:solidFill>
                  <a:srgbClr val="000000"/>
                </a:solidFill>
              </a:rPr>
              <a:t>ile</a:t>
            </a:r>
            <a:r>
              <a:rPr sz="2800" spc="-80" dirty="0">
                <a:solidFill>
                  <a:srgbClr val="000000"/>
                </a:solidFill>
              </a:rPr>
              <a:t> </a:t>
            </a:r>
            <a:r>
              <a:rPr sz="2800" dirty="0">
                <a:solidFill>
                  <a:srgbClr val="000000"/>
                </a:solidFill>
              </a:rPr>
              <a:t>diyot</a:t>
            </a:r>
            <a:r>
              <a:rPr sz="2800" spc="-65" dirty="0">
                <a:solidFill>
                  <a:srgbClr val="000000"/>
                </a:solidFill>
              </a:rPr>
              <a:t> </a:t>
            </a:r>
            <a:r>
              <a:rPr sz="2800" spc="-20" dirty="0">
                <a:solidFill>
                  <a:srgbClr val="000000"/>
                </a:solidFill>
              </a:rPr>
              <a:t>kontrol</a:t>
            </a:r>
            <a:r>
              <a:rPr sz="2800" spc="-65" dirty="0">
                <a:solidFill>
                  <a:srgbClr val="000000"/>
                </a:solidFill>
              </a:rPr>
              <a:t> </a:t>
            </a:r>
            <a:r>
              <a:rPr sz="2800" dirty="0">
                <a:solidFill>
                  <a:srgbClr val="000000"/>
                </a:solidFill>
              </a:rPr>
              <a:t>edilirken</a:t>
            </a:r>
            <a:r>
              <a:rPr sz="2800" spc="-60" dirty="0">
                <a:solidFill>
                  <a:srgbClr val="000000"/>
                </a:solidFill>
              </a:rPr>
              <a:t> </a:t>
            </a:r>
            <a:r>
              <a:rPr sz="2800" spc="-20" dirty="0">
                <a:solidFill>
                  <a:srgbClr val="000000"/>
                </a:solidFill>
              </a:rPr>
              <a:t>ölçü</a:t>
            </a:r>
            <a:endParaRPr sz="2800"/>
          </a:p>
          <a:p>
            <a:pPr marL="12700">
              <a:lnSpc>
                <a:spcPct val="100000"/>
              </a:lnSpc>
            </a:pPr>
            <a:r>
              <a:rPr sz="2800" dirty="0">
                <a:solidFill>
                  <a:srgbClr val="000000"/>
                </a:solidFill>
              </a:rPr>
              <a:t>aletinin</a:t>
            </a:r>
            <a:r>
              <a:rPr sz="2800" spc="-90" dirty="0">
                <a:solidFill>
                  <a:srgbClr val="000000"/>
                </a:solidFill>
              </a:rPr>
              <a:t> </a:t>
            </a:r>
            <a:r>
              <a:rPr sz="2800" dirty="0">
                <a:solidFill>
                  <a:srgbClr val="000000"/>
                </a:solidFill>
              </a:rPr>
              <a:t>yapısı</a:t>
            </a:r>
            <a:r>
              <a:rPr sz="2800" spc="-90" dirty="0">
                <a:solidFill>
                  <a:srgbClr val="000000"/>
                </a:solidFill>
              </a:rPr>
              <a:t> </a:t>
            </a:r>
            <a:r>
              <a:rPr sz="2800" dirty="0">
                <a:solidFill>
                  <a:srgbClr val="000000"/>
                </a:solidFill>
              </a:rPr>
              <a:t>gereği,</a:t>
            </a:r>
            <a:r>
              <a:rPr sz="2800" spc="-110" dirty="0">
                <a:solidFill>
                  <a:srgbClr val="000000"/>
                </a:solidFill>
              </a:rPr>
              <a:t> </a:t>
            </a:r>
            <a:r>
              <a:rPr sz="2800" dirty="0">
                <a:solidFill>
                  <a:srgbClr val="000000"/>
                </a:solidFill>
              </a:rPr>
              <a:t>kırmızı</a:t>
            </a:r>
            <a:r>
              <a:rPr sz="2800" spc="-85" dirty="0">
                <a:solidFill>
                  <a:srgbClr val="000000"/>
                </a:solidFill>
              </a:rPr>
              <a:t> </a:t>
            </a:r>
            <a:r>
              <a:rPr sz="2800" dirty="0">
                <a:solidFill>
                  <a:srgbClr val="000000"/>
                </a:solidFill>
              </a:rPr>
              <a:t>prob</a:t>
            </a:r>
            <a:r>
              <a:rPr sz="2800" spc="-70" dirty="0">
                <a:solidFill>
                  <a:srgbClr val="000000"/>
                </a:solidFill>
              </a:rPr>
              <a:t> </a:t>
            </a:r>
            <a:r>
              <a:rPr sz="2800" spc="-10" dirty="0">
                <a:solidFill>
                  <a:srgbClr val="000000"/>
                </a:solidFill>
              </a:rPr>
              <a:t>katotta,</a:t>
            </a:r>
            <a:r>
              <a:rPr sz="2800" spc="-100" dirty="0">
                <a:solidFill>
                  <a:srgbClr val="000000"/>
                </a:solidFill>
              </a:rPr>
              <a:t> </a:t>
            </a:r>
            <a:r>
              <a:rPr sz="2800" dirty="0">
                <a:solidFill>
                  <a:srgbClr val="000000"/>
                </a:solidFill>
              </a:rPr>
              <a:t>siyah</a:t>
            </a:r>
            <a:r>
              <a:rPr sz="2800" spc="-80" dirty="0">
                <a:solidFill>
                  <a:srgbClr val="000000"/>
                </a:solidFill>
              </a:rPr>
              <a:t> </a:t>
            </a:r>
            <a:r>
              <a:rPr sz="2800" spc="-20" dirty="0">
                <a:solidFill>
                  <a:srgbClr val="000000"/>
                </a:solidFill>
              </a:rPr>
              <a:t>prob</a:t>
            </a:r>
            <a:endParaRPr sz="2800"/>
          </a:p>
        </p:txBody>
      </p:sp>
      <p:sp>
        <p:nvSpPr>
          <p:cNvPr id="5" name="object 5"/>
          <p:cNvSpPr txBox="1"/>
          <p:nvPr/>
        </p:nvSpPr>
        <p:spPr>
          <a:xfrm>
            <a:off x="546303" y="1196721"/>
            <a:ext cx="7812405" cy="878840"/>
          </a:xfrm>
          <a:prstGeom prst="rect">
            <a:avLst/>
          </a:prstGeom>
        </p:spPr>
        <p:txBody>
          <a:bodyPr vert="horz" wrap="square" lIns="0" tIns="12065" rIns="0" bIns="0" rtlCol="0">
            <a:spAutoFit/>
          </a:bodyPr>
          <a:lstStyle/>
          <a:p>
            <a:pPr marL="12700" marR="5080">
              <a:lnSpc>
                <a:spcPct val="100000"/>
              </a:lnSpc>
              <a:spcBef>
                <a:spcPts val="95"/>
              </a:spcBef>
            </a:pPr>
            <a:r>
              <a:rPr sz="2800" dirty="0">
                <a:latin typeface="Calibri"/>
                <a:cs typeface="Calibri"/>
              </a:rPr>
              <a:t>ise</a:t>
            </a:r>
            <a:r>
              <a:rPr sz="2800" spc="-70" dirty="0">
                <a:latin typeface="Calibri"/>
                <a:cs typeface="Calibri"/>
              </a:rPr>
              <a:t> </a:t>
            </a:r>
            <a:r>
              <a:rPr sz="2800" dirty="0">
                <a:latin typeface="Calibri"/>
                <a:cs typeface="Calibri"/>
              </a:rPr>
              <a:t>anotta</a:t>
            </a:r>
            <a:r>
              <a:rPr sz="2800" spc="-75" dirty="0">
                <a:latin typeface="Calibri"/>
                <a:cs typeface="Calibri"/>
              </a:rPr>
              <a:t> </a:t>
            </a:r>
            <a:r>
              <a:rPr sz="2800" dirty="0">
                <a:latin typeface="Calibri"/>
                <a:cs typeface="Calibri"/>
              </a:rPr>
              <a:t>bağlı</a:t>
            </a:r>
            <a:r>
              <a:rPr sz="2800" spc="-85" dirty="0">
                <a:latin typeface="Calibri"/>
                <a:cs typeface="Calibri"/>
              </a:rPr>
              <a:t> </a:t>
            </a:r>
            <a:r>
              <a:rPr sz="2800" dirty="0">
                <a:latin typeface="Calibri"/>
                <a:cs typeface="Calibri"/>
              </a:rPr>
              <a:t>iken</a:t>
            </a:r>
            <a:r>
              <a:rPr sz="2800" spc="-80" dirty="0">
                <a:latin typeface="Calibri"/>
                <a:cs typeface="Calibri"/>
              </a:rPr>
              <a:t> </a:t>
            </a:r>
            <a:r>
              <a:rPr sz="2800" dirty="0">
                <a:latin typeface="Calibri"/>
                <a:cs typeface="Calibri"/>
              </a:rPr>
              <a:t>doğru</a:t>
            </a:r>
            <a:r>
              <a:rPr sz="2800" spc="-60" dirty="0">
                <a:latin typeface="Calibri"/>
                <a:cs typeface="Calibri"/>
              </a:rPr>
              <a:t> </a:t>
            </a:r>
            <a:r>
              <a:rPr sz="2800" dirty="0">
                <a:latin typeface="Calibri"/>
                <a:cs typeface="Calibri"/>
              </a:rPr>
              <a:t>polarma</a:t>
            </a:r>
            <a:r>
              <a:rPr sz="2800" spc="-80" dirty="0">
                <a:latin typeface="Calibri"/>
                <a:cs typeface="Calibri"/>
              </a:rPr>
              <a:t> </a:t>
            </a:r>
            <a:r>
              <a:rPr sz="2800" spc="-25" dirty="0">
                <a:latin typeface="Calibri"/>
                <a:cs typeface="Calibri"/>
              </a:rPr>
              <a:t>gerçekleşir.</a:t>
            </a:r>
            <a:r>
              <a:rPr sz="2800" spc="-75" dirty="0">
                <a:latin typeface="Calibri"/>
                <a:cs typeface="Calibri"/>
              </a:rPr>
              <a:t> </a:t>
            </a:r>
            <a:r>
              <a:rPr sz="2800" spc="-10" dirty="0">
                <a:latin typeface="Calibri"/>
                <a:cs typeface="Calibri"/>
              </a:rPr>
              <a:t>(Dijital </a:t>
            </a:r>
            <a:r>
              <a:rPr sz="2800" dirty="0">
                <a:latin typeface="Calibri"/>
                <a:cs typeface="Calibri"/>
              </a:rPr>
              <a:t>ölçü</a:t>
            </a:r>
            <a:r>
              <a:rPr sz="2800" spc="-70" dirty="0">
                <a:latin typeface="Calibri"/>
                <a:cs typeface="Calibri"/>
              </a:rPr>
              <a:t> </a:t>
            </a:r>
            <a:r>
              <a:rPr sz="2800" dirty="0">
                <a:latin typeface="Calibri"/>
                <a:cs typeface="Calibri"/>
              </a:rPr>
              <a:t>aletine</a:t>
            </a:r>
            <a:r>
              <a:rPr sz="2800" spc="-75" dirty="0">
                <a:latin typeface="Calibri"/>
                <a:cs typeface="Calibri"/>
              </a:rPr>
              <a:t> </a:t>
            </a:r>
            <a:r>
              <a:rPr sz="2800" dirty="0">
                <a:latin typeface="Calibri"/>
                <a:cs typeface="Calibri"/>
              </a:rPr>
              <a:t>göre</a:t>
            </a:r>
            <a:r>
              <a:rPr sz="2800" spc="-70" dirty="0">
                <a:latin typeface="Calibri"/>
                <a:cs typeface="Calibri"/>
              </a:rPr>
              <a:t> </a:t>
            </a:r>
            <a:r>
              <a:rPr sz="2800" spc="-10" dirty="0">
                <a:latin typeface="Calibri"/>
                <a:cs typeface="Calibri"/>
              </a:rPr>
              <a:t>tersi)</a:t>
            </a:r>
            <a:endParaRPr sz="2800">
              <a:latin typeface="Calibri"/>
              <a:cs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700" rIns="0" bIns="0" rtlCol="0">
            <a:spAutoFit/>
          </a:bodyPr>
          <a:lstStyle/>
          <a:p>
            <a:pPr marL="3686175">
              <a:lnSpc>
                <a:spcPct val="100000"/>
              </a:lnSpc>
              <a:spcBef>
                <a:spcPts val="100"/>
              </a:spcBef>
            </a:pPr>
            <a:r>
              <a:rPr spc="-20" dirty="0"/>
              <a:t>DİYOTLAR</a:t>
            </a:r>
          </a:p>
        </p:txBody>
      </p:sp>
      <p:sp>
        <p:nvSpPr>
          <p:cNvPr id="3" name="object 3"/>
          <p:cNvSpPr txBox="1"/>
          <p:nvPr/>
        </p:nvSpPr>
        <p:spPr>
          <a:xfrm>
            <a:off x="131470" y="3042615"/>
            <a:ext cx="8881745" cy="3329304"/>
          </a:xfrm>
          <a:prstGeom prst="rect">
            <a:avLst/>
          </a:prstGeom>
        </p:spPr>
        <p:txBody>
          <a:bodyPr vert="horz" wrap="square" lIns="0" tIns="11430" rIns="0" bIns="0" rtlCol="0">
            <a:spAutoFit/>
          </a:bodyPr>
          <a:lstStyle/>
          <a:p>
            <a:pPr marL="12700" marR="5080" indent="914400" algn="just">
              <a:lnSpc>
                <a:spcPct val="101400"/>
              </a:lnSpc>
              <a:spcBef>
                <a:spcPts val="90"/>
              </a:spcBef>
            </a:pPr>
            <a:r>
              <a:rPr sz="2550" dirty="0">
                <a:latin typeface="Calibri"/>
                <a:cs typeface="Calibri"/>
              </a:rPr>
              <a:t>Diyot</a:t>
            </a:r>
            <a:r>
              <a:rPr sz="2550" spc="465" dirty="0">
                <a:latin typeface="Calibri"/>
                <a:cs typeface="Calibri"/>
              </a:rPr>
              <a:t> </a:t>
            </a:r>
            <a:r>
              <a:rPr sz="2550" dirty="0">
                <a:latin typeface="Calibri"/>
                <a:cs typeface="Calibri"/>
              </a:rPr>
              <a:t>tek</a:t>
            </a:r>
            <a:r>
              <a:rPr sz="2550" spc="490" dirty="0">
                <a:latin typeface="Calibri"/>
                <a:cs typeface="Calibri"/>
              </a:rPr>
              <a:t> </a:t>
            </a:r>
            <a:r>
              <a:rPr sz="2550" dirty="0">
                <a:latin typeface="Calibri"/>
                <a:cs typeface="Calibri"/>
              </a:rPr>
              <a:t>yönlü</a:t>
            </a:r>
            <a:r>
              <a:rPr sz="2550" spc="490" dirty="0">
                <a:latin typeface="Calibri"/>
                <a:cs typeface="Calibri"/>
              </a:rPr>
              <a:t> </a:t>
            </a:r>
            <a:r>
              <a:rPr sz="2550" dirty="0">
                <a:latin typeface="Calibri"/>
                <a:cs typeface="Calibri"/>
              </a:rPr>
              <a:t>akım</a:t>
            </a:r>
            <a:r>
              <a:rPr sz="2550" spc="484" dirty="0">
                <a:latin typeface="Calibri"/>
                <a:cs typeface="Calibri"/>
              </a:rPr>
              <a:t> </a:t>
            </a:r>
            <a:r>
              <a:rPr sz="2550" dirty="0">
                <a:latin typeface="Calibri"/>
                <a:cs typeface="Calibri"/>
              </a:rPr>
              <a:t>geçişine</a:t>
            </a:r>
            <a:r>
              <a:rPr sz="2550" spc="475" dirty="0">
                <a:latin typeface="Calibri"/>
                <a:cs typeface="Calibri"/>
              </a:rPr>
              <a:t> </a:t>
            </a:r>
            <a:r>
              <a:rPr sz="2550" dirty="0">
                <a:latin typeface="Calibri"/>
                <a:cs typeface="Calibri"/>
              </a:rPr>
              <a:t>izin</a:t>
            </a:r>
            <a:r>
              <a:rPr sz="2550" spc="490" dirty="0">
                <a:latin typeface="Calibri"/>
                <a:cs typeface="Calibri"/>
              </a:rPr>
              <a:t> </a:t>
            </a:r>
            <a:r>
              <a:rPr sz="2550" dirty="0">
                <a:latin typeface="Calibri"/>
                <a:cs typeface="Calibri"/>
              </a:rPr>
              <a:t>veren</a:t>
            </a:r>
            <a:r>
              <a:rPr sz="2550" spc="490" dirty="0">
                <a:latin typeface="Calibri"/>
                <a:cs typeface="Calibri"/>
              </a:rPr>
              <a:t> </a:t>
            </a:r>
            <a:r>
              <a:rPr sz="2550" dirty="0">
                <a:latin typeface="Calibri"/>
                <a:cs typeface="Calibri"/>
              </a:rPr>
              <a:t>elektronik</a:t>
            </a:r>
            <a:r>
              <a:rPr sz="2550" spc="484" dirty="0">
                <a:latin typeface="Calibri"/>
                <a:cs typeface="Calibri"/>
              </a:rPr>
              <a:t> </a:t>
            </a:r>
            <a:r>
              <a:rPr sz="2550" spc="-10" dirty="0">
                <a:latin typeface="Calibri"/>
                <a:cs typeface="Calibri"/>
              </a:rPr>
              <a:t>devre </a:t>
            </a:r>
            <a:r>
              <a:rPr sz="2550" dirty="0">
                <a:latin typeface="Calibri"/>
                <a:cs typeface="Calibri"/>
              </a:rPr>
              <a:t>elemanıdır.</a:t>
            </a:r>
            <a:r>
              <a:rPr sz="2550" spc="90" dirty="0">
                <a:latin typeface="Calibri"/>
                <a:cs typeface="Calibri"/>
              </a:rPr>
              <a:t> </a:t>
            </a:r>
            <a:r>
              <a:rPr sz="2550" dirty="0">
                <a:latin typeface="Calibri"/>
                <a:cs typeface="Calibri"/>
              </a:rPr>
              <a:t>Anot</a:t>
            </a:r>
            <a:r>
              <a:rPr sz="2550" spc="95" dirty="0">
                <a:latin typeface="Calibri"/>
                <a:cs typeface="Calibri"/>
              </a:rPr>
              <a:t> </a:t>
            </a:r>
            <a:r>
              <a:rPr sz="2550" dirty="0">
                <a:latin typeface="Calibri"/>
                <a:cs typeface="Calibri"/>
              </a:rPr>
              <a:t>ve</a:t>
            </a:r>
            <a:r>
              <a:rPr sz="2550" spc="90" dirty="0">
                <a:latin typeface="Calibri"/>
                <a:cs typeface="Calibri"/>
              </a:rPr>
              <a:t> </a:t>
            </a:r>
            <a:r>
              <a:rPr sz="2550" dirty="0">
                <a:latin typeface="Calibri"/>
                <a:cs typeface="Calibri"/>
              </a:rPr>
              <a:t>katot</a:t>
            </a:r>
            <a:r>
              <a:rPr sz="2550" spc="85" dirty="0">
                <a:latin typeface="Calibri"/>
                <a:cs typeface="Calibri"/>
              </a:rPr>
              <a:t> </a:t>
            </a:r>
            <a:r>
              <a:rPr sz="2550" dirty="0">
                <a:latin typeface="Calibri"/>
                <a:cs typeface="Calibri"/>
              </a:rPr>
              <a:t>ucu</a:t>
            </a:r>
            <a:r>
              <a:rPr sz="2550" spc="95" dirty="0">
                <a:latin typeface="Calibri"/>
                <a:cs typeface="Calibri"/>
              </a:rPr>
              <a:t> </a:t>
            </a:r>
            <a:r>
              <a:rPr sz="2550" spc="-10" dirty="0">
                <a:latin typeface="Calibri"/>
                <a:cs typeface="Calibri"/>
              </a:rPr>
              <a:t>vardır.</a:t>
            </a:r>
            <a:r>
              <a:rPr sz="2550" spc="105" dirty="0">
                <a:latin typeface="Calibri"/>
                <a:cs typeface="Calibri"/>
              </a:rPr>
              <a:t> </a:t>
            </a:r>
            <a:r>
              <a:rPr sz="2550" i="1" dirty="0">
                <a:solidFill>
                  <a:srgbClr val="FF0000"/>
                </a:solidFill>
                <a:latin typeface="Calibri"/>
                <a:cs typeface="Calibri"/>
              </a:rPr>
              <a:t>Anot</a:t>
            </a:r>
            <a:r>
              <a:rPr sz="2550" i="1" spc="90" dirty="0">
                <a:solidFill>
                  <a:srgbClr val="FF0000"/>
                </a:solidFill>
                <a:latin typeface="Calibri"/>
                <a:cs typeface="Calibri"/>
              </a:rPr>
              <a:t> </a:t>
            </a:r>
            <a:r>
              <a:rPr sz="2550" dirty="0">
                <a:latin typeface="Calibri"/>
                <a:cs typeface="Calibri"/>
              </a:rPr>
              <a:t>ucundan</a:t>
            </a:r>
            <a:r>
              <a:rPr sz="2550" spc="100" dirty="0">
                <a:latin typeface="Calibri"/>
                <a:cs typeface="Calibri"/>
              </a:rPr>
              <a:t> </a:t>
            </a:r>
            <a:r>
              <a:rPr sz="2550" dirty="0">
                <a:latin typeface="Calibri"/>
                <a:cs typeface="Calibri"/>
              </a:rPr>
              <a:t>sadece</a:t>
            </a:r>
            <a:r>
              <a:rPr sz="2550" spc="100" dirty="0">
                <a:latin typeface="Calibri"/>
                <a:cs typeface="Calibri"/>
              </a:rPr>
              <a:t> </a:t>
            </a:r>
            <a:r>
              <a:rPr sz="2550" i="1" dirty="0">
                <a:solidFill>
                  <a:srgbClr val="FF0000"/>
                </a:solidFill>
                <a:latin typeface="Calibri"/>
                <a:cs typeface="Calibri"/>
              </a:rPr>
              <a:t>artı</a:t>
            </a:r>
            <a:r>
              <a:rPr sz="2550" i="1" spc="95" dirty="0">
                <a:solidFill>
                  <a:srgbClr val="FF0000"/>
                </a:solidFill>
                <a:latin typeface="Calibri"/>
                <a:cs typeface="Calibri"/>
              </a:rPr>
              <a:t> </a:t>
            </a:r>
            <a:r>
              <a:rPr sz="2550" i="1" spc="-25" dirty="0">
                <a:solidFill>
                  <a:srgbClr val="FF0000"/>
                </a:solidFill>
                <a:latin typeface="Calibri"/>
                <a:cs typeface="Calibri"/>
              </a:rPr>
              <a:t>(+) </a:t>
            </a:r>
            <a:r>
              <a:rPr sz="2550" dirty="0">
                <a:latin typeface="Calibri"/>
                <a:cs typeface="Calibri"/>
              </a:rPr>
              <a:t>polarma</a:t>
            </a:r>
            <a:r>
              <a:rPr sz="2550" spc="114" dirty="0">
                <a:latin typeface="Calibri"/>
                <a:cs typeface="Calibri"/>
              </a:rPr>
              <a:t>  </a:t>
            </a:r>
            <a:r>
              <a:rPr sz="2550" dirty="0">
                <a:latin typeface="Calibri"/>
                <a:cs typeface="Calibri"/>
              </a:rPr>
              <a:t>geçişine</a:t>
            </a:r>
            <a:r>
              <a:rPr sz="2550" spc="130" dirty="0">
                <a:latin typeface="Calibri"/>
                <a:cs typeface="Calibri"/>
              </a:rPr>
              <a:t>  </a:t>
            </a:r>
            <a:r>
              <a:rPr sz="2550" dirty="0">
                <a:latin typeface="Calibri"/>
                <a:cs typeface="Calibri"/>
              </a:rPr>
              <a:t>izin</a:t>
            </a:r>
            <a:r>
              <a:rPr sz="2550" spc="130" dirty="0">
                <a:latin typeface="Calibri"/>
                <a:cs typeface="Calibri"/>
              </a:rPr>
              <a:t>  </a:t>
            </a:r>
            <a:r>
              <a:rPr sz="2550" dirty="0">
                <a:latin typeface="Calibri"/>
                <a:cs typeface="Calibri"/>
              </a:rPr>
              <a:t>verir,</a:t>
            </a:r>
            <a:r>
              <a:rPr sz="2550" spc="130" dirty="0">
                <a:latin typeface="Calibri"/>
                <a:cs typeface="Calibri"/>
              </a:rPr>
              <a:t>  </a:t>
            </a:r>
            <a:r>
              <a:rPr sz="2550" i="1" dirty="0">
                <a:solidFill>
                  <a:srgbClr val="0000CC"/>
                </a:solidFill>
                <a:latin typeface="Calibri"/>
                <a:cs typeface="Calibri"/>
              </a:rPr>
              <a:t>katot</a:t>
            </a:r>
            <a:r>
              <a:rPr sz="2550" i="1" spc="125" dirty="0">
                <a:solidFill>
                  <a:srgbClr val="0000CC"/>
                </a:solidFill>
                <a:latin typeface="Calibri"/>
                <a:cs typeface="Calibri"/>
              </a:rPr>
              <a:t>  </a:t>
            </a:r>
            <a:r>
              <a:rPr sz="2550" dirty="0">
                <a:latin typeface="Calibri"/>
                <a:cs typeface="Calibri"/>
              </a:rPr>
              <a:t>ucundan</a:t>
            </a:r>
            <a:r>
              <a:rPr sz="2550" spc="130" dirty="0">
                <a:latin typeface="Calibri"/>
                <a:cs typeface="Calibri"/>
              </a:rPr>
              <a:t>  </a:t>
            </a:r>
            <a:r>
              <a:rPr sz="2550" dirty="0">
                <a:latin typeface="Calibri"/>
                <a:cs typeface="Calibri"/>
              </a:rPr>
              <a:t>ise</a:t>
            </a:r>
            <a:r>
              <a:rPr sz="2550" spc="125" dirty="0">
                <a:latin typeface="Calibri"/>
                <a:cs typeface="Calibri"/>
              </a:rPr>
              <a:t>  </a:t>
            </a:r>
            <a:r>
              <a:rPr sz="2550" dirty="0">
                <a:latin typeface="Calibri"/>
                <a:cs typeface="Calibri"/>
              </a:rPr>
              <a:t>sadece</a:t>
            </a:r>
            <a:r>
              <a:rPr sz="2550" spc="130" dirty="0">
                <a:latin typeface="Calibri"/>
                <a:cs typeface="Calibri"/>
              </a:rPr>
              <a:t>  </a:t>
            </a:r>
            <a:r>
              <a:rPr sz="2550" i="1" dirty="0">
                <a:solidFill>
                  <a:srgbClr val="0000CC"/>
                </a:solidFill>
                <a:latin typeface="Calibri"/>
                <a:cs typeface="Calibri"/>
              </a:rPr>
              <a:t>eksi</a:t>
            </a:r>
            <a:r>
              <a:rPr sz="2550" i="1" spc="120" dirty="0">
                <a:solidFill>
                  <a:srgbClr val="0000CC"/>
                </a:solidFill>
                <a:latin typeface="Calibri"/>
                <a:cs typeface="Calibri"/>
              </a:rPr>
              <a:t>  </a:t>
            </a:r>
            <a:r>
              <a:rPr sz="2550" i="1" dirty="0">
                <a:solidFill>
                  <a:srgbClr val="0000CC"/>
                </a:solidFill>
                <a:latin typeface="Calibri"/>
                <a:cs typeface="Calibri"/>
              </a:rPr>
              <a:t>(-</a:t>
            </a:r>
            <a:r>
              <a:rPr sz="2550" i="1" spc="-50" dirty="0">
                <a:solidFill>
                  <a:srgbClr val="0000CC"/>
                </a:solidFill>
                <a:latin typeface="Calibri"/>
                <a:cs typeface="Calibri"/>
              </a:rPr>
              <a:t>) </a:t>
            </a:r>
            <a:r>
              <a:rPr sz="2550" dirty="0">
                <a:latin typeface="Calibri"/>
                <a:cs typeface="Calibri"/>
              </a:rPr>
              <a:t>polarma</a:t>
            </a:r>
            <a:r>
              <a:rPr sz="2550" spc="290" dirty="0">
                <a:latin typeface="Calibri"/>
                <a:cs typeface="Calibri"/>
              </a:rPr>
              <a:t> </a:t>
            </a:r>
            <a:r>
              <a:rPr sz="2550" dirty="0">
                <a:latin typeface="Calibri"/>
                <a:cs typeface="Calibri"/>
              </a:rPr>
              <a:t>geçişine</a:t>
            </a:r>
            <a:r>
              <a:rPr sz="2550" spc="305" dirty="0">
                <a:latin typeface="Calibri"/>
                <a:cs typeface="Calibri"/>
              </a:rPr>
              <a:t> </a:t>
            </a:r>
            <a:r>
              <a:rPr sz="2550" dirty="0">
                <a:latin typeface="Calibri"/>
                <a:cs typeface="Calibri"/>
              </a:rPr>
              <a:t>izin</a:t>
            </a:r>
            <a:r>
              <a:rPr sz="2550" spc="320" dirty="0">
                <a:latin typeface="Calibri"/>
                <a:cs typeface="Calibri"/>
              </a:rPr>
              <a:t> </a:t>
            </a:r>
            <a:r>
              <a:rPr sz="2550" dirty="0">
                <a:latin typeface="Calibri"/>
                <a:cs typeface="Calibri"/>
              </a:rPr>
              <a:t>verir.</a:t>
            </a:r>
            <a:r>
              <a:rPr sz="2550" spc="300" dirty="0">
                <a:latin typeface="Calibri"/>
                <a:cs typeface="Calibri"/>
              </a:rPr>
              <a:t> </a:t>
            </a:r>
            <a:r>
              <a:rPr sz="2550" dirty="0">
                <a:latin typeface="Calibri"/>
                <a:cs typeface="Calibri"/>
              </a:rPr>
              <a:t>Diyotlar</a:t>
            </a:r>
            <a:r>
              <a:rPr sz="2550" spc="300" dirty="0">
                <a:latin typeface="Calibri"/>
                <a:cs typeface="Calibri"/>
              </a:rPr>
              <a:t> </a:t>
            </a:r>
            <a:r>
              <a:rPr sz="2550" dirty="0">
                <a:latin typeface="Calibri"/>
                <a:cs typeface="Calibri"/>
              </a:rPr>
              <a:t>alternatif</a:t>
            </a:r>
            <a:r>
              <a:rPr sz="2550" spc="305" dirty="0">
                <a:latin typeface="Calibri"/>
                <a:cs typeface="Calibri"/>
              </a:rPr>
              <a:t> </a:t>
            </a:r>
            <a:r>
              <a:rPr sz="2550" dirty="0">
                <a:latin typeface="Calibri"/>
                <a:cs typeface="Calibri"/>
              </a:rPr>
              <a:t>akımı,</a:t>
            </a:r>
            <a:r>
              <a:rPr sz="2550" spc="300" dirty="0">
                <a:latin typeface="Calibri"/>
                <a:cs typeface="Calibri"/>
              </a:rPr>
              <a:t> </a:t>
            </a:r>
            <a:r>
              <a:rPr sz="2550" dirty="0">
                <a:latin typeface="Calibri"/>
                <a:cs typeface="Calibri"/>
              </a:rPr>
              <a:t>doğru</a:t>
            </a:r>
            <a:r>
              <a:rPr sz="2550" spc="310" dirty="0">
                <a:latin typeface="Calibri"/>
                <a:cs typeface="Calibri"/>
              </a:rPr>
              <a:t> </a:t>
            </a:r>
            <a:r>
              <a:rPr sz="2550" spc="-10" dirty="0">
                <a:latin typeface="Calibri"/>
                <a:cs typeface="Calibri"/>
              </a:rPr>
              <a:t>akıma </a:t>
            </a:r>
            <a:r>
              <a:rPr sz="2550" dirty="0">
                <a:latin typeface="Calibri"/>
                <a:cs typeface="Calibri"/>
              </a:rPr>
              <a:t>geçirmek</a:t>
            </a:r>
            <a:r>
              <a:rPr sz="2550" spc="180" dirty="0">
                <a:latin typeface="Calibri"/>
                <a:cs typeface="Calibri"/>
              </a:rPr>
              <a:t>  </a:t>
            </a:r>
            <a:r>
              <a:rPr sz="2550" dirty="0">
                <a:latin typeface="Calibri"/>
                <a:cs typeface="Calibri"/>
              </a:rPr>
              <a:t>için</a:t>
            </a:r>
            <a:r>
              <a:rPr sz="2550" spc="185" dirty="0">
                <a:latin typeface="Calibri"/>
                <a:cs typeface="Calibri"/>
              </a:rPr>
              <a:t>  </a:t>
            </a:r>
            <a:r>
              <a:rPr sz="2550" dirty="0">
                <a:latin typeface="Calibri"/>
                <a:cs typeface="Calibri"/>
              </a:rPr>
              <a:t>kullanılır.</a:t>
            </a:r>
            <a:r>
              <a:rPr sz="2550" spc="180" dirty="0">
                <a:latin typeface="Calibri"/>
                <a:cs typeface="Calibri"/>
              </a:rPr>
              <a:t>  </a:t>
            </a:r>
            <a:r>
              <a:rPr sz="2550" dirty="0">
                <a:latin typeface="Calibri"/>
                <a:cs typeface="Calibri"/>
              </a:rPr>
              <a:t>Diyot</a:t>
            </a:r>
            <a:r>
              <a:rPr sz="2550" spc="175" dirty="0">
                <a:latin typeface="Calibri"/>
                <a:cs typeface="Calibri"/>
              </a:rPr>
              <a:t>  </a:t>
            </a:r>
            <a:r>
              <a:rPr sz="2550" dirty="0">
                <a:latin typeface="Calibri"/>
                <a:cs typeface="Calibri"/>
              </a:rPr>
              <a:t>sembolündeki</a:t>
            </a:r>
            <a:r>
              <a:rPr sz="2550" spc="190" dirty="0">
                <a:latin typeface="Calibri"/>
                <a:cs typeface="Calibri"/>
              </a:rPr>
              <a:t>  </a:t>
            </a:r>
            <a:r>
              <a:rPr sz="2550" dirty="0">
                <a:latin typeface="Calibri"/>
                <a:cs typeface="Calibri"/>
              </a:rPr>
              <a:t>ok,</a:t>
            </a:r>
            <a:r>
              <a:rPr sz="2550" spc="180" dirty="0">
                <a:latin typeface="Calibri"/>
                <a:cs typeface="Calibri"/>
              </a:rPr>
              <a:t>  </a:t>
            </a:r>
            <a:r>
              <a:rPr sz="2550" dirty="0">
                <a:latin typeface="Calibri"/>
                <a:cs typeface="Calibri"/>
              </a:rPr>
              <a:t>akım</a:t>
            </a:r>
            <a:r>
              <a:rPr sz="2550" spc="180" dirty="0">
                <a:latin typeface="Calibri"/>
                <a:cs typeface="Calibri"/>
              </a:rPr>
              <a:t>  </a:t>
            </a:r>
            <a:r>
              <a:rPr sz="2550" spc="-10" dirty="0">
                <a:latin typeface="Calibri"/>
                <a:cs typeface="Calibri"/>
              </a:rPr>
              <a:t>yönünü gösterir.</a:t>
            </a:r>
            <a:endParaRPr sz="2550">
              <a:latin typeface="Calibri"/>
              <a:cs typeface="Calibri"/>
            </a:endParaRPr>
          </a:p>
          <a:p>
            <a:pPr marL="12700" marR="5080" indent="914400" algn="just">
              <a:lnSpc>
                <a:spcPct val="101299"/>
              </a:lnSpc>
              <a:spcBef>
                <a:spcPts val="1205"/>
              </a:spcBef>
            </a:pPr>
            <a:r>
              <a:rPr sz="2550" dirty="0">
                <a:latin typeface="Calibri"/>
                <a:cs typeface="Calibri"/>
              </a:rPr>
              <a:t>Diyotun</a:t>
            </a:r>
            <a:r>
              <a:rPr sz="2550" spc="95" dirty="0">
                <a:latin typeface="Calibri"/>
                <a:cs typeface="Calibri"/>
              </a:rPr>
              <a:t>  </a:t>
            </a:r>
            <a:r>
              <a:rPr sz="2550" dirty="0">
                <a:latin typeface="Calibri"/>
                <a:cs typeface="Calibri"/>
              </a:rPr>
              <a:t>anot</a:t>
            </a:r>
            <a:r>
              <a:rPr sz="2550" spc="85" dirty="0">
                <a:latin typeface="Calibri"/>
                <a:cs typeface="Calibri"/>
              </a:rPr>
              <a:t>  </a:t>
            </a:r>
            <a:r>
              <a:rPr sz="2550" dirty="0">
                <a:latin typeface="Calibri"/>
                <a:cs typeface="Calibri"/>
              </a:rPr>
              <a:t>ucuna</a:t>
            </a:r>
            <a:r>
              <a:rPr sz="2550" spc="100" dirty="0">
                <a:latin typeface="Calibri"/>
                <a:cs typeface="Calibri"/>
              </a:rPr>
              <a:t>  </a:t>
            </a:r>
            <a:r>
              <a:rPr sz="2550" dirty="0">
                <a:latin typeface="Calibri"/>
                <a:cs typeface="Calibri"/>
              </a:rPr>
              <a:t>+</a:t>
            </a:r>
            <a:r>
              <a:rPr sz="2550" spc="85" dirty="0">
                <a:latin typeface="Calibri"/>
                <a:cs typeface="Calibri"/>
              </a:rPr>
              <a:t>  </a:t>
            </a:r>
            <a:r>
              <a:rPr sz="2550" dirty="0">
                <a:latin typeface="Calibri"/>
                <a:cs typeface="Calibri"/>
              </a:rPr>
              <a:t>polarma,</a:t>
            </a:r>
            <a:r>
              <a:rPr sz="2550" spc="95" dirty="0">
                <a:latin typeface="Calibri"/>
                <a:cs typeface="Calibri"/>
              </a:rPr>
              <a:t>  </a:t>
            </a:r>
            <a:r>
              <a:rPr sz="2550" dirty="0">
                <a:latin typeface="Calibri"/>
                <a:cs typeface="Calibri"/>
              </a:rPr>
              <a:t>katot</a:t>
            </a:r>
            <a:r>
              <a:rPr sz="2550" spc="85" dirty="0">
                <a:latin typeface="Calibri"/>
                <a:cs typeface="Calibri"/>
              </a:rPr>
              <a:t>  </a:t>
            </a:r>
            <a:r>
              <a:rPr sz="2550" dirty="0">
                <a:latin typeface="Calibri"/>
                <a:cs typeface="Calibri"/>
              </a:rPr>
              <a:t>ucuna</a:t>
            </a:r>
            <a:r>
              <a:rPr sz="2550" spc="90" dirty="0">
                <a:latin typeface="Calibri"/>
                <a:cs typeface="Calibri"/>
              </a:rPr>
              <a:t>  </a:t>
            </a:r>
            <a:r>
              <a:rPr sz="2550" dirty="0">
                <a:latin typeface="Calibri"/>
                <a:cs typeface="Calibri"/>
              </a:rPr>
              <a:t>–</a:t>
            </a:r>
            <a:r>
              <a:rPr sz="2550" spc="90" dirty="0">
                <a:latin typeface="Calibri"/>
                <a:cs typeface="Calibri"/>
              </a:rPr>
              <a:t>  </a:t>
            </a:r>
            <a:r>
              <a:rPr sz="2550" spc="-10" dirty="0">
                <a:latin typeface="Calibri"/>
                <a:cs typeface="Calibri"/>
              </a:rPr>
              <a:t>polarma </a:t>
            </a:r>
            <a:r>
              <a:rPr sz="2550" dirty="0">
                <a:latin typeface="Calibri"/>
                <a:cs typeface="Calibri"/>
              </a:rPr>
              <a:t>uygulanmalıdır.</a:t>
            </a:r>
            <a:r>
              <a:rPr sz="2550" spc="-10" dirty="0">
                <a:latin typeface="Calibri"/>
                <a:cs typeface="Calibri"/>
              </a:rPr>
              <a:t> </a:t>
            </a:r>
            <a:r>
              <a:rPr sz="2550" dirty="0">
                <a:latin typeface="Calibri"/>
                <a:cs typeface="Calibri"/>
              </a:rPr>
              <a:t>Aksi</a:t>
            </a:r>
            <a:r>
              <a:rPr sz="2550" spc="-45" dirty="0">
                <a:latin typeface="Calibri"/>
                <a:cs typeface="Calibri"/>
              </a:rPr>
              <a:t> </a:t>
            </a:r>
            <a:r>
              <a:rPr sz="2550" dirty="0">
                <a:latin typeface="Calibri"/>
                <a:cs typeface="Calibri"/>
              </a:rPr>
              <a:t>takdirde</a:t>
            </a:r>
            <a:r>
              <a:rPr sz="2550" spc="-25" dirty="0">
                <a:latin typeface="Calibri"/>
                <a:cs typeface="Calibri"/>
              </a:rPr>
              <a:t> </a:t>
            </a:r>
            <a:r>
              <a:rPr sz="2550" dirty="0">
                <a:latin typeface="Calibri"/>
                <a:cs typeface="Calibri"/>
              </a:rPr>
              <a:t>iletime</a:t>
            </a:r>
            <a:r>
              <a:rPr sz="2550" spc="-55" dirty="0">
                <a:latin typeface="Calibri"/>
                <a:cs typeface="Calibri"/>
              </a:rPr>
              <a:t> </a:t>
            </a:r>
            <a:r>
              <a:rPr sz="2550" spc="-10" dirty="0">
                <a:latin typeface="Calibri"/>
                <a:cs typeface="Calibri"/>
              </a:rPr>
              <a:t>geçmez.</a:t>
            </a:r>
            <a:endParaRPr sz="2550">
              <a:latin typeface="Calibri"/>
              <a:cs typeface="Calibri"/>
            </a:endParaRPr>
          </a:p>
        </p:txBody>
      </p:sp>
      <p:sp>
        <p:nvSpPr>
          <p:cNvPr id="4" name="object 4"/>
          <p:cNvSpPr/>
          <p:nvPr/>
        </p:nvSpPr>
        <p:spPr>
          <a:xfrm>
            <a:off x="4060190" y="1736762"/>
            <a:ext cx="1152525" cy="833119"/>
          </a:xfrm>
          <a:custGeom>
            <a:avLst/>
            <a:gdLst/>
            <a:ahLst/>
            <a:cxnLst/>
            <a:rect l="l" t="t" r="r" b="b"/>
            <a:pathLst>
              <a:path w="1152525" h="833119">
                <a:moveTo>
                  <a:pt x="1152499" y="390512"/>
                </a:moveTo>
                <a:lnTo>
                  <a:pt x="785583" y="390512"/>
                </a:lnTo>
                <a:lnTo>
                  <a:pt x="785583" y="24066"/>
                </a:lnTo>
                <a:lnTo>
                  <a:pt x="733806" y="24066"/>
                </a:lnTo>
                <a:lnTo>
                  <a:pt x="733806" y="353961"/>
                </a:lnTo>
                <a:lnTo>
                  <a:pt x="723099" y="343268"/>
                </a:lnTo>
                <a:lnTo>
                  <a:pt x="723099" y="416433"/>
                </a:lnTo>
                <a:lnTo>
                  <a:pt x="418731" y="720394"/>
                </a:lnTo>
                <a:lnTo>
                  <a:pt x="418731" y="112420"/>
                </a:lnTo>
                <a:lnTo>
                  <a:pt x="723099" y="416433"/>
                </a:lnTo>
                <a:lnTo>
                  <a:pt x="723099" y="343268"/>
                </a:lnTo>
                <a:lnTo>
                  <a:pt x="429425" y="49923"/>
                </a:lnTo>
                <a:lnTo>
                  <a:pt x="379437" y="0"/>
                </a:lnTo>
                <a:lnTo>
                  <a:pt x="366941" y="5168"/>
                </a:lnTo>
                <a:lnTo>
                  <a:pt x="366941" y="390512"/>
                </a:lnTo>
                <a:lnTo>
                  <a:pt x="0" y="390512"/>
                </a:lnTo>
                <a:lnTo>
                  <a:pt x="0" y="442226"/>
                </a:lnTo>
                <a:lnTo>
                  <a:pt x="366941" y="442226"/>
                </a:lnTo>
                <a:lnTo>
                  <a:pt x="366941" y="827684"/>
                </a:lnTo>
                <a:lnTo>
                  <a:pt x="379437" y="832840"/>
                </a:lnTo>
                <a:lnTo>
                  <a:pt x="429463" y="782878"/>
                </a:lnTo>
                <a:lnTo>
                  <a:pt x="733806" y="478917"/>
                </a:lnTo>
                <a:lnTo>
                  <a:pt x="733806" y="808748"/>
                </a:lnTo>
                <a:lnTo>
                  <a:pt x="785583" y="808748"/>
                </a:lnTo>
                <a:lnTo>
                  <a:pt x="785583" y="442226"/>
                </a:lnTo>
                <a:lnTo>
                  <a:pt x="1152499" y="442226"/>
                </a:lnTo>
                <a:lnTo>
                  <a:pt x="1152499" y="390512"/>
                </a:lnTo>
                <a:close/>
              </a:path>
            </a:pathLst>
          </a:custGeom>
          <a:solidFill>
            <a:srgbClr val="000000"/>
          </a:solidFill>
        </p:spPr>
        <p:txBody>
          <a:bodyPr wrap="square" lIns="0" tIns="0" rIns="0" bIns="0" rtlCol="0"/>
          <a:lstStyle/>
          <a:p>
            <a:endParaRPr/>
          </a:p>
        </p:txBody>
      </p:sp>
      <p:grpSp>
        <p:nvGrpSpPr>
          <p:cNvPr id="5" name="object 5"/>
          <p:cNvGrpSpPr/>
          <p:nvPr/>
        </p:nvGrpSpPr>
        <p:grpSpPr>
          <a:xfrm>
            <a:off x="3569315" y="1027874"/>
            <a:ext cx="1886585" cy="419734"/>
            <a:chOff x="3569315" y="1027874"/>
            <a:chExt cx="1886585" cy="419734"/>
          </a:xfrm>
        </p:grpSpPr>
        <p:sp>
          <p:nvSpPr>
            <p:cNvPr id="6" name="object 6"/>
            <p:cNvSpPr/>
            <p:nvPr/>
          </p:nvSpPr>
          <p:spPr>
            <a:xfrm>
              <a:off x="3569309" y="1211071"/>
              <a:ext cx="1886585" cy="52069"/>
            </a:xfrm>
            <a:custGeom>
              <a:avLst/>
              <a:gdLst/>
              <a:ahLst/>
              <a:cxnLst/>
              <a:rect l="l" t="t" r="r" b="b"/>
              <a:pathLst>
                <a:path w="1886585" h="52069">
                  <a:moveTo>
                    <a:pt x="392823" y="0"/>
                  </a:moveTo>
                  <a:lnTo>
                    <a:pt x="0" y="0"/>
                  </a:lnTo>
                  <a:lnTo>
                    <a:pt x="0" y="51727"/>
                  </a:lnTo>
                  <a:lnTo>
                    <a:pt x="392823" y="51727"/>
                  </a:lnTo>
                  <a:lnTo>
                    <a:pt x="392823" y="0"/>
                  </a:lnTo>
                  <a:close/>
                </a:path>
                <a:path w="1886585" h="52069">
                  <a:moveTo>
                    <a:pt x="1886369" y="12"/>
                  </a:moveTo>
                  <a:lnTo>
                    <a:pt x="1493570" y="12"/>
                  </a:lnTo>
                  <a:lnTo>
                    <a:pt x="1493570" y="51727"/>
                  </a:lnTo>
                  <a:lnTo>
                    <a:pt x="1886369" y="51727"/>
                  </a:lnTo>
                  <a:lnTo>
                    <a:pt x="1886369" y="12"/>
                  </a:lnTo>
                  <a:close/>
                </a:path>
              </a:pathLst>
            </a:custGeom>
            <a:solidFill>
              <a:srgbClr val="7E7E7E"/>
            </a:solidFill>
          </p:spPr>
          <p:txBody>
            <a:bodyPr wrap="square" lIns="0" tIns="0" rIns="0" bIns="0" rtlCol="0"/>
            <a:lstStyle/>
            <a:p>
              <a:endParaRPr/>
            </a:p>
          </p:txBody>
        </p:sp>
        <p:sp>
          <p:nvSpPr>
            <p:cNvPr id="7" name="object 7"/>
            <p:cNvSpPr/>
            <p:nvPr/>
          </p:nvSpPr>
          <p:spPr>
            <a:xfrm>
              <a:off x="3936250" y="1027886"/>
              <a:ext cx="1152525" cy="418465"/>
            </a:xfrm>
            <a:custGeom>
              <a:avLst/>
              <a:gdLst/>
              <a:ahLst/>
              <a:cxnLst/>
              <a:rect l="l" t="t" r="r" b="b"/>
              <a:pathLst>
                <a:path w="1152525" h="418465">
                  <a:moveTo>
                    <a:pt x="1152525" y="0"/>
                  </a:moveTo>
                  <a:lnTo>
                    <a:pt x="0" y="0"/>
                  </a:lnTo>
                  <a:lnTo>
                    <a:pt x="0" y="418160"/>
                  </a:lnTo>
                  <a:lnTo>
                    <a:pt x="1152525" y="418160"/>
                  </a:lnTo>
                  <a:lnTo>
                    <a:pt x="1152525" y="392303"/>
                  </a:lnTo>
                  <a:lnTo>
                    <a:pt x="1152525" y="366433"/>
                  </a:lnTo>
                  <a:lnTo>
                    <a:pt x="1152525" y="51727"/>
                  </a:lnTo>
                  <a:lnTo>
                    <a:pt x="1152525" y="25857"/>
                  </a:lnTo>
                  <a:lnTo>
                    <a:pt x="1152525" y="0"/>
                  </a:lnTo>
                  <a:close/>
                </a:path>
              </a:pathLst>
            </a:custGeom>
            <a:solidFill>
              <a:srgbClr val="000000"/>
            </a:solidFill>
          </p:spPr>
          <p:txBody>
            <a:bodyPr wrap="square" lIns="0" tIns="0" rIns="0" bIns="0" rtlCol="0"/>
            <a:lstStyle/>
            <a:p>
              <a:endParaRPr/>
            </a:p>
          </p:txBody>
        </p:sp>
        <p:sp>
          <p:nvSpPr>
            <p:cNvPr id="8" name="object 8"/>
            <p:cNvSpPr/>
            <p:nvPr/>
          </p:nvSpPr>
          <p:spPr>
            <a:xfrm>
              <a:off x="4785163" y="1028260"/>
              <a:ext cx="78105" cy="419734"/>
            </a:xfrm>
            <a:custGeom>
              <a:avLst/>
              <a:gdLst/>
              <a:ahLst/>
              <a:cxnLst/>
              <a:rect l="l" t="t" r="r" b="b"/>
              <a:pathLst>
                <a:path w="78104" h="419734">
                  <a:moveTo>
                    <a:pt x="77668" y="0"/>
                  </a:moveTo>
                  <a:lnTo>
                    <a:pt x="0" y="0"/>
                  </a:lnTo>
                  <a:lnTo>
                    <a:pt x="0" y="419159"/>
                  </a:lnTo>
                  <a:lnTo>
                    <a:pt x="77668" y="419159"/>
                  </a:lnTo>
                  <a:lnTo>
                    <a:pt x="77668" y="0"/>
                  </a:lnTo>
                  <a:close/>
                </a:path>
              </a:pathLst>
            </a:custGeom>
            <a:solidFill>
              <a:srgbClr val="A4A4A4"/>
            </a:solidFill>
          </p:spPr>
          <p:txBody>
            <a:bodyPr wrap="square" lIns="0" tIns="0" rIns="0" bIns="0" rtlCol="0"/>
            <a:lstStyle/>
            <a:p>
              <a:endParaRPr/>
            </a:p>
          </p:txBody>
        </p:sp>
      </p:grpSp>
      <p:sp>
        <p:nvSpPr>
          <p:cNvPr id="9" name="object 9"/>
          <p:cNvSpPr txBox="1"/>
          <p:nvPr/>
        </p:nvSpPr>
        <p:spPr>
          <a:xfrm>
            <a:off x="2613621" y="1763122"/>
            <a:ext cx="1062355" cy="1156970"/>
          </a:xfrm>
          <a:prstGeom prst="rect">
            <a:avLst/>
          </a:prstGeom>
        </p:spPr>
        <p:txBody>
          <a:bodyPr vert="horz" wrap="square" lIns="0" tIns="16510" rIns="0" bIns="0" rtlCol="0">
            <a:spAutoFit/>
          </a:bodyPr>
          <a:lstStyle/>
          <a:p>
            <a:pPr algn="ctr">
              <a:lnSpc>
                <a:spcPts val="4435"/>
              </a:lnSpc>
              <a:spcBef>
                <a:spcPts val="130"/>
              </a:spcBef>
            </a:pPr>
            <a:r>
              <a:rPr sz="4050" spc="-20" dirty="0">
                <a:solidFill>
                  <a:srgbClr val="FF0000"/>
                </a:solidFill>
                <a:latin typeface="Times New Roman"/>
                <a:cs typeface="Times New Roman"/>
              </a:rPr>
              <a:t>Anot</a:t>
            </a:r>
            <a:endParaRPr sz="4050">
              <a:latin typeface="Times New Roman"/>
              <a:cs typeface="Times New Roman"/>
            </a:endParaRPr>
          </a:p>
          <a:p>
            <a:pPr algn="ctr">
              <a:lnSpc>
                <a:spcPts val="4435"/>
              </a:lnSpc>
            </a:pPr>
            <a:r>
              <a:rPr sz="4050" spc="-50" dirty="0">
                <a:solidFill>
                  <a:srgbClr val="FF0000"/>
                </a:solidFill>
                <a:latin typeface="Times New Roman"/>
                <a:cs typeface="Times New Roman"/>
              </a:rPr>
              <a:t>+</a:t>
            </a:r>
            <a:endParaRPr sz="4050">
              <a:latin typeface="Times New Roman"/>
              <a:cs typeface="Times New Roman"/>
            </a:endParaRPr>
          </a:p>
        </p:txBody>
      </p:sp>
      <p:sp>
        <p:nvSpPr>
          <p:cNvPr id="12" name="object 12"/>
          <p:cNvSpPr txBox="1">
            <a:spLocks noGrp="1"/>
          </p:cNvSpPr>
          <p:nvPr>
            <p:ph type="sldNum" sz="quarter" idx="7"/>
          </p:nvPr>
        </p:nvSpPr>
        <p:spPr>
          <a:prstGeom prst="rect">
            <a:avLst/>
          </a:prstGeom>
        </p:spPr>
        <p:txBody>
          <a:bodyPr vert="horz" wrap="square" lIns="0" tIns="41528" rIns="0" bIns="0" rtlCol="0">
            <a:spAutoFit/>
          </a:bodyPr>
          <a:lstStyle/>
          <a:p>
            <a:pPr marL="295275">
              <a:lnSpc>
                <a:spcPts val="2380"/>
              </a:lnSpc>
            </a:pPr>
            <a:fld id="{81D60167-4931-47E6-BA6A-407CBD079E47}" type="slidenum">
              <a:rPr spc="-50" dirty="0"/>
              <a:t>2</a:t>
            </a:fld>
            <a:endParaRPr spc="-50" dirty="0"/>
          </a:p>
        </p:txBody>
      </p:sp>
      <p:sp>
        <p:nvSpPr>
          <p:cNvPr id="10" name="object 10"/>
          <p:cNvSpPr txBox="1"/>
          <p:nvPr/>
        </p:nvSpPr>
        <p:spPr>
          <a:xfrm>
            <a:off x="5371958" y="1763122"/>
            <a:ext cx="1149985" cy="647700"/>
          </a:xfrm>
          <a:prstGeom prst="rect">
            <a:avLst/>
          </a:prstGeom>
        </p:spPr>
        <p:txBody>
          <a:bodyPr vert="horz" wrap="square" lIns="0" tIns="16510" rIns="0" bIns="0" rtlCol="0">
            <a:spAutoFit/>
          </a:bodyPr>
          <a:lstStyle/>
          <a:p>
            <a:pPr>
              <a:lnSpc>
                <a:spcPct val="100000"/>
              </a:lnSpc>
              <a:spcBef>
                <a:spcPts val="130"/>
              </a:spcBef>
            </a:pPr>
            <a:r>
              <a:rPr sz="4050" spc="-10" dirty="0">
                <a:solidFill>
                  <a:srgbClr val="1F467C"/>
                </a:solidFill>
                <a:latin typeface="Times New Roman"/>
                <a:cs typeface="Times New Roman"/>
              </a:rPr>
              <a:t>Katot</a:t>
            </a:r>
            <a:endParaRPr sz="4050">
              <a:latin typeface="Times New Roman"/>
              <a:cs typeface="Times New Roman"/>
            </a:endParaRPr>
          </a:p>
        </p:txBody>
      </p:sp>
      <p:sp>
        <p:nvSpPr>
          <p:cNvPr id="11" name="object 11"/>
          <p:cNvSpPr txBox="1"/>
          <p:nvPr/>
        </p:nvSpPr>
        <p:spPr>
          <a:xfrm>
            <a:off x="5861322" y="2197428"/>
            <a:ext cx="173355" cy="647700"/>
          </a:xfrm>
          <a:prstGeom prst="rect">
            <a:avLst/>
          </a:prstGeom>
        </p:spPr>
        <p:txBody>
          <a:bodyPr vert="horz" wrap="square" lIns="0" tIns="16510" rIns="0" bIns="0" rtlCol="0">
            <a:spAutoFit/>
          </a:bodyPr>
          <a:lstStyle/>
          <a:p>
            <a:pPr>
              <a:lnSpc>
                <a:spcPct val="100000"/>
              </a:lnSpc>
              <a:spcBef>
                <a:spcPts val="130"/>
              </a:spcBef>
            </a:pPr>
            <a:r>
              <a:rPr sz="4050" spc="-50" dirty="0">
                <a:solidFill>
                  <a:srgbClr val="1F467C"/>
                </a:solidFill>
                <a:latin typeface="Times New Roman"/>
                <a:cs typeface="Times New Roman"/>
              </a:rPr>
              <a:t>-</a:t>
            </a:r>
            <a:endParaRPr sz="4050">
              <a:latin typeface="Times New Roman"/>
              <a:cs typeface="Times New Roman"/>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8642731" y="6428333"/>
            <a:ext cx="385445" cy="452120"/>
          </a:xfrm>
          <a:prstGeom prst="rect">
            <a:avLst/>
          </a:prstGeom>
        </p:spPr>
        <p:txBody>
          <a:bodyPr vert="horz" wrap="square" lIns="0" tIns="12065" rIns="0" bIns="0" rtlCol="0">
            <a:spAutoFit/>
          </a:bodyPr>
          <a:lstStyle/>
          <a:p>
            <a:pPr marL="12700">
              <a:lnSpc>
                <a:spcPct val="100000"/>
              </a:lnSpc>
              <a:spcBef>
                <a:spcPts val="95"/>
              </a:spcBef>
            </a:pPr>
            <a:r>
              <a:rPr sz="2800" b="1" spc="-25" dirty="0">
                <a:solidFill>
                  <a:srgbClr val="888888"/>
                </a:solidFill>
                <a:latin typeface="Calibri"/>
                <a:cs typeface="Calibri"/>
              </a:rPr>
              <a:t>25</a:t>
            </a:r>
            <a:endParaRPr sz="2800">
              <a:latin typeface="Calibri"/>
              <a:cs typeface="Calibri"/>
            </a:endParaRPr>
          </a:p>
        </p:txBody>
      </p:sp>
      <p:sp>
        <p:nvSpPr>
          <p:cNvPr id="3" name="object 3"/>
          <p:cNvSpPr txBox="1"/>
          <p:nvPr/>
        </p:nvSpPr>
        <p:spPr>
          <a:xfrm>
            <a:off x="131470" y="410336"/>
            <a:ext cx="8217534" cy="4039870"/>
          </a:xfrm>
          <a:prstGeom prst="rect">
            <a:avLst/>
          </a:prstGeom>
        </p:spPr>
        <p:txBody>
          <a:bodyPr vert="horz" wrap="square" lIns="0" tIns="12065" rIns="0" bIns="0" rtlCol="0">
            <a:spAutoFit/>
          </a:bodyPr>
          <a:lstStyle/>
          <a:p>
            <a:pPr marL="12700" marR="1434465">
              <a:lnSpc>
                <a:spcPct val="100000"/>
              </a:lnSpc>
              <a:spcBef>
                <a:spcPts val="95"/>
              </a:spcBef>
            </a:pPr>
            <a:r>
              <a:rPr sz="2800" b="1" dirty="0">
                <a:solidFill>
                  <a:srgbClr val="FF0000"/>
                </a:solidFill>
                <a:latin typeface="Calibri"/>
                <a:cs typeface="Calibri"/>
              </a:rPr>
              <a:t>Diyot</a:t>
            </a:r>
            <a:r>
              <a:rPr sz="2800" b="1" spc="-100" dirty="0">
                <a:solidFill>
                  <a:srgbClr val="FF0000"/>
                </a:solidFill>
                <a:latin typeface="Calibri"/>
                <a:cs typeface="Calibri"/>
              </a:rPr>
              <a:t> </a:t>
            </a:r>
            <a:r>
              <a:rPr sz="2800" b="1" spc="-20" dirty="0">
                <a:solidFill>
                  <a:srgbClr val="FF0000"/>
                </a:solidFill>
                <a:latin typeface="Calibri"/>
                <a:cs typeface="Calibri"/>
              </a:rPr>
              <a:t>Karakteristiklerinin</a:t>
            </a:r>
            <a:r>
              <a:rPr sz="2800" b="1" spc="-50" dirty="0">
                <a:solidFill>
                  <a:srgbClr val="FF0000"/>
                </a:solidFill>
                <a:latin typeface="Calibri"/>
                <a:cs typeface="Calibri"/>
              </a:rPr>
              <a:t> </a:t>
            </a:r>
            <a:r>
              <a:rPr sz="2800" b="1" spc="-10" dirty="0">
                <a:solidFill>
                  <a:srgbClr val="FF0000"/>
                </a:solidFill>
                <a:latin typeface="Calibri"/>
                <a:cs typeface="Calibri"/>
              </a:rPr>
              <a:t>Kartezyen</a:t>
            </a:r>
            <a:r>
              <a:rPr sz="2800" b="1" spc="-45" dirty="0">
                <a:solidFill>
                  <a:srgbClr val="FF0000"/>
                </a:solidFill>
                <a:latin typeface="Calibri"/>
                <a:cs typeface="Calibri"/>
              </a:rPr>
              <a:t> </a:t>
            </a:r>
            <a:r>
              <a:rPr sz="2800" b="1" spc="-10" dirty="0">
                <a:solidFill>
                  <a:srgbClr val="FF0000"/>
                </a:solidFill>
                <a:latin typeface="Calibri"/>
                <a:cs typeface="Calibri"/>
              </a:rPr>
              <a:t>Koordinat Sisteminde</a:t>
            </a:r>
            <a:r>
              <a:rPr sz="2800" b="1" spc="-95" dirty="0">
                <a:solidFill>
                  <a:srgbClr val="FF0000"/>
                </a:solidFill>
                <a:latin typeface="Calibri"/>
                <a:cs typeface="Calibri"/>
              </a:rPr>
              <a:t> </a:t>
            </a:r>
            <a:r>
              <a:rPr sz="2800" b="1" spc="-10" dirty="0">
                <a:solidFill>
                  <a:srgbClr val="FF0000"/>
                </a:solidFill>
                <a:latin typeface="Calibri"/>
                <a:cs typeface="Calibri"/>
              </a:rPr>
              <a:t>Çizilmesi</a:t>
            </a:r>
            <a:endParaRPr sz="2800">
              <a:latin typeface="Calibri"/>
              <a:cs typeface="Calibri"/>
            </a:endParaRPr>
          </a:p>
          <a:p>
            <a:pPr marL="12700" marR="5080">
              <a:lnSpc>
                <a:spcPts val="3030"/>
              </a:lnSpc>
              <a:spcBef>
                <a:spcPts val="735"/>
              </a:spcBef>
            </a:pPr>
            <a:r>
              <a:rPr sz="2800" spc="-10" dirty="0">
                <a:latin typeface="Calibri"/>
                <a:cs typeface="Calibri"/>
              </a:rPr>
              <a:t>Kartezyen</a:t>
            </a:r>
            <a:r>
              <a:rPr sz="2800" spc="-125" dirty="0">
                <a:latin typeface="Calibri"/>
                <a:cs typeface="Calibri"/>
              </a:rPr>
              <a:t> </a:t>
            </a:r>
            <a:r>
              <a:rPr sz="2800" spc="-10" dirty="0">
                <a:latin typeface="Calibri"/>
                <a:cs typeface="Calibri"/>
              </a:rPr>
              <a:t>koordinat</a:t>
            </a:r>
            <a:r>
              <a:rPr sz="2800" spc="-85" dirty="0">
                <a:latin typeface="Calibri"/>
                <a:cs typeface="Calibri"/>
              </a:rPr>
              <a:t> </a:t>
            </a:r>
            <a:r>
              <a:rPr sz="2800" dirty="0">
                <a:latin typeface="Calibri"/>
                <a:cs typeface="Calibri"/>
              </a:rPr>
              <a:t>sistemi</a:t>
            </a:r>
            <a:r>
              <a:rPr sz="2800" spc="-100" dirty="0">
                <a:latin typeface="Calibri"/>
                <a:cs typeface="Calibri"/>
              </a:rPr>
              <a:t> </a:t>
            </a:r>
            <a:r>
              <a:rPr sz="2800" dirty="0">
                <a:latin typeface="Calibri"/>
                <a:cs typeface="Calibri"/>
              </a:rPr>
              <a:t>iki</a:t>
            </a:r>
            <a:r>
              <a:rPr sz="2800" spc="-100" dirty="0">
                <a:latin typeface="Calibri"/>
                <a:cs typeface="Calibri"/>
              </a:rPr>
              <a:t> </a:t>
            </a:r>
            <a:r>
              <a:rPr sz="2800" dirty="0">
                <a:latin typeface="Calibri"/>
                <a:cs typeface="Calibri"/>
              </a:rPr>
              <a:t>sayı</a:t>
            </a:r>
            <a:r>
              <a:rPr sz="2800" spc="-105" dirty="0">
                <a:latin typeface="Calibri"/>
                <a:cs typeface="Calibri"/>
              </a:rPr>
              <a:t> </a:t>
            </a:r>
            <a:r>
              <a:rPr sz="2800" dirty="0">
                <a:latin typeface="Calibri"/>
                <a:cs typeface="Calibri"/>
              </a:rPr>
              <a:t>doğrusunun</a:t>
            </a:r>
            <a:r>
              <a:rPr sz="2800" spc="-60" dirty="0">
                <a:latin typeface="Calibri"/>
                <a:cs typeface="Calibri"/>
              </a:rPr>
              <a:t> </a:t>
            </a:r>
            <a:r>
              <a:rPr sz="2800" dirty="0">
                <a:latin typeface="Calibri"/>
                <a:cs typeface="Calibri"/>
              </a:rPr>
              <a:t>birbiri</a:t>
            </a:r>
            <a:r>
              <a:rPr sz="2800" spc="-95" dirty="0">
                <a:latin typeface="Calibri"/>
                <a:cs typeface="Calibri"/>
              </a:rPr>
              <a:t> </a:t>
            </a:r>
            <a:r>
              <a:rPr sz="2800" spc="-25" dirty="0">
                <a:latin typeface="Calibri"/>
                <a:cs typeface="Calibri"/>
              </a:rPr>
              <a:t>ile </a:t>
            </a:r>
            <a:r>
              <a:rPr sz="2800" dirty="0">
                <a:latin typeface="Calibri"/>
                <a:cs typeface="Calibri"/>
              </a:rPr>
              <a:t>dik</a:t>
            </a:r>
            <a:r>
              <a:rPr sz="2800" spc="-75" dirty="0">
                <a:latin typeface="Calibri"/>
                <a:cs typeface="Calibri"/>
              </a:rPr>
              <a:t> </a:t>
            </a:r>
            <a:r>
              <a:rPr sz="2800" spc="-10" dirty="0">
                <a:latin typeface="Calibri"/>
                <a:cs typeface="Calibri"/>
              </a:rPr>
              <a:t>kesişmesi</a:t>
            </a:r>
            <a:r>
              <a:rPr sz="2800" spc="-75" dirty="0">
                <a:latin typeface="Calibri"/>
                <a:cs typeface="Calibri"/>
              </a:rPr>
              <a:t> </a:t>
            </a:r>
            <a:r>
              <a:rPr sz="2800" dirty="0">
                <a:latin typeface="Calibri"/>
                <a:cs typeface="Calibri"/>
              </a:rPr>
              <a:t>sonucu</a:t>
            </a:r>
            <a:r>
              <a:rPr sz="2800" spc="-50" dirty="0">
                <a:latin typeface="Calibri"/>
                <a:cs typeface="Calibri"/>
              </a:rPr>
              <a:t> </a:t>
            </a:r>
            <a:r>
              <a:rPr sz="2800" spc="-35" dirty="0">
                <a:latin typeface="Calibri"/>
                <a:cs typeface="Calibri"/>
              </a:rPr>
              <a:t>oluşur.</a:t>
            </a:r>
            <a:r>
              <a:rPr sz="2800" spc="-50" dirty="0">
                <a:latin typeface="Calibri"/>
                <a:cs typeface="Calibri"/>
              </a:rPr>
              <a:t> </a:t>
            </a:r>
            <a:r>
              <a:rPr sz="2800" spc="-40" dirty="0">
                <a:latin typeface="Calibri"/>
                <a:cs typeface="Calibri"/>
              </a:rPr>
              <a:t>Yatay</a:t>
            </a:r>
            <a:r>
              <a:rPr sz="2800" spc="-110" dirty="0">
                <a:latin typeface="Calibri"/>
                <a:cs typeface="Calibri"/>
              </a:rPr>
              <a:t> </a:t>
            </a:r>
            <a:r>
              <a:rPr sz="2800" dirty="0">
                <a:latin typeface="Calibri"/>
                <a:cs typeface="Calibri"/>
              </a:rPr>
              <a:t>eksen</a:t>
            </a:r>
            <a:r>
              <a:rPr sz="2800" spc="-80" dirty="0">
                <a:latin typeface="Calibri"/>
                <a:cs typeface="Calibri"/>
              </a:rPr>
              <a:t> </a:t>
            </a:r>
            <a:r>
              <a:rPr sz="2800" dirty="0">
                <a:latin typeface="Calibri"/>
                <a:cs typeface="Calibri"/>
              </a:rPr>
              <a:t>“x</a:t>
            </a:r>
            <a:r>
              <a:rPr sz="2800" spc="-85" dirty="0">
                <a:latin typeface="Calibri"/>
                <a:cs typeface="Calibri"/>
              </a:rPr>
              <a:t> </a:t>
            </a:r>
            <a:r>
              <a:rPr sz="2800" spc="-10" dirty="0">
                <a:latin typeface="Calibri"/>
                <a:cs typeface="Calibri"/>
              </a:rPr>
              <a:t>ekseni</a:t>
            </a:r>
            <a:endParaRPr sz="2800">
              <a:latin typeface="Calibri"/>
              <a:cs typeface="Calibri"/>
            </a:endParaRPr>
          </a:p>
          <a:p>
            <a:pPr marL="12700">
              <a:lnSpc>
                <a:spcPts val="2805"/>
              </a:lnSpc>
            </a:pPr>
            <a:r>
              <a:rPr sz="2800" dirty="0">
                <a:latin typeface="Calibri"/>
                <a:cs typeface="Calibri"/>
              </a:rPr>
              <a:t>(apsisler</a:t>
            </a:r>
            <a:r>
              <a:rPr sz="2800" spc="-70" dirty="0">
                <a:latin typeface="Calibri"/>
                <a:cs typeface="Calibri"/>
              </a:rPr>
              <a:t> </a:t>
            </a:r>
            <a:r>
              <a:rPr sz="2800" spc="-35" dirty="0">
                <a:latin typeface="Calibri"/>
                <a:cs typeface="Calibri"/>
              </a:rPr>
              <a:t>ekseni)”,</a:t>
            </a:r>
            <a:r>
              <a:rPr sz="2800" spc="-70" dirty="0">
                <a:latin typeface="Calibri"/>
                <a:cs typeface="Calibri"/>
              </a:rPr>
              <a:t> </a:t>
            </a:r>
            <a:r>
              <a:rPr sz="2800" dirty="0">
                <a:latin typeface="Calibri"/>
                <a:cs typeface="Calibri"/>
              </a:rPr>
              <a:t>dikey</a:t>
            </a:r>
            <a:r>
              <a:rPr sz="2800" spc="-70" dirty="0">
                <a:latin typeface="Calibri"/>
                <a:cs typeface="Calibri"/>
              </a:rPr>
              <a:t> </a:t>
            </a:r>
            <a:r>
              <a:rPr sz="2800" dirty="0">
                <a:latin typeface="Calibri"/>
                <a:cs typeface="Calibri"/>
              </a:rPr>
              <a:t>eksen</a:t>
            </a:r>
            <a:r>
              <a:rPr sz="2800" spc="-75" dirty="0">
                <a:latin typeface="Calibri"/>
                <a:cs typeface="Calibri"/>
              </a:rPr>
              <a:t> </a:t>
            </a:r>
            <a:r>
              <a:rPr sz="2800" dirty="0">
                <a:latin typeface="Calibri"/>
                <a:cs typeface="Calibri"/>
              </a:rPr>
              <a:t>ise</a:t>
            </a:r>
            <a:r>
              <a:rPr sz="2800" spc="-85" dirty="0">
                <a:latin typeface="Calibri"/>
                <a:cs typeface="Calibri"/>
              </a:rPr>
              <a:t> </a:t>
            </a:r>
            <a:r>
              <a:rPr sz="2800" dirty="0">
                <a:latin typeface="Calibri"/>
                <a:cs typeface="Calibri"/>
              </a:rPr>
              <a:t>“y</a:t>
            </a:r>
            <a:r>
              <a:rPr sz="2800" spc="-85" dirty="0">
                <a:latin typeface="Calibri"/>
                <a:cs typeface="Calibri"/>
              </a:rPr>
              <a:t> </a:t>
            </a:r>
            <a:r>
              <a:rPr sz="2800" dirty="0">
                <a:latin typeface="Calibri"/>
                <a:cs typeface="Calibri"/>
              </a:rPr>
              <a:t>ekseni</a:t>
            </a:r>
            <a:r>
              <a:rPr sz="2800" spc="-65" dirty="0">
                <a:latin typeface="Calibri"/>
                <a:cs typeface="Calibri"/>
              </a:rPr>
              <a:t> </a:t>
            </a:r>
            <a:r>
              <a:rPr sz="2800" spc="-10" dirty="0">
                <a:latin typeface="Calibri"/>
                <a:cs typeface="Calibri"/>
              </a:rPr>
              <a:t>(ordinat</a:t>
            </a:r>
            <a:endParaRPr sz="2800">
              <a:latin typeface="Calibri"/>
              <a:cs typeface="Calibri"/>
            </a:endParaRPr>
          </a:p>
          <a:p>
            <a:pPr marL="12700" marR="195580">
              <a:lnSpc>
                <a:spcPct val="90000"/>
              </a:lnSpc>
              <a:spcBef>
                <a:spcPts val="165"/>
              </a:spcBef>
            </a:pPr>
            <a:r>
              <a:rPr sz="2800" dirty="0">
                <a:latin typeface="Calibri"/>
                <a:cs typeface="Calibri"/>
              </a:rPr>
              <a:t>ekseni)</a:t>
            </a:r>
            <a:r>
              <a:rPr sz="2800" spc="-85" dirty="0">
                <a:latin typeface="Calibri"/>
                <a:cs typeface="Calibri"/>
              </a:rPr>
              <a:t> </a:t>
            </a:r>
            <a:r>
              <a:rPr sz="2800" dirty="0">
                <a:latin typeface="Calibri"/>
                <a:cs typeface="Calibri"/>
              </a:rPr>
              <a:t>olarak</a:t>
            </a:r>
            <a:r>
              <a:rPr sz="2800" spc="-85" dirty="0">
                <a:latin typeface="Calibri"/>
                <a:cs typeface="Calibri"/>
              </a:rPr>
              <a:t> </a:t>
            </a:r>
            <a:r>
              <a:rPr sz="2800" spc="-20" dirty="0">
                <a:latin typeface="Calibri"/>
                <a:cs typeface="Calibri"/>
              </a:rPr>
              <a:t>isimlendirilir.</a:t>
            </a:r>
            <a:r>
              <a:rPr sz="2800" spc="-50" dirty="0">
                <a:latin typeface="Calibri"/>
                <a:cs typeface="Calibri"/>
              </a:rPr>
              <a:t> </a:t>
            </a:r>
            <a:r>
              <a:rPr sz="2800" spc="-10" dirty="0">
                <a:latin typeface="Calibri"/>
                <a:cs typeface="Calibri"/>
              </a:rPr>
              <a:t>Koordinatlar</a:t>
            </a:r>
            <a:r>
              <a:rPr sz="2800" spc="-75" dirty="0">
                <a:latin typeface="Calibri"/>
                <a:cs typeface="Calibri"/>
              </a:rPr>
              <a:t> </a:t>
            </a:r>
            <a:r>
              <a:rPr sz="2800" spc="-10" dirty="0">
                <a:latin typeface="Calibri"/>
                <a:cs typeface="Calibri"/>
              </a:rPr>
              <a:t>eksenlerinin </a:t>
            </a:r>
            <a:r>
              <a:rPr sz="2800" dirty="0">
                <a:latin typeface="Calibri"/>
                <a:cs typeface="Calibri"/>
              </a:rPr>
              <a:t>kesim</a:t>
            </a:r>
            <a:r>
              <a:rPr sz="2800" spc="-100" dirty="0">
                <a:latin typeface="Calibri"/>
                <a:cs typeface="Calibri"/>
              </a:rPr>
              <a:t> </a:t>
            </a:r>
            <a:r>
              <a:rPr sz="2800" dirty="0">
                <a:latin typeface="Calibri"/>
                <a:cs typeface="Calibri"/>
              </a:rPr>
              <a:t>noktası</a:t>
            </a:r>
            <a:r>
              <a:rPr sz="2800" spc="-105" dirty="0">
                <a:latin typeface="Calibri"/>
                <a:cs typeface="Calibri"/>
              </a:rPr>
              <a:t> </a:t>
            </a:r>
            <a:r>
              <a:rPr sz="2800" dirty="0">
                <a:latin typeface="Calibri"/>
                <a:cs typeface="Calibri"/>
              </a:rPr>
              <a:t>ise</a:t>
            </a:r>
            <a:r>
              <a:rPr sz="2800" spc="-100" dirty="0">
                <a:latin typeface="Calibri"/>
                <a:cs typeface="Calibri"/>
              </a:rPr>
              <a:t> </a:t>
            </a:r>
            <a:r>
              <a:rPr sz="2800" dirty="0">
                <a:latin typeface="Calibri"/>
                <a:cs typeface="Calibri"/>
              </a:rPr>
              <a:t>“başlangıç</a:t>
            </a:r>
            <a:r>
              <a:rPr sz="2800" spc="-100" dirty="0">
                <a:latin typeface="Calibri"/>
                <a:cs typeface="Calibri"/>
              </a:rPr>
              <a:t> </a:t>
            </a:r>
            <a:r>
              <a:rPr sz="2800" dirty="0">
                <a:latin typeface="Calibri"/>
                <a:cs typeface="Calibri"/>
              </a:rPr>
              <a:t>noktası”</a:t>
            </a:r>
            <a:r>
              <a:rPr sz="2800" spc="-85" dirty="0">
                <a:latin typeface="Calibri"/>
                <a:cs typeface="Calibri"/>
              </a:rPr>
              <a:t> </a:t>
            </a:r>
            <a:r>
              <a:rPr sz="2800" dirty="0">
                <a:latin typeface="Calibri"/>
                <a:cs typeface="Calibri"/>
              </a:rPr>
              <a:t>veya</a:t>
            </a:r>
            <a:r>
              <a:rPr sz="2800" spc="-110" dirty="0">
                <a:latin typeface="Calibri"/>
                <a:cs typeface="Calibri"/>
              </a:rPr>
              <a:t> </a:t>
            </a:r>
            <a:r>
              <a:rPr sz="2800" spc="-10" dirty="0">
                <a:latin typeface="Calibri"/>
                <a:cs typeface="Calibri"/>
              </a:rPr>
              <a:t>“orjin”</a:t>
            </a:r>
            <a:r>
              <a:rPr sz="2800" spc="-95" dirty="0">
                <a:latin typeface="Calibri"/>
                <a:cs typeface="Calibri"/>
              </a:rPr>
              <a:t> </a:t>
            </a:r>
            <a:r>
              <a:rPr sz="2800" spc="-10" dirty="0">
                <a:latin typeface="Calibri"/>
                <a:cs typeface="Calibri"/>
              </a:rPr>
              <a:t>olarak </a:t>
            </a:r>
            <a:r>
              <a:rPr sz="2800" spc="-25" dirty="0">
                <a:latin typeface="Calibri"/>
                <a:cs typeface="Calibri"/>
              </a:rPr>
              <a:t>adlandırılır.</a:t>
            </a:r>
            <a:r>
              <a:rPr sz="2800" spc="-80" dirty="0">
                <a:latin typeface="Calibri"/>
                <a:cs typeface="Calibri"/>
              </a:rPr>
              <a:t> </a:t>
            </a:r>
            <a:r>
              <a:rPr sz="2800" dirty="0">
                <a:latin typeface="Calibri"/>
                <a:cs typeface="Calibri"/>
              </a:rPr>
              <a:t>Bu</a:t>
            </a:r>
            <a:r>
              <a:rPr sz="2800" spc="-100" dirty="0">
                <a:latin typeface="Calibri"/>
                <a:cs typeface="Calibri"/>
              </a:rPr>
              <a:t> </a:t>
            </a:r>
            <a:r>
              <a:rPr sz="2800" dirty="0">
                <a:latin typeface="Calibri"/>
                <a:cs typeface="Calibri"/>
              </a:rPr>
              <a:t>dokümanda</a:t>
            </a:r>
            <a:r>
              <a:rPr sz="2800" spc="-70" dirty="0">
                <a:latin typeface="Calibri"/>
                <a:cs typeface="Calibri"/>
              </a:rPr>
              <a:t> </a:t>
            </a:r>
            <a:r>
              <a:rPr sz="2800" dirty="0">
                <a:latin typeface="Calibri"/>
                <a:cs typeface="Calibri"/>
              </a:rPr>
              <a:t>işlenecek</a:t>
            </a:r>
            <a:r>
              <a:rPr sz="2800" spc="-95" dirty="0">
                <a:latin typeface="Calibri"/>
                <a:cs typeface="Calibri"/>
              </a:rPr>
              <a:t> </a:t>
            </a:r>
            <a:r>
              <a:rPr sz="2800" spc="-10" dirty="0">
                <a:latin typeface="Calibri"/>
                <a:cs typeface="Calibri"/>
              </a:rPr>
              <a:t>diyot</a:t>
            </a:r>
            <a:endParaRPr sz="2800">
              <a:latin typeface="Calibri"/>
              <a:cs typeface="Calibri"/>
            </a:endParaRPr>
          </a:p>
          <a:p>
            <a:pPr marL="12700" marR="821690">
              <a:lnSpc>
                <a:spcPts val="3030"/>
              </a:lnSpc>
              <a:spcBef>
                <a:spcPts val="40"/>
              </a:spcBef>
            </a:pPr>
            <a:r>
              <a:rPr sz="2800" spc="-10" dirty="0">
                <a:latin typeface="Calibri"/>
                <a:cs typeface="Calibri"/>
              </a:rPr>
              <a:t>karakteristiklerinin</a:t>
            </a:r>
            <a:r>
              <a:rPr sz="2800" spc="-70" dirty="0">
                <a:latin typeface="Calibri"/>
                <a:cs typeface="Calibri"/>
              </a:rPr>
              <a:t> </a:t>
            </a:r>
            <a:r>
              <a:rPr sz="2800" dirty="0">
                <a:latin typeface="Calibri"/>
                <a:cs typeface="Calibri"/>
              </a:rPr>
              <a:t>büyük</a:t>
            </a:r>
            <a:r>
              <a:rPr sz="2800" spc="-60" dirty="0">
                <a:latin typeface="Calibri"/>
                <a:cs typeface="Calibri"/>
              </a:rPr>
              <a:t> </a:t>
            </a:r>
            <a:r>
              <a:rPr sz="2800" dirty="0">
                <a:latin typeface="Calibri"/>
                <a:cs typeface="Calibri"/>
              </a:rPr>
              <a:t>çoğunluğu</a:t>
            </a:r>
            <a:r>
              <a:rPr sz="2800" spc="-65" dirty="0">
                <a:latin typeface="Calibri"/>
                <a:cs typeface="Calibri"/>
              </a:rPr>
              <a:t> </a:t>
            </a:r>
            <a:r>
              <a:rPr sz="2800" dirty="0">
                <a:latin typeface="Calibri"/>
                <a:cs typeface="Calibri"/>
              </a:rPr>
              <a:t>için</a:t>
            </a:r>
            <a:r>
              <a:rPr sz="2800" spc="-85" dirty="0">
                <a:latin typeface="Calibri"/>
                <a:cs typeface="Calibri"/>
              </a:rPr>
              <a:t> </a:t>
            </a:r>
            <a:r>
              <a:rPr sz="2800" spc="-10" dirty="0">
                <a:latin typeface="Calibri"/>
                <a:cs typeface="Calibri"/>
              </a:rPr>
              <a:t>eksenlerin </a:t>
            </a:r>
            <a:r>
              <a:rPr sz="2800" dirty="0">
                <a:latin typeface="Calibri"/>
                <a:cs typeface="Calibri"/>
              </a:rPr>
              <a:t>isimlendirilmesi</a:t>
            </a:r>
            <a:r>
              <a:rPr sz="2800" spc="-50" dirty="0">
                <a:latin typeface="Calibri"/>
                <a:cs typeface="Calibri"/>
              </a:rPr>
              <a:t> </a:t>
            </a:r>
            <a:r>
              <a:rPr sz="2800" dirty="0">
                <a:latin typeface="Calibri"/>
                <a:cs typeface="Calibri"/>
              </a:rPr>
              <a:t>aşağıdaki</a:t>
            </a:r>
            <a:r>
              <a:rPr sz="2800" spc="-90" dirty="0">
                <a:latin typeface="Calibri"/>
                <a:cs typeface="Calibri"/>
              </a:rPr>
              <a:t> </a:t>
            </a:r>
            <a:r>
              <a:rPr sz="2800" dirty="0">
                <a:latin typeface="Calibri"/>
                <a:cs typeface="Calibri"/>
              </a:rPr>
              <a:t>tabloda</a:t>
            </a:r>
            <a:r>
              <a:rPr sz="2800" spc="-80" dirty="0">
                <a:latin typeface="Calibri"/>
                <a:cs typeface="Calibri"/>
              </a:rPr>
              <a:t> </a:t>
            </a:r>
            <a:r>
              <a:rPr sz="2800" spc="-10" dirty="0">
                <a:latin typeface="Calibri"/>
                <a:cs typeface="Calibri"/>
              </a:rPr>
              <a:t>verilmiştir.</a:t>
            </a:r>
            <a:endParaRPr sz="2800">
              <a:latin typeface="Calibri"/>
              <a:cs typeface="Calibri"/>
            </a:endParaRPr>
          </a:p>
        </p:txBody>
      </p:sp>
      <p:graphicFrame>
        <p:nvGraphicFramePr>
          <p:cNvPr id="4" name="object 4"/>
          <p:cNvGraphicFramePr>
            <a:graphicFrameLocks noGrp="1"/>
          </p:cNvGraphicFramePr>
          <p:nvPr/>
        </p:nvGraphicFramePr>
        <p:xfrm>
          <a:off x="871905" y="4934839"/>
          <a:ext cx="7386955" cy="1096645"/>
        </p:xfrm>
        <a:graphic>
          <a:graphicData uri="http://schemas.openxmlformats.org/drawingml/2006/table">
            <a:tbl>
              <a:tblPr firstRow="1" bandRow="1">
                <a:tableStyleId>{2D5ABB26-0587-4C30-8999-92F81FD0307C}</a:tableStyleId>
              </a:tblPr>
              <a:tblGrid>
                <a:gridCol w="3590290">
                  <a:extLst>
                    <a:ext uri="{9D8B030D-6E8A-4147-A177-3AD203B41FA5}">
                      <a16:colId xmlns:a16="http://schemas.microsoft.com/office/drawing/2014/main" val="20000"/>
                    </a:ext>
                  </a:extLst>
                </a:gridCol>
                <a:gridCol w="3796665">
                  <a:extLst>
                    <a:ext uri="{9D8B030D-6E8A-4147-A177-3AD203B41FA5}">
                      <a16:colId xmlns:a16="http://schemas.microsoft.com/office/drawing/2014/main" val="20001"/>
                    </a:ext>
                  </a:extLst>
                </a:gridCol>
              </a:tblGrid>
              <a:tr h="365760">
                <a:tc>
                  <a:txBody>
                    <a:bodyPr/>
                    <a:lstStyle/>
                    <a:p>
                      <a:pPr marL="2540" algn="ctr">
                        <a:lnSpc>
                          <a:spcPts val="2745"/>
                        </a:lnSpc>
                      </a:pPr>
                      <a:r>
                        <a:rPr sz="2400" b="1" dirty="0">
                          <a:latin typeface="Calibri"/>
                          <a:cs typeface="Calibri"/>
                        </a:rPr>
                        <a:t>Gerilim</a:t>
                      </a:r>
                      <a:r>
                        <a:rPr sz="2400" b="1" spc="-60" dirty="0">
                          <a:latin typeface="Calibri"/>
                          <a:cs typeface="Calibri"/>
                        </a:rPr>
                        <a:t> </a:t>
                      </a:r>
                      <a:r>
                        <a:rPr sz="2400" b="1" dirty="0">
                          <a:latin typeface="Calibri"/>
                          <a:cs typeface="Calibri"/>
                        </a:rPr>
                        <a:t>ekseni</a:t>
                      </a:r>
                      <a:r>
                        <a:rPr sz="2400" b="1" spc="-45" dirty="0">
                          <a:latin typeface="Calibri"/>
                          <a:cs typeface="Calibri"/>
                        </a:rPr>
                        <a:t> </a:t>
                      </a:r>
                      <a:r>
                        <a:rPr sz="2400" b="1" spc="-20" dirty="0">
                          <a:latin typeface="Calibri"/>
                          <a:cs typeface="Calibri"/>
                        </a:rPr>
                        <a:t>için</a:t>
                      </a:r>
                      <a:endParaRPr sz="24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878840">
                        <a:lnSpc>
                          <a:spcPts val="2745"/>
                        </a:lnSpc>
                      </a:pPr>
                      <a:r>
                        <a:rPr sz="2400" b="1" dirty="0">
                          <a:latin typeface="Calibri"/>
                          <a:cs typeface="Calibri"/>
                        </a:rPr>
                        <a:t>Akım</a:t>
                      </a:r>
                      <a:r>
                        <a:rPr sz="2400" b="1" spc="-55" dirty="0">
                          <a:latin typeface="Calibri"/>
                          <a:cs typeface="Calibri"/>
                        </a:rPr>
                        <a:t> </a:t>
                      </a:r>
                      <a:r>
                        <a:rPr sz="2400" b="1" dirty="0">
                          <a:latin typeface="Calibri"/>
                          <a:cs typeface="Calibri"/>
                        </a:rPr>
                        <a:t>ekseni</a:t>
                      </a:r>
                      <a:r>
                        <a:rPr sz="2400" b="1" spc="-40" dirty="0">
                          <a:latin typeface="Calibri"/>
                          <a:cs typeface="Calibri"/>
                        </a:rPr>
                        <a:t> </a:t>
                      </a:r>
                      <a:r>
                        <a:rPr sz="2400" b="1" spc="-20" dirty="0">
                          <a:latin typeface="Calibri"/>
                          <a:cs typeface="Calibri"/>
                        </a:rPr>
                        <a:t>için</a:t>
                      </a:r>
                      <a:endParaRPr sz="24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0"/>
                  </a:ext>
                </a:extLst>
              </a:tr>
              <a:tr h="730885">
                <a:tc>
                  <a:txBody>
                    <a:bodyPr/>
                    <a:lstStyle/>
                    <a:p>
                      <a:pPr algn="ctr">
                        <a:lnSpc>
                          <a:spcPct val="100000"/>
                        </a:lnSpc>
                        <a:spcBef>
                          <a:spcPts val="1305"/>
                        </a:spcBef>
                      </a:pPr>
                      <a:r>
                        <a:rPr sz="2400" dirty="0">
                          <a:latin typeface="Calibri"/>
                          <a:cs typeface="Calibri"/>
                        </a:rPr>
                        <a:t>X</a:t>
                      </a:r>
                      <a:r>
                        <a:rPr sz="2400" spc="-50" dirty="0">
                          <a:latin typeface="Calibri"/>
                          <a:cs typeface="Calibri"/>
                        </a:rPr>
                        <a:t> </a:t>
                      </a:r>
                      <a:r>
                        <a:rPr sz="2400" dirty="0">
                          <a:latin typeface="Calibri"/>
                          <a:cs typeface="Calibri"/>
                        </a:rPr>
                        <a:t>ekseni</a:t>
                      </a:r>
                      <a:r>
                        <a:rPr sz="2400" spc="-45" dirty="0">
                          <a:latin typeface="Calibri"/>
                          <a:cs typeface="Calibri"/>
                        </a:rPr>
                        <a:t> </a:t>
                      </a:r>
                      <a:r>
                        <a:rPr sz="2400" dirty="0">
                          <a:latin typeface="Calibri"/>
                          <a:cs typeface="Calibri"/>
                        </a:rPr>
                        <a:t>(apsis)</a:t>
                      </a:r>
                      <a:r>
                        <a:rPr sz="2400" spc="-65" dirty="0">
                          <a:latin typeface="Calibri"/>
                          <a:cs typeface="Calibri"/>
                        </a:rPr>
                        <a:t> </a:t>
                      </a:r>
                      <a:r>
                        <a:rPr sz="2400" spc="-10" dirty="0">
                          <a:latin typeface="Calibri"/>
                          <a:cs typeface="Calibri"/>
                        </a:rPr>
                        <a:t>kullanılacak</a:t>
                      </a:r>
                      <a:endParaRPr sz="2400">
                        <a:latin typeface="Calibri"/>
                        <a:cs typeface="Calibri"/>
                      </a:endParaRPr>
                    </a:p>
                  </a:txBody>
                  <a:tcPr marL="0" marR="0" marT="165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ts val="2735"/>
                        </a:lnSpc>
                      </a:pPr>
                      <a:r>
                        <a:rPr sz="2400" dirty="0">
                          <a:latin typeface="Calibri"/>
                          <a:cs typeface="Calibri"/>
                        </a:rPr>
                        <a:t>Y</a:t>
                      </a:r>
                      <a:r>
                        <a:rPr sz="2400" spc="-50" dirty="0">
                          <a:latin typeface="Calibri"/>
                          <a:cs typeface="Calibri"/>
                        </a:rPr>
                        <a:t> </a:t>
                      </a:r>
                      <a:r>
                        <a:rPr sz="2400" dirty="0">
                          <a:latin typeface="Calibri"/>
                          <a:cs typeface="Calibri"/>
                        </a:rPr>
                        <a:t>ekseni</a:t>
                      </a:r>
                      <a:r>
                        <a:rPr sz="2400" spc="-55" dirty="0">
                          <a:latin typeface="Calibri"/>
                          <a:cs typeface="Calibri"/>
                        </a:rPr>
                        <a:t> </a:t>
                      </a:r>
                      <a:r>
                        <a:rPr sz="2400" spc="-10" dirty="0">
                          <a:latin typeface="Calibri"/>
                          <a:cs typeface="Calibri"/>
                        </a:rPr>
                        <a:t>(ordinat)</a:t>
                      </a:r>
                      <a:endParaRPr sz="2400">
                        <a:latin typeface="Calibri"/>
                        <a:cs typeface="Calibri"/>
                      </a:endParaRPr>
                    </a:p>
                    <a:p>
                      <a:pPr algn="ctr">
                        <a:lnSpc>
                          <a:spcPct val="100000"/>
                        </a:lnSpc>
                        <a:spcBef>
                          <a:spcPts val="10"/>
                        </a:spcBef>
                      </a:pPr>
                      <a:r>
                        <a:rPr sz="2400" spc="-10" dirty="0">
                          <a:latin typeface="Calibri"/>
                          <a:cs typeface="Calibri"/>
                        </a:rPr>
                        <a:t>kullanılacak</a:t>
                      </a:r>
                      <a:endParaRPr sz="24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1"/>
                  </a:ext>
                </a:extLst>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b="1" dirty="0">
                <a:latin typeface="Calibri"/>
                <a:cs typeface="Calibri"/>
              </a:rPr>
              <a:t>İdeal</a:t>
            </a:r>
            <a:r>
              <a:rPr b="1" spc="-15" dirty="0">
                <a:latin typeface="Calibri"/>
                <a:cs typeface="Calibri"/>
              </a:rPr>
              <a:t> </a:t>
            </a:r>
            <a:r>
              <a:rPr b="1" spc="-20" dirty="0">
                <a:latin typeface="Calibri"/>
                <a:cs typeface="Calibri"/>
              </a:rPr>
              <a:t>Diyot</a:t>
            </a:r>
          </a:p>
        </p:txBody>
      </p:sp>
      <p:sp>
        <p:nvSpPr>
          <p:cNvPr id="3" name="object 3"/>
          <p:cNvSpPr txBox="1"/>
          <p:nvPr/>
        </p:nvSpPr>
        <p:spPr>
          <a:xfrm>
            <a:off x="131470" y="847090"/>
            <a:ext cx="8602980" cy="1305560"/>
          </a:xfrm>
          <a:prstGeom prst="rect">
            <a:avLst/>
          </a:prstGeom>
        </p:spPr>
        <p:txBody>
          <a:bodyPr vert="horz" wrap="square" lIns="0" tIns="12065" rIns="0" bIns="0" rtlCol="0">
            <a:spAutoFit/>
          </a:bodyPr>
          <a:lstStyle/>
          <a:p>
            <a:pPr marL="12700" marR="5080" algn="just">
              <a:lnSpc>
                <a:spcPct val="100000"/>
              </a:lnSpc>
              <a:spcBef>
                <a:spcPts val="95"/>
              </a:spcBef>
            </a:pPr>
            <a:r>
              <a:rPr sz="2800" dirty="0">
                <a:latin typeface="Calibri"/>
                <a:cs typeface="Calibri"/>
              </a:rPr>
              <a:t>İdeal</a:t>
            </a:r>
            <a:r>
              <a:rPr sz="2800" spc="-80" dirty="0">
                <a:latin typeface="Calibri"/>
                <a:cs typeface="Calibri"/>
              </a:rPr>
              <a:t> </a:t>
            </a:r>
            <a:r>
              <a:rPr sz="2800" dirty="0">
                <a:latin typeface="Calibri"/>
                <a:cs typeface="Calibri"/>
              </a:rPr>
              <a:t>diyot</a:t>
            </a:r>
            <a:r>
              <a:rPr sz="2800" spc="-70" dirty="0">
                <a:latin typeface="Calibri"/>
                <a:cs typeface="Calibri"/>
              </a:rPr>
              <a:t> </a:t>
            </a:r>
            <a:r>
              <a:rPr sz="2800" spc="-10" dirty="0">
                <a:latin typeface="Calibri"/>
                <a:cs typeface="Calibri"/>
              </a:rPr>
              <a:t>pratikte</a:t>
            </a:r>
            <a:r>
              <a:rPr sz="2800" spc="-70" dirty="0">
                <a:latin typeface="Calibri"/>
                <a:cs typeface="Calibri"/>
              </a:rPr>
              <a:t> </a:t>
            </a:r>
            <a:r>
              <a:rPr sz="2800" dirty="0">
                <a:latin typeface="Calibri"/>
                <a:cs typeface="Calibri"/>
              </a:rPr>
              <a:t>olmayan</a:t>
            </a:r>
            <a:r>
              <a:rPr sz="2800" spc="-85" dirty="0">
                <a:latin typeface="Calibri"/>
                <a:cs typeface="Calibri"/>
              </a:rPr>
              <a:t> </a:t>
            </a:r>
            <a:r>
              <a:rPr sz="2800" dirty="0">
                <a:latin typeface="Calibri"/>
                <a:cs typeface="Calibri"/>
              </a:rPr>
              <a:t>ama</a:t>
            </a:r>
            <a:r>
              <a:rPr sz="2800" spc="-85" dirty="0">
                <a:latin typeface="Calibri"/>
                <a:cs typeface="Calibri"/>
              </a:rPr>
              <a:t> </a:t>
            </a:r>
            <a:r>
              <a:rPr sz="2800" spc="-10" dirty="0">
                <a:latin typeface="Calibri"/>
                <a:cs typeface="Calibri"/>
              </a:rPr>
              <a:t>hesaplamalarda</a:t>
            </a:r>
            <a:r>
              <a:rPr sz="2800" spc="-70" dirty="0">
                <a:latin typeface="Calibri"/>
                <a:cs typeface="Calibri"/>
              </a:rPr>
              <a:t> </a:t>
            </a:r>
            <a:r>
              <a:rPr sz="2800" spc="-10" dirty="0">
                <a:latin typeface="Calibri"/>
                <a:cs typeface="Calibri"/>
              </a:rPr>
              <a:t>kullanılan </a:t>
            </a:r>
            <a:r>
              <a:rPr sz="2800" dirty="0">
                <a:latin typeface="Calibri"/>
                <a:cs typeface="Calibri"/>
              </a:rPr>
              <a:t>bir</a:t>
            </a:r>
            <a:r>
              <a:rPr sz="2800" spc="-80" dirty="0">
                <a:latin typeface="Calibri"/>
                <a:cs typeface="Calibri"/>
              </a:rPr>
              <a:t> </a:t>
            </a:r>
            <a:r>
              <a:rPr sz="2800" spc="-35" dirty="0">
                <a:latin typeface="Calibri"/>
                <a:cs typeface="Calibri"/>
              </a:rPr>
              <a:t>diyottur.</a:t>
            </a:r>
            <a:r>
              <a:rPr sz="2800" spc="-50" dirty="0">
                <a:latin typeface="Calibri"/>
                <a:cs typeface="Calibri"/>
              </a:rPr>
              <a:t> </a:t>
            </a:r>
            <a:r>
              <a:rPr sz="2800" dirty="0">
                <a:latin typeface="Calibri"/>
                <a:cs typeface="Calibri"/>
              </a:rPr>
              <a:t>Şekil</a:t>
            </a:r>
            <a:r>
              <a:rPr sz="2800" spc="-80" dirty="0">
                <a:latin typeface="Calibri"/>
                <a:cs typeface="Calibri"/>
              </a:rPr>
              <a:t> </a:t>
            </a:r>
            <a:r>
              <a:rPr sz="2800" spc="-25" dirty="0">
                <a:latin typeface="Calibri"/>
                <a:cs typeface="Calibri"/>
              </a:rPr>
              <a:t>1’de</a:t>
            </a:r>
            <a:r>
              <a:rPr sz="2800" spc="-80" dirty="0">
                <a:latin typeface="Calibri"/>
                <a:cs typeface="Calibri"/>
              </a:rPr>
              <a:t> </a:t>
            </a:r>
            <a:r>
              <a:rPr sz="2800" dirty="0">
                <a:latin typeface="Calibri"/>
                <a:cs typeface="Calibri"/>
              </a:rPr>
              <a:t>gösterilen</a:t>
            </a:r>
            <a:r>
              <a:rPr sz="2800" spc="-80" dirty="0">
                <a:latin typeface="Calibri"/>
                <a:cs typeface="Calibri"/>
              </a:rPr>
              <a:t> </a:t>
            </a:r>
            <a:r>
              <a:rPr sz="2800" dirty="0">
                <a:latin typeface="Calibri"/>
                <a:cs typeface="Calibri"/>
              </a:rPr>
              <a:t>sembol</a:t>
            </a:r>
            <a:r>
              <a:rPr sz="2800" spc="-70" dirty="0">
                <a:latin typeface="Calibri"/>
                <a:cs typeface="Calibri"/>
              </a:rPr>
              <a:t> </a:t>
            </a:r>
            <a:r>
              <a:rPr sz="2800" dirty="0">
                <a:latin typeface="Calibri"/>
                <a:cs typeface="Calibri"/>
              </a:rPr>
              <a:t>ve</a:t>
            </a:r>
            <a:r>
              <a:rPr sz="2800" spc="-85" dirty="0">
                <a:latin typeface="Calibri"/>
                <a:cs typeface="Calibri"/>
              </a:rPr>
              <a:t> </a:t>
            </a:r>
            <a:r>
              <a:rPr sz="2800" spc="-10" dirty="0">
                <a:latin typeface="Calibri"/>
                <a:cs typeface="Calibri"/>
              </a:rPr>
              <a:t>karakteristiklere </a:t>
            </a:r>
            <a:r>
              <a:rPr sz="2800" dirty="0">
                <a:latin typeface="Calibri"/>
                <a:cs typeface="Calibri"/>
              </a:rPr>
              <a:t>sahip</a:t>
            </a:r>
            <a:r>
              <a:rPr sz="2800" spc="-25" dirty="0">
                <a:latin typeface="Calibri"/>
                <a:cs typeface="Calibri"/>
              </a:rPr>
              <a:t> </a:t>
            </a:r>
            <a:r>
              <a:rPr sz="2800" dirty="0">
                <a:latin typeface="Calibri"/>
                <a:cs typeface="Calibri"/>
              </a:rPr>
              <a:t>iki</a:t>
            </a:r>
            <a:r>
              <a:rPr sz="2800" spc="-40" dirty="0">
                <a:latin typeface="Calibri"/>
                <a:cs typeface="Calibri"/>
              </a:rPr>
              <a:t> </a:t>
            </a:r>
            <a:r>
              <a:rPr sz="2800" dirty="0">
                <a:latin typeface="Calibri"/>
                <a:cs typeface="Calibri"/>
              </a:rPr>
              <a:t>uçlu</a:t>
            </a:r>
            <a:r>
              <a:rPr sz="2800" spc="-25" dirty="0">
                <a:latin typeface="Calibri"/>
                <a:cs typeface="Calibri"/>
              </a:rPr>
              <a:t> </a:t>
            </a:r>
            <a:r>
              <a:rPr sz="2800" dirty="0">
                <a:latin typeface="Calibri"/>
                <a:cs typeface="Calibri"/>
              </a:rPr>
              <a:t>bir</a:t>
            </a:r>
            <a:r>
              <a:rPr sz="2800" spc="-35" dirty="0">
                <a:latin typeface="Calibri"/>
                <a:cs typeface="Calibri"/>
              </a:rPr>
              <a:t> </a:t>
            </a:r>
            <a:r>
              <a:rPr sz="2800" spc="-10" dirty="0">
                <a:latin typeface="Calibri"/>
                <a:cs typeface="Calibri"/>
              </a:rPr>
              <a:t>elemandır.</a:t>
            </a:r>
            <a:endParaRPr sz="2800">
              <a:latin typeface="Calibri"/>
              <a:cs typeface="Calibri"/>
            </a:endParaRPr>
          </a:p>
        </p:txBody>
      </p:sp>
      <p:sp>
        <p:nvSpPr>
          <p:cNvPr id="4" name="object 4"/>
          <p:cNvSpPr txBox="1"/>
          <p:nvPr/>
        </p:nvSpPr>
        <p:spPr>
          <a:xfrm>
            <a:off x="2123796" y="2432953"/>
            <a:ext cx="540385" cy="516890"/>
          </a:xfrm>
          <a:prstGeom prst="rect">
            <a:avLst/>
          </a:prstGeom>
        </p:spPr>
        <p:txBody>
          <a:bodyPr vert="horz" wrap="square" lIns="0" tIns="15240" rIns="0" bIns="0" rtlCol="0">
            <a:spAutoFit/>
          </a:bodyPr>
          <a:lstStyle/>
          <a:p>
            <a:pPr marL="38100">
              <a:lnSpc>
                <a:spcPct val="100000"/>
              </a:lnSpc>
              <a:spcBef>
                <a:spcPts val="120"/>
              </a:spcBef>
            </a:pPr>
            <a:r>
              <a:rPr sz="3200" b="1" i="1" spc="-25" dirty="0">
                <a:solidFill>
                  <a:srgbClr val="C00000"/>
                </a:solidFill>
                <a:latin typeface="Times New Roman"/>
                <a:cs typeface="Times New Roman"/>
              </a:rPr>
              <a:t>V</a:t>
            </a:r>
            <a:r>
              <a:rPr sz="3150" b="1" i="1" spc="-37" baseline="-11904" dirty="0">
                <a:solidFill>
                  <a:srgbClr val="C00000"/>
                </a:solidFill>
                <a:latin typeface="Times New Roman"/>
                <a:cs typeface="Times New Roman"/>
              </a:rPr>
              <a:t>D</a:t>
            </a:r>
            <a:endParaRPr sz="3150" baseline="-11904">
              <a:latin typeface="Times New Roman"/>
              <a:cs typeface="Times New Roman"/>
            </a:endParaRPr>
          </a:p>
        </p:txBody>
      </p:sp>
      <p:grpSp>
        <p:nvGrpSpPr>
          <p:cNvPr id="5" name="object 5"/>
          <p:cNvGrpSpPr/>
          <p:nvPr/>
        </p:nvGrpSpPr>
        <p:grpSpPr>
          <a:xfrm>
            <a:off x="1931286" y="3784957"/>
            <a:ext cx="765810" cy="143510"/>
            <a:chOff x="1931286" y="3784957"/>
            <a:chExt cx="765810" cy="143510"/>
          </a:xfrm>
        </p:grpSpPr>
        <p:sp>
          <p:nvSpPr>
            <p:cNvPr id="6" name="object 6"/>
            <p:cNvSpPr/>
            <p:nvPr/>
          </p:nvSpPr>
          <p:spPr>
            <a:xfrm>
              <a:off x="1931286" y="3861708"/>
              <a:ext cx="664210" cy="0"/>
            </a:xfrm>
            <a:custGeom>
              <a:avLst/>
              <a:gdLst/>
              <a:ahLst/>
              <a:cxnLst/>
              <a:rect l="l" t="t" r="r" b="b"/>
              <a:pathLst>
                <a:path w="664210">
                  <a:moveTo>
                    <a:pt x="0" y="0"/>
                  </a:moveTo>
                  <a:lnTo>
                    <a:pt x="663698" y="0"/>
                  </a:lnTo>
                </a:path>
              </a:pathLst>
            </a:custGeom>
            <a:ln w="25583">
              <a:solidFill>
                <a:srgbClr val="1F467C"/>
              </a:solidFill>
            </a:ln>
          </p:spPr>
          <p:txBody>
            <a:bodyPr wrap="square" lIns="0" tIns="0" rIns="0" bIns="0" rtlCol="0"/>
            <a:lstStyle/>
            <a:p>
              <a:endParaRPr/>
            </a:p>
          </p:txBody>
        </p:sp>
        <p:pic>
          <p:nvPicPr>
            <p:cNvPr id="7" name="object 7"/>
            <p:cNvPicPr/>
            <p:nvPr/>
          </p:nvPicPr>
          <p:blipFill>
            <a:blip r:embed="rId2" cstate="print"/>
            <a:stretch>
              <a:fillRect/>
            </a:stretch>
          </p:blipFill>
          <p:spPr>
            <a:xfrm>
              <a:off x="2556694" y="3784957"/>
              <a:ext cx="140397" cy="143388"/>
            </a:xfrm>
            <a:prstGeom prst="rect">
              <a:avLst/>
            </a:prstGeom>
          </p:spPr>
        </p:pic>
      </p:grpSp>
      <p:grpSp>
        <p:nvGrpSpPr>
          <p:cNvPr id="8" name="object 8"/>
          <p:cNvGrpSpPr/>
          <p:nvPr/>
        </p:nvGrpSpPr>
        <p:grpSpPr>
          <a:xfrm>
            <a:off x="2221522" y="2975775"/>
            <a:ext cx="973455" cy="671830"/>
            <a:chOff x="2221522" y="2975775"/>
            <a:chExt cx="973455" cy="671830"/>
          </a:xfrm>
        </p:grpSpPr>
        <p:sp>
          <p:nvSpPr>
            <p:cNvPr id="9" name="object 9"/>
            <p:cNvSpPr/>
            <p:nvPr/>
          </p:nvSpPr>
          <p:spPr>
            <a:xfrm>
              <a:off x="2237608" y="2991862"/>
              <a:ext cx="319405" cy="640080"/>
            </a:xfrm>
            <a:custGeom>
              <a:avLst/>
              <a:gdLst/>
              <a:ahLst/>
              <a:cxnLst/>
              <a:rect l="l" t="t" r="r" b="b"/>
              <a:pathLst>
                <a:path w="319405" h="640079">
                  <a:moveTo>
                    <a:pt x="0" y="0"/>
                  </a:moveTo>
                  <a:lnTo>
                    <a:pt x="0" y="639593"/>
                  </a:lnTo>
                  <a:lnTo>
                    <a:pt x="319085" y="319796"/>
                  </a:lnTo>
                  <a:lnTo>
                    <a:pt x="0" y="0"/>
                  </a:lnTo>
                  <a:close/>
                </a:path>
              </a:pathLst>
            </a:custGeom>
            <a:solidFill>
              <a:srgbClr val="000000"/>
            </a:solidFill>
          </p:spPr>
          <p:txBody>
            <a:bodyPr wrap="square" lIns="0" tIns="0" rIns="0" bIns="0" rtlCol="0"/>
            <a:lstStyle/>
            <a:p>
              <a:endParaRPr/>
            </a:p>
          </p:txBody>
        </p:sp>
        <p:sp>
          <p:nvSpPr>
            <p:cNvPr id="10" name="object 10"/>
            <p:cNvSpPr/>
            <p:nvPr/>
          </p:nvSpPr>
          <p:spPr>
            <a:xfrm>
              <a:off x="2237608" y="2991862"/>
              <a:ext cx="319405" cy="640080"/>
            </a:xfrm>
            <a:custGeom>
              <a:avLst/>
              <a:gdLst/>
              <a:ahLst/>
              <a:cxnLst/>
              <a:rect l="l" t="t" r="r" b="b"/>
              <a:pathLst>
                <a:path w="319405" h="640079">
                  <a:moveTo>
                    <a:pt x="0" y="0"/>
                  </a:moveTo>
                  <a:lnTo>
                    <a:pt x="0" y="639593"/>
                  </a:lnTo>
                  <a:lnTo>
                    <a:pt x="319085" y="319796"/>
                  </a:lnTo>
                  <a:lnTo>
                    <a:pt x="0" y="0"/>
                  </a:lnTo>
                  <a:close/>
                </a:path>
                <a:path w="319405" h="640079">
                  <a:moveTo>
                    <a:pt x="319085" y="0"/>
                  </a:moveTo>
                  <a:lnTo>
                    <a:pt x="319085" y="639593"/>
                  </a:lnTo>
                </a:path>
              </a:pathLst>
            </a:custGeom>
            <a:ln w="32194">
              <a:solidFill>
                <a:srgbClr val="000000"/>
              </a:solidFill>
            </a:ln>
          </p:spPr>
          <p:txBody>
            <a:bodyPr wrap="square" lIns="0" tIns="0" rIns="0" bIns="0" rtlCol="0"/>
            <a:lstStyle/>
            <a:p>
              <a:endParaRPr/>
            </a:p>
          </p:txBody>
        </p:sp>
        <p:sp>
          <p:nvSpPr>
            <p:cNvPr id="11" name="object 11"/>
            <p:cNvSpPr/>
            <p:nvPr/>
          </p:nvSpPr>
          <p:spPr>
            <a:xfrm>
              <a:off x="2556694" y="3298866"/>
              <a:ext cx="638175" cy="0"/>
            </a:xfrm>
            <a:custGeom>
              <a:avLst/>
              <a:gdLst/>
              <a:ahLst/>
              <a:cxnLst/>
              <a:rect l="l" t="t" r="r" b="b"/>
              <a:pathLst>
                <a:path w="638175">
                  <a:moveTo>
                    <a:pt x="638171" y="0"/>
                  </a:moveTo>
                  <a:lnTo>
                    <a:pt x="0" y="0"/>
                  </a:lnTo>
                </a:path>
              </a:pathLst>
            </a:custGeom>
            <a:ln w="25583">
              <a:solidFill>
                <a:srgbClr val="000000"/>
              </a:solidFill>
            </a:ln>
          </p:spPr>
          <p:txBody>
            <a:bodyPr wrap="square" lIns="0" tIns="0" rIns="0" bIns="0" rtlCol="0"/>
            <a:lstStyle/>
            <a:p>
              <a:endParaRPr/>
            </a:p>
          </p:txBody>
        </p:sp>
      </p:grpSp>
      <p:sp>
        <p:nvSpPr>
          <p:cNvPr id="12" name="object 12"/>
          <p:cNvSpPr txBox="1"/>
          <p:nvPr/>
        </p:nvSpPr>
        <p:spPr>
          <a:xfrm>
            <a:off x="1444213" y="2801427"/>
            <a:ext cx="806450" cy="516890"/>
          </a:xfrm>
          <a:prstGeom prst="rect">
            <a:avLst/>
          </a:prstGeom>
        </p:spPr>
        <p:txBody>
          <a:bodyPr vert="horz" wrap="square" lIns="0" tIns="15240" rIns="0" bIns="0" rtlCol="0">
            <a:spAutoFit/>
          </a:bodyPr>
          <a:lstStyle/>
          <a:p>
            <a:pPr marL="12700">
              <a:lnSpc>
                <a:spcPct val="100000"/>
              </a:lnSpc>
              <a:spcBef>
                <a:spcPts val="120"/>
              </a:spcBef>
              <a:tabLst>
                <a:tab pos="793115" algn="l"/>
              </a:tabLst>
            </a:pPr>
            <a:r>
              <a:rPr sz="3200" b="1" u="sng" spc="-1445" dirty="0">
                <a:solidFill>
                  <a:srgbClr val="C00000"/>
                </a:solidFill>
                <a:uFill>
                  <a:solidFill>
                    <a:srgbClr val="000000"/>
                  </a:solidFill>
                </a:uFill>
                <a:latin typeface="Times New Roman"/>
                <a:cs typeface="Times New Roman"/>
              </a:rPr>
              <a:t> </a:t>
            </a:r>
            <a:r>
              <a:rPr sz="3200" b="1" u="sng" dirty="0">
                <a:solidFill>
                  <a:srgbClr val="C00000"/>
                </a:solidFill>
                <a:uFill>
                  <a:solidFill>
                    <a:srgbClr val="000000"/>
                  </a:solidFill>
                </a:uFill>
                <a:latin typeface="Times New Roman"/>
                <a:cs typeface="Times New Roman"/>
              </a:rPr>
              <a:t>+	</a:t>
            </a:r>
            <a:endParaRPr sz="3200">
              <a:latin typeface="Times New Roman"/>
              <a:cs typeface="Times New Roman"/>
            </a:endParaRPr>
          </a:p>
        </p:txBody>
      </p:sp>
      <p:sp>
        <p:nvSpPr>
          <p:cNvPr id="13" name="object 13"/>
          <p:cNvSpPr txBox="1"/>
          <p:nvPr/>
        </p:nvSpPr>
        <p:spPr>
          <a:xfrm>
            <a:off x="2929875" y="2689063"/>
            <a:ext cx="229870" cy="516890"/>
          </a:xfrm>
          <a:prstGeom prst="rect">
            <a:avLst/>
          </a:prstGeom>
        </p:spPr>
        <p:txBody>
          <a:bodyPr vert="horz" wrap="square" lIns="0" tIns="15240" rIns="0" bIns="0" rtlCol="0">
            <a:spAutoFit/>
          </a:bodyPr>
          <a:lstStyle/>
          <a:p>
            <a:pPr marL="12700">
              <a:lnSpc>
                <a:spcPct val="100000"/>
              </a:lnSpc>
              <a:spcBef>
                <a:spcPts val="120"/>
              </a:spcBef>
            </a:pPr>
            <a:r>
              <a:rPr sz="3200" b="1" spc="-50" dirty="0">
                <a:solidFill>
                  <a:srgbClr val="C00000"/>
                </a:solidFill>
                <a:latin typeface="Times New Roman"/>
                <a:cs typeface="Times New Roman"/>
              </a:rPr>
              <a:t>_</a:t>
            </a:r>
            <a:endParaRPr sz="3200">
              <a:latin typeface="Times New Roman"/>
              <a:cs typeface="Times New Roman"/>
            </a:endParaRPr>
          </a:p>
        </p:txBody>
      </p:sp>
      <p:grpSp>
        <p:nvGrpSpPr>
          <p:cNvPr id="14" name="object 14"/>
          <p:cNvGrpSpPr/>
          <p:nvPr/>
        </p:nvGrpSpPr>
        <p:grpSpPr>
          <a:xfrm>
            <a:off x="5450683" y="2601009"/>
            <a:ext cx="2002155" cy="1660525"/>
            <a:chOff x="5450683" y="2601009"/>
            <a:chExt cx="2002155" cy="1660525"/>
          </a:xfrm>
        </p:grpSpPr>
        <p:sp>
          <p:nvSpPr>
            <p:cNvPr id="15" name="object 15"/>
            <p:cNvSpPr/>
            <p:nvPr/>
          </p:nvSpPr>
          <p:spPr>
            <a:xfrm>
              <a:off x="5540161" y="3592783"/>
              <a:ext cx="1823720" cy="0"/>
            </a:xfrm>
            <a:custGeom>
              <a:avLst/>
              <a:gdLst/>
              <a:ahLst/>
              <a:cxnLst/>
              <a:rect l="l" t="t" r="r" b="b"/>
              <a:pathLst>
                <a:path w="1823720">
                  <a:moveTo>
                    <a:pt x="0" y="0"/>
                  </a:moveTo>
                  <a:lnTo>
                    <a:pt x="313174" y="0"/>
                  </a:lnTo>
                </a:path>
                <a:path w="1823720">
                  <a:moveTo>
                    <a:pt x="905967" y="0"/>
                  </a:moveTo>
                  <a:lnTo>
                    <a:pt x="1823120" y="0"/>
                  </a:lnTo>
                </a:path>
              </a:pathLst>
            </a:custGeom>
            <a:ln w="22288">
              <a:solidFill>
                <a:srgbClr val="000000"/>
              </a:solidFill>
            </a:ln>
          </p:spPr>
          <p:txBody>
            <a:bodyPr wrap="square" lIns="0" tIns="0" rIns="0" bIns="0" rtlCol="0"/>
            <a:lstStyle/>
            <a:p>
              <a:endParaRPr/>
            </a:p>
          </p:txBody>
        </p:sp>
        <p:pic>
          <p:nvPicPr>
            <p:cNvPr id="16" name="object 16"/>
            <p:cNvPicPr/>
            <p:nvPr/>
          </p:nvPicPr>
          <p:blipFill>
            <a:blip r:embed="rId3" cstate="print"/>
            <a:stretch>
              <a:fillRect/>
            </a:stretch>
          </p:blipFill>
          <p:spPr>
            <a:xfrm>
              <a:off x="5450683" y="3537137"/>
              <a:ext cx="123032" cy="122509"/>
            </a:xfrm>
            <a:prstGeom prst="rect">
              <a:avLst/>
            </a:prstGeom>
          </p:spPr>
        </p:pic>
        <p:pic>
          <p:nvPicPr>
            <p:cNvPr id="17" name="object 17"/>
            <p:cNvPicPr/>
            <p:nvPr/>
          </p:nvPicPr>
          <p:blipFill>
            <a:blip r:embed="rId4" cstate="print"/>
            <a:stretch>
              <a:fillRect/>
            </a:stretch>
          </p:blipFill>
          <p:spPr>
            <a:xfrm>
              <a:off x="7329727" y="3537063"/>
              <a:ext cx="123032" cy="122584"/>
            </a:xfrm>
            <a:prstGeom prst="rect">
              <a:avLst/>
            </a:prstGeom>
          </p:spPr>
        </p:pic>
        <p:sp>
          <p:nvSpPr>
            <p:cNvPr id="18" name="object 18"/>
            <p:cNvSpPr/>
            <p:nvPr/>
          </p:nvSpPr>
          <p:spPr>
            <a:xfrm>
              <a:off x="6446129" y="2690161"/>
              <a:ext cx="0" cy="1482725"/>
            </a:xfrm>
            <a:custGeom>
              <a:avLst/>
              <a:gdLst/>
              <a:ahLst/>
              <a:cxnLst/>
              <a:rect l="l" t="t" r="r" b="b"/>
              <a:pathLst>
                <a:path h="1482725">
                  <a:moveTo>
                    <a:pt x="0" y="902621"/>
                  </a:moveTo>
                  <a:lnTo>
                    <a:pt x="0" y="1482110"/>
                  </a:lnTo>
                </a:path>
                <a:path h="1482725">
                  <a:moveTo>
                    <a:pt x="0" y="0"/>
                  </a:moveTo>
                  <a:lnTo>
                    <a:pt x="0" y="245168"/>
                  </a:lnTo>
                </a:path>
              </a:pathLst>
            </a:custGeom>
            <a:ln w="22369">
              <a:solidFill>
                <a:srgbClr val="000000"/>
              </a:solidFill>
            </a:ln>
          </p:spPr>
          <p:txBody>
            <a:bodyPr wrap="square" lIns="0" tIns="0" rIns="0" bIns="0" rtlCol="0"/>
            <a:lstStyle/>
            <a:p>
              <a:endParaRPr/>
            </a:p>
          </p:txBody>
        </p:sp>
        <p:pic>
          <p:nvPicPr>
            <p:cNvPr id="19" name="object 19"/>
            <p:cNvPicPr/>
            <p:nvPr/>
          </p:nvPicPr>
          <p:blipFill>
            <a:blip r:embed="rId5" cstate="print"/>
            <a:stretch>
              <a:fillRect/>
            </a:stretch>
          </p:blipFill>
          <p:spPr>
            <a:xfrm>
              <a:off x="6390205" y="2601009"/>
              <a:ext cx="123032" cy="116343"/>
            </a:xfrm>
            <a:prstGeom prst="rect">
              <a:avLst/>
            </a:prstGeom>
          </p:spPr>
        </p:pic>
        <p:pic>
          <p:nvPicPr>
            <p:cNvPr id="20" name="object 20"/>
            <p:cNvPicPr/>
            <p:nvPr/>
          </p:nvPicPr>
          <p:blipFill>
            <a:blip r:embed="rId6" cstate="print"/>
            <a:stretch>
              <a:fillRect/>
            </a:stretch>
          </p:blipFill>
          <p:spPr>
            <a:xfrm>
              <a:off x="6390205" y="4138840"/>
              <a:ext cx="123032" cy="122584"/>
            </a:xfrm>
            <a:prstGeom prst="rect">
              <a:avLst/>
            </a:prstGeom>
          </p:spPr>
        </p:pic>
      </p:grpSp>
      <p:sp>
        <p:nvSpPr>
          <p:cNvPr id="21" name="object 21"/>
          <p:cNvSpPr txBox="1"/>
          <p:nvPr/>
        </p:nvSpPr>
        <p:spPr>
          <a:xfrm>
            <a:off x="6521070" y="2402133"/>
            <a:ext cx="587375" cy="453390"/>
          </a:xfrm>
          <a:prstGeom prst="rect">
            <a:avLst/>
          </a:prstGeom>
        </p:spPr>
        <p:txBody>
          <a:bodyPr vert="horz" wrap="square" lIns="0" tIns="13335" rIns="0" bIns="0" rtlCol="0">
            <a:spAutoFit/>
          </a:bodyPr>
          <a:lstStyle/>
          <a:p>
            <a:pPr marL="38100">
              <a:lnSpc>
                <a:spcPct val="100000"/>
              </a:lnSpc>
              <a:spcBef>
                <a:spcPts val="105"/>
              </a:spcBef>
            </a:pPr>
            <a:r>
              <a:rPr sz="2800" b="1" i="1" spc="-25" dirty="0">
                <a:solidFill>
                  <a:srgbClr val="1F467C"/>
                </a:solidFill>
                <a:latin typeface="Times New Roman"/>
                <a:cs typeface="Times New Roman"/>
              </a:rPr>
              <a:t>+I</a:t>
            </a:r>
            <a:r>
              <a:rPr sz="2700" b="1" i="1" spc="-37" baseline="-12345" dirty="0">
                <a:solidFill>
                  <a:srgbClr val="1F467C"/>
                </a:solidFill>
                <a:latin typeface="Times New Roman"/>
                <a:cs typeface="Times New Roman"/>
              </a:rPr>
              <a:t>D</a:t>
            </a:r>
            <a:endParaRPr sz="2700" baseline="-12345">
              <a:latin typeface="Times New Roman"/>
              <a:cs typeface="Times New Roman"/>
            </a:endParaRPr>
          </a:p>
        </p:txBody>
      </p:sp>
      <p:sp>
        <p:nvSpPr>
          <p:cNvPr id="22" name="object 22"/>
          <p:cNvSpPr txBox="1"/>
          <p:nvPr/>
        </p:nvSpPr>
        <p:spPr>
          <a:xfrm>
            <a:off x="7086173" y="3118100"/>
            <a:ext cx="467995" cy="453390"/>
          </a:xfrm>
          <a:prstGeom prst="rect">
            <a:avLst/>
          </a:prstGeom>
        </p:spPr>
        <p:txBody>
          <a:bodyPr vert="horz" wrap="square" lIns="0" tIns="13335" rIns="0" bIns="0" rtlCol="0">
            <a:spAutoFit/>
          </a:bodyPr>
          <a:lstStyle/>
          <a:p>
            <a:pPr marL="12700">
              <a:lnSpc>
                <a:spcPct val="100000"/>
              </a:lnSpc>
              <a:spcBef>
                <a:spcPts val="105"/>
              </a:spcBef>
            </a:pPr>
            <a:r>
              <a:rPr sz="2800" b="1" i="1" spc="-25" dirty="0">
                <a:solidFill>
                  <a:srgbClr val="C00000"/>
                </a:solidFill>
                <a:latin typeface="Times New Roman"/>
                <a:cs typeface="Times New Roman"/>
              </a:rPr>
              <a:t>+V</a:t>
            </a:r>
            <a:endParaRPr sz="2800">
              <a:latin typeface="Times New Roman"/>
              <a:cs typeface="Times New Roman"/>
            </a:endParaRPr>
          </a:p>
        </p:txBody>
      </p:sp>
      <p:sp>
        <p:nvSpPr>
          <p:cNvPr id="23" name="object 23"/>
          <p:cNvSpPr txBox="1"/>
          <p:nvPr/>
        </p:nvSpPr>
        <p:spPr>
          <a:xfrm>
            <a:off x="7528793" y="3293973"/>
            <a:ext cx="193675" cy="303530"/>
          </a:xfrm>
          <a:prstGeom prst="rect">
            <a:avLst/>
          </a:prstGeom>
        </p:spPr>
        <p:txBody>
          <a:bodyPr vert="horz" wrap="square" lIns="0" tIns="15875" rIns="0" bIns="0" rtlCol="0">
            <a:spAutoFit/>
          </a:bodyPr>
          <a:lstStyle/>
          <a:p>
            <a:pPr marL="12700">
              <a:lnSpc>
                <a:spcPct val="100000"/>
              </a:lnSpc>
              <a:spcBef>
                <a:spcPts val="125"/>
              </a:spcBef>
            </a:pPr>
            <a:r>
              <a:rPr sz="1800" b="1" i="1" spc="-50" dirty="0">
                <a:solidFill>
                  <a:srgbClr val="C00000"/>
                </a:solidFill>
                <a:latin typeface="Times New Roman"/>
                <a:cs typeface="Times New Roman"/>
              </a:rPr>
              <a:t>D</a:t>
            </a:r>
            <a:endParaRPr sz="1800">
              <a:latin typeface="Times New Roman"/>
              <a:cs typeface="Times New Roman"/>
            </a:endParaRPr>
          </a:p>
        </p:txBody>
      </p:sp>
      <p:sp>
        <p:nvSpPr>
          <p:cNvPr id="24" name="object 24"/>
          <p:cNvSpPr txBox="1"/>
          <p:nvPr/>
        </p:nvSpPr>
        <p:spPr>
          <a:xfrm>
            <a:off x="6508692" y="3867335"/>
            <a:ext cx="502920" cy="453390"/>
          </a:xfrm>
          <a:prstGeom prst="rect">
            <a:avLst/>
          </a:prstGeom>
        </p:spPr>
        <p:txBody>
          <a:bodyPr vert="horz" wrap="square" lIns="0" tIns="13335" rIns="0" bIns="0" rtlCol="0">
            <a:spAutoFit/>
          </a:bodyPr>
          <a:lstStyle/>
          <a:p>
            <a:pPr marL="38100">
              <a:lnSpc>
                <a:spcPct val="100000"/>
              </a:lnSpc>
              <a:spcBef>
                <a:spcPts val="105"/>
              </a:spcBef>
            </a:pPr>
            <a:r>
              <a:rPr sz="2800" b="1" i="1" spc="-10" dirty="0">
                <a:solidFill>
                  <a:srgbClr val="1F467C"/>
                </a:solidFill>
                <a:latin typeface="Times New Roman"/>
                <a:cs typeface="Times New Roman"/>
              </a:rPr>
              <a:t>-</a:t>
            </a:r>
            <a:r>
              <a:rPr sz="2800" b="1" i="1" spc="-25" dirty="0">
                <a:solidFill>
                  <a:srgbClr val="1F467C"/>
                </a:solidFill>
                <a:latin typeface="Times New Roman"/>
                <a:cs typeface="Times New Roman"/>
              </a:rPr>
              <a:t>I</a:t>
            </a:r>
            <a:r>
              <a:rPr sz="2700" b="1" i="1" spc="-37" baseline="-12345" dirty="0">
                <a:solidFill>
                  <a:srgbClr val="1F467C"/>
                </a:solidFill>
                <a:latin typeface="Times New Roman"/>
                <a:cs typeface="Times New Roman"/>
              </a:rPr>
              <a:t>D</a:t>
            </a:r>
            <a:endParaRPr sz="2700" baseline="-12345">
              <a:latin typeface="Times New Roman"/>
              <a:cs typeface="Times New Roman"/>
            </a:endParaRPr>
          </a:p>
        </p:txBody>
      </p:sp>
      <p:sp>
        <p:nvSpPr>
          <p:cNvPr id="25" name="object 25"/>
          <p:cNvSpPr txBox="1"/>
          <p:nvPr/>
        </p:nvSpPr>
        <p:spPr>
          <a:xfrm>
            <a:off x="5240221" y="3101458"/>
            <a:ext cx="383540" cy="453390"/>
          </a:xfrm>
          <a:prstGeom prst="rect">
            <a:avLst/>
          </a:prstGeom>
        </p:spPr>
        <p:txBody>
          <a:bodyPr vert="horz" wrap="square" lIns="0" tIns="13335" rIns="0" bIns="0" rtlCol="0">
            <a:spAutoFit/>
          </a:bodyPr>
          <a:lstStyle/>
          <a:p>
            <a:pPr marL="12700">
              <a:lnSpc>
                <a:spcPct val="100000"/>
              </a:lnSpc>
              <a:spcBef>
                <a:spcPts val="105"/>
              </a:spcBef>
            </a:pPr>
            <a:r>
              <a:rPr sz="2800" b="1" i="1" dirty="0">
                <a:solidFill>
                  <a:srgbClr val="C00000"/>
                </a:solidFill>
                <a:latin typeface="Times New Roman"/>
                <a:cs typeface="Times New Roman"/>
              </a:rPr>
              <a:t>-</a:t>
            </a:r>
            <a:r>
              <a:rPr sz="2800" b="1" i="1" spc="-50" dirty="0">
                <a:solidFill>
                  <a:srgbClr val="C00000"/>
                </a:solidFill>
                <a:latin typeface="Times New Roman"/>
                <a:cs typeface="Times New Roman"/>
              </a:rPr>
              <a:t>V</a:t>
            </a:r>
            <a:endParaRPr sz="2800">
              <a:latin typeface="Times New Roman"/>
              <a:cs typeface="Times New Roman"/>
            </a:endParaRPr>
          </a:p>
        </p:txBody>
      </p:sp>
      <p:sp>
        <p:nvSpPr>
          <p:cNvPr id="26" name="object 26"/>
          <p:cNvSpPr txBox="1"/>
          <p:nvPr/>
        </p:nvSpPr>
        <p:spPr>
          <a:xfrm>
            <a:off x="5598134" y="3277317"/>
            <a:ext cx="193675" cy="303530"/>
          </a:xfrm>
          <a:prstGeom prst="rect">
            <a:avLst/>
          </a:prstGeom>
        </p:spPr>
        <p:txBody>
          <a:bodyPr vert="horz" wrap="square" lIns="0" tIns="15875" rIns="0" bIns="0" rtlCol="0">
            <a:spAutoFit/>
          </a:bodyPr>
          <a:lstStyle/>
          <a:p>
            <a:pPr marL="12700">
              <a:lnSpc>
                <a:spcPct val="100000"/>
              </a:lnSpc>
              <a:spcBef>
                <a:spcPts val="125"/>
              </a:spcBef>
            </a:pPr>
            <a:r>
              <a:rPr sz="1800" b="1" i="1" spc="-50" dirty="0">
                <a:solidFill>
                  <a:srgbClr val="C00000"/>
                </a:solidFill>
                <a:latin typeface="Times New Roman"/>
                <a:cs typeface="Times New Roman"/>
              </a:rPr>
              <a:t>D</a:t>
            </a:r>
            <a:endParaRPr sz="1800">
              <a:latin typeface="Times New Roman"/>
              <a:cs typeface="Times New Roman"/>
            </a:endParaRPr>
          </a:p>
        </p:txBody>
      </p:sp>
      <p:grpSp>
        <p:nvGrpSpPr>
          <p:cNvPr id="27" name="object 27"/>
          <p:cNvGrpSpPr/>
          <p:nvPr/>
        </p:nvGrpSpPr>
        <p:grpSpPr>
          <a:xfrm>
            <a:off x="5853335" y="2935330"/>
            <a:ext cx="626745" cy="690880"/>
            <a:chOff x="5853335" y="2935330"/>
            <a:chExt cx="626745" cy="690880"/>
          </a:xfrm>
        </p:grpSpPr>
        <p:sp>
          <p:nvSpPr>
            <p:cNvPr id="28" name="object 28"/>
            <p:cNvSpPr/>
            <p:nvPr/>
          </p:nvSpPr>
          <p:spPr>
            <a:xfrm>
              <a:off x="6446129" y="2935330"/>
              <a:ext cx="0" cy="657860"/>
            </a:xfrm>
            <a:custGeom>
              <a:avLst/>
              <a:gdLst/>
              <a:ahLst/>
              <a:cxnLst/>
              <a:rect l="l" t="t" r="r" b="b"/>
              <a:pathLst>
                <a:path h="657860">
                  <a:moveTo>
                    <a:pt x="0" y="657452"/>
                  </a:moveTo>
                  <a:lnTo>
                    <a:pt x="0" y="0"/>
                  </a:lnTo>
                </a:path>
              </a:pathLst>
            </a:custGeom>
            <a:ln w="67108">
              <a:solidFill>
                <a:srgbClr val="1F467C"/>
              </a:solidFill>
            </a:ln>
          </p:spPr>
          <p:txBody>
            <a:bodyPr wrap="square" lIns="0" tIns="0" rIns="0" bIns="0" rtlCol="0"/>
            <a:lstStyle/>
            <a:p>
              <a:endParaRPr/>
            </a:p>
          </p:txBody>
        </p:sp>
        <p:sp>
          <p:nvSpPr>
            <p:cNvPr id="29" name="object 29"/>
            <p:cNvSpPr/>
            <p:nvPr/>
          </p:nvSpPr>
          <p:spPr>
            <a:xfrm>
              <a:off x="5853335" y="3592783"/>
              <a:ext cx="593090" cy="0"/>
            </a:xfrm>
            <a:custGeom>
              <a:avLst/>
              <a:gdLst/>
              <a:ahLst/>
              <a:cxnLst/>
              <a:rect l="l" t="t" r="r" b="b"/>
              <a:pathLst>
                <a:path w="593089">
                  <a:moveTo>
                    <a:pt x="592793" y="0"/>
                  </a:moveTo>
                  <a:lnTo>
                    <a:pt x="0" y="0"/>
                  </a:lnTo>
                </a:path>
              </a:pathLst>
            </a:custGeom>
            <a:ln w="66864">
              <a:solidFill>
                <a:srgbClr val="C00000"/>
              </a:solidFill>
            </a:ln>
          </p:spPr>
          <p:txBody>
            <a:bodyPr wrap="square" lIns="0" tIns="0" rIns="0" bIns="0" rtlCol="0"/>
            <a:lstStyle/>
            <a:p>
              <a:endParaRPr/>
            </a:p>
          </p:txBody>
        </p:sp>
      </p:grpSp>
      <p:sp>
        <p:nvSpPr>
          <p:cNvPr id="30" name="object 30"/>
          <p:cNvSpPr txBox="1"/>
          <p:nvPr/>
        </p:nvSpPr>
        <p:spPr>
          <a:xfrm>
            <a:off x="635304" y="3521574"/>
            <a:ext cx="8096884" cy="1443990"/>
          </a:xfrm>
          <a:prstGeom prst="rect">
            <a:avLst/>
          </a:prstGeom>
        </p:spPr>
        <p:txBody>
          <a:bodyPr vert="horz" wrap="square" lIns="0" tIns="283845" rIns="0" bIns="0" rtlCol="0">
            <a:spAutoFit/>
          </a:bodyPr>
          <a:lstStyle/>
          <a:p>
            <a:pPr marL="1583055">
              <a:lnSpc>
                <a:spcPct val="100000"/>
              </a:lnSpc>
              <a:spcBef>
                <a:spcPts val="2235"/>
              </a:spcBef>
            </a:pPr>
            <a:r>
              <a:rPr sz="3200" b="1" i="1" spc="-25" dirty="0">
                <a:solidFill>
                  <a:srgbClr val="1F467C"/>
                </a:solidFill>
                <a:latin typeface="Times New Roman"/>
                <a:cs typeface="Times New Roman"/>
              </a:rPr>
              <a:t>I</a:t>
            </a:r>
            <a:r>
              <a:rPr sz="3150" b="1" i="1" spc="-37" baseline="-11904" dirty="0">
                <a:solidFill>
                  <a:srgbClr val="1F467C"/>
                </a:solidFill>
                <a:latin typeface="Times New Roman"/>
                <a:cs typeface="Times New Roman"/>
              </a:rPr>
              <a:t>D</a:t>
            </a:r>
            <a:endParaRPr sz="3150" baseline="-11904">
              <a:latin typeface="Times New Roman"/>
              <a:cs typeface="Times New Roman"/>
            </a:endParaRPr>
          </a:p>
          <a:p>
            <a:pPr marL="50800">
              <a:lnSpc>
                <a:spcPct val="100000"/>
              </a:lnSpc>
              <a:spcBef>
                <a:spcPts val="1835"/>
              </a:spcBef>
              <a:tabLst>
                <a:tab pos="4231005" algn="l"/>
              </a:tabLst>
            </a:pPr>
            <a:r>
              <a:rPr sz="2800" dirty="0">
                <a:solidFill>
                  <a:srgbClr val="1F487C"/>
                </a:solidFill>
                <a:latin typeface="Calibri"/>
                <a:cs typeface="Calibri"/>
              </a:rPr>
              <a:t>a)</a:t>
            </a:r>
            <a:r>
              <a:rPr sz="2800" spc="-55" dirty="0">
                <a:solidFill>
                  <a:srgbClr val="1F487C"/>
                </a:solidFill>
                <a:latin typeface="Calibri"/>
                <a:cs typeface="Calibri"/>
              </a:rPr>
              <a:t> </a:t>
            </a:r>
            <a:r>
              <a:rPr sz="2800" dirty="0">
                <a:latin typeface="Calibri"/>
                <a:cs typeface="Calibri"/>
              </a:rPr>
              <a:t>Diyot</a:t>
            </a:r>
            <a:r>
              <a:rPr sz="2800" spc="-25" dirty="0">
                <a:latin typeface="Calibri"/>
                <a:cs typeface="Calibri"/>
              </a:rPr>
              <a:t> </a:t>
            </a:r>
            <a:r>
              <a:rPr sz="2800" spc="-10" dirty="0">
                <a:latin typeface="Calibri"/>
                <a:cs typeface="Calibri"/>
              </a:rPr>
              <a:t>sembolü</a:t>
            </a:r>
            <a:r>
              <a:rPr sz="2800" dirty="0">
                <a:latin typeface="Calibri"/>
                <a:cs typeface="Calibri"/>
              </a:rPr>
              <a:t>	</a:t>
            </a:r>
            <a:r>
              <a:rPr sz="2800" dirty="0">
                <a:solidFill>
                  <a:srgbClr val="1F487C"/>
                </a:solidFill>
                <a:latin typeface="Calibri"/>
                <a:cs typeface="Calibri"/>
              </a:rPr>
              <a:t>b)</a:t>
            </a:r>
            <a:r>
              <a:rPr sz="2800" spc="-25" dirty="0">
                <a:solidFill>
                  <a:srgbClr val="1F487C"/>
                </a:solidFill>
                <a:latin typeface="Calibri"/>
                <a:cs typeface="Calibri"/>
              </a:rPr>
              <a:t> </a:t>
            </a:r>
            <a:r>
              <a:rPr sz="2800" dirty="0">
                <a:latin typeface="Calibri"/>
                <a:cs typeface="Calibri"/>
              </a:rPr>
              <a:t>İdeal</a:t>
            </a:r>
            <a:r>
              <a:rPr sz="2800" spc="-55" dirty="0">
                <a:latin typeface="Calibri"/>
                <a:cs typeface="Calibri"/>
              </a:rPr>
              <a:t> </a:t>
            </a:r>
            <a:r>
              <a:rPr sz="2800" dirty="0">
                <a:latin typeface="Calibri"/>
                <a:cs typeface="Calibri"/>
              </a:rPr>
              <a:t>diyot</a:t>
            </a:r>
            <a:r>
              <a:rPr sz="2800" spc="-20" dirty="0">
                <a:latin typeface="Calibri"/>
                <a:cs typeface="Calibri"/>
              </a:rPr>
              <a:t> </a:t>
            </a:r>
            <a:r>
              <a:rPr sz="2800" spc="-10" dirty="0">
                <a:latin typeface="Calibri"/>
                <a:cs typeface="Calibri"/>
              </a:rPr>
              <a:t>karakteristiği</a:t>
            </a:r>
            <a:endParaRPr sz="2800">
              <a:latin typeface="Calibri"/>
              <a:cs typeface="Calibri"/>
            </a:endParaRPr>
          </a:p>
        </p:txBody>
      </p:sp>
      <p:sp>
        <p:nvSpPr>
          <p:cNvPr id="32" name="object 32"/>
          <p:cNvSpPr txBox="1">
            <a:spLocks noGrp="1"/>
          </p:cNvSpPr>
          <p:nvPr>
            <p:ph type="sldNum" sz="quarter" idx="7"/>
          </p:nvPr>
        </p:nvSpPr>
        <p:spPr>
          <a:prstGeom prst="rect">
            <a:avLst/>
          </a:prstGeom>
        </p:spPr>
        <p:txBody>
          <a:bodyPr vert="horz" wrap="square" lIns="0" tIns="0" rIns="0" bIns="0" rtlCol="0">
            <a:spAutoFit/>
          </a:bodyPr>
          <a:lstStyle/>
          <a:p>
            <a:pPr marL="38100">
              <a:lnSpc>
                <a:spcPts val="3145"/>
              </a:lnSpc>
            </a:pPr>
            <a:fld id="{81D60167-4931-47E6-BA6A-407CBD079E47}" type="slidenum">
              <a:rPr sz="3200" b="1" spc="-25" dirty="0">
                <a:latin typeface="Calibri"/>
                <a:cs typeface="Calibri"/>
              </a:rPr>
              <a:t>21</a:t>
            </a:fld>
            <a:endParaRPr sz="3200">
              <a:latin typeface="Calibri"/>
              <a:cs typeface="Calibri"/>
            </a:endParaRPr>
          </a:p>
        </p:txBody>
      </p:sp>
      <p:sp>
        <p:nvSpPr>
          <p:cNvPr id="31" name="object 31"/>
          <p:cNvSpPr txBox="1"/>
          <p:nvPr/>
        </p:nvSpPr>
        <p:spPr>
          <a:xfrm>
            <a:off x="1000150" y="5365191"/>
            <a:ext cx="7143750" cy="452120"/>
          </a:xfrm>
          <a:prstGeom prst="rect">
            <a:avLst/>
          </a:prstGeom>
        </p:spPr>
        <p:txBody>
          <a:bodyPr vert="horz" wrap="square" lIns="0" tIns="12065" rIns="0" bIns="0" rtlCol="0">
            <a:spAutoFit/>
          </a:bodyPr>
          <a:lstStyle/>
          <a:p>
            <a:pPr marL="12700">
              <a:lnSpc>
                <a:spcPct val="100000"/>
              </a:lnSpc>
              <a:spcBef>
                <a:spcPts val="95"/>
              </a:spcBef>
            </a:pPr>
            <a:r>
              <a:rPr sz="2800" dirty="0">
                <a:solidFill>
                  <a:srgbClr val="1F487C"/>
                </a:solidFill>
                <a:latin typeface="Calibri"/>
                <a:cs typeface="Calibri"/>
              </a:rPr>
              <a:t>Şekil</a:t>
            </a:r>
            <a:r>
              <a:rPr sz="2800" spc="-45" dirty="0">
                <a:solidFill>
                  <a:srgbClr val="1F487C"/>
                </a:solidFill>
                <a:latin typeface="Calibri"/>
                <a:cs typeface="Calibri"/>
              </a:rPr>
              <a:t> </a:t>
            </a:r>
            <a:r>
              <a:rPr sz="2800" dirty="0">
                <a:solidFill>
                  <a:srgbClr val="1F487C"/>
                </a:solidFill>
                <a:latin typeface="Calibri"/>
                <a:cs typeface="Calibri"/>
              </a:rPr>
              <a:t>1.</a:t>
            </a:r>
            <a:r>
              <a:rPr sz="2800" spc="-25" dirty="0">
                <a:solidFill>
                  <a:srgbClr val="1F487C"/>
                </a:solidFill>
                <a:latin typeface="Calibri"/>
                <a:cs typeface="Calibri"/>
              </a:rPr>
              <a:t> </a:t>
            </a:r>
            <a:r>
              <a:rPr sz="2800" dirty="0">
                <a:latin typeface="Calibri"/>
                <a:cs typeface="Calibri"/>
              </a:rPr>
              <a:t>Diyot</a:t>
            </a:r>
            <a:r>
              <a:rPr sz="2800" spc="-35" dirty="0">
                <a:latin typeface="Calibri"/>
                <a:cs typeface="Calibri"/>
              </a:rPr>
              <a:t> </a:t>
            </a:r>
            <a:r>
              <a:rPr sz="2800" dirty="0">
                <a:latin typeface="Calibri"/>
                <a:cs typeface="Calibri"/>
              </a:rPr>
              <a:t>sembolü</a:t>
            </a:r>
            <a:r>
              <a:rPr sz="2800" spc="-25" dirty="0">
                <a:latin typeface="Calibri"/>
                <a:cs typeface="Calibri"/>
              </a:rPr>
              <a:t> </a:t>
            </a:r>
            <a:r>
              <a:rPr sz="2800" dirty="0">
                <a:latin typeface="Calibri"/>
                <a:cs typeface="Calibri"/>
              </a:rPr>
              <a:t>ve</a:t>
            </a:r>
            <a:r>
              <a:rPr sz="2800" spc="-45" dirty="0">
                <a:latin typeface="Calibri"/>
                <a:cs typeface="Calibri"/>
              </a:rPr>
              <a:t> </a:t>
            </a:r>
            <a:r>
              <a:rPr sz="2800" dirty="0">
                <a:latin typeface="Calibri"/>
                <a:cs typeface="Calibri"/>
              </a:rPr>
              <a:t>ideal</a:t>
            </a:r>
            <a:r>
              <a:rPr sz="2800" spc="-45" dirty="0">
                <a:latin typeface="Calibri"/>
                <a:cs typeface="Calibri"/>
              </a:rPr>
              <a:t> </a:t>
            </a:r>
            <a:r>
              <a:rPr sz="2800" dirty="0">
                <a:latin typeface="Calibri"/>
                <a:cs typeface="Calibri"/>
              </a:rPr>
              <a:t>diyot</a:t>
            </a:r>
            <a:r>
              <a:rPr sz="2800" spc="-25" dirty="0">
                <a:latin typeface="Calibri"/>
                <a:cs typeface="Calibri"/>
              </a:rPr>
              <a:t> </a:t>
            </a:r>
            <a:r>
              <a:rPr sz="2800" spc="-10" dirty="0">
                <a:latin typeface="Calibri"/>
                <a:cs typeface="Calibri"/>
              </a:rPr>
              <a:t>karakteristiği</a:t>
            </a:r>
            <a:endParaRPr sz="2800">
              <a:latin typeface="Calibri"/>
              <a:cs typeface="Calibri"/>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6070" y="228092"/>
            <a:ext cx="8331834" cy="2372360"/>
          </a:xfrm>
          <a:prstGeom prst="rect">
            <a:avLst/>
          </a:prstGeom>
        </p:spPr>
        <p:txBody>
          <a:bodyPr vert="horz" wrap="square" lIns="0" tIns="54610" rIns="0" bIns="0" rtlCol="0">
            <a:spAutoFit/>
          </a:bodyPr>
          <a:lstStyle/>
          <a:p>
            <a:pPr marL="38100" marR="510540">
              <a:lnSpc>
                <a:spcPct val="90000"/>
              </a:lnSpc>
              <a:spcBef>
                <a:spcPts val="430"/>
              </a:spcBef>
            </a:pPr>
            <a:r>
              <a:rPr sz="2800" dirty="0">
                <a:solidFill>
                  <a:srgbClr val="000000"/>
                </a:solidFill>
              </a:rPr>
              <a:t>Diyot</a:t>
            </a:r>
            <a:r>
              <a:rPr sz="2800" spc="-70" dirty="0">
                <a:solidFill>
                  <a:srgbClr val="000000"/>
                </a:solidFill>
              </a:rPr>
              <a:t> </a:t>
            </a:r>
            <a:r>
              <a:rPr sz="2800" dirty="0">
                <a:solidFill>
                  <a:srgbClr val="000000"/>
                </a:solidFill>
              </a:rPr>
              <a:t>için</a:t>
            </a:r>
            <a:r>
              <a:rPr sz="2800" spc="-60" dirty="0">
                <a:solidFill>
                  <a:srgbClr val="000000"/>
                </a:solidFill>
              </a:rPr>
              <a:t> </a:t>
            </a:r>
            <a:r>
              <a:rPr sz="2800" dirty="0">
                <a:solidFill>
                  <a:srgbClr val="000000"/>
                </a:solidFill>
              </a:rPr>
              <a:t>önemli</a:t>
            </a:r>
            <a:r>
              <a:rPr sz="2800" spc="-75" dirty="0">
                <a:solidFill>
                  <a:srgbClr val="000000"/>
                </a:solidFill>
              </a:rPr>
              <a:t> </a:t>
            </a:r>
            <a:r>
              <a:rPr sz="2800" spc="-10" dirty="0">
                <a:solidFill>
                  <a:srgbClr val="000000"/>
                </a:solidFill>
              </a:rPr>
              <a:t>parametrelerden</a:t>
            </a:r>
            <a:r>
              <a:rPr sz="2800" spc="-85" dirty="0">
                <a:solidFill>
                  <a:srgbClr val="000000"/>
                </a:solidFill>
              </a:rPr>
              <a:t> </a:t>
            </a:r>
            <a:r>
              <a:rPr sz="2800" dirty="0">
                <a:solidFill>
                  <a:srgbClr val="000000"/>
                </a:solidFill>
              </a:rPr>
              <a:t>bir</a:t>
            </a:r>
            <a:r>
              <a:rPr sz="2800" spc="-65" dirty="0">
                <a:solidFill>
                  <a:srgbClr val="000000"/>
                </a:solidFill>
              </a:rPr>
              <a:t> </a:t>
            </a:r>
            <a:r>
              <a:rPr sz="2800" dirty="0">
                <a:solidFill>
                  <a:srgbClr val="000000"/>
                </a:solidFill>
              </a:rPr>
              <a:t>tanesi</a:t>
            </a:r>
            <a:r>
              <a:rPr sz="2800" spc="-75" dirty="0">
                <a:solidFill>
                  <a:srgbClr val="000000"/>
                </a:solidFill>
              </a:rPr>
              <a:t> </a:t>
            </a:r>
            <a:r>
              <a:rPr sz="2800" spc="-10" dirty="0">
                <a:solidFill>
                  <a:srgbClr val="000000"/>
                </a:solidFill>
              </a:rPr>
              <a:t>çalışma </a:t>
            </a:r>
            <a:r>
              <a:rPr sz="2800" dirty="0">
                <a:solidFill>
                  <a:srgbClr val="000000"/>
                </a:solidFill>
              </a:rPr>
              <a:t>bölgesi</a:t>
            </a:r>
            <a:r>
              <a:rPr sz="2800" spc="-70" dirty="0">
                <a:solidFill>
                  <a:srgbClr val="000000"/>
                </a:solidFill>
              </a:rPr>
              <a:t> </a:t>
            </a:r>
            <a:r>
              <a:rPr sz="2800" dirty="0">
                <a:solidFill>
                  <a:srgbClr val="000000"/>
                </a:solidFill>
              </a:rPr>
              <a:t>veya</a:t>
            </a:r>
            <a:r>
              <a:rPr sz="2800" spc="-70" dirty="0">
                <a:solidFill>
                  <a:srgbClr val="000000"/>
                </a:solidFill>
              </a:rPr>
              <a:t> </a:t>
            </a:r>
            <a:r>
              <a:rPr sz="2800" dirty="0">
                <a:solidFill>
                  <a:srgbClr val="000000"/>
                </a:solidFill>
              </a:rPr>
              <a:t>çalışma</a:t>
            </a:r>
            <a:r>
              <a:rPr sz="2800" spc="-65" dirty="0">
                <a:solidFill>
                  <a:srgbClr val="000000"/>
                </a:solidFill>
              </a:rPr>
              <a:t> </a:t>
            </a:r>
            <a:r>
              <a:rPr sz="2800" spc="-10" dirty="0">
                <a:solidFill>
                  <a:srgbClr val="000000"/>
                </a:solidFill>
              </a:rPr>
              <a:t>noktasındaki</a:t>
            </a:r>
            <a:r>
              <a:rPr sz="2800" spc="-40" dirty="0">
                <a:solidFill>
                  <a:srgbClr val="000000"/>
                </a:solidFill>
              </a:rPr>
              <a:t> </a:t>
            </a:r>
            <a:r>
              <a:rPr sz="2800" spc="-35" dirty="0">
                <a:solidFill>
                  <a:srgbClr val="000000"/>
                </a:solidFill>
              </a:rPr>
              <a:t>dirençtir.</a:t>
            </a:r>
            <a:r>
              <a:rPr sz="2800" spc="-50" dirty="0">
                <a:solidFill>
                  <a:srgbClr val="000000"/>
                </a:solidFill>
              </a:rPr>
              <a:t> </a:t>
            </a:r>
            <a:r>
              <a:rPr sz="2800" dirty="0">
                <a:solidFill>
                  <a:srgbClr val="000000"/>
                </a:solidFill>
              </a:rPr>
              <a:t>Şekil</a:t>
            </a:r>
            <a:r>
              <a:rPr sz="2800" spc="-70" dirty="0">
                <a:solidFill>
                  <a:srgbClr val="000000"/>
                </a:solidFill>
              </a:rPr>
              <a:t> </a:t>
            </a:r>
            <a:r>
              <a:rPr sz="2800" spc="-10" dirty="0">
                <a:solidFill>
                  <a:srgbClr val="000000"/>
                </a:solidFill>
              </a:rPr>
              <a:t>1a’da </a:t>
            </a:r>
            <a:r>
              <a:rPr sz="2800" i="1" dirty="0">
                <a:solidFill>
                  <a:srgbClr val="000000"/>
                </a:solidFill>
                <a:latin typeface="Calibri"/>
                <a:cs typeface="Calibri"/>
              </a:rPr>
              <a:t>I</a:t>
            </a:r>
            <a:r>
              <a:rPr sz="2775" i="1" baseline="-21021" dirty="0">
                <a:solidFill>
                  <a:srgbClr val="000000"/>
                </a:solidFill>
                <a:latin typeface="Calibri"/>
                <a:cs typeface="Calibri"/>
              </a:rPr>
              <a:t>D</a:t>
            </a:r>
            <a:r>
              <a:rPr sz="2800" dirty="0">
                <a:solidFill>
                  <a:srgbClr val="000000"/>
                </a:solidFill>
              </a:rPr>
              <a:t>’nin</a:t>
            </a:r>
            <a:r>
              <a:rPr sz="2800" spc="-80" dirty="0">
                <a:solidFill>
                  <a:srgbClr val="000000"/>
                </a:solidFill>
              </a:rPr>
              <a:t> </a:t>
            </a:r>
            <a:r>
              <a:rPr sz="2800" dirty="0">
                <a:solidFill>
                  <a:srgbClr val="000000"/>
                </a:solidFill>
              </a:rPr>
              <a:t>yönü</a:t>
            </a:r>
            <a:r>
              <a:rPr sz="2800" spc="-60" dirty="0">
                <a:solidFill>
                  <a:srgbClr val="000000"/>
                </a:solidFill>
              </a:rPr>
              <a:t> </a:t>
            </a:r>
            <a:r>
              <a:rPr sz="2800" dirty="0">
                <a:solidFill>
                  <a:srgbClr val="000000"/>
                </a:solidFill>
              </a:rPr>
              <a:t>ve</a:t>
            </a:r>
            <a:r>
              <a:rPr sz="2800" spc="-85" dirty="0">
                <a:solidFill>
                  <a:srgbClr val="000000"/>
                </a:solidFill>
              </a:rPr>
              <a:t> </a:t>
            </a:r>
            <a:r>
              <a:rPr sz="2800" i="1" dirty="0">
                <a:solidFill>
                  <a:srgbClr val="000000"/>
                </a:solidFill>
                <a:latin typeface="Calibri"/>
                <a:cs typeface="Calibri"/>
              </a:rPr>
              <a:t>V</a:t>
            </a:r>
            <a:r>
              <a:rPr sz="2775" i="1" baseline="-21021" dirty="0">
                <a:solidFill>
                  <a:srgbClr val="000000"/>
                </a:solidFill>
                <a:latin typeface="Calibri"/>
                <a:cs typeface="Calibri"/>
              </a:rPr>
              <a:t>D</a:t>
            </a:r>
            <a:r>
              <a:rPr sz="2800" dirty="0">
                <a:solidFill>
                  <a:srgbClr val="000000"/>
                </a:solidFill>
              </a:rPr>
              <a:t>’nin</a:t>
            </a:r>
            <a:r>
              <a:rPr sz="2800" spc="-55" dirty="0">
                <a:solidFill>
                  <a:srgbClr val="000000"/>
                </a:solidFill>
              </a:rPr>
              <a:t> </a:t>
            </a:r>
            <a:r>
              <a:rPr sz="2800" dirty="0">
                <a:solidFill>
                  <a:srgbClr val="000000"/>
                </a:solidFill>
              </a:rPr>
              <a:t>polaritesi</a:t>
            </a:r>
            <a:r>
              <a:rPr sz="2800" spc="-85" dirty="0">
                <a:solidFill>
                  <a:srgbClr val="000000"/>
                </a:solidFill>
              </a:rPr>
              <a:t> </a:t>
            </a:r>
            <a:r>
              <a:rPr sz="2800" dirty="0">
                <a:solidFill>
                  <a:srgbClr val="000000"/>
                </a:solidFill>
              </a:rPr>
              <a:t>ile</a:t>
            </a:r>
            <a:r>
              <a:rPr sz="2800" spc="-80" dirty="0">
                <a:solidFill>
                  <a:srgbClr val="000000"/>
                </a:solidFill>
              </a:rPr>
              <a:t> </a:t>
            </a:r>
            <a:r>
              <a:rPr sz="2800" dirty="0">
                <a:solidFill>
                  <a:srgbClr val="000000"/>
                </a:solidFill>
              </a:rPr>
              <a:t>tanımlanan</a:t>
            </a:r>
            <a:r>
              <a:rPr sz="2800" spc="-65" dirty="0">
                <a:solidFill>
                  <a:srgbClr val="000000"/>
                </a:solidFill>
              </a:rPr>
              <a:t> </a:t>
            </a:r>
            <a:r>
              <a:rPr sz="2800" spc="-10" dirty="0">
                <a:solidFill>
                  <a:srgbClr val="000000"/>
                </a:solidFill>
              </a:rPr>
              <a:t>bölgeyi </a:t>
            </a:r>
            <a:r>
              <a:rPr sz="2800" i="1" dirty="0">
                <a:solidFill>
                  <a:srgbClr val="000000"/>
                </a:solidFill>
                <a:latin typeface="Calibri"/>
                <a:cs typeface="Calibri"/>
              </a:rPr>
              <a:t>(Şekil</a:t>
            </a:r>
            <a:r>
              <a:rPr sz="2800" i="1" spc="-80" dirty="0">
                <a:solidFill>
                  <a:srgbClr val="000000"/>
                </a:solidFill>
                <a:latin typeface="Calibri"/>
                <a:cs typeface="Calibri"/>
              </a:rPr>
              <a:t> </a:t>
            </a:r>
            <a:r>
              <a:rPr sz="2800" i="1" spc="-10" dirty="0">
                <a:solidFill>
                  <a:srgbClr val="000000"/>
                </a:solidFill>
                <a:latin typeface="Calibri"/>
                <a:cs typeface="Calibri"/>
              </a:rPr>
              <a:t>1b’nin</a:t>
            </a:r>
            <a:r>
              <a:rPr sz="2800" i="1" spc="-75" dirty="0">
                <a:solidFill>
                  <a:srgbClr val="000000"/>
                </a:solidFill>
                <a:latin typeface="Calibri"/>
                <a:cs typeface="Calibri"/>
              </a:rPr>
              <a:t> </a:t>
            </a:r>
            <a:r>
              <a:rPr sz="2800" i="1" dirty="0">
                <a:solidFill>
                  <a:srgbClr val="000000"/>
                </a:solidFill>
                <a:latin typeface="Calibri"/>
                <a:cs typeface="Calibri"/>
              </a:rPr>
              <a:t>üst</a:t>
            </a:r>
            <a:r>
              <a:rPr sz="2800" i="1" spc="-85" dirty="0">
                <a:solidFill>
                  <a:srgbClr val="000000"/>
                </a:solidFill>
                <a:latin typeface="Calibri"/>
                <a:cs typeface="Calibri"/>
              </a:rPr>
              <a:t> </a:t>
            </a:r>
            <a:r>
              <a:rPr sz="2800" i="1" dirty="0">
                <a:solidFill>
                  <a:srgbClr val="000000"/>
                </a:solidFill>
                <a:latin typeface="Calibri"/>
                <a:cs typeface="Calibri"/>
              </a:rPr>
              <a:t>bölgesi)</a:t>
            </a:r>
            <a:r>
              <a:rPr sz="2800" i="1" spc="-70" dirty="0">
                <a:solidFill>
                  <a:srgbClr val="000000"/>
                </a:solidFill>
                <a:latin typeface="Calibri"/>
                <a:cs typeface="Calibri"/>
              </a:rPr>
              <a:t> </a:t>
            </a:r>
            <a:r>
              <a:rPr sz="2800" dirty="0">
                <a:solidFill>
                  <a:srgbClr val="000000"/>
                </a:solidFill>
              </a:rPr>
              <a:t>dikkate</a:t>
            </a:r>
            <a:r>
              <a:rPr sz="2800" spc="-80" dirty="0">
                <a:solidFill>
                  <a:srgbClr val="000000"/>
                </a:solidFill>
              </a:rPr>
              <a:t> </a:t>
            </a:r>
            <a:r>
              <a:rPr sz="2800" dirty="0">
                <a:solidFill>
                  <a:srgbClr val="000000"/>
                </a:solidFill>
              </a:rPr>
              <a:t>alacak</a:t>
            </a:r>
            <a:r>
              <a:rPr sz="2800" spc="-75" dirty="0">
                <a:solidFill>
                  <a:srgbClr val="000000"/>
                </a:solidFill>
              </a:rPr>
              <a:t> </a:t>
            </a:r>
            <a:r>
              <a:rPr sz="2800" spc="-10" dirty="0">
                <a:solidFill>
                  <a:srgbClr val="000000"/>
                </a:solidFill>
              </a:rPr>
              <a:t>olursak,</a:t>
            </a:r>
            <a:r>
              <a:rPr sz="2800" spc="-100" dirty="0">
                <a:solidFill>
                  <a:srgbClr val="000000"/>
                </a:solidFill>
              </a:rPr>
              <a:t> </a:t>
            </a:r>
            <a:r>
              <a:rPr sz="2800" spc="-25" dirty="0">
                <a:solidFill>
                  <a:srgbClr val="000000"/>
                </a:solidFill>
              </a:rPr>
              <a:t>ohm</a:t>
            </a:r>
            <a:endParaRPr sz="2800">
              <a:latin typeface="Calibri"/>
              <a:cs typeface="Calibri"/>
            </a:endParaRPr>
          </a:p>
          <a:p>
            <a:pPr marL="38100" marR="30480">
              <a:lnSpc>
                <a:spcPts val="3020"/>
              </a:lnSpc>
              <a:spcBef>
                <a:spcPts val="50"/>
              </a:spcBef>
            </a:pPr>
            <a:r>
              <a:rPr sz="2800" dirty="0">
                <a:solidFill>
                  <a:srgbClr val="000000"/>
                </a:solidFill>
              </a:rPr>
              <a:t>kanunu</a:t>
            </a:r>
            <a:r>
              <a:rPr sz="2800" spc="-65" dirty="0">
                <a:solidFill>
                  <a:srgbClr val="000000"/>
                </a:solidFill>
              </a:rPr>
              <a:t> </a:t>
            </a:r>
            <a:r>
              <a:rPr sz="2800" dirty="0">
                <a:solidFill>
                  <a:srgbClr val="000000"/>
                </a:solidFill>
              </a:rPr>
              <a:t>ile</a:t>
            </a:r>
            <a:r>
              <a:rPr sz="2800" spc="-70" dirty="0">
                <a:solidFill>
                  <a:srgbClr val="000000"/>
                </a:solidFill>
              </a:rPr>
              <a:t> </a:t>
            </a:r>
            <a:r>
              <a:rPr sz="2800" dirty="0">
                <a:solidFill>
                  <a:srgbClr val="000000"/>
                </a:solidFill>
              </a:rPr>
              <a:t>belirlenen</a:t>
            </a:r>
            <a:r>
              <a:rPr sz="2800" spc="-65" dirty="0">
                <a:solidFill>
                  <a:srgbClr val="000000"/>
                </a:solidFill>
              </a:rPr>
              <a:t> </a:t>
            </a:r>
            <a:r>
              <a:rPr sz="2800" dirty="0">
                <a:solidFill>
                  <a:srgbClr val="000000"/>
                </a:solidFill>
              </a:rPr>
              <a:t>ileri</a:t>
            </a:r>
            <a:r>
              <a:rPr sz="2800" spc="-95" dirty="0">
                <a:solidFill>
                  <a:srgbClr val="000000"/>
                </a:solidFill>
              </a:rPr>
              <a:t> </a:t>
            </a:r>
            <a:r>
              <a:rPr sz="2800" dirty="0">
                <a:solidFill>
                  <a:srgbClr val="000000"/>
                </a:solidFill>
              </a:rPr>
              <a:t>yön</a:t>
            </a:r>
            <a:r>
              <a:rPr sz="2800" spc="-60" dirty="0">
                <a:solidFill>
                  <a:srgbClr val="000000"/>
                </a:solidFill>
              </a:rPr>
              <a:t> </a:t>
            </a:r>
            <a:r>
              <a:rPr sz="2800" dirty="0">
                <a:solidFill>
                  <a:srgbClr val="000000"/>
                </a:solidFill>
              </a:rPr>
              <a:t>direnci</a:t>
            </a:r>
            <a:r>
              <a:rPr sz="2800" spc="-70" dirty="0">
                <a:solidFill>
                  <a:srgbClr val="000000"/>
                </a:solidFill>
              </a:rPr>
              <a:t> </a:t>
            </a:r>
            <a:r>
              <a:rPr sz="2800" dirty="0">
                <a:solidFill>
                  <a:srgbClr val="000000"/>
                </a:solidFill>
              </a:rPr>
              <a:t>(doğru</a:t>
            </a:r>
            <a:r>
              <a:rPr sz="2800" spc="-75" dirty="0">
                <a:solidFill>
                  <a:srgbClr val="000000"/>
                </a:solidFill>
              </a:rPr>
              <a:t> </a:t>
            </a:r>
            <a:r>
              <a:rPr sz="2800" spc="-10" dirty="0">
                <a:solidFill>
                  <a:srgbClr val="000000"/>
                </a:solidFill>
              </a:rPr>
              <a:t>polarmadaki </a:t>
            </a:r>
            <a:r>
              <a:rPr sz="2800" dirty="0">
                <a:solidFill>
                  <a:srgbClr val="000000"/>
                </a:solidFill>
              </a:rPr>
              <a:t>direnci)</a:t>
            </a:r>
            <a:r>
              <a:rPr sz="2800" spc="-95" dirty="0">
                <a:solidFill>
                  <a:srgbClr val="000000"/>
                </a:solidFill>
              </a:rPr>
              <a:t> </a:t>
            </a:r>
            <a:r>
              <a:rPr sz="2800" i="1" dirty="0">
                <a:solidFill>
                  <a:srgbClr val="000000"/>
                </a:solidFill>
                <a:latin typeface="Calibri"/>
                <a:cs typeface="Calibri"/>
              </a:rPr>
              <a:t>R</a:t>
            </a:r>
            <a:r>
              <a:rPr sz="2800" dirty="0">
                <a:solidFill>
                  <a:srgbClr val="000000"/>
                </a:solidFill>
              </a:rPr>
              <a:t>’nin</a:t>
            </a:r>
            <a:r>
              <a:rPr sz="2800" spc="-105" dirty="0">
                <a:solidFill>
                  <a:srgbClr val="000000"/>
                </a:solidFill>
              </a:rPr>
              <a:t> </a:t>
            </a:r>
            <a:r>
              <a:rPr sz="2800" spc="-10" dirty="0">
                <a:solidFill>
                  <a:srgbClr val="000000"/>
                </a:solidFill>
              </a:rPr>
              <a:t>değerinin;</a:t>
            </a:r>
            <a:endParaRPr sz="2800">
              <a:latin typeface="Calibri"/>
              <a:cs typeface="Calibri"/>
            </a:endParaRPr>
          </a:p>
        </p:txBody>
      </p:sp>
      <p:sp>
        <p:nvSpPr>
          <p:cNvPr id="3" name="object 3"/>
          <p:cNvSpPr/>
          <p:nvPr/>
        </p:nvSpPr>
        <p:spPr>
          <a:xfrm>
            <a:off x="3880804" y="3411711"/>
            <a:ext cx="611505" cy="0"/>
          </a:xfrm>
          <a:custGeom>
            <a:avLst/>
            <a:gdLst/>
            <a:ahLst/>
            <a:cxnLst/>
            <a:rect l="l" t="t" r="r" b="b"/>
            <a:pathLst>
              <a:path w="611504">
                <a:moveTo>
                  <a:pt x="0" y="0"/>
                </a:moveTo>
                <a:lnTo>
                  <a:pt x="610913" y="0"/>
                </a:lnTo>
              </a:path>
            </a:pathLst>
          </a:custGeom>
          <a:ln w="6425">
            <a:solidFill>
              <a:srgbClr val="000000"/>
            </a:solidFill>
          </a:ln>
        </p:spPr>
        <p:txBody>
          <a:bodyPr wrap="square" lIns="0" tIns="0" rIns="0" bIns="0" rtlCol="0"/>
          <a:lstStyle/>
          <a:p>
            <a:endParaRPr/>
          </a:p>
        </p:txBody>
      </p:sp>
      <p:sp>
        <p:nvSpPr>
          <p:cNvPr id="4" name="object 4"/>
          <p:cNvSpPr/>
          <p:nvPr/>
        </p:nvSpPr>
        <p:spPr>
          <a:xfrm>
            <a:off x="4833927" y="3411711"/>
            <a:ext cx="590550" cy="0"/>
          </a:xfrm>
          <a:custGeom>
            <a:avLst/>
            <a:gdLst/>
            <a:ahLst/>
            <a:cxnLst/>
            <a:rect l="l" t="t" r="r" b="b"/>
            <a:pathLst>
              <a:path w="590550">
                <a:moveTo>
                  <a:pt x="0" y="0"/>
                </a:moveTo>
                <a:lnTo>
                  <a:pt x="590249" y="0"/>
                </a:lnTo>
              </a:path>
            </a:pathLst>
          </a:custGeom>
          <a:ln w="6425">
            <a:solidFill>
              <a:srgbClr val="000000"/>
            </a:solidFill>
          </a:ln>
        </p:spPr>
        <p:txBody>
          <a:bodyPr wrap="square" lIns="0" tIns="0" rIns="0" bIns="0" rtlCol="0"/>
          <a:lstStyle/>
          <a:p>
            <a:endParaRPr/>
          </a:p>
        </p:txBody>
      </p:sp>
      <p:sp>
        <p:nvSpPr>
          <p:cNvPr id="5" name="object 5"/>
          <p:cNvSpPr txBox="1"/>
          <p:nvPr/>
        </p:nvSpPr>
        <p:spPr>
          <a:xfrm>
            <a:off x="5495293" y="3150879"/>
            <a:ext cx="757555" cy="422909"/>
          </a:xfrm>
          <a:prstGeom prst="rect">
            <a:avLst/>
          </a:prstGeom>
        </p:spPr>
        <p:txBody>
          <a:bodyPr vert="horz" wrap="square" lIns="0" tIns="13335" rIns="0" bIns="0" rtlCol="0">
            <a:spAutoFit/>
          </a:bodyPr>
          <a:lstStyle/>
          <a:p>
            <a:pPr marL="12700">
              <a:lnSpc>
                <a:spcPct val="100000"/>
              </a:lnSpc>
              <a:spcBef>
                <a:spcPts val="105"/>
              </a:spcBef>
            </a:pPr>
            <a:r>
              <a:rPr sz="2600" dirty="0">
                <a:latin typeface="Symbol"/>
                <a:cs typeface="Symbol"/>
              </a:rPr>
              <a:t></a:t>
            </a:r>
            <a:r>
              <a:rPr sz="2600" spc="-135" dirty="0">
                <a:latin typeface="Times New Roman"/>
                <a:cs typeface="Times New Roman"/>
              </a:rPr>
              <a:t> </a:t>
            </a:r>
            <a:r>
              <a:rPr sz="2600" dirty="0">
                <a:latin typeface="Times New Roman"/>
                <a:cs typeface="Times New Roman"/>
              </a:rPr>
              <a:t>0</a:t>
            </a:r>
            <a:r>
              <a:rPr sz="2600" spc="-165" dirty="0">
                <a:latin typeface="Times New Roman"/>
                <a:cs typeface="Times New Roman"/>
              </a:rPr>
              <a:t> </a:t>
            </a:r>
            <a:r>
              <a:rPr sz="2600" spc="-50" dirty="0">
                <a:latin typeface="Symbol"/>
                <a:cs typeface="Symbol"/>
              </a:rPr>
              <a:t></a:t>
            </a:r>
            <a:endParaRPr sz="2600">
              <a:latin typeface="Symbol"/>
              <a:cs typeface="Symbol"/>
            </a:endParaRPr>
          </a:p>
        </p:txBody>
      </p:sp>
      <p:sp>
        <p:nvSpPr>
          <p:cNvPr id="6" name="object 6"/>
          <p:cNvSpPr txBox="1"/>
          <p:nvPr/>
        </p:nvSpPr>
        <p:spPr>
          <a:xfrm>
            <a:off x="3584035" y="3025420"/>
            <a:ext cx="1212215" cy="422909"/>
          </a:xfrm>
          <a:prstGeom prst="rect">
            <a:avLst/>
          </a:prstGeom>
        </p:spPr>
        <p:txBody>
          <a:bodyPr vert="horz" wrap="square" lIns="0" tIns="13335" rIns="0" bIns="0" rtlCol="0">
            <a:spAutoFit/>
          </a:bodyPr>
          <a:lstStyle/>
          <a:p>
            <a:pPr marL="38100">
              <a:lnSpc>
                <a:spcPct val="100000"/>
              </a:lnSpc>
              <a:spcBef>
                <a:spcPts val="105"/>
              </a:spcBef>
              <a:tabLst>
                <a:tab pos="990600" algn="l"/>
              </a:tabLst>
            </a:pPr>
            <a:r>
              <a:rPr sz="3900" baseline="-21367" dirty="0">
                <a:latin typeface="Symbol"/>
                <a:cs typeface="Symbol"/>
              </a:rPr>
              <a:t></a:t>
            </a:r>
            <a:r>
              <a:rPr sz="3900" spc="-345" baseline="-21367" dirty="0">
                <a:latin typeface="Times New Roman"/>
                <a:cs typeface="Times New Roman"/>
              </a:rPr>
              <a:t> </a:t>
            </a:r>
            <a:r>
              <a:rPr sz="3900" i="1" spc="-15" baseline="13888" dirty="0">
                <a:latin typeface="Times New Roman"/>
                <a:cs typeface="Times New Roman"/>
              </a:rPr>
              <a:t>V</a:t>
            </a:r>
            <a:r>
              <a:rPr sz="1900" i="1" spc="-10" dirty="0">
                <a:latin typeface="Times New Roman"/>
                <a:cs typeface="Times New Roman"/>
              </a:rPr>
              <a:t>ileri</a:t>
            </a:r>
            <a:r>
              <a:rPr sz="1900" i="1" dirty="0">
                <a:latin typeface="Times New Roman"/>
                <a:cs typeface="Times New Roman"/>
              </a:rPr>
              <a:t>	</a:t>
            </a:r>
            <a:r>
              <a:rPr sz="3900" spc="-75" baseline="-21367" dirty="0">
                <a:latin typeface="Symbol"/>
                <a:cs typeface="Symbol"/>
              </a:rPr>
              <a:t></a:t>
            </a:r>
            <a:endParaRPr sz="3900" baseline="-21367">
              <a:latin typeface="Symbol"/>
              <a:cs typeface="Symbol"/>
            </a:endParaRPr>
          </a:p>
        </p:txBody>
      </p:sp>
      <p:sp>
        <p:nvSpPr>
          <p:cNvPr id="7" name="object 7"/>
          <p:cNvSpPr txBox="1"/>
          <p:nvPr/>
        </p:nvSpPr>
        <p:spPr>
          <a:xfrm>
            <a:off x="5036701" y="2946480"/>
            <a:ext cx="192405" cy="422909"/>
          </a:xfrm>
          <a:prstGeom prst="rect">
            <a:avLst/>
          </a:prstGeom>
        </p:spPr>
        <p:txBody>
          <a:bodyPr vert="horz" wrap="square" lIns="0" tIns="13335" rIns="0" bIns="0" rtlCol="0">
            <a:spAutoFit/>
          </a:bodyPr>
          <a:lstStyle/>
          <a:p>
            <a:pPr marL="12700">
              <a:lnSpc>
                <a:spcPct val="100000"/>
              </a:lnSpc>
              <a:spcBef>
                <a:spcPts val="105"/>
              </a:spcBef>
            </a:pPr>
            <a:r>
              <a:rPr sz="2600" spc="-50" dirty="0">
                <a:latin typeface="Times New Roman"/>
                <a:cs typeface="Times New Roman"/>
              </a:rPr>
              <a:t>0</a:t>
            </a:r>
            <a:endParaRPr sz="2600">
              <a:latin typeface="Times New Roman"/>
              <a:cs typeface="Times New Roman"/>
            </a:endParaRPr>
          </a:p>
        </p:txBody>
      </p:sp>
      <p:sp>
        <p:nvSpPr>
          <p:cNvPr id="8" name="object 8"/>
          <p:cNvSpPr txBox="1"/>
          <p:nvPr/>
        </p:nvSpPr>
        <p:spPr>
          <a:xfrm>
            <a:off x="3858027" y="3487451"/>
            <a:ext cx="1557020" cy="422909"/>
          </a:xfrm>
          <a:prstGeom prst="rect">
            <a:avLst/>
          </a:prstGeom>
        </p:spPr>
        <p:txBody>
          <a:bodyPr vert="horz" wrap="square" lIns="0" tIns="13335" rIns="0" bIns="0" rtlCol="0">
            <a:spAutoFit/>
          </a:bodyPr>
          <a:lstStyle/>
          <a:p>
            <a:pPr marL="50800">
              <a:lnSpc>
                <a:spcPct val="100000"/>
              </a:lnSpc>
              <a:spcBef>
                <a:spcPts val="105"/>
              </a:spcBef>
              <a:tabLst>
                <a:tab pos="993140" algn="l"/>
              </a:tabLst>
            </a:pPr>
            <a:r>
              <a:rPr sz="3900" i="1" spc="-15" baseline="13888" dirty="0">
                <a:latin typeface="Times New Roman"/>
                <a:cs typeface="Times New Roman"/>
              </a:rPr>
              <a:t>I</a:t>
            </a:r>
            <a:r>
              <a:rPr sz="1900" i="1" spc="-10" dirty="0">
                <a:latin typeface="Times New Roman"/>
                <a:cs typeface="Times New Roman"/>
              </a:rPr>
              <a:t>ileri</a:t>
            </a:r>
            <a:r>
              <a:rPr sz="1900" i="1" dirty="0">
                <a:latin typeface="Times New Roman"/>
                <a:cs typeface="Times New Roman"/>
              </a:rPr>
              <a:t>	</a:t>
            </a:r>
            <a:r>
              <a:rPr sz="3900" i="1" spc="-15" baseline="13888" dirty="0">
                <a:latin typeface="Times New Roman"/>
                <a:cs typeface="Times New Roman"/>
              </a:rPr>
              <a:t>I</a:t>
            </a:r>
            <a:r>
              <a:rPr sz="1900" i="1" spc="-10" dirty="0">
                <a:latin typeface="Times New Roman"/>
                <a:cs typeface="Times New Roman"/>
              </a:rPr>
              <a:t>ileri</a:t>
            </a:r>
            <a:endParaRPr sz="1900">
              <a:latin typeface="Times New Roman"/>
              <a:cs typeface="Times New Roman"/>
            </a:endParaRPr>
          </a:p>
        </p:txBody>
      </p:sp>
      <p:sp>
        <p:nvSpPr>
          <p:cNvPr id="9" name="object 9"/>
          <p:cNvSpPr txBox="1"/>
          <p:nvPr/>
        </p:nvSpPr>
        <p:spPr>
          <a:xfrm>
            <a:off x="3093938" y="3322530"/>
            <a:ext cx="410209" cy="316230"/>
          </a:xfrm>
          <a:prstGeom prst="rect">
            <a:avLst/>
          </a:prstGeom>
        </p:spPr>
        <p:txBody>
          <a:bodyPr vert="horz" wrap="square" lIns="0" tIns="13335" rIns="0" bIns="0" rtlCol="0">
            <a:spAutoFit/>
          </a:bodyPr>
          <a:lstStyle/>
          <a:p>
            <a:pPr marL="12700">
              <a:lnSpc>
                <a:spcPct val="100000"/>
              </a:lnSpc>
              <a:spcBef>
                <a:spcPts val="105"/>
              </a:spcBef>
            </a:pPr>
            <a:r>
              <a:rPr sz="1900" i="1" spc="-20" dirty="0">
                <a:latin typeface="Times New Roman"/>
                <a:cs typeface="Times New Roman"/>
              </a:rPr>
              <a:t>ileri</a:t>
            </a:r>
            <a:endParaRPr sz="1900">
              <a:latin typeface="Times New Roman"/>
              <a:cs typeface="Times New Roman"/>
            </a:endParaRPr>
          </a:p>
        </p:txBody>
      </p:sp>
      <p:sp>
        <p:nvSpPr>
          <p:cNvPr id="10" name="object 10"/>
          <p:cNvSpPr txBox="1"/>
          <p:nvPr/>
        </p:nvSpPr>
        <p:spPr>
          <a:xfrm>
            <a:off x="2904242" y="3150879"/>
            <a:ext cx="229235" cy="422909"/>
          </a:xfrm>
          <a:prstGeom prst="rect">
            <a:avLst/>
          </a:prstGeom>
        </p:spPr>
        <p:txBody>
          <a:bodyPr vert="horz" wrap="square" lIns="0" tIns="13335" rIns="0" bIns="0" rtlCol="0">
            <a:spAutoFit/>
          </a:bodyPr>
          <a:lstStyle/>
          <a:p>
            <a:pPr marL="12700">
              <a:lnSpc>
                <a:spcPct val="100000"/>
              </a:lnSpc>
              <a:spcBef>
                <a:spcPts val="105"/>
              </a:spcBef>
            </a:pPr>
            <a:r>
              <a:rPr sz="2600" i="1" spc="-50" dirty="0">
                <a:latin typeface="Times New Roman"/>
                <a:cs typeface="Times New Roman"/>
              </a:rPr>
              <a:t>R</a:t>
            </a:r>
            <a:endParaRPr sz="2600">
              <a:latin typeface="Times New Roman"/>
              <a:cs typeface="Times New Roman"/>
            </a:endParaRPr>
          </a:p>
        </p:txBody>
      </p:sp>
      <p:sp>
        <p:nvSpPr>
          <p:cNvPr id="11" name="object 11"/>
          <p:cNvSpPr txBox="1"/>
          <p:nvPr/>
        </p:nvSpPr>
        <p:spPr>
          <a:xfrm>
            <a:off x="304800" y="3800347"/>
            <a:ext cx="8465185" cy="1732280"/>
          </a:xfrm>
          <a:prstGeom prst="rect">
            <a:avLst/>
          </a:prstGeom>
        </p:spPr>
        <p:txBody>
          <a:bodyPr vert="horz" wrap="square" lIns="0" tIns="12065" rIns="0" bIns="0" rtlCol="0">
            <a:spAutoFit/>
          </a:bodyPr>
          <a:lstStyle/>
          <a:p>
            <a:pPr marL="38100">
              <a:lnSpc>
                <a:spcPct val="100000"/>
              </a:lnSpc>
              <a:spcBef>
                <a:spcPts val="95"/>
              </a:spcBef>
            </a:pPr>
            <a:r>
              <a:rPr sz="2800" dirty="0">
                <a:latin typeface="Calibri"/>
                <a:cs typeface="Calibri"/>
              </a:rPr>
              <a:t>olduğunu</a:t>
            </a:r>
            <a:r>
              <a:rPr sz="2800" spc="-110" dirty="0">
                <a:latin typeface="Calibri"/>
                <a:cs typeface="Calibri"/>
              </a:rPr>
              <a:t> </a:t>
            </a:r>
            <a:r>
              <a:rPr sz="2800" spc="-10" dirty="0">
                <a:latin typeface="Calibri"/>
                <a:cs typeface="Calibri"/>
              </a:rPr>
              <a:t>buluruz.</a:t>
            </a:r>
            <a:endParaRPr sz="2800">
              <a:latin typeface="Calibri"/>
              <a:cs typeface="Calibri"/>
            </a:endParaRPr>
          </a:p>
          <a:p>
            <a:pPr marL="38100" marR="30480">
              <a:lnSpc>
                <a:spcPct val="100000"/>
              </a:lnSpc>
              <a:tabLst>
                <a:tab pos="3596004" algn="l"/>
              </a:tabLst>
            </a:pPr>
            <a:r>
              <a:rPr sz="2800" i="1" dirty="0">
                <a:latin typeface="Calibri"/>
                <a:cs typeface="Calibri"/>
              </a:rPr>
              <a:t>V</a:t>
            </a:r>
            <a:r>
              <a:rPr sz="2775" i="1" baseline="-21021" dirty="0">
                <a:latin typeface="Calibri"/>
                <a:cs typeface="Calibri"/>
              </a:rPr>
              <a:t>ileri</a:t>
            </a:r>
            <a:r>
              <a:rPr sz="2800" dirty="0">
                <a:latin typeface="Calibri"/>
                <a:cs typeface="Calibri"/>
              </a:rPr>
              <a:t>,</a:t>
            </a:r>
            <a:r>
              <a:rPr sz="2800" spc="-85" dirty="0">
                <a:latin typeface="Calibri"/>
                <a:cs typeface="Calibri"/>
              </a:rPr>
              <a:t> </a:t>
            </a:r>
            <a:r>
              <a:rPr sz="2800" dirty="0">
                <a:latin typeface="Calibri"/>
                <a:cs typeface="Calibri"/>
              </a:rPr>
              <a:t>diyot</a:t>
            </a:r>
            <a:r>
              <a:rPr sz="2800" spc="-35" dirty="0">
                <a:latin typeface="Calibri"/>
                <a:cs typeface="Calibri"/>
              </a:rPr>
              <a:t> </a:t>
            </a:r>
            <a:r>
              <a:rPr sz="2800" dirty="0">
                <a:latin typeface="Calibri"/>
                <a:cs typeface="Calibri"/>
              </a:rPr>
              <a:t>üzerindeki</a:t>
            </a:r>
            <a:r>
              <a:rPr sz="2800" spc="-45" dirty="0">
                <a:latin typeface="Calibri"/>
                <a:cs typeface="Calibri"/>
              </a:rPr>
              <a:t> </a:t>
            </a:r>
            <a:r>
              <a:rPr sz="2800" dirty="0">
                <a:latin typeface="Calibri"/>
                <a:cs typeface="Calibri"/>
              </a:rPr>
              <a:t>ileri</a:t>
            </a:r>
            <a:r>
              <a:rPr sz="2800" spc="-70" dirty="0">
                <a:latin typeface="Calibri"/>
                <a:cs typeface="Calibri"/>
              </a:rPr>
              <a:t> </a:t>
            </a:r>
            <a:r>
              <a:rPr sz="2800" dirty="0">
                <a:latin typeface="Calibri"/>
                <a:cs typeface="Calibri"/>
              </a:rPr>
              <a:t>yön</a:t>
            </a:r>
            <a:r>
              <a:rPr sz="2800" spc="-45" dirty="0">
                <a:latin typeface="Calibri"/>
                <a:cs typeface="Calibri"/>
              </a:rPr>
              <a:t> </a:t>
            </a:r>
            <a:r>
              <a:rPr sz="2800" spc="-25" dirty="0">
                <a:latin typeface="Calibri"/>
                <a:cs typeface="Calibri"/>
              </a:rPr>
              <a:t>gerilimidir.</a:t>
            </a:r>
            <a:r>
              <a:rPr sz="2800" spc="-45" dirty="0">
                <a:latin typeface="Calibri"/>
                <a:cs typeface="Calibri"/>
              </a:rPr>
              <a:t> </a:t>
            </a:r>
            <a:r>
              <a:rPr sz="2800" i="1" dirty="0">
                <a:latin typeface="Calibri"/>
                <a:cs typeface="Calibri"/>
              </a:rPr>
              <a:t>I</a:t>
            </a:r>
            <a:r>
              <a:rPr sz="2775" i="1" baseline="-21021" dirty="0">
                <a:latin typeface="Calibri"/>
                <a:cs typeface="Calibri"/>
              </a:rPr>
              <a:t>ileri</a:t>
            </a:r>
            <a:r>
              <a:rPr sz="2775" i="1" spc="195" baseline="-21021" dirty="0">
                <a:latin typeface="Calibri"/>
                <a:cs typeface="Calibri"/>
              </a:rPr>
              <a:t> </a:t>
            </a:r>
            <a:r>
              <a:rPr sz="2800" dirty="0">
                <a:latin typeface="Calibri"/>
                <a:cs typeface="Calibri"/>
              </a:rPr>
              <a:t>ise</a:t>
            </a:r>
            <a:r>
              <a:rPr sz="2800" spc="-55" dirty="0">
                <a:latin typeface="Calibri"/>
                <a:cs typeface="Calibri"/>
              </a:rPr>
              <a:t> </a:t>
            </a:r>
            <a:r>
              <a:rPr sz="2800" spc="-10" dirty="0">
                <a:latin typeface="Calibri"/>
                <a:cs typeface="Calibri"/>
              </a:rPr>
              <a:t>diyottan </a:t>
            </a:r>
            <a:r>
              <a:rPr sz="2800" dirty="0">
                <a:latin typeface="Calibri"/>
                <a:cs typeface="Calibri"/>
              </a:rPr>
              <a:t>geçen</a:t>
            </a:r>
            <a:r>
              <a:rPr sz="2800" spc="-50" dirty="0">
                <a:latin typeface="Calibri"/>
                <a:cs typeface="Calibri"/>
              </a:rPr>
              <a:t> </a:t>
            </a:r>
            <a:r>
              <a:rPr sz="2800" dirty="0">
                <a:latin typeface="Calibri"/>
                <a:cs typeface="Calibri"/>
              </a:rPr>
              <a:t>ileri</a:t>
            </a:r>
            <a:r>
              <a:rPr sz="2800" spc="-55" dirty="0">
                <a:latin typeface="Calibri"/>
                <a:cs typeface="Calibri"/>
              </a:rPr>
              <a:t> </a:t>
            </a:r>
            <a:r>
              <a:rPr sz="2800" dirty="0">
                <a:latin typeface="Calibri"/>
                <a:cs typeface="Calibri"/>
              </a:rPr>
              <a:t>yön</a:t>
            </a:r>
            <a:r>
              <a:rPr sz="2800" spc="-20" dirty="0">
                <a:latin typeface="Calibri"/>
                <a:cs typeface="Calibri"/>
              </a:rPr>
              <a:t> </a:t>
            </a:r>
            <a:r>
              <a:rPr sz="2800" spc="-10" dirty="0">
                <a:latin typeface="Calibri"/>
                <a:cs typeface="Calibri"/>
              </a:rPr>
              <a:t>akımıdır.</a:t>
            </a:r>
            <a:r>
              <a:rPr sz="2800" dirty="0">
                <a:latin typeface="Calibri"/>
                <a:cs typeface="Calibri"/>
              </a:rPr>
              <a:t>	Şekil</a:t>
            </a:r>
            <a:r>
              <a:rPr sz="2800" spc="-90" dirty="0">
                <a:latin typeface="Calibri"/>
                <a:cs typeface="Calibri"/>
              </a:rPr>
              <a:t> </a:t>
            </a:r>
            <a:r>
              <a:rPr sz="2800" dirty="0">
                <a:latin typeface="Calibri"/>
                <a:cs typeface="Calibri"/>
              </a:rPr>
              <a:t>1b’nin</a:t>
            </a:r>
            <a:r>
              <a:rPr sz="2800" spc="-55" dirty="0">
                <a:latin typeface="Calibri"/>
                <a:cs typeface="Calibri"/>
              </a:rPr>
              <a:t> </a:t>
            </a:r>
            <a:r>
              <a:rPr sz="2800" dirty="0">
                <a:latin typeface="Calibri"/>
                <a:cs typeface="Calibri"/>
              </a:rPr>
              <a:t>ters</a:t>
            </a:r>
            <a:r>
              <a:rPr sz="2800" spc="-90" dirty="0">
                <a:latin typeface="Calibri"/>
                <a:cs typeface="Calibri"/>
              </a:rPr>
              <a:t> </a:t>
            </a:r>
            <a:r>
              <a:rPr sz="2800" dirty="0">
                <a:latin typeface="Calibri"/>
                <a:cs typeface="Calibri"/>
              </a:rPr>
              <a:t>yönde</a:t>
            </a:r>
            <a:r>
              <a:rPr sz="2800" spc="-75" dirty="0">
                <a:latin typeface="Calibri"/>
                <a:cs typeface="Calibri"/>
              </a:rPr>
              <a:t> </a:t>
            </a:r>
            <a:r>
              <a:rPr sz="2800" spc="-10" dirty="0">
                <a:latin typeface="Calibri"/>
                <a:cs typeface="Calibri"/>
              </a:rPr>
              <a:t>uygulanan potansiyele</a:t>
            </a:r>
            <a:r>
              <a:rPr sz="2800" spc="-90" dirty="0">
                <a:latin typeface="Calibri"/>
                <a:cs typeface="Calibri"/>
              </a:rPr>
              <a:t> </a:t>
            </a:r>
            <a:r>
              <a:rPr sz="2800" dirty="0">
                <a:latin typeface="Calibri"/>
                <a:cs typeface="Calibri"/>
              </a:rPr>
              <a:t>ilişkin</a:t>
            </a:r>
            <a:r>
              <a:rPr sz="2800" spc="-80" dirty="0">
                <a:latin typeface="Calibri"/>
                <a:cs typeface="Calibri"/>
              </a:rPr>
              <a:t> </a:t>
            </a:r>
            <a:r>
              <a:rPr sz="2800" dirty="0">
                <a:latin typeface="Calibri"/>
                <a:cs typeface="Calibri"/>
              </a:rPr>
              <a:t>bölümüne</a:t>
            </a:r>
            <a:r>
              <a:rPr sz="2800" spc="-65" dirty="0">
                <a:latin typeface="Calibri"/>
                <a:cs typeface="Calibri"/>
              </a:rPr>
              <a:t> </a:t>
            </a:r>
            <a:r>
              <a:rPr sz="2800" dirty="0">
                <a:latin typeface="Calibri"/>
                <a:cs typeface="Calibri"/>
              </a:rPr>
              <a:t>bakacak</a:t>
            </a:r>
            <a:r>
              <a:rPr sz="2800" spc="-100" dirty="0">
                <a:latin typeface="Calibri"/>
                <a:cs typeface="Calibri"/>
              </a:rPr>
              <a:t> </a:t>
            </a:r>
            <a:r>
              <a:rPr sz="2800" spc="-10" dirty="0">
                <a:latin typeface="Calibri"/>
                <a:cs typeface="Calibri"/>
              </a:rPr>
              <a:t>olursak</a:t>
            </a:r>
            <a:endParaRPr sz="2800">
              <a:latin typeface="Calibri"/>
              <a:cs typeface="Calibri"/>
            </a:endParaRPr>
          </a:p>
        </p:txBody>
      </p:sp>
      <p:sp>
        <p:nvSpPr>
          <p:cNvPr id="12" name="object 12"/>
          <p:cNvSpPr/>
          <p:nvPr/>
        </p:nvSpPr>
        <p:spPr>
          <a:xfrm>
            <a:off x="3012705" y="6050488"/>
            <a:ext cx="815340" cy="0"/>
          </a:xfrm>
          <a:custGeom>
            <a:avLst/>
            <a:gdLst/>
            <a:ahLst/>
            <a:cxnLst/>
            <a:rect l="l" t="t" r="r" b="b"/>
            <a:pathLst>
              <a:path w="815339">
                <a:moveTo>
                  <a:pt x="0" y="0"/>
                </a:moveTo>
                <a:lnTo>
                  <a:pt x="815332" y="0"/>
                </a:lnTo>
              </a:path>
            </a:pathLst>
          </a:custGeom>
          <a:ln w="6436">
            <a:solidFill>
              <a:srgbClr val="000000"/>
            </a:solidFill>
          </a:ln>
        </p:spPr>
        <p:txBody>
          <a:bodyPr wrap="square" lIns="0" tIns="0" rIns="0" bIns="0" rtlCol="0"/>
          <a:lstStyle/>
          <a:p>
            <a:endParaRPr/>
          </a:p>
        </p:txBody>
      </p:sp>
      <p:sp>
        <p:nvSpPr>
          <p:cNvPr id="13" name="object 13"/>
          <p:cNvSpPr/>
          <p:nvPr/>
        </p:nvSpPr>
        <p:spPr>
          <a:xfrm>
            <a:off x="4179628" y="6050488"/>
            <a:ext cx="815340" cy="0"/>
          </a:xfrm>
          <a:custGeom>
            <a:avLst/>
            <a:gdLst/>
            <a:ahLst/>
            <a:cxnLst/>
            <a:rect l="l" t="t" r="r" b="b"/>
            <a:pathLst>
              <a:path w="815339">
                <a:moveTo>
                  <a:pt x="0" y="0"/>
                </a:moveTo>
                <a:lnTo>
                  <a:pt x="815345" y="0"/>
                </a:lnTo>
              </a:path>
            </a:pathLst>
          </a:custGeom>
          <a:ln w="6436">
            <a:solidFill>
              <a:srgbClr val="000000"/>
            </a:solidFill>
          </a:ln>
        </p:spPr>
        <p:txBody>
          <a:bodyPr wrap="square" lIns="0" tIns="0" rIns="0" bIns="0" rtlCol="0"/>
          <a:lstStyle/>
          <a:p>
            <a:endParaRPr/>
          </a:p>
        </p:txBody>
      </p:sp>
      <p:sp>
        <p:nvSpPr>
          <p:cNvPr id="14" name="object 14"/>
          <p:cNvSpPr txBox="1"/>
          <p:nvPr/>
        </p:nvSpPr>
        <p:spPr>
          <a:xfrm>
            <a:off x="4494792" y="6043009"/>
            <a:ext cx="193040" cy="423545"/>
          </a:xfrm>
          <a:prstGeom prst="rect">
            <a:avLst/>
          </a:prstGeom>
        </p:spPr>
        <p:txBody>
          <a:bodyPr vert="horz" wrap="square" lIns="0" tIns="13970" rIns="0" bIns="0" rtlCol="0">
            <a:spAutoFit/>
          </a:bodyPr>
          <a:lstStyle/>
          <a:p>
            <a:pPr marL="12700">
              <a:lnSpc>
                <a:spcPct val="100000"/>
              </a:lnSpc>
              <a:spcBef>
                <a:spcPts val="110"/>
              </a:spcBef>
            </a:pPr>
            <a:r>
              <a:rPr sz="2600" spc="-50" dirty="0">
                <a:latin typeface="Times New Roman"/>
                <a:cs typeface="Times New Roman"/>
              </a:rPr>
              <a:t>0</a:t>
            </a:r>
            <a:endParaRPr sz="2600">
              <a:latin typeface="Times New Roman"/>
              <a:cs typeface="Times New Roman"/>
            </a:endParaRPr>
          </a:p>
        </p:txBody>
      </p:sp>
      <p:sp>
        <p:nvSpPr>
          <p:cNvPr id="18" name="object 18"/>
          <p:cNvSpPr txBox="1">
            <a:spLocks noGrp="1"/>
          </p:cNvSpPr>
          <p:nvPr>
            <p:ph type="sldNum" sz="quarter" idx="7"/>
          </p:nvPr>
        </p:nvSpPr>
        <p:spPr>
          <a:prstGeom prst="rect">
            <a:avLst/>
          </a:prstGeom>
        </p:spPr>
        <p:txBody>
          <a:bodyPr vert="horz" wrap="square" lIns="0" tIns="0" rIns="0" bIns="0" rtlCol="0">
            <a:spAutoFit/>
          </a:bodyPr>
          <a:lstStyle/>
          <a:p>
            <a:pPr marL="38100">
              <a:lnSpc>
                <a:spcPts val="3145"/>
              </a:lnSpc>
            </a:pPr>
            <a:fld id="{81D60167-4931-47E6-BA6A-407CBD079E47}" type="slidenum">
              <a:rPr sz="3200" b="1" spc="-25" dirty="0">
                <a:latin typeface="Calibri"/>
                <a:cs typeface="Calibri"/>
              </a:rPr>
              <a:t>22</a:t>
            </a:fld>
            <a:endParaRPr sz="3200">
              <a:latin typeface="Calibri"/>
              <a:cs typeface="Calibri"/>
            </a:endParaRPr>
          </a:p>
        </p:txBody>
      </p:sp>
      <p:sp>
        <p:nvSpPr>
          <p:cNvPr id="15" name="object 15"/>
          <p:cNvSpPr txBox="1"/>
          <p:nvPr/>
        </p:nvSpPr>
        <p:spPr>
          <a:xfrm>
            <a:off x="2258974" y="5961172"/>
            <a:ext cx="375285" cy="316865"/>
          </a:xfrm>
          <a:prstGeom prst="rect">
            <a:avLst/>
          </a:prstGeom>
        </p:spPr>
        <p:txBody>
          <a:bodyPr vert="horz" wrap="square" lIns="0" tIns="13970" rIns="0" bIns="0" rtlCol="0">
            <a:spAutoFit/>
          </a:bodyPr>
          <a:lstStyle/>
          <a:p>
            <a:pPr marL="12700">
              <a:lnSpc>
                <a:spcPct val="100000"/>
              </a:lnSpc>
              <a:spcBef>
                <a:spcPts val="110"/>
              </a:spcBef>
            </a:pPr>
            <a:r>
              <a:rPr sz="1900" i="1" spc="-20" dirty="0">
                <a:latin typeface="Times New Roman"/>
                <a:cs typeface="Times New Roman"/>
              </a:rPr>
              <a:t>ters</a:t>
            </a:r>
            <a:endParaRPr sz="1900">
              <a:latin typeface="Times New Roman"/>
              <a:cs typeface="Times New Roman"/>
            </a:endParaRPr>
          </a:p>
        </p:txBody>
      </p:sp>
      <p:sp>
        <p:nvSpPr>
          <p:cNvPr id="16" name="object 16"/>
          <p:cNvSpPr txBox="1"/>
          <p:nvPr/>
        </p:nvSpPr>
        <p:spPr>
          <a:xfrm>
            <a:off x="3127511" y="6126075"/>
            <a:ext cx="551815" cy="423545"/>
          </a:xfrm>
          <a:prstGeom prst="rect">
            <a:avLst/>
          </a:prstGeom>
        </p:spPr>
        <p:txBody>
          <a:bodyPr vert="horz" wrap="square" lIns="0" tIns="13970" rIns="0" bIns="0" rtlCol="0">
            <a:spAutoFit/>
          </a:bodyPr>
          <a:lstStyle/>
          <a:p>
            <a:pPr marL="38100">
              <a:lnSpc>
                <a:spcPct val="100000"/>
              </a:lnSpc>
              <a:spcBef>
                <a:spcPts val="110"/>
              </a:spcBef>
            </a:pPr>
            <a:r>
              <a:rPr sz="3900" i="1" spc="-15" baseline="13888" dirty="0">
                <a:latin typeface="Times New Roman"/>
                <a:cs typeface="Times New Roman"/>
              </a:rPr>
              <a:t>I</a:t>
            </a:r>
            <a:r>
              <a:rPr sz="1900" i="1" spc="-10" dirty="0">
                <a:latin typeface="Times New Roman"/>
                <a:cs typeface="Times New Roman"/>
              </a:rPr>
              <a:t>ters</a:t>
            </a:r>
            <a:endParaRPr sz="1900">
              <a:latin typeface="Times New Roman"/>
              <a:cs typeface="Times New Roman"/>
            </a:endParaRPr>
          </a:p>
        </p:txBody>
      </p:sp>
      <p:sp>
        <p:nvSpPr>
          <p:cNvPr id="17" name="object 17"/>
          <p:cNvSpPr txBox="1"/>
          <p:nvPr/>
        </p:nvSpPr>
        <p:spPr>
          <a:xfrm>
            <a:off x="2045372" y="5789220"/>
            <a:ext cx="5077460" cy="423545"/>
          </a:xfrm>
          <a:prstGeom prst="rect">
            <a:avLst/>
          </a:prstGeom>
        </p:spPr>
        <p:txBody>
          <a:bodyPr vert="horz" wrap="square" lIns="0" tIns="13970" rIns="0" bIns="0" rtlCol="0">
            <a:spAutoFit/>
          </a:bodyPr>
          <a:lstStyle/>
          <a:p>
            <a:pPr marL="38100">
              <a:lnSpc>
                <a:spcPct val="100000"/>
              </a:lnSpc>
              <a:spcBef>
                <a:spcPts val="110"/>
              </a:spcBef>
              <a:tabLst>
                <a:tab pos="703580" algn="l"/>
                <a:tab pos="1870075" algn="l"/>
                <a:tab pos="3037205" algn="l"/>
              </a:tabLst>
            </a:pPr>
            <a:r>
              <a:rPr sz="2600" i="1" spc="-50" dirty="0">
                <a:latin typeface="Times New Roman"/>
                <a:cs typeface="Times New Roman"/>
              </a:rPr>
              <a:t>R</a:t>
            </a:r>
            <a:r>
              <a:rPr sz="2600" i="1" dirty="0">
                <a:latin typeface="Times New Roman"/>
                <a:cs typeface="Times New Roman"/>
              </a:rPr>
              <a:t>	</a:t>
            </a:r>
            <a:r>
              <a:rPr sz="2600" dirty="0">
                <a:latin typeface="Symbol"/>
                <a:cs typeface="Symbol"/>
              </a:rPr>
              <a:t></a:t>
            </a:r>
            <a:r>
              <a:rPr sz="2600" spc="55" dirty="0">
                <a:latin typeface="Times New Roman"/>
                <a:cs typeface="Times New Roman"/>
              </a:rPr>
              <a:t> </a:t>
            </a:r>
            <a:r>
              <a:rPr sz="3900" baseline="34188" dirty="0">
                <a:latin typeface="Symbol"/>
                <a:cs typeface="Symbol"/>
              </a:rPr>
              <a:t></a:t>
            </a:r>
            <a:r>
              <a:rPr sz="3900" spc="-577" baseline="34188" dirty="0">
                <a:latin typeface="Times New Roman"/>
                <a:cs typeface="Times New Roman"/>
              </a:rPr>
              <a:t> </a:t>
            </a:r>
            <a:r>
              <a:rPr sz="3900" i="1" spc="-15" baseline="34188" dirty="0">
                <a:latin typeface="Times New Roman"/>
                <a:cs typeface="Times New Roman"/>
              </a:rPr>
              <a:t>V</a:t>
            </a:r>
            <a:r>
              <a:rPr sz="2850" i="1" spc="-15" baseline="27777" dirty="0">
                <a:latin typeface="Times New Roman"/>
                <a:cs typeface="Times New Roman"/>
              </a:rPr>
              <a:t>ters</a:t>
            </a:r>
            <a:r>
              <a:rPr sz="2850" i="1" baseline="27777" dirty="0">
                <a:latin typeface="Times New Roman"/>
                <a:cs typeface="Times New Roman"/>
              </a:rPr>
              <a:t>	</a:t>
            </a:r>
            <a:r>
              <a:rPr sz="2600" dirty="0">
                <a:latin typeface="Symbol"/>
                <a:cs typeface="Symbol"/>
              </a:rPr>
              <a:t></a:t>
            </a:r>
            <a:r>
              <a:rPr sz="2600" spc="55" dirty="0">
                <a:latin typeface="Times New Roman"/>
                <a:cs typeface="Times New Roman"/>
              </a:rPr>
              <a:t> </a:t>
            </a:r>
            <a:r>
              <a:rPr sz="3900" baseline="34188" dirty="0">
                <a:latin typeface="Symbol"/>
                <a:cs typeface="Symbol"/>
              </a:rPr>
              <a:t></a:t>
            </a:r>
            <a:r>
              <a:rPr sz="3900" spc="-577" baseline="34188" dirty="0">
                <a:latin typeface="Times New Roman"/>
                <a:cs typeface="Times New Roman"/>
              </a:rPr>
              <a:t> </a:t>
            </a:r>
            <a:r>
              <a:rPr sz="3900" i="1" spc="-30" baseline="34188" dirty="0">
                <a:latin typeface="Times New Roman"/>
                <a:cs typeface="Times New Roman"/>
              </a:rPr>
              <a:t>V</a:t>
            </a:r>
            <a:r>
              <a:rPr sz="2850" i="1" spc="-30" baseline="27777" dirty="0">
                <a:latin typeface="Times New Roman"/>
                <a:cs typeface="Times New Roman"/>
              </a:rPr>
              <a:t>ters</a:t>
            </a:r>
            <a:r>
              <a:rPr sz="2850" i="1" baseline="27777" dirty="0">
                <a:latin typeface="Times New Roman"/>
                <a:cs typeface="Times New Roman"/>
              </a:rPr>
              <a:t>	</a:t>
            </a:r>
            <a:r>
              <a:rPr sz="2600" dirty="0">
                <a:latin typeface="Symbol"/>
                <a:cs typeface="Symbol"/>
              </a:rPr>
              <a:t></a:t>
            </a:r>
            <a:r>
              <a:rPr sz="2600" spc="-85" dirty="0">
                <a:latin typeface="Times New Roman"/>
                <a:cs typeface="Times New Roman"/>
              </a:rPr>
              <a:t> </a:t>
            </a:r>
            <a:r>
              <a:rPr sz="2600" dirty="0">
                <a:latin typeface="Symbol"/>
                <a:cs typeface="Symbol"/>
              </a:rPr>
              <a:t></a:t>
            </a:r>
            <a:r>
              <a:rPr sz="2600" spc="-150" dirty="0">
                <a:latin typeface="Times New Roman"/>
                <a:cs typeface="Times New Roman"/>
              </a:rPr>
              <a:t> </a:t>
            </a:r>
            <a:r>
              <a:rPr sz="2600" dirty="0">
                <a:latin typeface="Times New Roman"/>
                <a:cs typeface="Times New Roman"/>
              </a:rPr>
              <a:t>(sonsuz)</a:t>
            </a:r>
            <a:r>
              <a:rPr sz="2600" spc="-250" dirty="0">
                <a:latin typeface="Times New Roman"/>
                <a:cs typeface="Times New Roman"/>
              </a:rPr>
              <a:t> </a:t>
            </a:r>
            <a:r>
              <a:rPr sz="2600" spc="-50" dirty="0">
                <a:latin typeface="Symbol"/>
                <a:cs typeface="Symbol"/>
              </a:rPr>
              <a:t></a:t>
            </a:r>
            <a:endParaRPr sz="2600">
              <a:latin typeface="Symbol"/>
              <a:cs typeface="Symbo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a:spLocks noGrp="1"/>
          </p:cNvSpPr>
          <p:nvPr>
            <p:ph type="sldNum" sz="quarter" idx="7"/>
          </p:nvPr>
        </p:nvSpPr>
        <p:spPr>
          <a:prstGeom prst="rect">
            <a:avLst/>
          </a:prstGeom>
        </p:spPr>
        <p:txBody>
          <a:bodyPr vert="horz" wrap="square" lIns="0" tIns="0" rIns="0" bIns="0" rtlCol="0">
            <a:spAutoFit/>
          </a:bodyPr>
          <a:lstStyle/>
          <a:p>
            <a:pPr marL="38100">
              <a:lnSpc>
                <a:spcPts val="3145"/>
              </a:lnSpc>
            </a:pPr>
            <a:fld id="{81D60167-4931-47E6-BA6A-407CBD079E47}" type="slidenum">
              <a:rPr sz="3200" b="1" spc="-25" dirty="0">
                <a:latin typeface="Calibri"/>
                <a:cs typeface="Calibri"/>
              </a:rPr>
              <a:t>23</a:t>
            </a:fld>
            <a:endParaRPr sz="3200">
              <a:latin typeface="Calibri"/>
              <a:cs typeface="Calibri"/>
            </a:endParaRPr>
          </a:p>
        </p:txBody>
      </p:sp>
      <p:sp>
        <p:nvSpPr>
          <p:cNvPr id="2" name="object 2"/>
          <p:cNvSpPr txBox="1"/>
          <p:nvPr/>
        </p:nvSpPr>
        <p:spPr>
          <a:xfrm>
            <a:off x="106070" y="627710"/>
            <a:ext cx="8700770" cy="5367020"/>
          </a:xfrm>
          <a:prstGeom prst="rect">
            <a:avLst/>
          </a:prstGeom>
        </p:spPr>
        <p:txBody>
          <a:bodyPr vert="horz" wrap="square" lIns="0" tIns="55244" rIns="0" bIns="0" rtlCol="0">
            <a:spAutoFit/>
          </a:bodyPr>
          <a:lstStyle/>
          <a:p>
            <a:pPr marL="38100" marR="45085">
              <a:lnSpc>
                <a:spcPct val="90000"/>
              </a:lnSpc>
              <a:spcBef>
                <a:spcPts val="434"/>
              </a:spcBef>
            </a:pPr>
            <a:r>
              <a:rPr sz="2800" dirty="0">
                <a:latin typeface="Calibri"/>
                <a:cs typeface="Calibri"/>
              </a:rPr>
              <a:t>Burada</a:t>
            </a:r>
            <a:r>
              <a:rPr sz="2800" spc="-60" dirty="0">
                <a:latin typeface="Calibri"/>
                <a:cs typeface="Calibri"/>
              </a:rPr>
              <a:t> </a:t>
            </a:r>
            <a:r>
              <a:rPr sz="2800" i="1" dirty="0">
                <a:latin typeface="Calibri"/>
                <a:cs typeface="Calibri"/>
              </a:rPr>
              <a:t>V</a:t>
            </a:r>
            <a:r>
              <a:rPr sz="2775" i="1" baseline="-21021" dirty="0">
                <a:latin typeface="Calibri"/>
                <a:cs typeface="Calibri"/>
              </a:rPr>
              <a:t>ters</a:t>
            </a:r>
            <a:r>
              <a:rPr sz="2775" i="1" spc="209" baseline="-21021" dirty="0">
                <a:latin typeface="Calibri"/>
                <a:cs typeface="Calibri"/>
              </a:rPr>
              <a:t> </a:t>
            </a:r>
            <a:r>
              <a:rPr sz="2800" dirty="0">
                <a:latin typeface="Calibri"/>
                <a:cs typeface="Calibri"/>
              </a:rPr>
              <a:t>diyot</a:t>
            </a:r>
            <a:r>
              <a:rPr sz="2800" spc="-55" dirty="0">
                <a:latin typeface="Calibri"/>
                <a:cs typeface="Calibri"/>
              </a:rPr>
              <a:t> </a:t>
            </a:r>
            <a:r>
              <a:rPr sz="2800" dirty="0">
                <a:latin typeface="Calibri"/>
                <a:cs typeface="Calibri"/>
              </a:rPr>
              <a:t>üzerindeki</a:t>
            </a:r>
            <a:r>
              <a:rPr sz="2800" spc="-40" dirty="0">
                <a:latin typeface="Calibri"/>
                <a:cs typeface="Calibri"/>
              </a:rPr>
              <a:t> </a:t>
            </a:r>
            <a:r>
              <a:rPr sz="2800" dirty="0">
                <a:latin typeface="Calibri"/>
                <a:cs typeface="Calibri"/>
              </a:rPr>
              <a:t>ters</a:t>
            </a:r>
            <a:r>
              <a:rPr sz="2800" spc="-70" dirty="0">
                <a:latin typeface="Calibri"/>
                <a:cs typeface="Calibri"/>
              </a:rPr>
              <a:t> </a:t>
            </a:r>
            <a:r>
              <a:rPr sz="2800" dirty="0">
                <a:latin typeface="Calibri"/>
                <a:cs typeface="Calibri"/>
              </a:rPr>
              <a:t>yöndeki</a:t>
            </a:r>
            <a:r>
              <a:rPr sz="2800" spc="-55" dirty="0">
                <a:latin typeface="Calibri"/>
                <a:cs typeface="Calibri"/>
              </a:rPr>
              <a:t> </a:t>
            </a:r>
            <a:r>
              <a:rPr sz="2800" dirty="0">
                <a:latin typeface="Calibri"/>
                <a:cs typeface="Calibri"/>
              </a:rPr>
              <a:t>gerilim</a:t>
            </a:r>
            <a:r>
              <a:rPr sz="2800" spc="-60" dirty="0">
                <a:latin typeface="Calibri"/>
                <a:cs typeface="Calibri"/>
              </a:rPr>
              <a:t> </a:t>
            </a:r>
            <a:r>
              <a:rPr sz="2800" dirty="0">
                <a:latin typeface="Calibri"/>
                <a:cs typeface="Calibri"/>
              </a:rPr>
              <a:t>ve</a:t>
            </a:r>
            <a:r>
              <a:rPr sz="2800" spc="-155" dirty="0">
                <a:latin typeface="Calibri"/>
                <a:cs typeface="Calibri"/>
              </a:rPr>
              <a:t> </a:t>
            </a:r>
            <a:r>
              <a:rPr sz="2800" i="1" dirty="0">
                <a:latin typeface="Calibri"/>
                <a:cs typeface="Calibri"/>
              </a:rPr>
              <a:t>I</a:t>
            </a:r>
            <a:r>
              <a:rPr sz="2775" i="1" baseline="-21021" dirty="0">
                <a:latin typeface="Calibri"/>
                <a:cs typeface="Calibri"/>
              </a:rPr>
              <a:t>ters</a:t>
            </a:r>
            <a:r>
              <a:rPr sz="2775" i="1" spc="202" baseline="-21021" dirty="0">
                <a:latin typeface="Calibri"/>
                <a:cs typeface="Calibri"/>
              </a:rPr>
              <a:t> </a:t>
            </a:r>
            <a:r>
              <a:rPr sz="2800" spc="-25" dirty="0">
                <a:latin typeface="Calibri"/>
                <a:cs typeface="Calibri"/>
              </a:rPr>
              <a:t>ise </a:t>
            </a:r>
            <a:r>
              <a:rPr sz="2800" spc="-10" dirty="0">
                <a:latin typeface="Calibri"/>
                <a:cs typeface="Calibri"/>
              </a:rPr>
              <a:t>diyottan</a:t>
            </a:r>
            <a:r>
              <a:rPr sz="2800" spc="-80" dirty="0">
                <a:latin typeface="Calibri"/>
                <a:cs typeface="Calibri"/>
              </a:rPr>
              <a:t> </a:t>
            </a:r>
            <a:r>
              <a:rPr sz="2800" dirty="0">
                <a:latin typeface="Calibri"/>
                <a:cs typeface="Calibri"/>
              </a:rPr>
              <a:t>ters</a:t>
            </a:r>
            <a:r>
              <a:rPr sz="2800" spc="-105" dirty="0">
                <a:latin typeface="Calibri"/>
                <a:cs typeface="Calibri"/>
              </a:rPr>
              <a:t> </a:t>
            </a:r>
            <a:r>
              <a:rPr sz="2800" dirty="0">
                <a:latin typeface="Calibri"/>
                <a:cs typeface="Calibri"/>
              </a:rPr>
              <a:t>yönde</a:t>
            </a:r>
            <a:r>
              <a:rPr sz="2800" spc="-80" dirty="0">
                <a:latin typeface="Calibri"/>
                <a:cs typeface="Calibri"/>
              </a:rPr>
              <a:t> </a:t>
            </a:r>
            <a:r>
              <a:rPr sz="2800" dirty="0">
                <a:latin typeface="Calibri"/>
                <a:cs typeface="Calibri"/>
              </a:rPr>
              <a:t>geçen</a:t>
            </a:r>
            <a:r>
              <a:rPr sz="2800" spc="-100" dirty="0">
                <a:latin typeface="Calibri"/>
                <a:cs typeface="Calibri"/>
              </a:rPr>
              <a:t> </a:t>
            </a:r>
            <a:r>
              <a:rPr sz="2800" spc="-30" dirty="0">
                <a:latin typeface="Calibri"/>
                <a:cs typeface="Calibri"/>
              </a:rPr>
              <a:t>akımdır.</a:t>
            </a:r>
            <a:r>
              <a:rPr sz="2800" spc="-70" dirty="0">
                <a:latin typeface="Calibri"/>
                <a:cs typeface="Calibri"/>
              </a:rPr>
              <a:t> </a:t>
            </a:r>
            <a:r>
              <a:rPr sz="2800" i="1" dirty="0">
                <a:latin typeface="Calibri"/>
                <a:cs typeface="Calibri"/>
              </a:rPr>
              <a:t>(Sızıntı</a:t>
            </a:r>
            <a:r>
              <a:rPr sz="2800" i="1" spc="-114" dirty="0">
                <a:latin typeface="Calibri"/>
                <a:cs typeface="Calibri"/>
              </a:rPr>
              <a:t> </a:t>
            </a:r>
            <a:r>
              <a:rPr sz="2800" i="1" dirty="0">
                <a:latin typeface="Calibri"/>
                <a:cs typeface="Calibri"/>
              </a:rPr>
              <a:t>akımıdır).</a:t>
            </a:r>
            <a:r>
              <a:rPr sz="2800" i="1" spc="-70" dirty="0">
                <a:latin typeface="Calibri"/>
                <a:cs typeface="Calibri"/>
              </a:rPr>
              <a:t> </a:t>
            </a:r>
            <a:r>
              <a:rPr sz="2800" spc="-10" dirty="0">
                <a:latin typeface="Calibri"/>
                <a:cs typeface="Calibri"/>
              </a:rPr>
              <a:t>Teorik </a:t>
            </a:r>
            <a:r>
              <a:rPr sz="2800" dirty="0">
                <a:latin typeface="Calibri"/>
                <a:cs typeface="Calibri"/>
              </a:rPr>
              <a:t>hesaplamalarda,</a:t>
            </a:r>
            <a:r>
              <a:rPr sz="2800" spc="-75" dirty="0">
                <a:latin typeface="Calibri"/>
                <a:cs typeface="Calibri"/>
              </a:rPr>
              <a:t> </a:t>
            </a:r>
            <a:r>
              <a:rPr sz="2800" dirty="0">
                <a:latin typeface="Calibri"/>
                <a:cs typeface="Calibri"/>
              </a:rPr>
              <a:t>ideal</a:t>
            </a:r>
            <a:r>
              <a:rPr sz="2800" spc="-85" dirty="0">
                <a:latin typeface="Calibri"/>
                <a:cs typeface="Calibri"/>
              </a:rPr>
              <a:t> </a:t>
            </a:r>
            <a:r>
              <a:rPr sz="2800" dirty="0">
                <a:latin typeface="Calibri"/>
                <a:cs typeface="Calibri"/>
              </a:rPr>
              <a:t>diyot</a:t>
            </a:r>
            <a:r>
              <a:rPr sz="2800" spc="-70" dirty="0">
                <a:latin typeface="Calibri"/>
                <a:cs typeface="Calibri"/>
              </a:rPr>
              <a:t> </a:t>
            </a:r>
            <a:r>
              <a:rPr sz="2800" dirty="0">
                <a:latin typeface="Calibri"/>
                <a:cs typeface="Calibri"/>
              </a:rPr>
              <a:t>iletimde</a:t>
            </a:r>
            <a:r>
              <a:rPr sz="2800" spc="-80" dirty="0">
                <a:latin typeface="Calibri"/>
                <a:cs typeface="Calibri"/>
              </a:rPr>
              <a:t> </a:t>
            </a:r>
            <a:r>
              <a:rPr sz="2800" dirty="0">
                <a:latin typeface="Calibri"/>
                <a:cs typeface="Calibri"/>
              </a:rPr>
              <a:t>olmadığı</a:t>
            </a:r>
            <a:r>
              <a:rPr sz="2800" spc="-90" dirty="0">
                <a:latin typeface="Calibri"/>
                <a:cs typeface="Calibri"/>
              </a:rPr>
              <a:t> </a:t>
            </a:r>
            <a:r>
              <a:rPr sz="2800" dirty="0">
                <a:latin typeface="Calibri"/>
                <a:cs typeface="Calibri"/>
              </a:rPr>
              <a:t>durumda</a:t>
            </a:r>
            <a:r>
              <a:rPr sz="2800" spc="-45" dirty="0">
                <a:latin typeface="Calibri"/>
                <a:cs typeface="Calibri"/>
              </a:rPr>
              <a:t> </a:t>
            </a:r>
            <a:r>
              <a:rPr sz="2800" spc="-20" dirty="0">
                <a:latin typeface="Calibri"/>
                <a:cs typeface="Calibri"/>
              </a:rPr>
              <a:t>açık </a:t>
            </a:r>
            <a:r>
              <a:rPr sz="2800" dirty="0">
                <a:latin typeface="Calibri"/>
                <a:cs typeface="Calibri"/>
              </a:rPr>
              <a:t>bir</a:t>
            </a:r>
            <a:r>
              <a:rPr sz="2800" spc="-85" dirty="0">
                <a:latin typeface="Calibri"/>
                <a:cs typeface="Calibri"/>
              </a:rPr>
              <a:t> </a:t>
            </a:r>
            <a:r>
              <a:rPr sz="2800" dirty="0">
                <a:latin typeface="Calibri"/>
                <a:cs typeface="Calibri"/>
              </a:rPr>
              <a:t>anahtar</a:t>
            </a:r>
            <a:r>
              <a:rPr sz="2800" spc="-75" dirty="0">
                <a:latin typeface="Calibri"/>
                <a:cs typeface="Calibri"/>
              </a:rPr>
              <a:t> </a:t>
            </a:r>
            <a:r>
              <a:rPr sz="2800" dirty="0">
                <a:latin typeface="Calibri"/>
                <a:cs typeface="Calibri"/>
              </a:rPr>
              <a:t>gibi</a:t>
            </a:r>
            <a:r>
              <a:rPr sz="2800" spc="-85" dirty="0">
                <a:latin typeface="Calibri"/>
                <a:cs typeface="Calibri"/>
              </a:rPr>
              <a:t> </a:t>
            </a:r>
            <a:r>
              <a:rPr sz="2800" spc="-10" dirty="0">
                <a:latin typeface="Calibri"/>
                <a:cs typeface="Calibri"/>
              </a:rPr>
              <a:t>davranan</a:t>
            </a:r>
            <a:r>
              <a:rPr sz="2800" spc="-55" dirty="0">
                <a:latin typeface="Calibri"/>
                <a:cs typeface="Calibri"/>
              </a:rPr>
              <a:t> </a:t>
            </a:r>
            <a:r>
              <a:rPr sz="2800" b="1" dirty="0">
                <a:latin typeface="Calibri"/>
                <a:cs typeface="Calibri"/>
              </a:rPr>
              <a:t>∞</a:t>
            </a:r>
            <a:r>
              <a:rPr sz="2800" b="1" spc="-75" dirty="0">
                <a:latin typeface="Calibri"/>
                <a:cs typeface="Calibri"/>
              </a:rPr>
              <a:t> </a:t>
            </a:r>
            <a:r>
              <a:rPr sz="2800" dirty="0">
                <a:latin typeface="Calibri"/>
                <a:cs typeface="Calibri"/>
              </a:rPr>
              <a:t>büyüklükte</a:t>
            </a:r>
            <a:r>
              <a:rPr sz="2800" spc="-50" dirty="0">
                <a:latin typeface="Calibri"/>
                <a:cs typeface="Calibri"/>
              </a:rPr>
              <a:t> </a:t>
            </a:r>
            <a:r>
              <a:rPr sz="2800" dirty="0">
                <a:latin typeface="Calibri"/>
                <a:cs typeface="Calibri"/>
              </a:rPr>
              <a:t>dirence</a:t>
            </a:r>
            <a:r>
              <a:rPr sz="2800" spc="-80" dirty="0">
                <a:latin typeface="Calibri"/>
                <a:cs typeface="Calibri"/>
              </a:rPr>
              <a:t> </a:t>
            </a:r>
            <a:r>
              <a:rPr sz="2800" dirty="0">
                <a:latin typeface="Calibri"/>
                <a:cs typeface="Calibri"/>
              </a:rPr>
              <a:t>sahip</a:t>
            </a:r>
            <a:r>
              <a:rPr sz="2800" spc="-70" dirty="0">
                <a:latin typeface="Calibri"/>
                <a:cs typeface="Calibri"/>
              </a:rPr>
              <a:t> </a:t>
            </a:r>
            <a:r>
              <a:rPr sz="2800" spc="-25" dirty="0">
                <a:latin typeface="Calibri"/>
                <a:cs typeface="Calibri"/>
              </a:rPr>
              <a:t>bir</a:t>
            </a:r>
            <a:endParaRPr sz="2800">
              <a:latin typeface="Calibri"/>
              <a:cs typeface="Calibri"/>
            </a:endParaRPr>
          </a:p>
          <a:p>
            <a:pPr marL="38100" marR="30480">
              <a:lnSpc>
                <a:spcPts val="3020"/>
              </a:lnSpc>
              <a:spcBef>
                <a:spcPts val="50"/>
              </a:spcBef>
            </a:pPr>
            <a:r>
              <a:rPr sz="2800" dirty="0">
                <a:latin typeface="Calibri"/>
                <a:cs typeface="Calibri"/>
              </a:rPr>
              <a:t>devre</a:t>
            </a:r>
            <a:r>
              <a:rPr sz="2800" spc="-80" dirty="0">
                <a:latin typeface="Calibri"/>
                <a:cs typeface="Calibri"/>
              </a:rPr>
              <a:t> </a:t>
            </a:r>
            <a:r>
              <a:rPr sz="2800" dirty="0">
                <a:latin typeface="Calibri"/>
                <a:cs typeface="Calibri"/>
              </a:rPr>
              <a:t>elemanı</a:t>
            </a:r>
            <a:r>
              <a:rPr sz="2800" spc="-95" dirty="0">
                <a:latin typeface="Calibri"/>
                <a:cs typeface="Calibri"/>
              </a:rPr>
              <a:t> </a:t>
            </a:r>
            <a:r>
              <a:rPr sz="2800" dirty="0">
                <a:latin typeface="Calibri"/>
                <a:cs typeface="Calibri"/>
              </a:rPr>
              <a:t>olarak</a:t>
            </a:r>
            <a:r>
              <a:rPr sz="2800" spc="-85" dirty="0">
                <a:latin typeface="Calibri"/>
                <a:cs typeface="Calibri"/>
              </a:rPr>
              <a:t> </a:t>
            </a:r>
            <a:r>
              <a:rPr sz="2800" dirty="0">
                <a:latin typeface="Calibri"/>
                <a:cs typeface="Calibri"/>
              </a:rPr>
              <a:t>kabul</a:t>
            </a:r>
            <a:r>
              <a:rPr sz="2800" spc="-75" dirty="0">
                <a:latin typeface="Calibri"/>
                <a:cs typeface="Calibri"/>
              </a:rPr>
              <a:t> </a:t>
            </a:r>
            <a:r>
              <a:rPr sz="2800" spc="-30" dirty="0">
                <a:latin typeface="Calibri"/>
                <a:cs typeface="Calibri"/>
              </a:rPr>
              <a:t>edilir.</a:t>
            </a:r>
            <a:r>
              <a:rPr sz="2800" spc="-80" dirty="0">
                <a:latin typeface="Calibri"/>
                <a:cs typeface="Calibri"/>
              </a:rPr>
              <a:t> </a:t>
            </a:r>
            <a:r>
              <a:rPr sz="2800" spc="-60" dirty="0">
                <a:latin typeface="Calibri"/>
                <a:cs typeface="Calibri"/>
              </a:rPr>
              <a:t>Ters</a:t>
            </a:r>
            <a:r>
              <a:rPr sz="2800" spc="-90" dirty="0">
                <a:latin typeface="Calibri"/>
                <a:cs typeface="Calibri"/>
              </a:rPr>
              <a:t> </a:t>
            </a:r>
            <a:r>
              <a:rPr sz="2800" dirty="0">
                <a:latin typeface="Calibri"/>
                <a:cs typeface="Calibri"/>
              </a:rPr>
              <a:t>yönde</a:t>
            </a:r>
            <a:r>
              <a:rPr sz="2800" spc="-75" dirty="0">
                <a:latin typeface="Calibri"/>
                <a:cs typeface="Calibri"/>
              </a:rPr>
              <a:t> </a:t>
            </a:r>
            <a:r>
              <a:rPr sz="2800" dirty="0">
                <a:latin typeface="Calibri"/>
                <a:cs typeface="Calibri"/>
              </a:rPr>
              <a:t>akım</a:t>
            </a:r>
            <a:r>
              <a:rPr sz="2800" spc="-80" dirty="0">
                <a:latin typeface="Calibri"/>
                <a:cs typeface="Calibri"/>
              </a:rPr>
              <a:t> </a:t>
            </a:r>
            <a:r>
              <a:rPr sz="2800" spc="-10" dirty="0">
                <a:latin typeface="Calibri"/>
                <a:cs typeface="Calibri"/>
              </a:rPr>
              <a:t>geçirmez. </a:t>
            </a:r>
            <a:r>
              <a:rPr sz="2800" spc="-20" dirty="0">
                <a:latin typeface="Calibri"/>
                <a:cs typeface="Calibri"/>
              </a:rPr>
              <a:t>Yani</a:t>
            </a:r>
            <a:endParaRPr sz="2800">
              <a:latin typeface="Calibri"/>
              <a:cs typeface="Calibri"/>
            </a:endParaRPr>
          </a:p>
          <a:p>
            <a:pPr marL="3102610">
              <a:lnSpc>
                <a:spcPct val="100000"/>
              </a:lnSpc>
              <a:spcBef>
                <a:spcPts val="1510"/>
              </a:spcBef>
            </a:pPr>
            <a:r>
              <a:rPr sz="4200" i="1" baseline="13888" dirty="0">
                <a:latin typeface="Calibri"/>
                <a:cs typeface="Calibri"/>
              </a:rPr>
              <a:t>I</a:t>
            </a:r>
            <a:r>
              <a:rPr sz="1850" i="1" dirty="0">
                <a:latin typeface="Calibri"/>
                <a:cs typeface="Calibri"/>
              </a:rPr>
              <a:t>ters</a:t>
            </a:r>
            <a:r>
              <a:rPr sz="1850" i="1" spc="180" dirty="0">
                <a:latin typeface="Calibri"/>
                <a:cs typeface="Calibri"/>
              </a:rPr>
              <a:t> </a:t>
            </a:r>
            <a:r>
              <a:rPr sz="4200" i="1" baseline="13888" dirty="0">
                <a:latin typeface="Calibri"/>
                <a:cs typeface="Calibri"/>
              </a:rPr>
              <a:t>= I</a:t>
            </a:r>
            <a:r>
              <a:rPr sz="1850" i="1" dirty="0">
                <a:latin typeface="Calibri"/>
                <a:cs typeface="Calibri"/>
              </a:rPr>
              <a:t>sızıntı</a:t>
            </a:r>
            <a:r>
              <a:rPr sz="1850" i="1" spc="195" dirty="0">
                <a:latin typeface="Calibri"/>
                <a:cs typeface="Calibri"/>
              </a:rPr>
              <a:t> </a:t>
            </a:r>
            <a:r>
              <a:rPr sz="4200" i="1" baseline="13888" dirty="0">
                <a:latin typeface="Calibri"/>
                <a:cs typeface="Calibri"/>
              </a:rPr>
              <a:t>=</a:t>
            </a:r>
            <a:r>
              <a:rPr sz="4200" i="1" spc="-60" baseline="13888" dirty="0">
                <a:latin typeface="Calibri"/>
                <a:cs typeface="Calibri"/>
              </a:rPr>
              <a:t> </a:t>
            </a:r>
            <a:r>
              <a:rPr sz="4200" i="1" baseline="13888" dirty="0">
                <a:latin typeface="Calibri"/>
                <a:cs typeface="Calibri"/>
              </a:rPr>
              <a:t>0 </a:t>
            </a:r>
            <a:r>
              <a:rPr sz="4200" i="1" spc="-30" baseline="13888" dirty="0">
                <a:latin typeface="Calibri"/>
                <a:cs typeface="Calibri"/>
              </a:rPr>
              <a:t>A</a:t>
            </a:r>
            <a:r>
              <a:rPr sz="4200" spc="-30" baseline="13888" dirty="0">
                <a:latin typeface="Calibri"/>
                <a:cs typeface="Calibri"/>
              </a:rPr>
              <a:t>’dir</a:t>
            </a:r>
            <a:endParaRPr sz="4200" baseline="13888">
              <a:latin typeface="Calibri"/>
              <a:cs typeface="Calibri"/>
            </a:endParaRPr>
          </a:p>
          <a:p>
            <a:pPr marL="38100" marR="382270">
              <a:lnSpc>
                <a:spcPts val="3020"/>
              </a:lnSpc>
              <a:spcBef>
                <a:spcPts val="565"/>
              </a:spcBef>
            </a:pPr>
            <a:r>
              <a:rPr sz="2800" dirty="0">
                <a:latin typeface="Calibri"/>
                <a:cs typeface="Calibri"/>
              </a:rPr>
              <a:t>Diyota</a:t>
            </a:r>
            <a:r>
              <a:rPr sz="2800" spc="-100" dirty="0">
                <a:latin typeface="Calibri"/>
                <a:cs typeface="Calibri"/>
              </a:rPr>
              <a:t> </a:t>
            </a:r>
            <a:r>
              <a:rPr sz="2800" spc="-10" dirty="0">
                <a:latin typeface="Calibri"/>
                <a:cs typeface="Calibri"/>
              </a:rPr>
              <a:t>uygulanan</a:t>
            </a:r>
            <a:r>
              <a:rPr sz="2800" spc="-90" dirty="0">
                <a:latin typeface="Calibri"/>
                <a:cs typeface="Calibri"/>
              </a:rPr>
              <a:t> </a:t>
            </a:r>
            <a:r>
              <a:rPr sz="2800" dirty="0">
                <a:latin typeface="Calibri"/>
                <a:cs typeface="Calibri"/>
              </a:rPr>
              <a:t>akım</a:t>
            </a:r>
            <a:r>
              <a:rPr sz="2800" spc="-110" dirty="0">
                <a:latin typeface="Calibri"/>
                <a:cs typeface="Calibri"/>
              </a:rPr>
              <a:t> </a:t>
            </a:r>
            <a:r>
              <a:rPr sz="2800" dirty="0">
                <a:latin typeface="Calibri"/>
                <a:cs typeface="Calibri"/>
              </a:rPr>
              <a:t>yönüne</a:t>
            </a:r>
            <a:r>
              <a:rPr sz="2800" spc="-80" dirty="0">
                <a:latin typeface="Calibri"/>
                <a:cs typeface="Calibri"/>
              </a:rPr>
              <a:t> </a:t>
            </a:r>
            <a:r>
              <a:rPr sz="2800" dirty="0">
                <a:latin typeface="Calibri"/>
                <a:cs typeface="Calibri"/>
              </a:rPr>
              <a:t>bakılarak</a:t>
            </a:r>
            <a:r>
              <a:rPr sz="2800" spc="-100" dirty="0">
                <a:latin typeface="Calibri"/>
                <a:cs typeface="Calibri"/>
              </a:rPr>
              <a:t> </a:t>
            </a:r>
            <a:r>
              <a:rPr sz="2800" dirty="0">
                <a:latin typeface="Calibri"/>
                <a:cs typeface="Calibri"/>
              </a:rPr>
              <a:t>diyotun</a:t>
            </a:r>
            <a:r>
              <a:rPr sz="2800" spc="-90" dirty="0">
                <a:latin typeface="Calibri"/>
                <a:cs typeface="Calibri"/>
              </a:rPr>
              <a:t> </a:t>
            </a:r>
            <a:r>
              <a:rPr sz="2800" spc="-10" dirty="0">
                <a:latin typeface="Calibri"/>
                <a:cs typeface="Calibri"/>
              </a:rPr>
              <a:t>iletimde </a:t>
            </a:r>
            <a:r>
              <a:rPr sz="2800" dirty="0">
                <a:latin typeface="Calibri"/>
                <a:cs typeface="Calibri"/>
              </a:rPr>
              <a:t>veya</a:t>
            </a:r>
            <a:r>
              <a:rPr sz="2800" spc="-95" dirty="0">
                <a:latin typeface="Calibri"/>
                <a:cs typeface="Calibri"/>
              </a:rPr>
              <a:t> </a:t>
            </a:r>
            <a:r>
              <a:rPr sz="2800" dirty="0">
                <a:latin typeface="Calibri"/>
                <a:cs typeface="Calibri"/>
              </a:rPr>
              <a:t>kesimde</a:t>
            </a:r>
            <a:r>
              <a:rPr sz="2800" spc="-75" dirty="0">
                <a:latin typeface="Calibri"/>
                <a:cs typeface="Calibri"/>
              </a:rPr>
              <a:t> </a:t>
            </a:r>
            <a:r>
              <a:rPr sz="2800" dirty="0">
                <a:latin typeface="Calibri"/>
                <a:cs typeface="Calibri"/>
              </a:rPr>
              <a:t>olduğu</a:t>
            </a:r>
            <a:r>
              <a:rPr sz="2800" spc="-75" dirty="0">
                <a:latin typeface="Calibri"/>
                <a:cs typeface="Calibri"/>
              </a:rPr>
              <a:t> </a:t>
            </a:r>
            <a:r>
              <a:rPr sz="2800" spc="-20" dirty="0">
                <a:latin typeface="Calibri"/>
                <a:cs typeface="Calibri"/>
              </a:rPr>
              <a:t>anlaşılır.</a:t>
            </a:r>
            <a:r>
              <a:rPr sz="2800" spc="-75" dirty="0">
                <a:latin typeface="Calibri"/>
                <a:cs typeface="Calibri"/>
              </a:rPr>
              <a:t> </a:t>
            </a:r>
            <a:r>
              <a:rPr sz="2800" dirty="0">
                <a:latin typeface="Calibri"/>
                <a:cs typeface="Calibri"/>
              </a:rPr>
              <a:t>Klasik</a:t>
            </a:r>
            <a:r>
              <a:rPr sz="2800" spc="-90" dirty="0">
                <a:latin typeface="Calibri"/>
                <a:cs typeface="Calibri"/>
              </a:rPr>
              <a:t> </a:t>
            </a:r>
            <a:r>
              <a:rPr sz="2800" dirty="0">
                <a:latin typeface="Calibri"/>
                <a:cs typeface="Calibri"/>
              </a:rPr>
              <a:t>akış</a:t>
            </a:r>
            <a:r>
              <a:rPr sz="2800" spc="-95" dirty="0">
                <a:latin typeface="Calibri"/>
                <a:cs typeface="Calibri"/>
              </a:rPr>
              <a:t> </a:t>
            </a:r>
            <a:r>
              <a:rPr sz="2800" dirty="0">
                <a:latin typeface="Calibri"/>
                <a:cs typeface="Calibri"/>
              </a:rPr>
              <a:t>yönü</a:t>
            </a:r>
            <a:r>
              <a:rPr sz="2800" spc="-65" dirty="0">
                <a:latin typeface="Calibri"/>
                <a:cs typeface="Calibri"/>
              </a:rPr>
              <a:t> </a:t>
            </a:r>
            <a:r>
              <a:rPr sz="2800" spc="-10" dirty="0">
                <a:latin typeface="Calibri"/>
                <a:cs typeface="Calibri"/>
              </a:rPr>
              <a:t>(elektron</a:t>
            </a:r>
            <a:endParaRPr sz="2800">
              <a:latin typeface="Calibri"/>
              <a:cs typeface="Calibri"/>
            </a:endParaRPr>
          </a:p>
          <a:p>
            <a:pPr marL="38100" marR="463550">
              <a:lnSpc>
                <a:spcPts val="3020"/>
              </a:lnSpc>
              <a:spcBef>
                <a:spcPts val="10"/>
              </a:spcBef>
            </a:pPr>
            <a:r>
              <a:rPr sz="2800" dirty="0">
                <a:latin typeface="Calibri"/>
                <a:cs typeface="Calibri"/>
              </a:rPr>
              <a:t>akımının</a:t>
            </a:r>
            <a:r>
              <a:rPr sz="2800" spc="-65" dirty="0">
                <a:latin typeface="Calibri"/>
                <a:cs typeface="Calibri"/>
              </a:rPr>
              <a:t> </a:t>
            </a:r>
            <a:r>
              <a:rPr sz="2800" dirty="0">
                <a:latin typeface="Calibri"/>
                <a:cs typeface="Calibri"/>
              </a:rPr>
              <a:t>ters</a:t>
            </a:r>
            <a:r>
              <a:rPr sz="2800" spc="-70" dirty="0">
                <a:latin typeface="Calibri"/>
                <a:cs typeface="Calibri"/>
              </a:rPr>
              <a:t> </a:t>
            </a:r>
            <a:r>
              <a:rPr sz="2800" dirty="0">
                <a:latin typeface="Calibri"/>
                <a:cs typeface="Calibri"/>
              </a:rPr>
              <a:t>yönü)</a:t>
            </a:r>
            <a:r>
              <a:rPr sz="2800" spc="-60" dirty="0">
                <a:latin typeface="Calibri"/>
                <a:cs typeface="Calibri"/>
              </a:rPr>
              <a:t> </a:t>
            </a:r>
            <a:r>
              <a:rPr sz="2800" dirty="0">
                <a:latin typeface="Calibri"/>
                <a:cs typeface="Calibri"/>
              </a:rPr>
              <a:t>için</a:t>
            </a:r>
            <a:r>
              <a:rPr sz="2800" spc="-75" dirty="0">
                <a:latin typeface="Calibri"/>
                <a:cs typeface="Calibri"/>
              </a:rPr>
              <a:t> </a:t>
            </a:r>
            <a:r>
              <a:rPr sz="2800" dirty="0">
                <a:latin typeface="Calibri"/>
                <a:cs typeface="Calibri"/>
              </a:rPr>
              <a:t>eğer</a:t>
            </a:r>
            <a:r>
              <a:rPr sz="2800" spc="-90" dirty="0">
                <a:latin typeface="Calibri"/>
                <a:cs typeface="Calibri"/>
              </a:rPr>
              <a:t> </a:t>
            </a:r>
            <a:r>
              <a:rPr sz="2800" dirty="0">
                <a:latin typeface="Calibri"/>
                <a:cs typeface="Calibri"/>
              </a:rPr>
              <a:t>akan</a:t>
            </a:r>
            <a:r>
              <a:rPr sz="2800" spc="-70" dirty="0">
                <a:latin typeface="Calibri"/>
                <a:cs typeface="Calibri"/>
              </a:rPr>
              <a:t> </a:t>
            </a:r>
            <a:r>
              <a:rPr sz="2800" dirty="0">
                <a:latin typeface="Calibri"/>
                <a:cs typeface="Calibri"/>
              </a:rPr>
              <a:t>akım</a:t>
            </a:r>
            <a:r>
              <a:rPr sz="2800" spc="-65" dirty="0">
                <a:latin typeface="Calibri"/>
                <a:cs typeface="Calibri"/>
              </a:rPr>
              <a:t> </a:t>
            </a:r>
            <a:r>
              <a:rPr sz="2800" dirty="0">
                <a:latin typeface="Calibri"/>
                <a:cs typeface="Calibri"/>
              </a:rPr>
              <a:t>diyodun</a:t>
            </a:r>
            <a:r>
              <a:rPr sz="2800" spc="-45" dirty="0">
                <a:latin typeface="Calibri"/>
                <a:cs typeface="Calibri"/>
              </a:rPr>
              <a:t> </a:t>
            </a:r>
            <a:r>
              <a:rPr sz="2800" spc="-10" dirty="0">
                <a:latin typeface="Calibri"/>
                <a:cs typeface="Calibri"/>
              </a:rPr>
              <a:t>sembolü </a:t>
            </a:r>
            <a:r>
              <a:rPr sz="2800" dirty="0">
                <a:latin typeface="Calibri"/>
                <a:cs typeface="Calibri"/>
              </a:rPr>
              <a:t>üzerindeki</a:t>
            </a:r>
            <a:r>
              <a:rPr sz="2800" spc="-70" dirty="0">
                <a:latin typeface="Calibri"/>
                <a:cs typeface="Calibri"/>
              </a:rPr>
              <a:t> </a:t>
            </a:r>
            <a:r>
              <a:rPr sz="2800" dirty="0">
                <a:latin typeface="Calibri"/>
                <a:cs typeface="Calibri"/>
              </a:rPr>
              <a:t>ok</a:t>
            </a:r>
            <a:r>
              <a:rPr sz="2800" spc="-70" dirty="0">
                <a:latin typeface="Calibri"/>
                <a:cs typeface="Calibri"/>
              </a:rPr>
              <a:t> </a:t>
            </a:r>
            <a:r>
              <a:rPr sz="2800" dirty="0">
                <a:latin typeface="Calibri"/>
                <a:cs typeface="Calibri"/>
              </a:rPr>
              <a:t>ucu</a:t>
            </a:r>
            <a:r>
              <a:rPr sz="2800" spc="-65" dirty="0">
                <a:latin typeface="Calibri"/>
                <a:cs typeface="Calibri"/>
              </a:rPr>
              <a:t> </a:t>
            </a:r>
            <a:r>
              <a:rPr sz="2800" dirty="0">
                <a:latin typeface="Calibri"/>
                <a:cs typeface="Calibri"/>
              </a:rPr>
              <a:t>ile</a:t>
            </a:r>
            <a:r>
              <a:rPr sz="2800" spc="-85" dirty="0">
                <a:latin typeface="Calibri"/>
                <a:cs typeface="Calibri"/>
              </a:rPr>
              <a:t> </a:t>
            </a:r>
            <a:r>
              <a:rPr sz="2800" dirty="0">
                <a:latin typeface="Calibri"/>
                <a:cs typeface="Calibri"/>
              </a:rPr>
              <a:t>aynı</a:t>
            </a:r>
            <a:r>
              <a:rPr sz="2800" spc="-80" dirty="0">
                <a:latin typeface="Calibri"/>
                <a:cs typeface="Calibri"/>
              </a:rPr>
              <a:t> </a:t>
            </a:r>
            <a:r>
              <a:rPr sz="2800" dirty="0">
                <a:latin typeface="Calibri"/>
                <a:cs typeface="Calibri"/>
              </a:rPr>
              <a:t>yöne</a:t>
            </a:r>
            <a:r>
              <a:rPr sz="2800" spc="-75" dirty="0">
                <a:latin typeface="Calibri"/>
                <a:cs typeface="Calibri"/>
              </a:rPr>
              <a:t> </a:t>
            </a:r>
            <a:r>
              <a:rPr sz="2800" dirty="0">
                <a:latin typeface="Calibri"/>
                <a:cs typeface="Calibri"/>
              </a:rPr>
              <a:t>sahipse</a:t>
            </a:r>
            <a:r>
              <a:rPr sz="2800" spc="-65" dirty="0">
                <a:latin typeface="Calibri"/>
                <a:cs typeface="Calibri"/>
              </a:rPr>
              <a:t> </a:t>
            </a:r>
            <a:r>
              <a:rPr sz="2800" dirty="0">
                <a:latin typeface="Calibri"/>
                <a:cs typeface="Calibri"/>
              </a:rPr>
              <a:t>diyot</a:t>
            </a:r>
            <a:r>
              <a:rPr sz="2800" spc="-60" dirty="0">
                <a:latin typeface="Calibri"/>
                <a:cs typeface="Calibri"/>
              </a:rPr>
              <a:t> </a:t>
            </a:r>
            <a:r>
              <a:rPr sz="2800" spc="-10" dirty="0">
                <a:latin typeface="Calibri"/>
                <a:cs typeface="Calibri"/>
              </a:rPr>
              <a:t>iletim</a:t>
            </a:r>
            <a:endParaRPr sz="2800">
              <a:latin typeface="Calibri"/>
              <a:cs typeface="Calibri"/>
            </a:endParaRPr>
          </a:p>
          <a:p>
            <a:pPr marL="38100" marR="43815">
              <a:lnSpc>
                <a:spcPts val="3020"/>
              </a:lnSpc>
              <a:spcBef>
                <a:spcPts val="5"/>
              </a:spcBef>
            </a:pPr>
            <a:r>
              <a:rPr sz="2800" dirty="0">
                <a:latin typeface="Calibri"/>
                <a:cs typeface="Calibri"/>
              </a:rPr>
              <a:t>bölgesinde,</a:t>
            </a:r>
            <a:r>
              <a:rPr sz="2800" spc="-55" dirty="0">
                <a:latin typeface="Calibri"/>
                <a:cs typeface="Calibri"/>
              </a:rPr>
              <a:t> </a:t>
            </a:r>
            <a:r>
              <a:rPr sz="2800" dirty="0">
                <a:latin typeface="Calibri"/>
                <a:cs typeface="Calibri"/>
              </a:rPr>
              <a:t>ok</a:t>
            </a:r>
            <a:r>
              <a:rPr sz="2800" spc="-75" dirty="0">
                <a:latin typeface="Calibri"/>
                <a:cs typeface="Calibri"/>
              </a:rPr>
              <a:t> </a:t>
            </a:r>
            <a:r>
              <a:rPr sz="2800" dirty="0">
                <a:latin typeface="Calibri"/>
                <a:cs typeface="Calibri"/>
              </a:rPr>
              <a:t>ucu</a:t>
            </a:r>
            <a:r>
              <a:rPr sz="2800" spc="-55" dirty="0">
                <a:latin typeface="Calibri"/>
                <a:cs typeface="Calibri"/>
              </a:rPr>
              <a:t> </a:t>
            </a:r>
            <a:r>
              <a:rPr sz="2800" dirty="0">
                <a:latin typeface="Calibri"/>
                <a:cs typeface="Calibri"/>
              </a:rPr>
              <a:t>ile</a:t>
            </a:r>
            <a:r>
              <a:rPr sz="2800" spc="-75" dirty="0">
                <a:latin typeface="Calibri"/>
                <a:cs typeface="Calibri"/>
              </a:rPr>
              <a:t> </a:t>
            </a:r>
            <a:r>
              <a:rPr sz="2800" dirty="0">
                <a:latin typeface="Calibri"/>
                <a:cs typeface="Calibri"/>
              </a:rPr>
              <a:t>ters</a:t>
            </a:r>
            <a:r>
              <a:rPr sz="2800" spc="-80" dirty="0">
                <a:latin typeface="Calibri"/>
                <a:cs typeface="Calibri"/>
              </a:rPr>
              <a:t> </a:t>
            </a:r>
            <a:r>
              <a:rPr sz="2800" dirty="0">
                <a:latin typeface="Calibri"/>
                <a:cs typeface="Calibri"/>
              </a:rPr>
              <a:t>yönde</a:t>
            </a:r>
            <a:r>
              <a:rPr sz="2800" spc="-60" dirty="0">
                <a:latin typeface="Calibri"/>
                <a:cs typeface="Calibri"/>
              </a:rPr>
              <a:t> </a:t>
            </a:r>
            <a:r>
              <a:rPr sz="2800" dirty="0">
                <a:latin typeface="Calibri"/>
                <a:cs typeface="Calibri"/>
              </a:rPr>
              <a:t>ise</a:t>
            </a:r>
            <a:r>
              <a:rPr sz="2800" spc="-75" dirty="0">
                <a:latin typeface="Calibri"/>
                <a:cs typeface="Calibri"/>
              </a:rPr>
              <a:t> </a:t>
            </a:r>
            <a:r>
              <a:rPr sz="2800" dirty="0">
                <a:latin typeface="Calibri"/>
                <a:cs typeface="Calibri"/>
              </a:rPr>
              <a:t>kesimde</a:t>
            </a:r>
            <a:r>
              <a:rPr sz="2800" spc="-70" dirty="0">
                <a:latin typeface="Calibri"/>
                <a:cs typeface="Calibri"/>
              </a:rPr>
              <a:t> </a:t>
            </a:r>
            <a:r>
              <a:rPr sz="2800" dirty="0">
                <a:latin typeface="Calibri"/>
                <a:cs typeface="Calibri"/>
              </a:rPr>
              <a:t>çalışıyor</a:t>
            </a:r>
            <a:r>
              <a:rPr sz="2800" spc="-65" dirty="0">
                <a:latin typeface="Calibri"/>
                <a:cs typeface="Calibri"/>
              </a:rPr>
              <a:t> </a:t>
            </a:r>
            <a:r>
              <a:rPr sz="2800" spc="-10" dirty="0">
                <a:latin typeface="Calibri"/>
                <a:cs typeface="Calibri"/>
              </a:rPr>
              <a:t>denir. </a:t>
            </a:r>
            <a:r>
              <a:rPr sz="2800" dirty="0">
                <a:latin typeface="Calibri"/>
                <a:cs typeface="Calibri"/>
              </a:rPr>
              <a:t>Bu</a:t>
            </a:r>
            <a:r>
              <a:rPr sz="2800" spc="-70" dirty="0">
                <a:latin typeface="Calibri"/>
                <a:cs typeface="Calibri"/>
              </a:rPr>
              <a:t> </a:t>
            </a:r>
            <a:r>
              <a:rPr sz="2800" dirty="0">
                <a:latin typeface="Calibri"/>
                <a:cs typeface="Calibri"/>
              </a:rPr>
              <a:t>durum</a:t>
            </a:r>
            <a:r>
              <a:rPr sz="2800" spc="-30" dirty="0">
                <a:latin typeface="Calibri"/>
                <a:cs typeface="Calibri"/>
              </a:rPr>
              <a:t> </a:t>
            </a:r>
            <a:r>
              <a:rPr sz="2800" dirty="0">
                <a:latin typeface="Calibri"/>
                <a:cs typeface="Calibri"/>
              </a:rPr>
              <a:t>Şekil</a:t>
            </a:r>
            <a:r>
              <a:rPr sz="2800" spc="-70" dirty="0">
                <a:latin typeface="Calibri"/>
                <a:cs typeface="Calibri"/>
              </a:rPr>
              <a:t> </a:t>
            </a:r>
            <a:r>
              <a:rPr sz="2800" spc="-25" dirty="0">
                <a:latin typeface="Calibri"/>
                <a:cs typeface="Calibri"/>
              </a:rPr>
              <a:t>2a’da</a:t>
            </a:r>
            <a:r>
              <a:rPr sz="2800" spc="-65" dirty="0">
                <a:latin typeface="Calibri"/>
                <a:cs typeface="Calibri"/>
              </a:rPr>
              <a:t> </a:t>
            </a:r>
            <a:r>
              <a:rPr sz="2800" spc="-10" dirty="0">
                <a:latin typeface="Calibri"/>
                <a:cs typeface="Calibri"/>
              </a:rPr>
              <a:t>gösterilmiştir.</a:t>
            </a:r>
            <a:endParaRPr sz="2800">
              <a:latin typeface="Calibri"/>
              <a:cs typeface="Calibri"/>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2091789" y="1400951"/>
            <a:ext cx="468630" cy="565785"/>
          </a:xfrm>
          <a:prstGeom prst="rect">
            <a:avLst/>
          </a:prstGeom>
        </p:spPr>
        <p:txBody>
          <a:bodyPr vert="horz" wrap="square" lIns="0" tIns="12065" rIns="0" bIns="0" rtlCol="0">
            <a:spAutoFit/>
          </a:bodyPr>
          <a:lstStyle/>
          <a:p>
            <a:pPr marL="38100">
              <a:lnSpc>
                <a:spcPct val="100000"/>
              </a:lnSpc>
              <a:spcBef>
                <a:spcPts val="95"/>
              </a:spcBef>
            </a:pPr>
            <a:r>
              <a:rPr sz="3550" b="1" i="1" spc="-25" dirty="0">
                <a:solidFill>
                  <a:srgbClr val="1F467C"/>
                </a:solidFill>
                <a:latin typeface="Times New Roman"/>
                <a:cs typeface="Times New Roman"/>
              </a:rPr>
              <a:t>I</a:t>
            </a:r>
            <a:r>
              <a:rPr sz="3450" b="1" i="1" spc="-37" baseline="-12077" dirty="0">
                <a:solidFill>
                  <a:srgbClr val="1F467C"/>
                </a:solidFill>
                <a:latin typeface="Times New Roman"/>
                <a:cs typeface="Times New Roman"/>
              </a:rPr>
              <a:t>D</a:t>
            </a:r>
            <a:endParaRPr sz="3450" baseline="-12077">
              <a:latin typeface="Times New Roman"/>
              <a:cs typeface="Times New Roman"/>
            </a:endParaRPr>
          </a:p>
        </p:txBody>
      </p:sp>
      <p:grpSp>
        <p:nvGrpSpPr>
          <p:cNvPr id="3" name="object 3"/>
          <p:cNvGrpSpPr/>
          <p:nvPr/>
        </p:nvGrpSpPr>
        <p:grpSpPr>
          <a:xfrm>
            <a:off x="2063904" y="1190067"/>
            <a:ext cx="1655445" cy="341630"/>
            <a:chOff x="2063904" y="1190067"/>
            <a:chExt cx="1655445" cy="341630"/>
          </a:xfrm>
        </p:grpSpPr>
        <p:sp>
          <p:nvSpPr>
            <p:cNvPr id="4" name="object 4"/>
            <p:cNvSpPr/>
            <p:nvPr/>
          </p:nvSpPr>
          <p:spPr>
            <a:xfrm>
              <a:off x="2092462" y="1471620"/>
              <a:ext cx="485775" cy="0"/>
            </a:xfrm>
            <a:custGeom>
              <a:avLst/>
              <a:gdLst/>
              <a:ahLst/>
              <a:cxnLst/>
              <a:rect l="l" t="t" r="r" b="b"/>
              <a:pathLst>
                <a:path w="485775">
                  <a:moveTo>
                    <a:pt x="0" y="0"/>
                  </a:moveTo>
                  <a:lnTo>
                    <a:pt x="485202" y="0"/>
                  </a:lnTo>
                </a:path>
              </a:pathLst>
            </a:custGeom>
            <a:ln w="28133">
              <a:solidFill>
                <a:srgbClr val="1F467C"/>
              </a:solidFill>
            </a:ln>
          </p:spPr>
          <p:txBody>
            <a:bodyPr wrap="square" lIns="0" tIns="0" rIns="0" bIns="0" rtlCol="0"/>
            <a:lstStyle/>
            <a:p>
              <a:endParaRPr/>
            </a:p>
          </p:txBody>
        </p:sp>
        <p:pic>
          <p:nvPicPr>
            <p:cNvPr id="5" name="object 5"/>
            <p:cNvPicPr/>
            <p:nvPr/>
          </p:nvPicPr>
          <p:blipFill>
            <a:blip r:embed="rId2" cstate="print"/>
            <a:stretch>
              <a:fillRect/>
            </a:stretch>
          </p:blipFill>
          <p:spPr>
            <a:xfrm>
              <a:off x="2549124" y="1415353"/>
              <a:ext cx="114165" cy="116340"/>
            </a:xfrm>
            <a:prstGeom prst="rect">
              <a:avLst/>
            </a:prstGeom>
          </p:spPr>
        </p:pic>
        <p:sp>
          <p:nvSpPr>
            <p:cNvPr id="6" name="object 6"/>
            <p:cNvSpPr/>
            <p:nvPr/>
          </p:nvSpPr>
          <p:spPr>
            <a:xfrm>
              <a:off x="2078191" y="1204354"/>
              <a:ext cx="1626870" cy="0"/>
            </a:xfrm>
            <a:custGeom>
              <a:avLst/>
              <a:gdLst/>
              <a:ahLst/>
              <a:cxnLst/>
              <a:rect l="l" t="t" r="r" b="b"/>
              <a:pathLst>
                <a:path w="1626870">
                  <a:moveTo>
                    <a:pt x="0" y="0"/>
                  </a:moveTo>
                  <a:lnTo>
                    <a:pt x="727804" y="0"/>
                  </a:lnTo>
                </a:path>
                <a:path w="1626870">
                  <a:moveTo>
                    <a:pt x="1626856" y="0"/>
                  </a:moveTo>
                  <a:lnTo>
                    <a:pt x="813428" y="0"/>
                  </a:lnTo>
                </a:path>
              </a:pathLst>
            </a:custGeom>
            <a:ln w="28337">
              <a:solidFill>
                <a:srgbClr val="000000"/>
              </a:solidFill>
            </a:ln>
          </p:spPr>
          <p:txBody>
            <a:bodyPr wrap="square" lIns="0" tIns="0" rIns="0" bIns="0" rtlCol="0"/>
            <a:lstStyle/>
            <a:p>
              <a:endParaRPr/>
            </a:p>
          </p:txBody>
        </p:sp>
      </p:grpSp>
      <p:sp>
        <p:nvSpPr>
          <p:cNvPr id="7" name="object 7"/>
          <p:cNvSpPr txBox="1"/>
          <p:nvPr/>
        </p:nvSpPr>
        <p:spPr>
          <a:xfrm>
            <a:off x="2121872" y="295616"/>
            <a:ext cx="1155065" cy="904240"/>
          </a:xfrm>
          <a:prstGeom prst="rect">
            <a:avLst/>
          </a:prstGeom>
        </p:spPr>
        <p:txBody>
          <a:bodyPr vert="horz" wrap="square" lIns="0" tIns="12065" rIns="0" bIns="0" rtlCol="0">
            <a:spAutoFit/>
          </a:bodyPr>
          <a:lstStyle/>
          <a:p>
            <a:pPr marL="597535">
              <a:lnSpc>
                <a:spcPts val="3465"/>
              </a:lnSpc>
              <a:spcBef>
                <a:spcPts val="95"/>
              </a:spcBef>
            </a:pPr>
            <a:r>
              <a:rPr sz="3550" b="1" i="1" spc="-25" dirty="0">
                <a:solidFill>
                  <a:srgbClr val="FF0000"/>
                </a:solidFill>
                <a:latin typeface="Times New Roman"/>
                <a:cs typeface="Times New Roman"/>
              </a:rPr>
              <a:t>V</a:t>
            </a:r>
            <a:r>
              <a:rPr sz="3450" b="1" i="1" spc="-37" baseline="-12077" dirty="0">
                <a:solidFill>
                  <a:srgbClr val="FF0000"/>
                </a:solidFill>
                <a:latin typeface="Times New Roman"/>
                <a:cs typeface="Times New Roman"/>
              </a:rPr>
              <a:t>D</a:t>
            </a:r>
            <a:endParaRPr sz="3450" baseline="-12077">
              <a:latin typeface="Times New Roman"/>
              <a:cs typeface="Times New Roman"/>
            </a:endParaRPr>
          </a:p>
          <a:p>
            <a:pPr marL="38100">
              <a:lnSpc>
                <a:spcPts val="3465"/>
              </a:lnSpc>
            </a:pPr>
            <a:r>
              <a:rPr sz="3550" b="1" spc="-50" dirty="0">
                <a:solidFill>
                  <a:srgbClr val="FF0000"/>
                </a:solidFill>
                <a:latin typeface="Times New Roman"/>
                <a:cs typeface="Times New Roman"/>
              </a:rPr>
              <a:t>+</a:t>
            </a:r>
            <a:endParaRPr sz="3550">
              <a:latin typeface="Times New Roman"/>
              <a:cs typeface="Times New Roman"/>
            </a:endParaRPr>
          </a:p>
        </p:txBody>
      </p:sp>
      <p:sp>
        <p:nvSpPr>
          <p:cNvPr id="8" name="object 8"/>
          <p:cNvSpPr txBox="1"/>
          <p:nvPr/>
        </p:nvSpPr>
        <p:spPr>
          <a:xfrm>
            <a:off x="3549622" y="421484"/>
            <a:ext cx="254000" cy="565785"/>
          </a:xfrm>
          <a:prstGeom prst="rect">
            <a:avLst/>
          </a:prstGeom>
        </p:spPr>
        <p:txBody>
          <a:bodyPr vert="horz" wrap="square" lIns="0" tIns="12065" rIns="0" bIns="0" rtlCol="0">
            <a:spAutoFit/>
          </a:bodyPr>
          <a:lstStyle/>
          <a:p>
            <a:pPr marL="12700">
              <a:lnSpc>
                <a:spcPct val="100000"/>
              </a:lnSpc>
              <a:spcBef>
                <a:spcPts val="95"/>
              </a:spcBef>
            </a:pPr>
            <a:r>
              <a:rPr sz="3550" b="1" spc="-50" dirty="0">
                <a:solidFill>
                  <a:srgbClr val="FF0000"/>
                </a:solidFill>
                <a:latin typeface="Times New Roman"/>
                <a:cs typeface="Times New Roman"/>
              </a:rPr>
              <a:t>_</a:t>
            </a:r>
            <a:endParaRPr sz="3550">
              <a:latin typeface="Times New Roman"/>
              <a:cs typeface="Times New Roman"/>
            </a:endParaRPr>
          </a:p>
        </p:txBody>
      </p:sp>
      <p:grpSp>
        <p:nvGrpSpPr>
          <p:cNvPr id="9" name="object 9"/>
          <p:cNvGrpSpPr/>
          <p:nvPr/>
        </p:nvGrpSpPr>
        <p:grpSpPr>
          <a:xfrm>
            <a:off x="4611068" y="409323"/>
            <a:ext cx="2712085" cy="1604645"/>
            <a:chOff x="4611068" y="409323"/>
            <a:chExt cx="2712085" cy="1604645"/>
          </a:xfrm>
        </p:grpSpPr>
        <p:sp>
          <p:nvSpPr>
            <p:cNvPr id="10" name="object 10"/>
            <p:cNvSpPr/>
            <p:nvPr/>
          </p:nvSpPr>
          <p:spPr>
            <a:xfrm>
              <a:off x="4832431" y="1204355"/>
              <a:ext cx="813435" cy="0"/>
            </a:xfrm>
            <a:custGeom>
              <a:avLst/>
              <a:gdLst/>
              <a:ahLst/>
              <a:cxnLst/>
              <a:rect l="l" t="t" r="r" b="b"/>
              <a:pathLst>
                <a:path w="813435">
                  <a:moveTo>
                    <a:pt x="0" y="0"/>
                  </a:moveTo>
                  <a:lnTo>
                    <a:pt x="813428" y="0"/>
                  </a:lnTo>
                </a:path>
              </a:pathLst>
            </a:custGeom>
            <a:ln w="14066">
              <a:solidFill>
                <a:srgbClr val="000000"/>
              </a:solidFill>
            </a:ln>
          </p:spPr>
          <p:txBody>
            <a:bodyPr wrap="square" lIns="0" tIns="0" rIns="0" bIns="0" rtlCol="0"/>
            <a:lstStyle/>
            <a:p>
              <a:endParaRPr/>
            </a:p>
          </p:txBody>
        </p:sp>
        <p:pic>
          <p:nvPicPr>
            <p:cNvPr id="11" name="object 11"/>
            <p:cNvPicPr/>
            <p:nvPr/>
          </p:nvPicPr>
          <p:blipFill>
            <a:blip r:embed="rId3" cstate="print"/>
            <a:stretch>
              <a:fillRect/>
            </a:stretch>
          </p:blipFill>
          <p:spPr>
            <a:xfrm>
              <a:off x="5636492" y="1150475"/>
              <a:ext cx="122054" cy="120493"/>
            </a:xfrm>
            <a:prstGeom prst="rect">
              <a:avLst/>
            </a:prstGeom>
          </p:spPr>
        </p:pic>
        <p:pic>
          <p:nvPicPr>
            <p:cNvPr id="12" name="object 12"/>
            <p:cNvPicPr/>
            <p:nvPr/>
          </p:nvPicPr>
          <p:blipFill>
            <a:blip r:embed="rId4" cstate="print"/>
            <a:stretch>
              <a:fillRect/>
            </a:stretch>
          </p:blipFill>
          <p:spPr>
            <a:xfrm>
              <a:off x="4719744" y="1150475"/>
              <a:ext cx="122054" cy="120493"/>
            </a:xfrm>
            <a:prstGeom prst="rect">
              <a:avLst/>
            </a:prstGeom>
          </p:spPr>
        </p:pic>
        <p:sp>
          <p:nvSpPr>
            <p:cNvPr id="13" name="object 13"/>
            <p:cNvSpPr/>
            <p:nvPr/>
          </p:nvSpPr>
          <p:spPr>
            <a:xfrm>
              <a:off x="6345122" y="1204355"/>
              <a:ext cx="813435" cy="0"/>
            </a:xfrm>
            <a:custGeom>
              <a:avLst/>
              <a:gdLst/>
              <a:ahLst/>
              <a:cxnLst/>
              <a:rect l="l" t="t" r="r" b="b"/>
              <a:pathLst>
                <a:path w="813434">
                  <a:moveTo>
                    <a:pt x="0" y="0"/>
                  </a:moveTo>
                  <a:lnTo>
                    <a:pt x="813428" y="0"/>
                  </a:lnTo>
                </a:path>
              </a:pathLst>
            </a:custGeom>
            <a:ln w="14066">
              <a:solidFill>
                <a:srgbClr val="000000"/>
              </a:solidFill>
            </a:ln>
          </p:spPr>
          <p:txBody>
            <a:bodyPr wrap="square" lIns="0" tIns="0" rIns="0" bIns="0" rtlCol="0"/>
            <a:lstStyle/>
            <a:p>
              <a:endParaRPr/>
            </a:p>
          </p:txBody>
        </p:sp>
        <p:pic>
          <p:nvPicPr>
            <p:cNvPr id="14" name="object 14"/>
            <p:cNvPicPr/>
            <p:nvPr/>
          </p:nvPicPr>
          <p:blipFill>
            <a:blip r:embed="rId3" cstate="print"/>
            <a:stretch>
              <a:fillRect/>
            </a:stretch>
          </p:blipFill>
          <p:spPr>
            <a:xfrm>
              <a:off x="7146709" y="1150475"/>
              <a:ext cx="122054" cy="120493"/>
            </a:xfrm>
            <a:prstGeom prst="rect">
              <a:avLst/>
            </a:prstGeom>
          </p:spPr>
        </p:pic>
        <p:pic>
          <p:nvPicPr>
            <p:cNvPr id="15" name="object 15"/>
            <p:cNvPicPr/>
            <p:nvPr/>
          </p:nvPicPr>
          <p:blipFill>
            <a:blip r:embed="rId5" cstate="print"/>
            <a:stretch>
              <a:fillRect/>
            </a:stretch>
          </p:blipFill>
          <p:spPr>
            <a:xfrm>
              <a:off x="6229961" y="1150475"/>
              <a:ext cx="122054" cy="120493"/>
            </a:xfrm>
            <a:prstGeom prst="rect">
              <a:avLst/>
            </a:prstGeom>
          </p:spPr>
        </p:pic>
        <p:sp>
          <p:nvSpPr>
            <p:cNvPr id="16" name="object 16"/>
            <p:cNvSpPr/>
            <p:nvPr/>
          </p:nvSpPr>
          <p:spPr>
            <a:xfrm>
              <a:off x="5745754" y="1204355"/>
              <a:ext cx="485775" cy="0"/>
            </a:xfrm>
            <a:custGeom>
              <a:avLst/>
              <a:gdLst/>
              <a:ahLst/>
              <a:cxnLst/>
              <a:rect l="l" t="t" r="r" b="b"/>
              <a:pathLst>
                <a:path w="485775">
                  <a:moveTo>
                    <a:pt x="0" y="0"/>
                  </a:moveTo>
                  <a:lnTo>
                    <a:pt x="485202" y="0"/>
                  </a:lnTo>
                </a:path>
              </a:pathLst>
            </a:custGeom>
            <a:ln w="42199">
              <a:solidFill>
                <a:srgbClr val="000000"/>
              </a:solidFill>
            </a:ln>
          </p:spPr>
          <p:txBody>
            <a:bodyPr wrap="square" lIns="0" tIns="0" rIns="0" bIns="0" rtlCol="0"/>
            <a:lstStyle/>
            <a:p>
              <a:endParaRPr/>
            </a:p>
          </p:txBody>
        </p:sp>
        <p:sp>
          <p:nvSpPr>
            <p:cNvPr id="17" name="object 17"/>
            <p:cNvSpPr/>
            <p:nvPr/>
          </p:nvSpPr>
          <p:spPr>
            <a:xfrm>
              <a:off x="4618371" y="416625"/>
              <a:ext cx="2697480" cy="1590040"/>
            </a:xfrm>
            <a:custGeom>
              <a:avLst/>
              <a:gdLst/>
              <a:ahLst/>
              <a:cxnLst/>
              <a:rect l="l" t="t" r="r" b="b"/>
              <a:pathLst>
                <a:path w="2697479" h="1590039">
                  <a:moveTo>
                    <a:pt x="0" y="0"/>
                  </a:moveTo>
                  <a:lnTo>
                    <a:pt x="0" y="1589529"/>
                  </a:lnTo>
                  <a:lnTo>
                    <a:pt x="2697157" y="1589529"/>
                  </a:lnTo>
                  <a:lnTo>
                    <a:pt x="2697156" y="0"/>
                  </a:lnTo>
                  <a:lnTo>
                    <a:pt x="0" y="0"/>
                  </a:lnTo>
                </a:path>
              </a:pathLst>
            </a:custGeom>
            <a:ln w="14119">
              <a:solidFill>
                <a:srgbClr val="000000"/>
              </a:solidFill>
            </a:ln>
          </p:spPr>
          <p:txBody>
            <a:bodyPr wrap="square" lIns="0" tIns="0" rIns="0" bIns="0" rtlCol="0"/>
            <a:lstStyle/>
            <a:p>
              <a:endParaRPr/>
            </a:p>
          </p:txBody>
        </p:sp>
      </p:grpSp>
      <p:grpSp>
        <p:nvGrpSpPr>
          <p:cNvPr id="18" name="object 18"/>
          <p:cNvGrpSpPr/>
          <p:nvPr/>
        </p:nvGrpSpPr>
        <p:grpSpPr>
          <a:xfrm>
            <a:off x="1814249" y="409555"/>
            <a:ext cx="2169160" cy="1604010"/>
            <a:chOff x="1814249" y="409555"/>
            <a:chExt cx="2169160" cy="1604010"/>
          </a:xfrm>
        </p:grpSpPr>
        <p:sp>
          <p:nvSpPr>
            <p:cNvPr id="19" name="object 19"/>
            <p:cNvSpPr/>
            <p:nvPr/>
          </p:nvSpPr>
          <p:spPr>
            <a:xfrm>
              <a:off x="1821319" y="416625"/>
              <a:ext cx="2155190" cy="1590040"/>
            </a:xfrm>
            <a:custGeom>
              <a:avLst/>
              <a:gdLst/>
              <a:ahLst/>
              <a:cxnLst/>
              <a:rect l="l" t="t" r="r" b="b"/>
              <a:pathLst>
                <a:path w="2155190" h="1590039">
                  <a:moveTo>
                    <a:pt x="0" y="0"/>
                  </a:moveTo>
                  <a:lnTo>
                    <a:pt x="0" y="1589529"/>
                  </a:lnTo>
                  <a:lnTo>
                    <a:pt x="2154871" y="1589529"/>
                  </a:lnTo>
                  <a:lnTo>
                    <a:pt x="2154871" y="0"/>
                  </a:lnTo>
                  <a:lnTo>
                    <a:pt x="0" y="0"/>
                  </a:lnTo>
                </a:path>
              </a:pathLst>
            </a:custGeom>
            <a:ln w="14138">
              <a:solidFill>
                <a:srgbClr val="000000"/>
              </a:solidFill>
            </a:ln>
          </p:spPr>
          <p:txBody>
            <a:bodyPr wrap="square" lIns="0" tIns="0" rIns="0" bIns="0" rtlCol="0"/>
            <a:lstStyle/>
            <a:p>
              <a:endParaRPr/>
            </a:p>
          </p:txBody>
        </p:sp>
        <p:sp>
          <p:nvSpPr>
            <p:cNvPr id="20" name="object 20"/>
            <p:cNvSpPr/>
            <p:nvPr/>
          </p:nvSpPr>
          <p:spPr>
            <a:xfrm>
              <a:off x="2805996" y="965222"/>
              <a:ext cx="243204" cy="492759"/>
            </a:xfrm>
            <a:custGeom>
              <a:avLst/>
              <a:gdLst/>
              <a:ahLst/>
              <a:cxnLst/>
              <a:rect l="l" t="t" r="r" b="b"/>
              <a:pathLst>
                <a:path w="243205" h="492759">
                  <a:moveTo>
                    <a:pt x="0" y="0"/>
                  </a:moveTo>
                  <a:lnTo>
                    <a:pt x="0" y="492330"/>
                  </a:lnTo>
                  <a:lnTo>
                    <a:pt x="242601" y="253198"/>
                  </a:lnTo>
                  <a:lnTo>
                    <a:pt x="0" y="0"/>
                  </a:lnTo>
                  <a:close/>
                </a:path>
              </a:pathLst>
            </a:custGeom>
            <a:solidFill>
              <a:srgbClr val="000000"/>
            </a:solidFill>
          </p:spPr>
          <p:txBody>
            <a:bodyPr wrap="square" lIns="0" tIns="0" rIns="0" bIns="0" rtlCol="0"/>
            <a:lstStyle/>
            <a:p>
              <a:endParaRPr/>
            </a:p>
          </p:txBody>
        </p:sp>
        <p:sp>
          <p:nvSpPr>
            <p:cNvPr id="21" name="object 21"/>
            <p:cNvSpPr/>
            <p:nvPr/>
          </p:nvSpPr>
          <p:spPr>
            <a:xfrm>
              <a:off x="2805996" y="965222"/>
              <a:ext cx="243204" cy="492759"/>
            </a:xfrm>
            <a:custGeom>
              <a:avLst/>
              <a:gdLst/>
              <a:ahLst/>
              <a:cxnLst/>
              <a:rect l="l" t="t" r="r" b="b"/>
              <a:pathLst>
                <a:path w="243205" h="492759">
                  <a:moveTo>
                    <a:pt x="0" y="0"/>
                  </a:moveTo>
                  <a:lnTo>
                    <a:pt x="0" y="492330"/>
                  </a:lnTo>
                  <a:lnTo>
                    <a:pt x="242601" y="253198"/>
                  </a:lnTo>
                  <a:lnTo>
                    <a:pt x="0" y="0"/>
                  </a:lnTo>
                  <a:close/>
                </a:path>
                <a:path w="243205" h="492759">
                  <a:moveTo>
                    <a:pt x="242601" y="0"/>
                  </a:moveTo>
                  <a:lnTo>
                    <a:pt x="242601" y="492330"/>
                  </a:lnTo>
                </a:path>
              </a:pathLst>
            </a:custGeom>
            <a:ln w="35699">
              <a:solidFill>
                <a:srgbClr val="000000"/>
              </a:solidFill>
            </a:ln>
          </p:spPr>
          <p:txBody>
            <a:bodyPr wrap="square" lIns="0" tIns="0" rIns="0" bIns="0" rtlCol="0"/>
            <a:lstStyle/>
            <a:p>
              <a:endParaRPr/>
            </a:p>
          </p:txBody>
        </p:sp>
      </p:grpSp>
      <p:sp>
        <p:nvSpPr>
          <p:cNvPr id="22" name="object 22"/>
          <p:cNvSpPr/>
          <p:nvPr/>
        </p:nvSpPr>
        <p:spPr>
          <a:xfrm>
            <a:off x="4133168" y="1204354"/>
            <a:ext cx="271145" cy="0"/>
          </a:xfrm>
          <a:custGeom>
            <a:avLst/>
            <a:gdLst/>
            <a:ahLst/>
            <a:cxnLst/>
            <a:rect l="l" t="t" r="r" b="b"/>
            <a:pathLst>
              <a:path w="271145">
                <a:moveTo>
                  <a:pt x="0" y="0"/>
                </a:moveTo>
                <a:lnTo>
                  <a:pt x="271142" y="0"/>
                </a:lnTo>
              </a:path>
            </a:pathLst>
          </a:custGeom>
          <a:ln w="42199">
            <a:solidFill>
              <a:srgbClr val="000000"/>
            </a:solidFill>
          </a:ln>
        </p:spPr>
        <p:txBody>
          <a:bodyPr wrap="square" lIns="0" tIns="0" rIns="0" bIns="0" rtlCol="0"/>
          <a:lstStyle/>
          <a:p>
            <a:endParaRPr/>
          </a:p>
        </p:txBody>
      </p:sp>
      <p:sp>
        <p:nvSpPr>
          <p:cNvPr id="23" name="object 23"/>
          <p:cNvSpPr/>
          <p:nvPr/>
        </p:nvSpPr>
        <p:spPr>
          <a:xfrm>
            <a:off x="4133168" y="1316887"/>
            <a:ext cx="271145" cy="0"/>
          </a:xfrm>
          <a:custGeom>
            <a:avLst/>
            <a:gdLst/>
            <a:ahLst/>
            <a:cxnLst/>
            <a:rect l="l" t="t" r="r" b="b"/>
            <a:pathLst>
              <a:path w="271145">
                <a:moveTo>
                  <a:pt x="0" y="0"/>
                </a:moveTo>
                <a:lnTo>
                  <a:pt x="271142" y="0"/>
                </a:lnTo>
              </a:path>
            </a:pathLst>
          </a:custGeom>
          <a:ln w="42199">
            <a:solidFill>
              <a:srgbClr val="000000"/>
            </a:solidFill>
          </a:ln>
        </p:spPr>
        <p:txBody>
          <a:bodyPr wrap="square" lIns="0" tIns="0" rIns="0" bIns="0" rtlCol="0"/>
          <a:lstStyle/>
          <a:p>
            <a:endParaRPr/>
          </a:p>
        </p:txBody>
      </p:sp>
      <p:sp>
        <p:nvSpPr>
          <p:cNvPr id="24" name="object 24"/>
          <p:cNvSpPr txBox="1"/>
          <p:nvPr/>
        </p:nvSpPr>
        <p:spPr>
          <a:xfrm>
            <a:off x="5788473" y="1400951"/>
            <a:ext cx="455930" cy="565785"/>
          </a:xfrm>
          <a:prstGeom prst="rect">
            <a:avLst/>
          </a:prstGeom>
        </p:spPr>
        <p:txBody>
          <a:bodyPr vert="horz" wrap="square" lIns="0" tIns="12065" rIns="0" bIns="0" rtlCol="0">
            <a:spAutoFit/>
          </a:bodyPr>
          <a:lstStyle/>
          <a:p>
            <a:pPr marL="25400">
              <a:lnSpc>
                <a:spcPct val="100000"/>
              </a:lnSpc>
              <a:spcBef>
                <a:spcPts val="95"/>
              </a:spcBef>
            </a:pPr>
            <a:r>
              <a:rPr sz="3550" b="1" i="1" spc="-25" dirty="0">
                <a:solidFill>
                  <a:srgbClr val="1F467C"/>
                </a:solidFill>
                <a:latin typeface="Times New Roman"/>
                <a:cs typeface="Times New Roman"/>
              </a:rPr>
              <a:t>I</a:t>
            </a:r>
            <a:r>
              <a:rPr sz="3450" b="1" i="1" spc="-37" baseline="-12077" dirty="0">
                <a:solidFill>
                  <a:srgbClr val="1F467C"/>
                </a:solidFill>
                <a:latin typeface="Times New Roman"/>
                <a:cs typeface="Times New Roman"/>
              </a:rPr>
              <a:t>D</a:t>
            </a:r>
            <a:endParaRPr sz="3450" baseline="-12077">
              <a:latin typeface="Times New Roman"/>
              <a:cs typeface="Times New Roman"/>
            </a:endParaRPr>
          </a:p>
        </p:txBody>
      </p:sp>
      <p:grpSp>
        <p:nvGrpSpPr>
          <p:cNvPr id="25" name="object 25"/>
          <p:cNvGrpSpPr/>
          <p:nvPr/>
        </p:nvGrpSpPr>
        <p:grpSpPr>
          <a:xfrm>
            <a:off x="5503153" y="1415354"/>
            <a:ext cx="842010" cy="116839"/>
            <a:chOff x="5503153" y="1415354"/>
            <a:chExt cx="842010" cy="116839"/>
          </a:xfrm>
        </p:grpSpPr>
        <p:sp>
          <p:nvSpPr>
            <p:cNvPr id="26" name="object 26"/>
            <p:cNvSpPr/>
            <p:nvPr/>
          </p:nvSpPr>
          <p:spPr>
            <a:xfrm>
              <a:off x="5503153" y="1471620"/>
              <a:ext cx="756920" cy="0"/>
            </a:xfrm>
            <a:custGeom>
              <a:avLst/>
              <a:gdLst/>
              <a:ahLst/>
              <a:cxnLst/>
              <a:rect l="l" t="t" r="r" b="b"/>
              <a:pathLst>
                <a:path w="756920">
                  <a:moveTo>
                    <a:pt x="0" y="0"/>
                  </a:moveTo>
                  <a:lnTo>
                    <a:pt x="756345" y="0"/>
                  </a:lnTo>
                </a:path>
              </a:pathLst>
            </a:custGeom>
            <a:ln w="28133">
              <a:solidFill>
                <a:srgbClr val="1F467C"/>
              </a:solidFill>
            </a:ln>
          </p:spPr>
          <p:txBody>
            <a:bodyPr wrap="square" lIns="0" tIns="0" rIns="0" bIns="0" rtlCol="0"/>
            <a:lstStyle/>
            <a:p>
              <a:endParaRPr/>
            </a:p>
          </p:txBody>
        </p:sp>
        <p:pic>
          <p:nvPicPr>
            <p:cNvPr id="27" name="object 27"/>
            <p:cNvPicPr/>
            <p:nvPr/>
          </p:nvPicPr>
          <p:blipFill>
            <a:blip r:embed="rId6" cstate="print"/>
            <a:stretch>
              <a:fillRect/>
            </a:stretch>
          </p:blipFill>
          <p:spPr>
            <a:xfrm>
              <a:off x="6239139" y="1415354"/>
              <a:ext cx="105983" cy="116340"/>
            </a:xfrm>
            <a:prstGeom prst="rect">
              <a:avLst/>
            </a:prstGeom>
          </p:spPr>
        </p:pic>
      </p:grpSp>
      <p:sp>
        <p:nvSpPr>
          <p:cNvPr id="28" name="object 28"/>
          <p:cNvSpPr txBox="1"/>
          <p:nvPr/>
        </p:nvSpPr>
        <p:spPr>
          <a:xfrm>
            <a:off x="5180445" y="727705"/>
            <a:ext cx="273050" cy="565785"/>
          </a:xfrm>
          <a:prstGeom prst="rect">
            <a:avLst/>
          </a:prstGeom>
        </p:spPr>
        <p:txBody>
          <a:bodyPr vert="horz" wrap="square" lIns="0" tIns="12065" rIns="0" bIns="0" rtlCol="0">
            <a:spAutoFit/>
          </a:bodyPr>
          <a:lstStyle/>
          <a:p>
            <a:pPr>
              <a:lnSpc>
                <a:spcPct val="100000"/>
              </a:lnSpc>
              <a:spcBef>
                <a:spcPts val="95"/>
              </a:spcBef>
            </a:pPr>
            <a:r>
              <a:rPr sz="3550" b="1" spc="-50" dirty="0">
                <a:solidFill>
                  <a:srgbClr val="FF0000"/>
                </a:solidFill>
                <a:latin typeface="Times New Roman"/>
                <a:cs typeface="Times New Roman"/>
              </a:rPr>
              <a:t>+</a:t>
            </a:r>
            <a:endParaRPr sz="3550">
              <a:latin typeface="Times New Roman"/>
              <a:cs typeface="Times New Roman"/>
            </a:endParaRPr>
          </a:p>
        </p:txBody>
      </p:sp>
      <p:sp>
        <p:nvSpPr>
          <p:cNvPr id="29" name="object 29"/>
          <p:cNvSpPr txBox="1">
            <a:spLocks noGrp="1"/>
          </p:cNvSpPr>
          <p:nvPr>
            <p:ph type="title"/>
          </p:nvPr>
        </p:nvSpPr>
        <p:spPr>
          <a:xfrm>
            <a:off x="5208893" y="351283"/>
            <a:ext cx="1640839" cy="565785"/>
          </a:xfrm>
          <a:prstGeom prst="rect">
            <a:avLst/>
          </a:prstGeom>
        </p:spPr>
        <p:txBody>
          <a:bodyPr vert="horz" wrap="square" lIns="0" tIns="12065" rIns="0" bIns="0" rtlCol="0">
            <a:spAutoFit/>
          </a:bodyPr>
          <a:lstStyle/>
          <a:p>
            <a:pPr marL="25400">
              <a:lnSpc>
                <a:spcPct val="100000"/>
              </a:lnSpc>
              <a:spcBef>
                <a:spcPts val="95"/>
              </a:spcBef>
            </a:pPr>
            <a:r>
              <a:rPr sz="3550" b="1" i="1" dirty="0">
                <a:latin typeface="Times New Roman"/>
                <a:cs typeface="Times New Roman"/>
              </a:rPr>
              <a:t>V</a:t>
            </a:r>
            <a:r>
              <a:rPr sz="3450" b="1" i="1" baseline="-12077" dirty="0">
                <a:latin typeface="Times New Roman"/>
                <a:cs typeface="Times New Roman"/>
              </a:rPr>
              <a:t>D</a:t>
            </a:r>
            <a:r>
              <a:rPr sz="3550" b="1" i="1" dirty="0">
                <a:latin typeface="Times New Roman"/>
                <a:cs typeface="Times New Roman"/>
              </a:rPr>
              <a:t>=</a:t>
            </a:r>
            <a:r>
              <a:rPr sz="3550" b="1" i="1" spc="35" dirty="0">
                <a:latin typeface="Times New Roman"/>
                <a:cs typeface="Times New Roman"/>
              </a:rPr>
              <a:t> </a:t>
            </a:r>
            <a:r>
              <a:rPr sz="3550" b="1" i="1" dirty="0">
                <a:latin typeface="Times New Roman"/>
                <a:cs typeface="Times New Roman"/>
              </a:rPr>
              <a:t>0</a:t>
            </a:r>
            <a:r>
              <a:rPr sz="3550" b="1" i="1" spc="50" dirty="0">
                <a:latin typeface="Times New Roman"/>
                <a:cs typeface="Times New Roman"/>
              </a:rPr>
              <a:t> </a:t>
            </a:r>
            <a:r>
              <a:rPr sz="3550" b="1" i="1" spc="-1515" dirty="0">
                <a:latin typeface="Times New Roman"/>
                <a:cs typeface="Times New Roman"/>
              </a:rPr>
              <a:t>V</a:t>
            </a:r>
            <a:r>
              <a:rPr sz="5325" b="1" spc="-22" baseline="-20344" dirty="0">
                <a:latin typeface="Times New Roman"/>
                <a:cs typeface="Times New Roman"/>
              </a:rPr>
              <a:t>_</a:t>
            </a:r>
            <a:endParaRPr sz="5325" baseline="-20344">
              <a:latin typeface="Times New Roman"/>
              <a:cs typeface="Times New Roman"/>
            </a:endParaRPr>
          </a:p>
        </p:txBody>
      </p:sp>
      <p:sp>
        <p:nvSpPr>
          <p:cNvPr id="30" name="object 30"/>
          <p:cNvSpPr txBox="1"/>
          <p:nvPr/>
        </p:nvSpPr>
        <p:spPr>
          <a:xfrm>
            <a:off x="3401441" y="4126407"/>
            <a:ext cx="446405" cy="544195"/>
          </a:xfrm>
          <a:prstGeom prst="rect">
            <a:avLst/>
          </a:prstGeom>
        </p:spPr>
        <p:txBody>
          <a:bodyPr vert="horz" wrap="square" lIns="0" tIns="12700" rIns="0" bIns="0" rtlCol="0">
            <a:spAutoFit/>
          </a:bodyPr>
          <a:lstStyle/>
          <a:p>
            <a:pPr marL="38100">
              <a:lnSpc>
                <a:spcPct val="100000"/>
              </a:lnSpc>
              <a:spcBef>
                <a:spcPts val="100"/>
              </a:spcBef>
            </a:pPr>
            <a:r>
              <a:rPr sz="3400" b="1" i="1" spc="-25" dirty="0">
                <a:solidFill>
                  <a:srgbClr val="1F467C"/>
                </a:solidFill>
                <a:latin typeface="Times New Roman"/>
                <a:cs typeface="Times New Roman"/>
              </a:rPr>
              <a:t>I</a:t>
            </a:r>
            <a:r>
              <a:rPr sz="3300" b="1" i="1" spc="-37" baseline="-12626" dirty="0">
                <a:solidFill>
                  <a:srgbClr val="1F467C"/>
                </a:solidFill>
                <a:latin typeface="Times New Roman"/>
                <a:cs typeface="Times New Roman"/>
              </a:rPr>
              <a:t>D</a:t>
            </a:r>
            <a:endParaRPr sz="3300" baseline="-12626">
              <a:latin typeface="Times New Roman"/>
              <a:cs typeface="Times New Roman"/>
            </a:endParaRPr>
          </a:p>
        </p:txBody>
      </p:sp>
      <p:grpSp>
        <p:nvGrpSpPr>
          <p:cNvPr id="31" name="object 31"/>
          <p:cNvGrpSpPr/>
          <p:nvPr/>
        </p:nvGrpSpPr>
        <p:grpSpPr>
          <a:xfrm>
            <a:off x="2186117" y="3964822"/>
            <a:ext cx="1723389" cy="314960"/>
            <a:chOff x="2186117" y="3964822"/>
            <a:chExt cx="1723389" cy="314960"/>
          </a:xfrm>
        </p:grpSpPr>
        <p:sp>
          <p:nvSpPr>
            <p:cNvPr id="32" name="object 32"/>
            <p:cNvSpPr/>
            <p:nvPr/>
          </p:nvSpPr>
          <p:spPr>
            <a:xfrm>
              <a:off x="3303168" y="4221631"/>
              <a:ext cx="457834" cy="0"/>
            </a:xfrm>
            <a:custGeom>
              <a:avLst/>
              <a:gdLst/>
              <a:ahLst/>
              <a:cxnLst/>
              <a:rect l="l" t="t" r="r" b="b"/>
              <a:pathLst>
                <a:path w="457835">
                  <a:moveTo>
                    <a:pt x="457506" y="0"/>
                  </a:moveTo>
                  <a:lnTo>
                    <a:pt x="0" y="0"/>
                  </a:lnTo>
                </a:path>
              </a:pathLst>
            </a:custGeom>
            <a:ln w="27017">
              <a:solidFill>
                <a:srgbClr val="1F467C"/>
              </a:solidFill>
            </a:ln>
          </p:spPr>
          <p:txBody>
            <a:bodyPr wrap="square" lIns="0" tIns="0" rIns="0" bIns="0" rtlCol="0"/>
            <a:lstStyle/>
            <a:p>
              <a:endParaRPr/>
            </a:p>
          </p:txBody>
        </p:sp>
        <p:pic>
          <p:nvPicPr>
            <p:cNvPr id="33" name="object 33"/>
            <p:cNvPicPr/>
            <p:nvPr/>
          </p:nvPicPr>
          <p:blipFill>
            <a:blip r:embed="rId7" cstate="print"/>
            <a:stretch>
              <a:fillRect/>
            </a:stretch>
          </p:blipFill>
          <p:spPr>
            <a:xfrm>
              <a:off x="3222431" y="4167596"/>
              <a:ext cx="107648" cy="111941"/>
            </a:xfrm>
            <a:prstGeom prst="rect">
              <a:avLst/>
            </a:prstGeom>
          </p:spPr>
        </p:pic>
        <p:sp>
          <p:nvSpPr>
            <p:cNvPr id="34" name="object 34"/>
            <p:cNvSpPr/>
            <p:nvPr/>
          </p:nvSpPr>
          <p:spPr>
            <a:xfrm>
              <a:off x="2199769" y="3978475"/>
              <a:ext cx="1696085" cy="0"/>
            </a:xfrm>
            <a:custGeom>
              <a:avLst/>
              <a:gdLst/>
              <a:ahLst/>
              <a:cxnLst/>
              <a:rect l="l" t="t" r="r" b="b"/>
              <a:pathLst>
                <a:path w="1696085">
                  <a:moveTo>
                    <a:pt x="0" y="0"/>
                  </a:moveTo>
                  <a:lnTo>
                    <a:pt x="686260" y="0"/>
                  </a:lnTo>
                </a:path>
                <a:path w="1696085">
                  <a:moveTo>
                    <a:pt x="1695466" y="0"/>
                  </a:moveTo>
                  <a:lnTo>
                    <a:pt x="766996" y="0"/>
                  </a:lnTo>
                </a:path>
              </a:pathLst>
            </a:custGeom>
            <a:ln w="26964">
              <a:solidFill>
                <a:srgbClr val="000000"/>
              </a:solidFill>
            </a:ln>
          </p:spPr>
          <p:txBody>
            <a:bodyPr wrap="square" lIns="0" tIns="0" rIns="0" bIns="0" rtlCol="0"/>
            <a:lstStyle/>
            <a:p>
              <a:endParaRPr/>
            </a:p>
          </p:txBody>
        </p:sp>
      </p:grpSp>
      <p:sp>
        <p:nvSpPr>
          <p:cNvPr id="35" name="object 35"/>
          <p:cNvSpPr txBox="1"/>
          <p:nvPr/>
        </p:nvSpPr>
        <p:spPr>
          <a:xfrm>
            <a:off x="3570193" y="3414012"/>
            <a:ext cx="271145" cy="544195"/>
          </a:xfrm>
          <a:prstGeom prst="rect">
            <a:avLst/>
          </a:prstGeom>
        </p:spPr>
        <p:txBody>
          <a:bodyPr vert="horz" wrap="square" lIns="0" tIns="12700" rIns="0" bIns="0" rtlCol="0">
            <a:spAutoFit/>
          </a:bodyPr>
          <a:lstStyle/>
          <a:p>
            <a:pPr marL="12700">
              <a:lnSpc>
                <a:spcPct val="100000"/>
              </a:lnSpc>
              <a:spcBef>
                <a:spcPts val="100"/>
              </a:spcBef>
            </a:pPr>
            <a:r>
              <a:rPr sz="3400" b="1" spc="-50" dirty="0">
                <a:solidFill>
                  <a:srgbClr val="FF0000"/>
                </a:solidFill>
                <a:latin typeface="Times New Roman"/>
                <a:cs typeface="Times New Roman"/>
              </a:rPr>
              <a:t>+</a:t>
            </a:r>
            <a:endParaRPr sz="3400">
              <a:latin typeface="Times New Roman"/>
              <a:cs typeface="Times New Roman"/>
            </a:endParaRPr>
          </a:p>
        </p:txBody>
      </p:sp>
      <p:sp>
        <p:nvSpPr>
          <p:cNvPr id="36" name="object 36"/>
          <p:cNvSpPr txBox="1"/>
          <p:nvPr/>
        </p:nvSpPr>
        <p:spPr>
          <a:xfrm>
            <a:off x="2264181" y="3209797"/>
            <a:ext cx="241300" cy="544195"/>
          </a:xfrm>
          <a:prstGeom prst="rect">
            <a:avLst/>
          </a:prstGeom>
        </p:spPr>
        <p:txBody>
          <a:bodyPr vert="horz" wrap="square" lIns="0" tIns="12700" rIns="0" bIns="0" rtlCol="0">
            <a:spAutoFit/>
          </a:bodyPr>
          <a:lstStyle/>
          <a:p>
            <a:pPr marL="12700">
              <a:lnSpc>
                <a:spcPct val="100000"/>
              </a:lnSpc>
              <a:spcBef>
                <a:spcPts val="100"/>
              </a:spcBef>
            </a:pPr>
            <a:r>
              <a:rPr sz="3400" b="1" spc="-50" dirty="0">
                <a:solidFill>
                  <a:srgbClr val="FF0000"/>
                </a:solidFill>
                <a:latin typeface="Times New Roman"/>
                <a:cs typeface="Times New Roman"/>
              </a:rPr>
              <a:t>_</a:t>
            </a:r>
            <a:endParaRPr sz="3400">
              <a:latin typeface="Times New Roman"/>
              <a:cs typeface="Times New Roman"/>
            </a:endParaRPr>
          </a:p>
        </p:txBody>
      </p:sp>
      <p:grpSp>
        <p:nvGrpSpPr>
          <p:cNvPr id="37" name="object 37"/>
          <p:cNvGrpSpPr/>
          <p:nvPr/>
        </p:nvGrpSpPr>
        <p:grpSpPr>
          <a:xfrm>
            <a:off x="4628335" y="3215003"/>
            <a:ext cx="2557780" cy="1540510"/>
            <a:chOff x="4628335" y="3215003"/>
            <a:chExt cx="2557780" cy="1540510"/>
          </a:xfrm>
        </p:grpSpPr>
        <p:sp>
          <p:nvSpPr>
            <p:cNvPr id="38" name="object 38"/>
            <p:cNvSpPr/>
            <p:nvPr/>
          </p:nvSpPr>
          <p:spPr>
            <a:xfrm>
              <a:off x="4837162" y="3978475"/>
              <a:ext cx="767080" cy="0"/>
            </a:xfrm>
            <a:custGeom>
              <a:avLst/>
              <a:gdLst/>
              <a:ahLst/>
              <a:cxnLst/>
              <a:rect l="l" t="t" r="r" b="b"/>
              <a:pathLst>
                <a:path w="767079">
                  <a:moveTo>
                    <a:pt x="0" y="0"/>
                  </a:moveTo>
                  <a:lnTo>
                    <a:pt x="766996" y="0"/>
                  </a:lnTo>
                </a:path>
              </a:pathLst>
            </a:custGeom>
            <a:ln w="13508">
              <a:solidFill>
                <a:srgbClr val="000000"/>
              </a:solidFill>
            </a:ln>
          </p:spPr>
          <p:txBody>
            <a:bodyPr wrap="square" lIns="0" tIns="0" rIns="0" bIns="0" rtlCol="0"/>
            <a:lstStyle/>
            <a:p>
              <a:endParaRPr/>
            </a:p>
          </p:txBody>
        </p:sp>
        <p:pic>
          <p:nvPicPr>
            <p:cNvPr id="39" name="object 39"/>
            <p:cNvPicPr/>
            <p:nvPr/>
          </p:nvPicPr>
          <p:blipFill>
            <a:blip r:embed="rId8" cstate="print"/>
            <a:stretch>
              <a:fillRect/>
            </a:stretch>
          </p:blipFill>
          <p:spPr>
            <a:xfrm>
              <a:off x="5596341" y="3926795"/>
              <a:ext cx="115210" cy="115590"/>
            </a:xfrm>
            <a:prstGeom prst="rect">
              <a:avLst/>
            </a:prstGeom>
          </p:spPr>
        </p:pic>
        <p:pic>
          <p:nvPicPr>
            <p:cNvPr id="40" name="object 40"/>
            <p:cNvPicPr/>
            <p:nvPr/>
          </p:nvPicPr>
          <p:blipFill>
            <a:blip r:embed="rId8" cstate="print"/>
            <a:stretch>
              <a:fillRect/>
            </a:stretch>
          </p:blipFill>
          <p:spPr>
            <a:xfrm>
              <a:off x="4731742" y="3926795"/>
              <a:ext cx="115210" cy="115590"/>
            </a:xfrm>
            <a:prstGeom prst="rect">
              <a:avLst/>
            </a:prstGeom>
          </p:spPr>
        </p:pic>
        <p:sp>
          <p:nvSpPr>
            <p:cNvPr id="41" name="object 41"/>
            <p:cNvSpPr/>
            <p:nvPr/>
          </p:nvSpPr>
          <p:spPr>
            <a:xfrm>
              <a:off x="6263506" y="3978475"/>
              <a:ext cx="767080" cy="0"/>
            </a:xfrm>
            <a:custGeom>
              <a:avLst/>
              <a:gdLst/>
              <a:ahLst/>
              <a:cxnLst/>
              <a:rect l="l" t="t" r="r" b="b"/>
              <a:pathLst>
                <a:path w="767079">
                  <a:moveTo>
                    <a:pt x="0" y="0"/>
                  </a:moveTo>
                  <a:lnTo>
                    <a:pt x="766996" y="0"/>
                  </a:lnTo>
                </a:path>
              </a:pathLst>
            </a:custGeom>
            <a:ln w="13508">
              <a:solidFill>
                <a:srgbClr val="000000"/>
              </a:solidFill>
            </a:ln>
          </p:spPr>
          <p:txBody>
            <a:bodyPr wrap="square" lIns="0" tIns="0" rIns="0" bIns="0" rtlCol="0"/>
            <a:lstStyle/>
            <a:p>
              <a:endParaRPr/>
            </a:p>
          </p:txBody>
        </p:sp>
        <p:pic>
          <p:nvPicPr>
            <p:cNvPr id="42" name="object 42"/>
            <p:cNvPicPr/>
            <p:nvPr/>
          </p:nvPicPr>
          <p:blipFill>
            <a:blip r:embed="rId8" cstate="print"/>
            <a:stretch>
              <a:fillRect/>
            </a:stretch>
          </p:blipFill>
          <p:spPr>
            <a:xfrm>
              <a:off x="7020353" y="3926795"/>
              <a:ext cx="115210" cy="115590"/>
            </a:xfrm>
            <a:prstGeom prst="rect">
              <a:avLst/>
            </a:prstGeom>
          </p:spPr>
        </p:pic>
        <p:pic>
          <p:nvPicPr>
            <p:cNvPr id="43" name="object 43"/>
            <p:cNvPicPr/>
            <p:nvPr/>
          </p:nvPicPr>
          <p:blipFill>
            <a:blip r:embed="rId8" cstate="print"/>
            <a:stretch>
              <a:fillRect/>
            </a:stretch>
          </p:blipFill>
          <p:spPr>
            <a:xfrm>
              <a:off x="6155755" y="3926795"/>
              <a:ext cx="115210" cy="115590"/>
            </a:xfrm>
            <a:prstGeom prst="rect">
              <a:avLst/>
            </a:prstGeom>
          </p:spPr>
        </p:pic>
        <p:sp>
          <p:nvSpPr>
            <p:cNvPr id="44" name="object 44"/>
            <p:cNvSpPr/>
            <p:nvPr/>
          </p:nvSpPr>
          <p:spPr>
            <a:xfrm>
              <a:off x="4635320" y="3221988"/>
              <a:ext cx="2543810" cy="1526540"/>
            </a:xfrm>
            <a:custGeom>
              <a:avLst/>
              <a:gdLst/>
              <a:ahLst/>
              <a:cxnLst/>
              <a:rect l="l" t="t" r="r" b="b"/>
              <a:pathLst>
                <a:path w="2543809" h="1526539">
                  <a:moveTo>
                    <a:pt x="0" y="0"/>
                  </a:moveTo>
                  <a:lnTo>
                    <a:pt x="0" y="1526485"/>
                  </a:lnTo>
                  <a:lnTo>
                    <a:pt x="2543199" y="1526485"/>
                  </a:lnTo>
                  <a:lnTo>
                    <a:pt x="2543199" y="0"/>
                  </a:lnTo>
                  <a:lnTo>
                    <a:pt x="0" y="0"/>
                  </a:lnTo>
                </a:path>
              </a:pathLst>
            </a:custGeom>
            <a:ln w="13494">
              <a:solidFill>
                <a:srgbClr val="000000"/>
              </a:solidFill>
            </a:ln>
          </p:spPr>
          <p:txBody>
            <a:bodyPr wrap="square" lIns="0" tIns="0" rIns="0" bIns="0" rtlCol="0"/>
            <a:lstStyle/>
            <a:p>
              <a:endParaRPr/>
            </a:p>
          </p:txBody>
        </p:sp>
      </p:grpSp>
      <p:grpSp>
        <p:nvGrpSpPr>
          <p:cNvPr id="45" name="object 45"/>
          <p:cNvGrpSpPr/>
          <p:nvPr/>
        </p:nvGrpSpPr>
        <p:grpSpPr>
          <a:xfrm>
            <a:off x="1950815" y="3215243"/>
            <a:ext cx="2045970" cy="1540510"/>
            <a:chOff x="1950815" y="3215243"/>
            <a:chExt cx="2045970" cy="1540510"/>
          </a:xfrm>
        </p:grpSpPr>
        <p:sp>
          <p:nvSpPr>
            <p:cNvPr id="46" name="object 46"/>
            <p:cNvSpPr/>
            <p:nvPr/>
          </p:nvSpPr>
          <p:spPr>
            <a:xfrm>
              <a:off x="1957560" y="3221988"/>
              <a:ext cx="2032000" cy="1526540"/>
            </a:xfrm>
            <a:custGeom>
              <a:avLst/>
              <a:gdLst/>
              <a:ahLst/>
              <a:cxnLst/>
              <a:rect l="l" t="t" r="r" b="b"/>
              <a:pathLst>
                <a:path w="2032000" h="1526539">
                  <a:moveTo>
                    <a:pt x="0" y="0"/>
                  </a:moveTo>
                  <a:lnTo>
                    <a:pt x="0" y="1526485"/>
                  </a:lnTo>
                  <a:lnTo>
                    <a:pt x="2031868" y="1526485"/>
                  </a:lnTo>
                  <a:lnTo>
                    <a:pt x="2031868" y="0"/>
                  </a:lnTo>
                  <a:lnTo>
                    <a:pt x="0" y="0"/>
                  </a:lnTo>
                </a:path>
              </a:pathLst>
            </a:custGeom>
            <a:ln w="13489">
              <a:solidFill>
                <a:srgbClr val="000000"/>
              </a:solidFill>
            </a:ln>
          </p:spPr>
          <p:txBody>
            <a:bodyPr wrap="square" lIns="0" tIns="0" rIns="0" bIns="0" rtlCol="0"/>
            <a:lstStyle/>
            <a:p>
              <a:endParaRPr/>
            </a:p>
          </p:txBody>
        </p:sp>
        <p:sp>
          <p:nvSpPr>
            <p:cNvPr id="47" name="object 47"/>
            <p:cNvSpPr/>
            <p:nvPr/>
          </p:nvSpPr>
          <p:spPr>
            <a:xfrm>
              <a:off x="2886029" y="3748827"/>
              <a:ext cx="229235" cy="473075"/>
            </a:xfrm>
            <a:custGeom>
              <a:avLst/>
              <a:gdLst/>
              <a:ahLst/>
              <a:cxnLst/>
              <a:rect l="l" t="t" r="r" b="b"/>
              <a:pathLst>
                <a:path w="229235" h="473075">
                  <a:moveTo>
                    <a:pt x="0" y="0"/>
                  </a:moveTo>
                  <a:lnTo>
                    <a:pt x="0" y="472804"/>
                  </a:lnTo>
                  <a:lnTo>
                    <a:pt x="228753" y="243156"/>
                  </a:lnTo>
                  <a:lnTo>
                    <a:pt x="0" y="0"/>
                  </a:lnTo>
                  <a:close/>
                </a:path>
              </a:pathLst>
            </a:custGeom>
            <a:solidFill>
              <a:srgbClr val="000000"/>
            </a:solidFill>
          </p:spPr>
          <p:txBody>
            <a:bodyPr wrap="square" lIns="0" tIns="0" rIns="0" bIns="0" rtlCol="0"/>
            <a:lstStyle/>
            <a:p>
              <a:endParaRPr/>
            </a:p>
          </p:txBody>
        </p:sp>
        <p:sp>
          <p:nvSpPr>
            <p:cNvPr id="48" name="object 48"/>
            <p:cNvSpPr/>
            <p:nvPr/>
          </p:nvSpPr>
          <p:spPr>
            <a:xfrm>
              <a:off x="2886029" y="3748827"/>
              <a:ext cx="229235" cy="473075"/>
            </a:xfrm>
            <a:custGeom>
              <a:avLst/>
              <a:gdLst/>
              <a:ahLst/>
              <a:cxnLst/>
              <a:rect l="l" t="t" r="r" b="b"/>
              <a:pathLst>
                <a:path w="229235" h="473075">
                  <a:moveTo>
                    <a:pt x="0" y="0"/>
                  </a:moveTo>
                  <a:lnTo>
                    <a:pt x="0" y="472804"/>
                  </a:lnTo>
                  <a:lnTo>
                    <a:pt x="228753" y="243156"/>
                  </a:lnTo>
                  <a:lnTo>
                    <a:pt x="0" y="0"/>
                  </a:lnTo>
                  <a:close/>
                </a:path>
                <a:path w="229235" h="473075">
                  <a:moveTo>
                    <a:pt x="228753" y="0"/>
                  </a:moveTo>
                  <a:lnTo>
                    <a:pt x="228753" y="472804"/>
                  </a:lnTo>
                </a:path>
              </a:pathLst>
            </a:custGeom>
            <a:ln w="33970">
              <a:solidFill>
                <a:srgbClr val="000000"/>
              </a:solidFill>
            </a:ln>
          </p:spPr>
          <p:txBody>
            <a:bodyPr wrap="square" lIns="0" tIns="0" rIns="0" bIns="0" rtlCol="0"/>
            <a:lstStyle/>
            <a:p>
              <a:endParaRPr/>
            </a:p>
          </p:txBody>
        </p:sp>
      </p:grpSp>
      <p:sp>
        <p:nvSpPr>
          <p:cNvPr id="49" name="object 49"/>
          <p:cNvSpPr/>
          <p:nvPr/>
        </p:nvSpPr>
        <p:spPr>
          <a:xfrm>
            <a:off x="4204725" y="3978475"/>
            <a:ext cx="255904" cy="0"/>
          </a:xfrm>
          <a:custGeom>
            <a:avLst/>
            <a:gdLst/>
            <a:ahLst/>
            <a:cxnLst/>
            <a:rect l="l" t="t" r="r" b="b"/>
            <a:pathLst>
              <a:path w="255904">
                <a:moveTo>
                  <a:pt x="0" y="0"/>
                </a:moveTo>
                <a:lnTo>
                  <a:pt x="255665" y="0"/>
                </a:lnTo>
              </a:path>
            </a:pathLst>
          </a:custGeom>
          <a:ln w="40526">
            <a:solidFill>
              <a:srgbClr val="000000"/>
            </a:solidFill>
          </a:ln>
        </p:spPr>
        <p:txBody>
          <a:bodyPr wrap="square" lIns="0" tIns="0" rIns="0" bIns="0" rtlCol="0"/>
          <a:lstStyle/>
          <a:p>
            <a:endParaRPr/>
          </a:p>
        </p:txBody>
      </p:sp>
      <p:sp>
        <p:nvSpPr>
          <p:cNvPr id="50" name="object 50"/>
          <p:cNvSpPr/>
          <p:nvPr/>
        </p:nvSpPr>
        <p:spPr>
          <a:xfrm>
            <a:off x="4204725" y="4086544"/>
            <a:ext cx="255904" cy="0"/>
          </a:xfrm>
          <a:custGeom>
            <a:avLst/>
            <a:gdLst/>
            <a:ahLst/>
            <a:cxnLst/>
            <a:rect l="l" t="t" r="r" b="b"/>
            <a:pathLst>
              <a:path w="255904">
                <a:moveTo>
                  <a:pt x="0" y="0"/>
                </a:moveTo>
                <a:lnTo>
                  <a:pt x="255665" y="0"/>
                </a:lnTo>
              </a:path>
            </a:pathLst>
          </a:custGeom>
          <a:ln w="40526">
            <a:solidFill>
              <a:srgbClr val="000000"/>
            </a:solidFill>
          </a:ln>
        </p:spPr>
        <p:txBody>
          <a:bodyPr wrap="square" lIns="0" tIns="0" rIns="0" bIns="0" rtlCol="0"/>
          <a:lstStyle/>
          <a:p>
            <a:endParaRPr/>
          </a:p>
        </p:txBody>
      </p:sp>
      <p:sp>
        <p:nvSpPr>
          <p:cNvPr id="51" name="object 51"/>
          <p:cNvSpPr txBox="1"/>
          <p:nvPr/>
        </p:nvSpPr>
        <p:spPr>
          <a:xfrm>
            <a:off x="5351478" y="4139681"/>
            <a:ext cx="1409065" cy="544195"/>
          </a:xfrm>
          <a:prstGeom prst="rect">
            <a:avLst/>
          </a:prstGeom>
        </p:spPr>
        <p:txBody>
          <a:bodyPr vert="horz" wrap="square" lIns="0" tIns="12700" rIns="0" bIns="0" rtlCol="0">
            <a:spAutoFit/>
          </a:bodyPr>
          <a:lstStyle/>
          <a:p>
            <a:pPr marL="38100">
              <a:lnSpc>
                <a:spcPct val="100000"/>
              </a:lnSpc>
              <a:spcBef>
                <a:spcPts val="100"/>
              </a:spcBef>
            </a:pPr>
            <a:r>
              <a:rPr sz="3400" b="1" i="1" dirty="0">
                <a:solidFill>
                  <a:srgbClr val="1F467C"/>
                </a:solidFill>
                <a:latin typeface="Times New Roman"/>
                <a:cs typeface="Times New Roman"/>
              </a:rPr>
              <a:t>I</a:t>
            </a:r>
            <a:r>
              <a:rPr sz="3300" b="1" i="1" baseline="-12626" dirty="0">
                <a:solidFill>
                  <a:srgbClr val="1F467C"/>
                </a:solidFill>
                <a:latin typeface="Times New Roman"/>
                <a:cs typeface="Times New Roman"/>
              </a:rPr>
              <a:t>D</a:t>
            </a:r>
            <a:r>
              <a:rPr sz="3400" b="1" i="1" dirty="0">
                <a:solidFill>
                  <a:srgbClr val="1F467C"/>
                </a:solidFill>
                <a:latin typeface="Times New Roman"/>
                <a:cs typeface="Times New Roman"/>
              </a:rPr>
              <a:t>=</a:t>
            </a:r>
            <a:r>
              <a:rPr sz="3400" b="1" i="1" spc="-35" dirty="0">
                <a:solidFill>
                  <a:srgbClr val="1F467C"/>
                </a:solidFill>
                <a:latin typeface="Times New Roman"/>
                <a:cs typeface="Times New Roman"/>
              </a:rPr>
              <a:t> </a:t>
            </a:r>
            <a:r>
              <a:rPr sz="3400" b="1" i="1" dirty="0">
                <a:solidFill>
                  <a:srgbClr val="1F467C"/>
                </a:solidFill>
                <a:latin typeface="Times New Roman"/>
                <a:cs typeface="Times New Roman"/>
              </a:rPr>
              <a:t>0</a:t>
            </a:r>
            <a:r>
              <a:rPr sz="3400" b="1" i="1" spc="-30" dirty="0">
                <a:solidFill>
                  <a:srgbClr val="1F467C"/>
                </a:solidFill>
                <a:latin typeface="Times New Roman"/>
                <a:cs typeface="Times New Roman"/>
              </a:rPr>
              <a:t> </a:t>
            </a:r>
            <a:r>
              <a:rPr sz="3400" b="1" i="1" spc="-50" dirty="0">
                <a:solidFill>
                  <a:srgbClr val="1F467C"/>
                </a:solidFill>
                <a:latin typeface="Times New Roman"/>
                <a:cs typeface="Times New Roman"/>
              </a:rPr>
              <a:t>A</a:t>
            </a:r>
            <a:endParaRPr sz="3400">
              <a:latin typeface="Times New Roman"/>
              <a:cs typeface="Times New Roman"/>
            </a:endParaRPr>
          </a:p>
        </p:txBody>
      </p:sp>
      <p:grpSp>
        <p:nvGrpSpPr>
          <p:cNvPr id="52" name="object 52"/>
          <p:cNvGrpSpPr/>
          <p:nvPr/>
        </p:nvGrpSpPr>
        <p:grpSpPr>
          <a:xfrm>
            <a:off x="5657982" y="4181105"/>
            <a:ext cx="525145" cy="111760"/>
            <a:chOff x="5657982" y="4181105"/>
            <a:chExt cx="525145" cy="111760"/>
          </a:xfrm>
        </p:grpSpPr>
        <p:sp>
          <p:nvSpPr>
            <p:cNvPr id="53" name="object 53"/>
            <p:cNvSpPr/>
            <p:nvPr/>
          </p:nvSpPr>
          <p:spPr>
            <a:xfrm>
              <a:off x="5738719" y="4235140"/>
              <a:ext cx="444500" cy="0"/>
            </a:xfrm>
            <a:custGeom>
              <a:avLst/>
              <a:gdLst/>
              <a:ahLst/>
              <a:cxnLst/>
              <a:rect l="l" t="t" r="r" b="b"/>
              <a:pathLst>
                <a:path w="444500">
                  <a:moveTo>
                    <a:pt x="444050" y="0"/>
                  </a:moveTo>
                  <a:lnTo>
                    <a:pt x="0" y="0"/>
                  </a:lnTo>
                </a:path>
              </a:pathLst>
            </a:custGeom>
            <a:ln w="27017">
              <a:solidFill>
                <a:srgbClr val="1F467C"/>
              </a:solidFill>
            </a:ln>
          </p:spPr>
          <p:txBody>
            <a:bodyPr wrap="square" lIns="0" tIns="0" rIns="0" bIns="0" rtlCol="0"/>
            <a:lstStyle/>
            <a:p>
              <a:endParaRPr/>
            </a:p>
          </p:txBody>
        </p:sp>
        <p:pic>
          <p:nvPicPr>
            <p:cNvPr id="54" name="object 54"/>
            <p:cNvPicPr/>
            <p:nvPr/>
          </p:nvPicPr>
          <p:blipFill>
            <a:blip r:embed="rId9" cstate="print"/>
            <a:stretch>
              <a:fillRect/>
            </a:stretch>
          </p:blipFill>
          <p:spPr>
            <a:xfrm>
              <a:off x="5657982" y="4181105"/>
              <a:ext cx="107648" cy="111725"/>
            </a:xfrm>
            <a:prstGeom prst="rect">
              <a:avLst/>
            </a:prstGeom>
          </p:spPr>
        </p:pic>
      </p:grpSp>
      <p:sp>
        <p:nvSpPr>
          <p:cNvPr id="55" name="object 55"/>
          <p:cNvSpPr txBox="1"/>
          <p:nvPr/>
        </p:nvSpPr>
        <p:spPr>
          <a:xfrm>
            <a:off x="2754026" y="3105276"/>
            <a:ext cx="3531235" cy="544195"/>
          </a:xfrm>
          <a:prstGeom prst="rect">
            <a:avLst/>
          </a:prstGeom>
        </p:spPr>
        <p:txBody>
          <a:bodyPr vert="horz" wrap="square" lIns="0" tIns="12700" rIns="0" bIns="0" rtlCol="0">
            <a:spAutoFit/>
          </a:bodyPr>
          <a:lstStyle/>
          <a:p>
            <a:pPr marL="50800">
              <a:lnSpc>
                <a:spcPct val="100000"/>
              </a:lnSpc>
              <a:spcBef>
                <a:spcPts val="100"/>
              </a:spcBef>
              <a:tabLst>
                <a:tab pos="2990850" algn="l"/>
              </a:tabLst>
            </a:pPr>
            <a:r>
              <a:rPr sz="3400" b="1" i="1" spc="-25" dirty="0">
                <a:solidFill>
                  <a:srgbClr val="FF0000"/>
                </a:solidFill>
                <a:latin typeface="Times New Roman"/>
                <a:cs typeface="Times New Roman"/>
              </a:rPr>
              <a:t>V</a:t>
            </a:r>
            <a:r>
              <a:rPr sz="3300" b="1" i="1" spc="-37" baseline="-12626" dirty="0">
                <a:solidFill>
                  <a:srgbClr val="FF0000"/>
                </a:solidFill>
                <a:latin typeface="Times New Roman"/>
                <a:cs typeface="Times New Roman"/>
              </a:rPr>
              <a:t>D</a:t>
            </a:r>
            <a:r>
              <a:rPr sz="3300" b="1" i="1" baseline="-12626" dirty="0">
                <a:solidFill>
                  <a:srgbClr val="FF0000"/>
                </a:solidFill>
                <a:latin typeface="Times New Roman"/>
                <a:cs typeface="Times New Roman"/>
              </a:rPr>
              <a:t>	</a:t>
            </a:r>
            <a:r>
              <a:rPr sz="3400" b="1" i="1" spc="-25" dirty="0">
                <a:solidFill>
                  <a:srgbClr val="FF0000"/>
                </a:solidFill>
                <a:latin typeface="Times New Roman"/>
                <a:cs typeface="Times New Roman"/>
              </a:rPr>
              <a:t>V</a:t>
            </a:r>
            <a:r>
              <a:rPr sz="3300" b="1" i="1" spc="-37" baseline="-12626" dirty="0">
                <a:solidFill>
                  <a:srgbClr val="FF0000"/>
                </a:solidFill>
                <a:latin typeface="Times New Roman"/>
                <a:cs typeface="Times New Roman"/>
              </a:rPr>
              <a:t>D</a:t>
            </a:r>
            <a:endParaRPr sz="3300" baseline="-12626">
              <a:latin typeface="Times New Roman"/>
              <a:cs typeface="Times New Roman"/>
            </a:endParaRPr>
          </a:p>
        </p:txBody>
      </p:sp>
      <p:sp>
        <p:nvSpPr>
          <p:cNvPr id="56" name="object 56"/>
          <p:cNvSpPr txBox="1"/>
          <p:nvPr/>
        </p:nvSpPr>
        <p:spPr>
          <a:xfrm>
            <a:off x="6510418" y="3414012"/>
            <a:ext cx="271145" cy="544195"/>
          </a:xfrm>
          <a:prstGeom prst="rect">
            <a:avLst/>
          </a:prstGeom>
        </p:spPr>
        <p:txBody>
          <a:bodyPr vert="horz" wrap="square" lIns="0" tIns="12700" rIns="0" bIns="0" rtlCol="0">
            <a:spAutoFit/>
          </a:bodyPr>
          <a:lstStyle/>
          <a:p>
            <a:pPr marL="12700">
              <a:lnSpc>
                <a:spcPct val="100000"/>
              </a:lnSpc>
              <a:spcBef>
                <a:spcPts val="100"/>
              </a:spcBef>
            </a:pPr>
            <a:r>
              <a:rPr sz="3400" b="1" spc="-50" dirty="0">
                <a:solidFill>
                  <a:srgbClr val="FF0000"/>
                </a:solidFill>
                <a:latin typeface="Times New Roman"/>
                <a:cs typeface="Times New Roman"/>
              </a:rPr>
              <a:t>+</a:t>
            </a:r>
            <a:endParaRPr sz="3400">
              <a:latin typeface="Times New Roman"/>
              <a:cs typeface="Times New Roman"/>
            </a:endParaRPr>
          </a:p>
        </p:txBody>
      </p:sp>
      <p:sp>
        <p:nvSpPr>
          <p:cNvPr id="57" name="object 57"/>
          <p:cNvSpPr txBox="1"/>
          <p:nvPr/>
        </p:nvSpPr>
        <p:spPr>
          <a:xfrm>
            <a:off x="5204461" y="3209797"/>
            <a:ext cx="241300" cy="544195"/>
          </a:xfrm>
          <a:prstGeom prst="rect">
            <a:avLst/>
          </a:prstGeom>
        </p:spPr>
        <p:txBody>
          <a:bodyPr vert="horz" wrap="square" lIns="0" tIns="12700" rIns="0" bIns="0" rtlCol="0">
            <a:spAutoFit/>
          </a:bodyPr>
          <a:lstStyle/>
          <a:p>
            <a:pPr marL="12700">
              <a:lnSpc>
                <a:spcPct val="100000"/>
              </a:lnSpc>
              <a:spcBef>
                <a:spcPts val="100"/>
              </a:spcBef>
            </a:pPr>
            <a:r>
              <a:rPr sz="3400" b="1" spc="-50" dirty="0">
                <a:solidFill>
                  <a:srgbClr val="FF0000"/>
                </a:solidFill>
                <a:latin typeface="Times New Roman"/>
                <a:cs typeface="Times New Roman"/>
              </a:rPr>
              <a:t>_</a:t>
            </a:r>
            <a:endParaRPr sz="3400">
              <a:latin typeface="Times New Roman"/>
              <a:cs typeface="Times New Roman"/>
            </a:endParaRPr>
          </a:p>
        </p:txBody>
      </p:sp>
      <p:sp>
        <p:nvSpPr>
          <p:cNvPr id="58" name="object 58"/>
          <p:cNvSpPr txBox="1"/>
          <p:nvPr/>
        </p:nvSpPr>
        <p:spPr>
          <a:xfrm>
            <a:off x="2729229" y="2189226"/>
            <a:ext cx="3650615" cy="391160"/>
          </a:xfrm>
          <a:prstGeom prst="rect">
            <a:avLst/>
          </a:prstGeom>
        </p:spPr>
        <p:txBody>
          <a:bodyPr vert="horz" wrap="square" lIns="0" tIns="12700" rIns="0" bIns="0" rtlCol="0">
            <a:spAutoFit/>
          </a:bodyPr>
          <a:lstStyle/>
          <a:p>
            <a:pPr marL="12700">
              <a:lnSpc>
                <a:spcPct val="100000"/>
              </a:lnSpc>
              <a:spcBef>
                <a:spcPts val="100"/>
              </a:spcBef>
            </a:pPr>
            <a:r>
              <a:rPr sz="2400" dirty="0">
                <a:latin typeface="Calibri"/>
                <a:cs typeface="Calibri"/>
              </a:rPr>
              <a:t>a)</a:t>
            </a:r>
            <a:r>
              <a:rPr sz="2400" spc="-40" dirty="0">
                <a:latin typeface="Calibri"/>
                <a:cs typeface="Calibri"/>
              </a:rPr>
              <a:t> </a:t>
            </a:r>
            <a:r>
              <a:rPr sz="2400" dirty="0">
                <a:latin typeface="Calibri"/>
                <a:cs typeface="Calibri"/>
              </a:rPr>
              <a:t>İdeal</a:t>
            </a:r>
            <a:r>
              <a:rPr sz="2400" spc="-30" dirty="0">
                <a:latin typeface="Calibri"/>
                <a:cs typeface="Calibri"/>
              </a:rPr>
              <a:t> </a:t>
            </a:r>
            <a:r>
              <a:rPr sz="2400" dirty="0">
                <a:latin typeface="Calibri"/>
                <a:cs typeface="Calibri"/>
              </a:rPr>
              <a:t>diyotun</a:t>
            </a:r>
            <a:r>
              <a:rPr sz="2400" spc="-55" dirty="0">
                <a:latin typeface="Calibri"/>
                <a:cs typeface="Calibri"/>
              </a:rPr>
              <a:t> </a:t>
            </a:r>
            <a:r>
              <a:rPr sz="2400" dirty="0">
                <a:latin typeface="Calibri"/>
                <a:cs typeface="Calibri"/>
              </a:rPr>
              <a:t>iletim</a:t>
            </a:r>
            <a:r>
              <a:rPr sz="2400" spc="-65" dirty="0">
                <a:latin typeface="Calibri"/>
                <a:cs typeface="Calibri"/>
              </a:rPr>
              <a:t> </a:t>
            </a:r>
            <a:r>
              <a:rPr sz="2400" spc="-10" dirty="0">
                <a:latin typeface="Calibri"/>
                <a:cs typeface="Calibri"/>
              </a:rPr>
              <a:t>modeli</a:t>
            </a:r>
            <a:endParaRPr sz="2400">
              <a:latin typeface="Calibri"/>
              <a:cs typeface="Calibri"/>
            </a:endParaRPr>
          </a:p>
        </p:txBody>
      </p:sp>
      <p:sp>
        <p:nvSpPr>
          <p:cNvPr id="59" name="object 59"/>
          <p:cNvSpPr txBox="1"/>
          <p:nvPr/>
        </p:nvSpPr>
        <p:spPr>
          <a:xfrm>
            <a:off x="1148283" y="4776938"/>
            <a:ext cx="7879715" cy="2076450"/>
          </a:xfrm>
          <a:prstGeom prst="rect">
            <a:avLst/>
          </a:prstGeom>
        </p:spPr>
        <p:txBody>
          <a:bodyPr vert="horz" wrap="square" lIns="0" tIns="191135" rIns="0" bIns="0" rtlCol="0">
            <a:spAutoFit/>
          </a:bodyPr>
          <a:lstStyle/>
          <a:p>
            <a:pPr marL="1582420">
              <a:lnSpc>
                <a:spcPct val="100000"/>
              </a:lnSpc>
              <a:spcBef>
                <a:spcPts val="1505"/>
              </a:spcBef>
            </a:pPr>
            <a:r>
              <a:rPr sz="2400" dirty="0">
                <a:latin typeface="Calibri"/>
                <a:cs typeface="Calibri"/>
              </a:rPr>
              <a:t>b)</a:t>
            </a:r>
            <a:r>
              <a:rPr sz="2400" spc="-55" dirty="0">
                <a:latin typeface="Calibri"/>
                <a:cs typeface="Calibri"/>
              </a:rPr>
              <a:t> </a:t>
            </a:r>
            <a:r>
              <a:rPr sz="2400" dirty="0">
                <a:latin typeface="Calibri"/>
                <a:cs typeface="Calibri"/>
              </a:rPr>
              <a:t>İdeal</a:t>
            </a:r>
            <a:r>
              <a:rPr sz="2400" spc="-35" dirty="0">
                <a:latin typeface="Calibri"/>
                <a:cs typeface="Calibri"/>
              </a:rPr>
              <a:t> </a:t>
            </a:r>
            <a:r>
              <a:rPr sz="2400" dirty="0">
                <a:latin typeface="Calibri"/>
                <a:cs typeface="Calibri"/>
              </a:rPr>
              <a:t>diyotun</a:t>
            </a:r>
            <a:r>
              <a:rPr sz="2400" spc="-45" dirty="0">
                <a:latin typeface="Calibri"/>
                <a:cs typeface="Calibri"/>
              </a:rPr>
              <a:t> </a:t>
            </a:r>
            <a:r>
              <a:rPr sz="2400" dirty="0">
                <a:latin typeface="Calibri"/>
                <a:cs typeface="Calibri"/>
              </a:rPr>
              <a:t>kesim</a:t>
            </a:r>
            <a:r>
              <a:rPr sz="2400" spc="-65" dirty="0">
                <a:latin typeface="Calibri"/>
                <a:cs typeface="Calibri"/>
              </a:rPr>
              <a:t> </a:t>
            </a:r>
            <a:r>
              <a:rPr sz="2400" spc="-10" dirty="0">
                <a:latin typeface="Calibri"/>
                <a:cs typeface="Calibri"/>
              </a:rPr>
              <a:t>modeli</a:t>
            </a:r>
            <a:endParaRPr sz="2400">
              <a:latin typeface="Calibri"/>
              <a:cs typeface="Calibri"/>
            </a:endParaRPr>
          </a:p>
          <a:p>
            <a:pPr marL="12700">
              <a:lnSpc>
                <a:spcPct val="100000"/>
              </a:lnSpc>
              <a:spcBef>
                <a:spcPts val="1630"/>
              </a:spcBef>
            </a:pPr>
            <a:r>
              <a:rPr sz="2800" dirty="0">
                <a:latin typeface="Calibri"/>
                <a:cs typeface="Calibri"/>
              </a:rPr>
              <a:t>Şekil</a:t>
            </a:r>
            <a:r>
              <a:rPr sz="2800" spc="-60" dirty="0">
                <a:latin typeface="Calibri"/>
                <a:cs typeface="Calibri"/>
              </a:rPr>
              <a:t> </a:t>
            </a:r>
            <a:r>
              <a:rPr sz="2800" dirty="0">
                <a:latin typeface="Calibri"/>
                <a:cs typeface="Calibri"/>
              </a:rPr>
              <a:t>2.</a:t>
            </a:r>
            <a:r>
              <a:rPr sz="2800" spc="-50" dirty="0">
                <a:latin typeface="Calibri"/>
                <a:cs typeface="Calibri"/>
              </a:rPr>
              <a:t> </a:t>
            </a:r>
            <a:r>
              <a:rPr sz="2800" dirty="0">
                <a:latin typeface="Calibri"/>
                <a:cs typeface="Calibri"/>
              </a:rPr>
              <a:t>İdeal</a:t>
            </a:r>
            <a:r>
              <a:rPr sz="2800" spc="-70" dirty="0">
                <a:latin typeface="Calibri"/>
                <a:cs typeface="Calibri"/>
              </a:rPr>
              <a:t> </a:t>
            </a:r>
            <a:r>
              <a:rPr sz="2800" dirty="0">
                <a:latin typeface="Calibri"/>
                <a:cs typeface="Calibri"/>
              </a:rPr>
              <a:t>diyotun</a:t>
            </a:r>
            <a:r>
              <a:rPr sz="2800" spc="-15" dirty="0">
                <a:latin typeface="Calibri"/>
                <a:cs typeface="Calibri"/>
              </a:rPr>
              <a:t> </a:t>
            </a:r>
            <a:r>
              <a:rPr sz="2800" dirty="0">
                <a:latin typeface="Calibri"/>
                <a:cs typeface="Calibri"/>
              </a:rPr>
              <a:t>iletim</a:t>
            </a:r>
            <a:r>
              <a:rPr sz="2800" spc="-65" dirty="0">
                <a:latin typeface="Calibri"/>
                <a:cs typeface="Calibri"/>
              </a:rPr>
              <a:t> </a:t>
            </a:r>
            <a:r>
              <a:rPr sz="2800" dirty="0">
                <a:latin typeface="Calibri"/>
                <a:cs typeface="Calibri"/>
              </a:rPr>
              <a:t>ve</a:t>
            </a:r>
            <a:r>
              <a:rPr sz="2800" spc="-55" dirty="0">
                <a:latin typeface="Calibri"/>
                <a:cs typeface="Calibri"/>
              </a:rPr>
              <a:t> </a:t>
            </a:r>
            <a:r>
              <a:rPr sz="2800" dirty="0">
                <a:latin typeface="Calibri"/>
                <a:cs typeface="Calibri"/>
              </a:rPr>
              <a:t>kesim</a:t>
            </a:r>
            <a:r>
              <a:rPr sz="2800" spc="-55" dirty="0">
                <a:latin typeface="Calibri"/>
                <a:cs typeface="Calibri"/>
              </a:rPr>
              <a:t> </a:t>
            </a:r>
            <a:r>
              <a:rPr sz="2800" spc="-10" dirty="0">
                <a:latin typeface="Calibri"/>
                <a:cs typeface="Calibri"/>
              </a:rPr>
              <a:t>modelleri</a:t>
            </a:r>
            <a:endParaRPr sz="2800">
              <a:latin typeface="Calibri"/>
              <a:cs typeface="Calibri"/>
            </a:endParaRPr>
          </a:p>
          <a:p>
            <a:pPr>
              <a:lnSpc>
                <a:spcPct val="100000"/>
              </a:lnSpc>
              <a:spcBef>
                <a:spcPts val="570"/>
              </a:spcBef>
            </a:pPr>
            <a:endParaRPr sz="2800">
              <a:latin typeface="Calibri"/>
              <a:cs typeface="Calibri"/>
            </a:endParaRPr>
          </a:p>
          <a:p>
            <a:pPr marR="5080" algn="r">
              <a:lnSpc>
                <a:spcPct val="100000"/>
              </a:lnSpc>
              <a:spcBef>
                <a:spcPts val="5"/>
              </a:spcBef>
            </a:pPr>
            <a:r>
              <a:rPr sz="2400" spc="-25" dirty="0">
                <a:solidFill>
                  <a:srgbClr val="888888"/>
                </a:solidFill>
                <a:latin typeface="Calibri"/>
                <a:cs typeface="Calibri"/>
              </a:rPr>
              <a:t>29</a:t>
            </a:r>
            <a:endParaRPr sz="2400">
              <a:latin typeface="Calibri"/>
              <a:cs typeface="Calibri"/>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38100">
              <a:lnSpc>
                <a:spcPts val="3145"/>
              </a:lnSpc>
            </a:pPr>
            <a:fld id="{81D60167-4931-47E6-BA6A-407CBD079E47}" type="slidenum">
              <a:rPr sz="3200" b="1" spc="-25" dirty="0">
                <a:latin typeface="Calibri"/>
                <a:cs typeface="Calibri"/>
              </a:rPr>
              <a:t>25</a:t>
            </a:fld>
            <a:endParaRPr sz="3200">
              <a:latin typeface="Calibri"/>
              <a:cs typeface="Calibri"/>
            </a:endParaRPr>
          </a:p>
        </p:txBody>
      </p:sp>
      <p:sp>
        <p:nvSpPr>
          <p:cNvPr id="2" name="object 2"/>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dirty="0"/>
              <a:t>Pratik</a:t>
            </a:r>
            <a:r>
              <a:rPr spc="-85" dirty="0"/>
              <a:t> </a:t>
            </a:r>
            <a:r>
              <a:rPr dirty="0"/>
              <a:t>Diyot</a:t>
            </a:r>
            <a:r>
              <a:rPr spc="-90" dirty="0"/>
              <a:t> </a:t>
            </a:r>
            <a:r>
              <a:rPr spc="-10" dirty="0"/>
              <a:t>Modeli</a:t>
            </a:r>
          </a:p>
        </p:txBody>
      </p:sp>
      <p:sp>
        <p:nvSpPr>
          <p:cNvPr id="3" name="object 3"/>
          <p:cNvSpPr txBox="1"/>
          <p:nvPr/>
        </p:nvSpPr>
        <p:spPr>
          <a:xfrm>
            <a:off x="118770" y="627710"/>
            <a:ext cx="8847455" cy="5446395"/>
          </a:xfrm>
          <a:prstGeom prst="rect">
            <a:avLst/>
          </a:prstGeom>
        </p:spPr>
        <p:txBody>
          <a:bodyPr vert="horz" wrap="square" lIns="0" tIns="12065" rIns="0" bIns="0" rtlCol="0">
            <a:spAutoFit/>
          </a:bodyPr>
          <a:lstStyle/>
          <a:p>
            <a:pPr marL="25400">
              <a:lnSpc>
                <a:spcPts val="3195"/>
              </a:lnSpc>
              <a:spcBef>
                <a:spcPts val="95"/>
              </a:spcBef>
            </a:pPr>
            <a:r>
              <a:rPr sz="2800" dirty="0">
                <a:latin typeface="Calibri"/>
                <a:cs typeface="Calibri"/>
              </a:rPr>
              <a:t>Pratik</a:t>
            </a:r>
            <a:r>
              <a:rPr sz="2800" spc="-100" dirty="0">
                <a:latin typeface="Calibri"/>
                <a:cs typeface="Calibri"/>
              </a:rPr>
              <a:t> </a:t>
            </a:r>
            <a:r>
              <a:rPr sz="2800" dirty="0">
                <a:latin typeface="Calibri"/>
                <a:cs typeface="Calibri"/>
              </a:rPr>
              <a:t>kullanımda</a:t>
            </a:r>
            <a:r>
              <a:rPr sz="2800" spc="-75" dirty="0">
                <a:latin typeface="Calibri"/>
                <a:cs typeface="Calibri"/>
              </a:rPr>
              <a:t> </a:t>
            </a:r>
            <a:r>
              <a:rPr sz="2800" dirty="0">
                <a:latin typeface="Calibri"/>
                <a:cs typeface="Calibri"/>
              </a:rPr>
              <a:t>diyot,</a:t>
            </a:r>
            <a:r>
              <a:rPr sz="2800" spc="-85" dirty="0">
                <a:latin typeface="Calibri"/>
                <a:cs typeface="Calibri"/>
              </a:rPr>
              <a:t> </a:t>
            </a:r>
            <a:r>
              <a:rPr sz="2800" dirty="0">
                <a:latin typeface="Calibri"/>
                <a:cs typeface="Calibri"/>
              </a:rPr>
              <a:t>ideal</a:t>
            </a:r>
            <a:r>
              <a:rPr sz="2800" spc="-100" dirty="0">
                <a:latin typeface="Calibri"/>
                <a:cs typeface="Calibri"/>
              </a:rPr>
              <a:t> </a:t>
            </a:r>
            <a:r>
              <a:rPr sz="2800" dirty="0">
                <a:latin typeface="Calibri"/>
                <a:cs typeface="Calibri"/>
              </a:rPr>
              <a:t>modelden</a:t>
            </a:r>
            <a:r>
              <a:rPr sz="2800" spc="-100" dirty="0">
                <a:latin typeface="Calibri"/>
                <a:cs typeface="Calibri"/>
              </a:rPr>
              <a:t> </a:t>
            </a:r>
            <a:r>
              <a:rPr sz="2800" dirty="0">
                <a:latin typeface="Calibri"/>
                <a:cs typeface="Calibri"/>
              </a:rPr>
              <a:t>farklı</a:t>
            </a:r>
            <a:r>
              <a:rPr sz="2800" spc="-105" dirty="0">
                <a:latin typeface="Calibri"/>
                <a:cs typeface="Calibri"/>
              </a:rPr>
              <a:t> </a:t>
            </a:r>
            <a:r>
              <a:rPr sz="2800" spc="-10" dirty="0">
                <a:latin typeface="Calibri"/>
                <a:cs typeface="Calibri"/>
              </a:rPr>
              <a:t>davranışlar</a:t>
            </a:r>
            <a:endParaRPr sz="2800">
              <a:latin typeface="Calibri"/>
              <a:cs typeface="Calibri"/>
            </a:endParaRPr>
          </a:p>
          <a:p>
            <a:pPr marL="25400" marR="73025">
              <a:lnSpc>
                <a:spcPct val="90000"/>
              </a:lnSpc>
              <a:spcBef>
                <a:spcPts val="170"/>
              </a:spcBef>
            </a:pPr>
            <a:r>
              <a:rPr sz="2800" spc="-35" dirty="0">
                <a:latin typeface="Calibri"/>
                <a:cs typeface="Calibri"/>
              </a:rPr>
              <a:t>sergiler.</a:t>
            </a:r>
            <a:r>
              <a:rPr sz="2800" spc="-80" dirty="0">
                <a:latin typeface="Calibri"/>
                <a:cs typeface="Calibri"/>
              </a:rPr>
              <a:t> </a:t>
            </a:r>
            <a:r>
              <a:rPr sz="2800" dirty="0">
                <a:latin typeface="Calibri"/>
                <a:cs typeface="Calibri"/>
              </a:rPr>
              <a:t>Doğru</a:t>
            </a:r>
            <a:r>
              <a:rPr sz="2800" spc="-70" dirty="0">
                <a:latin typeface="Calibri"/>
                <a:cs typeface="Calibri"/>
              </a:rPr>
              <a:t> </a:t>
            </a:r>
            <a:r>
              <a:rPr sz="2800" dirty="0">
                <a:latin typeface="Calibri"/>
                <a:cs typeface="Calibri"/>
              </a:rPr>
              <a:t>polarma</a:t>
            </a:r>
            <a:r>
              <a:rPr sz="2800" spc="-55" dirty="0">
                <a:latin typeface="Calibri"/>
                <a:cs typeface="Calibri"/>
              </a:rPr>
              <a:t> </a:t>
            </a:r>
            <a:r>
              <a:rPr sz="2800" dirty="0">
                <a:latin typeface="Calibri"/>
                <a:cs typeface="Calibri"/>
              </a:rPr>
              <a:t>altında</a:t>
            </a:r>
            <a:r>
              <a:rPr sz="2800" spc="-65" dirty="0">
                <a:latin typeface="Calibri"/>
                <a:cs typeface="Calibri"/>
              </a:rPr>
              <a:t> </a:t>
            </a:r>
            <a:r>
              <a:rPr sz="2800" dirty="0">
                <a:latin typeface="Calibri"/>
                <a:cs typeface="Calibri"/>
              </a:rPr>
              <a:t>bir</a:t>
            </a:r>
            <a:r>
              <a:rPr sz="2800" spc="-50" dirty="0">
                <a:latin typeface="Calibri"/>
                <a:cs typeface="Calibri"/>
              </a:rPr>
              <a:t> </a:t>
            </a:r>
            <a:r>
              <a:rPr sz="2800" dirty="0">
                <a:latin typeface="Calibri"/>
                <a:cs typeface="Calibri"/>
              </a:rPr>
              <a:t>miktar</a:t>
            </a:r>
            <a:r>
              <a:rPr sz="2800" spc="-80" dirty="0">
                <a:latin typeface="Calibri"/>
                <a:cs typeface="Calibri"/>
              </a:rPr>
              <a:t> </a:t>
            </a:r>
            <a:r>
              <a:rPr sz="2800" dirty="0">
                <a:latin typeface="Calibri"/>
                <a:cs typeface="Calibri"/>
              </a:rPr>
              <a:t>direnci</a:t>
            </a:r>
            <a:r>
              <a:rPr sz="2800" spc="-55" dirty="0">
                <a:latin typeface="Calibri"/>
                <a:cs typeface="Calibri"/>
              </a:rPr>
              <a:t> </a:t>
            </a:r>
            <a:r>
              <a:rPr sz="2800" dirty="0">
                <a:latin typeface="Calibri"/>
                <a:cs typeface="Calibri"/>
              </a:rPr>
              <a:t>ve</a:t>
            </a:r>
            <a:r>
              <a:rPr sz="2800" spc="-70" dirty="0">
                <a:latin typeface="Calibri"/>
                <a:cs typeface="Calibri"/>
              </a:rPr>
              <a:t> </a:t>
            </a:r>
            <a:r>
              <a:rPr sz="2800" spc="-10" dirty="0">
                <a:latin typeface="Calibri"/>
                <a:cs typeface="Calibri"/>
              </a:rPr>
              <a:t>üzerinde </a:t>
            </a:r>
            <a:r>
              <a:rPr sz="2800" dirty="0">
                <a:latin typeface="Calibri"/>
                <a:cs typeface="Calibri"/>
              </a:rPr>
              <a:t>gerilim</a:t>
            </a:r>
            <a:r>
              <a:rPr sz="2800" spc="-90" dirty="0">
                <a:latin typeface="Calibri"/>
                <a:cs typeface="Calibri"/>
              </a:rPr>
              <a:t> </a:t>
            </a:r>
            <a:r>
              <a:rPr sz="2800" dirty="0">
                <a:latin typeface="Calibri"/>
                <a:cs typeface="Calibri"/>
              </a:rPr>
              <a:t>düşümü</a:t>
            </a:r>
            <a:r>
              <a:rPr sz="2800" spc="-40" dirty="0">
                <a:latin typeface="Calibri"/>
                <a:cs typeface="Calibri"/>
              </a:rPr>
              <a:t> vardır.</a:t>
            </a:r>
            <a:r>
              <a:rPr sz="2800" spc="-80" dirty="0">
                <a:latin typeface="Calibri"/>
                <a:cs typeface="Calibri"/>
              </a:rPr>
              <a:t> </a:t>
            </a:r>
            <a:r>
              <a:rPr sz="2800" dirty="0">
                <a:latin typeface="Calibri"/>
                <a:cs typeface="Calibri"/>
              </a:rPr>
              <a:t>Bu</a:t>
            </a:r>
            <a:r>
              <a:rPr sz="2800" spc="-80" dirty="0">
                <a:latin typeface="Calibri"/>
                <a:cs typeface="Calibri"/>
              </a:rPr>
              <a:t> </a:t>
            </a:r>
            <a:r>
              <a:rPr sz="2800" dirty="0">
                <a:latin typeface="Calibri"/>
                <a:cs typeface="Calibri"/>
              </a:rPr>
              <a:t>gerilime</a:t>
            </a:r>
            <a:r>
              <a:rPr sz="2800" spc="-80" dirty="0">
                <a:latin typeface="Calibri"/>
                <a:cs typeface="Calibri"/>
              </a:rPr>
              <a:t> </a:t>
            </a:r>
            <a:r>
              <a:rPr sz="2800" b="1" dirty="0">
                <a:latin typeface="Calibri"/>
                <a:cs typeface="Calibri"/>
              </a:rPr>
              <a:t>diyot</a:t>
            </a:r>
            <a:r>
              <a:rPr sz="2800" b="1" spc="-90" dirty="0">
                <a:latin typeface="Calibri"/>
                <a:cs typeface="Calibri"/>
              </a:rPr>
              <a:t> </a:t>
            </a:r>
            <a:r>
              <a:rPr sz="2800" b="1" dirty="0">
                <a:latin typeface="Calibri"/>
                <a:cs typeface="Calibri"/>
              </a:rPr>
              <a:t>ön</a:t>
            </a:r>
            <a:r>
              <a:rPr sz="2800" b="1" spc="-80" dirty="0">
                <a:latin typeface="Calibri"/>
                <a:cs typeface="Calibri"/>
              </a:rPr>
              <a:t> </a:t>
            </a:r>
            <a:r>
              <a:rPr sz="2800" b="1" dirty="0">
                <a:latin typeface="Calibri"/>
                <a:cs typeface="Calibri"/>
              </a:rPr>
              <a:t>gerilimi</a:t>
            </a:r>
            <a:r>
              <a:rPr sz="2800" b="1" spc="-70" dirty="0">
                <a:latin typeface="Calibri"/>
                <a:cs typeface="Calibri"/>
              </a:rPr>
              <a:t> </a:t>
            </a:r>
            <a:r>
              <a:rPr sz="2800" spc="-40" dirty="0">
                <a:latin typeface="Calibri"/>
                <a:cs typeface="Calibri"/>
              </a:rPr>
              <a:t>denir.</a:t>
            </a:r>
            <a:r>
              <a:rPr sz="2800" spc="-70" dirty="0">
                <a:latin typeface="Calibri"/>
                <a:cs typeface="Calibri"/>
              </a:rPr>
              <a:t> </a:t>
            </a:r>
            <a:r>
              <a:rPr sz="2800" b="1" i="1" spc="-25" dirty="0">
                <a:latin typeface="Calibri"/>
                <a:cs typeface="Calibri"/>
              </a:rPr>
              <a:t>V</a:t>
            </a:r>
            <a:r>
              <a:rPr sz="2775" b="1" i="1" spc="-37" baseline="-21021" dirty="0">
                <a:latin typeface="Calibri"/>
                <a:cs typeface="Calibri"/>
              </a:rPr>
              <a:t>F </a:t>
            </a:r>
            <a:r>
              <a:rPr sz="2800" dirty="0">
                <a:latin typeface="Calibri"/>
                <a:cs typeface="Calibri"/>
              </a:rPr>
              <a:t>veya</a:t>
            </a:r>
            <a:r>
              <a:rPr sz="2800" spc="-80" dirty="0">
                <a:latin typeface="Calibri"/>
                <a:cs typeface="Calibri"/>
              </a:rPr>
              <a:t> </a:t>
            </a:r>
            <a:r>
              <a:rPr sz="2800" b="1" i="1" dirty="0">
                <a:latin typeface="Calibri"/>
                <a:cs typeface="Calibri"/>
              </a:rPr>
              <a:t>V</a:t>
            </a:r>
            <a:r>
              <a:rPr sz="2775" b="1" i="1" baseline="-21021" dirty="0">
                <a:latin typeface="Calibri"/>
                <a:cs typeface="Calibri"/>
              </a:rPr>
              <a:t>D</a:t>
            </a:r>
            <a:r>
              <a:rPr sz="2775" b="1" i="1" spc="209" baseline="-21021" dirty="0">
                <a:latin typeface="Calibri"/>
                <a:cs typeface="Calibri"/>
              </a:rPr>
              <a:t> </a:t>
            </a:r>
            <a:r>
              <a:rPr sz="2800" dirty="0">
                <a:latin typeface="Calibri"/>
                <a:cs typeface="Calibri"/>
              </a:rPr>
              <a:t>ile</a:t>
            </a:r>
            <a:r>
              <a:rPr sz="2800" spc="-70" dirty="0">
                <a:latin typeface="Calibri"/>
                <a:cs typeface="Calibri"/>
              </a:rPr>
              <a:t> </a:t>
            </a:r>
            <a:r>
              <a:rPr sz="2800" spc="-30" dirty="0">
                <a:latin typeface="Calibri"/>
                <a:cs typeface="Calibri"/>
              </a:rPr>
              <a:t>gösterilir.</a:t>
            </a:r>
            <a:r>
              <a:rPr sz="2800" spc="-50" dirty="0">
                <a:latin typeface="Calibri"/>
                <a:cs typeface="Calibri"/>
              </a:rPr>
              <a:t> </a:t>
            </a:r>
            <a:r>
              <a:rPr sz="2800" dirty="0">
                <a:latin typeface="Calibri"/>
                <a:cs typeface="Calibri"/>
              </a:rPr>
              <a:t>Bu</a:t>
            </a:r>
            <a:r>
              <a:rPr sz="2800" spc="-65" dirty="0">
                <a:latin typeface="Calibri"/>
                <a:cs typeface="Calibri"/>
              </a:rPr>
              <a:t> </a:t>
            </a:r>
            <a:r>
              <a:rPr sz="2800" dirty="0">
                <a:latin typeface="Calibri"/>
                <a:cs typeface="Calibri"/>
              </a:rPr>
              <a:t>gerilim</a:t>
            </a:r>
            <a:r>
              <a:rPr sz="2800" spc="-70" dirty="0">
                <a:latin typeface="Calibri"/>
                <a:cs typeface="Calibri"/>
              </a:rPr>
              <a:t> </a:t>
            </a:r>
            <a:r>
              <a:rPr sz="2800" dirty="0">
                <a:latin typeface="Calibri"/>
                <a:cs typeface="Calibri"/>
              </a:rPr>
              <a:t>değeri</a:t>
            </a:r>
            <a:r>
              <a:rPr sz="2800" spc="-80" dirty="0">
                <a:latin typeface="Calibri"/>
                <a:cs typeface="Calibri"/>
              </a:rPr>
              <a:t> </a:t>
            </a:r>
            <a:r>
              <a:rPr sz="2800" dirty="0">
                <a:latin typeface="Calibri"/>
                <a:cs typeface="Calibri"/>
              </a:rPr>
              <a:t>silisyumda</a:t>
            </a:r>
            <a:r>
              <a:rPr sz="2800" spc="-20" dirty="0">
                <a:latin typeface="Calibri"/>
                <a:cs typeface="Calibri"/>
              </a:rPr>
              <a:t> </a:t>
            </a:r>
            <a:r>
              <a:rPr sz="2800" dirty="0">
                <a:latin typeface="Calibri"/>
                <a:cs typeface="Calibri"/>
              </a:rPr>
              <a:t>0,7</a:t>
            </a:r>
            <a:r>
              <a:rPr sz="2800" spc="-55" dirty="0">
                <a:latin typeface="Calibri"/>
                <a:cs typeface="Calibri"/>
              </a:rPr>
              <a:t> </a:t>
            </a:r>
            <a:r>
              <a:rPr sz="2800" spc="-50" dirty="0">
                <a:latin typeface="Calibri"/>
                <a:cs typeface="Calibri"/>
              </a:rPr>
              <a:t>V </a:t>
            </a:r>
            <a:r>
              <a:rPr sz="2800" spc="-10" dirty="0">
                <a:latin typeface="Calibri"/>
                <a:cs typeface="Calibri"/>
              </a:rPr>
              <a:t>germanyumda</a:t>
            </a:r>
            <a:r>
              <a:rPr sz="2800" spc="-55" dirty="0">
                <a:latin typeface="Calibri"/>
                <a:cs typeface="Calibri"/>
              </a:rPr>
              <a:t> </a:t>
            </a:r>
            <a:r>
              <a:rPr sz="2800" dirty="0">
                <a:latin typeface="Calibri"/>
                <a:cs typeface="Calibri"/>
              </a:rPr>
              <a:t>ise</a:t>
            </a:r>
            <a:r>
              <a:rPr sz="2800" spc="-85" dirty="0">
                <a:latin typeface="Calibri"/>
                <a:cs typeface="Calibri"/>
              </a:rPr>
              <a:t> </a:t>
            </a:r>
            <a:r>
              <a:rPr sz="2800" dirty="0">
                <a:latin typeface="Calibri"/>
                <a:cs typeface="Calibri"/>
              </a:rPr>
              <a:t>0,3</a:t>
            </a:r>
            <a:r>
              <a:rPr sz="2800" spc="-50" dirty="0">
                <a:latin typeface="Calibri"/>
                <a:cs typeface="Calibri"/>
              </a:rPr>
              <a:t> </a:t>
            </a:r>
            <a:r>
              <a:rPr sz="2800" dirty="0">
                <a:latin typeface="Calibri"/>
                <a:cs typeface="Calibri"/>
              </a:rPr>
              <a:t>V</a:t>
            </a:r>
            <a:r>
              <a:rPr sz="2800" spc="-70" dirty="0">
                <a:latin typeface="Calibri"/>
                <a:cs typeface="Calibri"/>
              </a:rPr>
              <a:t> </a:t>
            </a:r>
            <a:r>
              <a:rPr sz="2800" spc="-30" dirty="0">
                <a:latin typeface="Calibri"/>
                <a:cs typeface="Calibri"/>
              </a:rPr>
              <a:t>civarındadır.</a:t>
            </a:r>
            <a:r>
              <a:rPr sz="2800" spc="-50" dirty="0">
                <a:latin typeface="Calibri"/>
                <a:cs typeface="Calibri"/>
              </a:rPr>
              <a:t> </a:t>
            </a:r>
            <a:r>
              <a:rPr sz="2800" spc="-60" dirty="0">
                <a:latin typeface="Calibri"/>
                <a:cs typeface="Calibri"/>
              </a:rPr>
              <a:t>Ters</a:t>
            </a:r>
            <a:r>
              <a:rPr sz="2800" spc="-65" dirty="0">
                <a:latin typeface="Calibri"/>
                <a:cs typeface="Calibri"/>
              </a:rPr>
              <a:t> </a:t>
            </a:r>
            <a:r>
              <a:rPr sz="2800" dirty="0">
                <a:latin typeface="Calibri"/>
                <a:cs typeface="Calibri"/>
              </a:rPr>
              <a:t>yönde</a:t>
            </a:r>
            <a:r>
              <a:rPr sz="2800" spc="-60" dirty="0">
                <a:latin typeface="Calibri"/>
                <a:cs typeface="Calibri"/>
              </a:rPr>
              <a:t> </a:t>
            </a:r>
            <a:r>
              <a:rPr sz="2800" spc="-10" dirty="0">
                <a:latin typeface="Calibri"/>
                <a:cs typeface="Calibri"/>
              </a:rPr>
              <a:t>polarmada</a:t>
            </a:r>
            <a:endParaRPr sz="2800">
              <a:latin typeface="Calibri"/>
              <a:cs typeface="Calibri"/>
            </a:endParaRPr>
          </a:p>
          <a:p>
            <a:pPr marL="25400" marR="17780">
              <a:lnSpc>
                <a:spcPct val="90000"/>
              </a:lnSpc>
            </a:pPr>
            <a:r>
              <a:rPr sz="2800" dirty="0">
                <a:latin typeface="Calibri"/>
                <a:cs typeface="Calibri"/>
              </a:rPr>
              <a:t>ise</a:t>
            </a:r>
            <a:r>
              <a:rPr sz="2800" spc="-70" dirty="0">
                <a:latin typeface="Calibri"/>
                <a:cs typeface="Calibri"/>
              </a:rPr>
              <a:t> </a:t>
            </a:r>
            <a:r>
              <a:rPr sz="2800" dirty="0">
                <a:latin typeface="Calibri"/>
                <a:cs typeface="Calibri"/>
              </a:rPr>
              <a:t>direnci</a:t>
            </a:r>
            <a:r>
              <a:rPr sz="2800" spc="-65" dirty="0">
                <a:latin typeface="Calibri"/>
                <a:cs typeface="Calibri"/>
              </a:rPr>
              <a:t> </a:t>
            </a:r>
            <a:r>
              <a:rPr sz="2800" dirty="0">
                <a:latin typeface="Calibri"/>
                <a:cs typeface="Calibri"/>
              </a:rPr>
              <a:t>açık</a:t>
            </a:r>
            <a:r>
              <a:rPr sz="2800" spc="-75" dirty="0">
                <a:latin typeface="Calibri"/>
                <a:cs typeface="Calibri"/>
              </a:rPr>
              <a:t> </a:t>
            </a:r>
            <a:r>
              <a:rPr sz="2800" dirty="0">
                <a:latin typeface="Calibri"/>
                <a:cs typeface="Calibri"/>
              </a:rPr>
              <a:t>bir</a:t>
            </a:r>
            <a:r>
              <a:rPr sz="2800" spc="-50" dirty="0">
                <a:latin typeface="Calibri"/>
                <a:cs typeface="Calibri"/>
              </a:rPr>
              <a:t> </a:t>
            </a:r>
            <a:r>
              <a:rPr sz="2800" dirty="0">
                <a:latin typeface="Calibri"/>
                <a:cs typeface="Calibri"/>
              </a:rPr>
              <a:t>anahtar</a:t>
            </a:r>
            <a:r>
              <a:rPr sz="2800" spc="-65" dirty="0">
                <a:latin typeface="Calibri"/>
                <a:cs typeface="Calibri"/>
              </a:rPr>
              <a:t> </a:t>
            </a:r>
            <a:r>
              <a:rPr sz="2800" dirty="0">
                <a:latin typeface="Calibri"/>
                <a:cs typeface="Calibri"/>
              </a:rPr>
              <a:t>gibi</a:t>
            </a:r>
            <a:r>
              <a:rPr sz="2800" spc="-85" dirty="0">
                <a:latin typeface="Calibri"/>
                <a:cs typeface="Calibri"/>
              </a:rPr>
              <a:t> </a:t>
            </a:r>
            <a:r>
              <a:rPr sz="2800" dirty="0">
                <a:latin typeface="Calibri"/>
                <a:cs typeface="Calibri"/>
              </a:rPr>
              <a:t>sonsuz</a:t>
            </a:r>
            <a:r>
              <a:rPr sz="2800" spc="-45" dirty="0">
                <a:latin typeface="Calibri"/>
                <a:cs typeface="Calibri"/>
              </a:rPr>
              <a:t> </a:t>
            </a:r>
            <a:r>
              <a:rPr sz="2800" spc="-25" dirty="0">
                <a:latin typeface="Calibri"/>
                <a:cs typeface="Calibri"/>
              </a:rPr>
              <a:t>değildir.</a:t>
            </a:r>
            <a:r>
              <a:rPr sz="2800" spc="-45" dirty="0">
                <a:latin typeface="Calibri"/>
                <a:cs typeface="Calibri"/>
              </a:rPr>
              <a:t> </a:t>
            </a:r>
            <a:r>
              <a:rPr sz="2800" spc="-10" dirty="0">
                <a:latin typeface="Calibri"/>
                <a:cs typeface="Calibri"/>
              </a:rPr>
              <a:t>Üzerinden</a:t>
            </a:r>
            <a:r>
              <a:rPr sz="2800" spc="-65" dirty="0">
                <a:latin typeface="Calibri"/>
                <a:cs typeface="Calibri"/>
              </a:rPr>
              <a:t> </a:t>
            </a:r>
            <a:r>
              <a:rPr sz="2800" spc="-25" dirty="0">
                <a:latin typeface="Calibri"/>
                <a:cs typeface="Calibri"/>
              </a:rPr>
              <a:t>çok </a:t>
            </a:r>
            <a:r>
              <a:rPr sz="2800" dirty="0">
                <a:latin typeface="Calibri"/>
                <a:cs typeface="Calibri"/>
              </a:rPr>
              <a:t>küçük</a:t>
            </a:r>
            <a:r>
              <a:rPr sz="2800" spc="-45" dirty="0">
                <a:latin typeface="Calibri"/>
                <a:cs typeface="Calibri"/>
              </a:rPr>
              <a:t> </a:t>
            </a:r>
            <a:r>
              <a:rPr sz="2800" dirty="0">
                <a:latin typeface="Calibri"/>
                <a:cs typeface="Calibri"/>
              </a:rPr>
              <a:t>bir</a:t>
            </a:r>
            <a:r>
              <a:rPr sz="2800" spc="-40" dirty="0">
                <a:latin typeface="Calibri"/>
                <a:cs typeface="Calibri"/>
              </a:rPr>
              <a:t> </a:t>
            </a:r>
            <a:r>
              <a:rPr sz="2800" dirty="0">
                <a:latin typeface="Calibri"/>
                <a:cs typeface="Calibri"/>
              </a:rPr>
              <a:t>miktar</a:t>
            </a:r>
            <a:r>
              <a:rPr sz="2800" spc="-50" dirty="0">
                <a:latin typeface="Calibri"/>
                <a:cs typeface="Calibri"/>
              </a:rPr>
              <a:t> </a:t>
            </a:r>
            <a:r>
              <a:rPr sz="2800" b="1" dirty="0">
                <a:latin typeface="Calibri"/>
                <a:cs typeface="Calibri"/>
              </a:rPr>
              <a:t>sızıntı</a:t>
            </a:r>
            <a:r>
              <a:rPr sz="2800" b="1" spc="-55" dirty="0">
                <a:latin typeface="Calibri"/>
                <a:cs typeface="Calibri"/>
              </a:rPr>
              <a:t> </a:t>
            </a:r>
            <a:r>
              <a:rPr sz="2800" b="1" dirty="0">
                <a:latin typeface="Calibri"/>
                <a:cs typeface="Calibri"/>
              </a:rPr>
              <a:t>akımı</a:t>
            </a:r>
            <a:r>
              <a:rPr sz="2800" b="1" spc="-45" dirty="0">
                <a:latin typeface="Calibri"/>
                <a:cs typeface="Calibri"/>
              </a:rPr>
              <a:t> </a:t>
            </a:r>
            <a:r>
              <a:rPr sz="2800" spc="-45" dirty="0">
                <a:latin typeface="Calibri"/>
                <a:cs typeface="Calibri"/>
              </a:rPr>
              <a:t>akar.</a:t>
            </a:r>
            <a:r>
              <a:rPr sz="2800" spc="-60" dirty="0">
                <a:latin typeface="Calibri"/>
                <a:cs typeface="Calibri"/>
              </a:rPr>
              <a:t> </a:t>
            </a:r>
            <a:r>
              <a:rPr sz="2800" dirty="0">
                <a:latin typeface="Calibri"/>
                <a:cs typeface="Calibri"/>
              </a:rPr>
              <a:t>Sızıntı</a:t>
            </a:r>
            <a:r>
              <a:rPr sz="2800" spc="-55" dirty="0">
                <a:latin typeface="Calibri"/>
                <a:cs typeface="Calibri"/>
              </a:rPr>
              <a:t> </a:t>
            </a:r>
            <a:r>
              <a:rPr sz="2800" dirty="0">
                <a:latin typeface="Calibri"/>
                <a:cs typeface="Calibri"/>
              </a:rPr>
              <a:t>akımı</a:t>
            </a:r>
            <a:r>
              <a:rPr sz="2800" spc="-55" dirty="0">
                <a:latin typeface="Calibri"/>
                <a:cs typeface="Calibri"/>
              </a:rPr>
              <a:t> </a:t>
            </a:r>
            <a:r>
              <a:rPr sz="2800" dirty="0">
                <a:latin typeface="Calibri"/>
                <a:cs typeface="Calibri"/>
              </a:rPr>
              <a:t>çok</a:t>
            </a:r>
            <a:r>
              <a:rPr sz="2800" spc="-60" dirty="0">
                <a:latin typeface="Calibri"/>
                <a:cs typeface="Calibri"/>
              </a:rPr>
              <a:t> </a:t>
            </a:r>
            <a:r>
              <a:rPr sz="2800" spc="-10" dirty="0">
                <a:latin typeface="Calibri"/>
                <a:cs typeface="Calibri"/>
              </a:rPr>
              <a:t>küçük </a:t>
            </a:r>
            <a:r>
              <a:rPr sz="2800" dirty="0">
                <a:latin typeface="Calibri"/>
                <a:cs typeface="Calibri"/>
              </a:rPr>
              <a:t>olduğundan</a:t>
            </a:r>
            <a:r>
              <a:rPr sz="2800" spc="-60" dirty="0">
                <a:latin typeface="Calibri"/>
                <a:cs typeface="Calibri"/>
              </a:rPr>
              <a:t> </a:t>
            </a:r>
            <a:r>
              <a:rPr sz="2800" spc="-20" dirty="0">
                <a:latin typeface="Calibri"/>
                <a:cs typeface="Calibri"/>
              </a:rPr>
              <a:t>(nA-</a:t>
            </a:r>
            <a:r>
              <a:rPr sz="2800" dirty="0">
                <a:latin typeface="Calibri"/>
                <a:cs typeface="Calibri"/>
              </a:rPr>
              <a:t>µA</a:t>
            </a:r>
            <a:r>
              <a:rPr sz="2800" spc="-80" dirty="0">
                <a:latin typeface="Calibri"/>
                <a:cs typeface="Calibri"/>
              </a:rPr>
              <a:t> </a:t>
            </a:r>
            <a:r>
              <a:rPr sz="2800" dirty="0">
                <a:latin typeface="Calibri"/>
                <a:cs typeface="Calibri"/>
              </a:rPr>
              <a:t>seviyeleri)</a:t>
            </a:r>
            <a:r>
              <a:rPr sz="2800" spc="-100" dirty="0">
                <a:latin typeface="Calibri"/>
                <a:cs typeface="Calibri"/>
              </a:rPr>
              <a:t> </a:t>
            </a:r>
            <a:r>
              <a:rPr sz="2800" dirty="0">
                <a:latin typeface="Calibri"/>
                <a:cs typeface="Calibri"/>
              </a:rPr>
              <a:t>birçok</a:t>
            </a:r>
            <a:r>
              <a:rPr sz="2800" spc="-90" dirty="0">
                <a:latin typeface="Calibri"/>
                <a:cs typeface="Calibri"/>
              </a:rPr>
              <a:t> </a:t>
            </a:r>
            <a:r>
              <a:rPr sz="2800" spc="-10" dirty="0">
                <a:latin typeface="Calibri"/>
                <a:cs typeface="Calibri"/>
              </a:rPr>
              <a:t>uygulamada</a:t>
            </a:r>
            <a:r>
              <a:rPr sz="2800" spc="-95" dirty="0">
                <a:latin typeface="Calibri"/>
                <a:cs typeface="Calibri"/>
              </a:rPr>
              <a:t> </a:t>
            </a:r>
            <a:r>
              <a:rPr sz="2800" spc="-25" dirty="0">
                <a:latin typeface="Calibri"/>
                <a:cs typeface="Calibri"/>
              </a:rPr>
              <a:t>ve</a:t>
            </a:r>
            <a:endParaRPr sz="2800">
              <a:latin typeface="Calibri"/>
              <a:cs typeface="Calibri"/>
            </a:endParaRPr>
          </a:p>
          <a:p>
            <a:pPr marL="25400" marR="835660">
              <a:lnSpc>
                <a:spcPts val="3020"/>
              </a:lnSpc>
              <a:spcBef>
                <a:spcPts val="50"/>
              </a:spcBef>
            </a:pPr>
            <a:r>
              <a:rPr sz="2800" dirty="0">
                <a:latin typeface="Calibri"/>
                <a:cs typeface="Calibri"/>
              </a:rPr>
              <a:t>hesaplamada</a:t>
            </a:r>
            <a:r>
              <a:rPr sz="2800" spc="-85" dirty="0">
                <a:latin typeface="Calibri"/>
                <a:cs typeface="Calibri"/>
              </a:rPr>
              <a:t> </a:t>
            </a:r>
            <a:r>
              <a:rPr sz="2800" dirty="0">
                <a:latin typeface="Calibri"/>
                <a:cs typeface="Calibri"/>
              </a:rPr>
              <a:t>ihmal</a:t>
            </a:r>
            <a:r>
              <a:rPr sz="2800" spc="-100" dirty="0">
                <a:latin typeface="Calibri"/>
                <a:cs typeface="Calibri"/>
              </a:rPr>
              <a:t> </a:t>
            </a:r>
            <a:r>
              <a:rPr sz="2800" spc="-25" dirty="0">
                <a:latin typeface="Calibri"/>
                <a:cs typeface="Calibri"/>
              </a:rPr>
              <a:t>edilebilir.</a:t>
            </a:r>
            <a:r>
              <a:rPr sz="2800" spc="-85" dirty="0">
                <a:latin typeface="Calibri"/>
                <a:cs typeface="Calibri"/>
              </a:rPr>
              <a:t> </a:t>
            </a:r>
            <a:r>
              <a:rPr sz="2800" dirty="0">
                <a:latin typeface="Calibri"/>
                <a:cs typeface="Calibri"/>
              </a:rPr>
              <a:t>Silisyum</a:t>
            </a:r>
            <a:r>
              <a:rPr sz="2800" spc="-80" dirty="0">
                <a:latin typeface="Calibri"/>
                <a:cs typeface="Calibri"/>
              </a:rPr>
              <a:t> </a:t>
            </a:r>
            <a:r>
              <a:rPr sz="2800" dirty="0">
                <a:latin typeface="Calibri"/>
                <a:cs typeface="Calibri"/>
              </a:rPr>
              <a:t>diyotların</a:t>
            </a:r>
            <a:r>
              <a:rPr sz="2800" spc="-90" dirty="0">
                <a:latin typeface="Calibri"/>
                <a:cs typeface="Calibri"/>
              </a:rPr>
              <a:t> </a:t>
            </a:r>
            <a:r>
              <a:rPr sz="2800" spc="-10" dirty="0">
                <a:latin typeface="Calibri"/>
                <a:cs typeface="Calibri"/>
              </a:rPr>
              <a:t>sızıntı </a:t>
            </a:r>
            <a:r>
              <a:rPr sz="2800" dirty="0">
                <a:latin typeface="Calibri"/>
                <a:cs typeface="Calibri"/>
              </a:rPr>
              <a:t>akımları</a:t>
            </a:r>
            <a:r>
              <a:rPr sz="2800" spc="-45" dirty="0">
                <a:latin typeface="Calibri"/>
                <a:cs typeface="Calibri"/>
              </a:rPr>
              <a:t> </a:t>
            </a:r>
            <a:r>
              <a:rPr sz="2800" dirty="0">
                <a:latin typeface="Calibri"/>
                <a:cs typeface="Calibri"/>
              </a:rPr>
              <a:t>benzer</a:t>
            </a:r>
            <a:r>
              <a:rPr sz="2800" spc="-40" dirty="0">
                <a:latin typeface="Calibri"/>
                <a:cs typeface="Calibri"/>
              </a:rPr>
              <a:t> </a:t>
            </a:r>
            <a:r>
              <a:rPr sz="2800" dirty="0">
                <a:latin typeface="Calibri"/>
                <a:cs typeface="Calibri"/>
              </a:rPr>
              <a:t>güç</a:t>
            </a:r>
            <a:r>
              <a:rPr sz="2800" spc="-35" dirty="0">
                <a:latin typeface="Calibri"/>
                <a:cs typeface="Calibri"/>
              </a:rPr>
              <a:t> </a:t>
            </a:r>
            <a:r>
              <a:rPr sz="2800" dirty="0">
                <a:latin typeface="Calibri"/>
                <a:cs typeface="Calibri"/>
              </a:rPr>
              <a:t>ve</a:t>
            </a:r>
            <a:r>
              <a:rPr sz="2800" spc="-55" dirty="0">
                <a:latin typeface="Calibri"/>
                <a:cs typeface="Calibri"/>
              </a:rPr>
              <a:t> </a:t>
            </a:r>
            <a:r>
              <a:rPr sz="2800" dirty="0">
                <a:latin typeface="Calibri"/>
                <a:cs typeface="Calibri"/>
              </a:rPr>
              <a:t>akım</a:t>
            </a:r>
            <a:r>
              <a:rPr sz="2800" spc="-40" dirty="0">
                <a:latin typeface="Calibri"/>
                <a:cs typeface="Calibri"/>
              </a:rPr>
              <a:t> </a:t>
            </a:r>
            <a:r>
              <a:rPr sz="2800" spc="-10" dirty="0">
                <a:latin typeface="Calibri"/>
                <a:cs typeface="Calibri"/>
              </a:rPr>
              <a:t>düzeylerindeki</a:t>
            </a:r>
            <a:r>
              <a:rPr sz="2800" spc="-35" dirty="0">
                <a:latin typeface="Calibri"/>
                <a:cs typeface="Calibri"/>
              </a:rPr>
              <a:t> </a:t>
            </a:r>
            <a:r>
              <a:rPr sz="2800" spc="-10" dirty="0">
                <a:latin typeface="Calibri"/>
                <a:cs typeface="Calibri"/>
              </a:rPr>
              <a:t>germanyum</a:t>
            </a:r>
            <a:endParaRPr sz="2800">
              <a:latin typeface="Calibri"/>
              <a:cs typeface="Calibri"/>
            </a:endParaRPr>
          </a:p>
          <a:p>
            <a:pPr marL="25400" marR="607060">
              <a:lnSpc>
                <a:spcPts val="3020"/>
              </a:lnSpc>
              <a:spcBef>
                <a:spcPts val="10"/>
              </a:spcBef>
            </a:pPr>
            <a:r>
              <a:rPr sz="2800" dirty="0">
                <a:latin typeface="Calibri"/>
                <a:cs typeface="Calibri"/>
              </a:rPr>
              <a:t>diyotlara</a:t>
            </a:r>
            <a:r>
              <a:rPr sz="2800" spc="-114" dirty="0">
                <a:latin typeface="Calibri"/>
                <a:cs typeface="Calibri"/>
              </a:rPr>
              <a:t> </a:t>
            </a:r>
            <a:r>
              <a:rPr sz="2800" dirty="0">
                <a:latin typeface="Calibri"/>
                <a:cs typeface="Calibri"/>
              </a:rPr>
              <a:t>nazaran</a:t>
            </a:r>
            <a:r>
              <a:rPr sz="2800" spc="-114" dirty="0">
                <a:latin typeface="Calibri"/>
                <a:cs typeface="Calibri"/>
              </a:rPr>
              <a:t> </a:t>
            </a:r>
            <a:r>
              <a:rPr sz="2800" dirty="0">
                <a:latin typeface="Calibri"/>
                <a:cs typeface="Calibri"/>
              </a:rPr>
              <a:t>daha</a:t>
            </a:r>
            <a:r>
              <a:rPr sz="2800" spc="-114" dirty="0">
                <a:latin typeface="Calibri"/>
                <a:cs typeface="Calibri"/>
              </a:rPr>
              <a:t> </a:t>
            </a:r>
            <a:r>
              <a:rPr sz="2800" spc="-30" dirty="0">
                <a:latin typeface="Calibri"/>
                <a:cs typeface="Calibri"/>
              </a:rPr>
              <a:t>düşüktür.</a:t>
            </a:r>
            <a:r>
              <a:rPr sz="2800" spc="-75" dirty="0">
                <a:latin typeface="Calibri"/>
                <a:cs typeface="Calibri"/>
              </a:rPr>
              <a:t> </a:t>
            </a:r>
            <a:r>
              <a:rPr sz="2800" spc="-20" dirty="0">
                <a:latin typeface="Calibri"/>
                <a:cs typeface="Calibri"/>
              </a:rPr>
              <a:t>Yüksek</a:t>
            </a:r>
            <a:r>
              <a:rPr sz="2800" spc="-114" dirty="0">
                <a:latin typeface="Calibri"/>
                <a:cs typeface="Calibri"/>
              </a:rPr>
              <a:t> </a:t>
            </a:r>
            <a:r>
              <a:rPr sz="2800" dirty="0">
                <a:latin typeface="Calibri"/>
                <a:cs typeface="Calibri"/>
              </a:rPr>
              <a:t>sıcaklıklarda</a:t>
            </a:r>
            <a:r>
              <a:rPr sz="2800" spc="-114" dirty="0">
                <a:latin typeface="Calibri"/>
                <a:cs typeface="Calibri"/>
              </a:rPr>
              <a:t> </a:t>
            </a:r>
            <a:r>
              <a:rPr sz="2800" spc="-20" dirty="0">
                <a:latin typeface="Calibri"/>
                <a:cs typeface="Calibri"/>
              </a:rPr>
              <a:t>bile </a:t>
            </a:r>
            <a:r>
              <a:rPr sz="2800" dirty="0">
                <a:latin typeface="Calibri"/>
                <a:cs typeface="Calibri"/>
              </a:rPr>
              <a:t>sızıntı</a:t>
            </a:r>
            <a:r>
              <a:rPr sz="2800" spc="-85" dirty="0">
                <a:latin typeface="Calibri"/>
                <a:cs typeface="Calibri"/>
              </a:rPr>
              <a:t> </a:t>
            </a:r>
            <a:r>
              <a:rPr sz="2800" dirty="0">
                <a:latin typeface="Calibri"/>
                <a:cs typeface="Calibri"/>
              </a:rPr>
              <a:t>akımı,</a:t>
            </a:r>
            <a:r>
              <a:rPr sz="2800" spc="-90" dirty="0">
                <a:latin typeface="Calibri"/>
                <a:cs typeface="Calibri"/>
              </a:rPr>
              <a:t> </a:t>
            </a:r>
            <a:r>
              <a:rPr sz="2800" spc="-10" dirty="0">
                <a:latin typeface="Calibri"/>
                <a:cs typeface="Calibri"/>
              </a:rPr>
              <a:t>germanyumda</a:t>
            </a:r>
            <a:r>
              <a:rPr sz="2800" spc="-80" dirty="0">
                <a:latin typeface="Calibri"/>
                <a:cs typeface="Calibri"/>
              </a:rPr>
              <a:t> </a:t>
            </a:r>
            <a:r>
              <a:rPr sz="2800" dirty="0">
                <a:latin typeface="Calibri"/>
                <a:cs typeface="Calibri"/>
              </a:rPr>
              <a:t>görülen</a:t>
            </a:r>
            <a:r>
              <a:rPr sz="2800" spc="-90" dirty="0">
                <a:latin typeface="Calibri"/>
                <a:cs typeface="Calibri"/>
              </a:rPr>
              <a:t> </a:t>
            </a:r>
            <a:r>
              <a:rPr sz="2800" dirty="0">
                <a:latin typeface="Calibri"/>
                <a:cs typeface="Calibri"/>
              </a:rPr>
              <a:t>yüksek</a:t>
            </a:r>
            <a:r>
              <a:rPr sz="2800" spc="-80" dirty="0">
                <a:latin typeface="Calibri"/>
                <a:cs typeface="Calibri"/>
              </a:rPr>
              <a:t> </a:t>
            </a:r>
            <a:r>
              <a:rPr sz="2800" spc="-10" dirty="0">
                <a:latin typeface="Calibri"/>
                <a:cs typeface="Calibri"/>
              </a:rPr>
              <a:t>değerlere</a:t>
            </a:r>
            <a:endParaRPr sz="2800">
              <a:latin typeface="Calibri"/>
              <a:cs typeface="Calibri"/>
            </a:endParaRPr>
          </a:p>
          <a:p>
            <a:pPr marL="25400" marR="120014">
              <a:lnSpc>
                <a:spcPts val="3030"/>
              </a:lnSpc>
            </a:pPr>
            <a:r>
              <a:rPr sz="2800" dirty="0">
                <a:latin typeface="Calibri"/>
                <a:cs typeface="Calibri"/>
              </a:rPr>
              <a:t>ulaşmaz.</a:t>
            </a:r>
            <a:r>
              <a:rPr sz="2800" spc="-90" dirty="0">
                <a:latin typeface="Calibri"/>
                <a:cs typeface="Calibri"/>
              </a:rPr>
              <a:t> </a:t>
            </a:r>
            <a:r>
              <a:rPr sz="2800" dirty="0">
                <a:latin typeface="Calibri"/>
                <a:cs typeface="Calibri"/>
              </a:rPr>
              <a:t>Bu</a:t>
            </a:r>
            <a:r>
              <a:rPr sz="2800" spc="-85" dirty="0">
                <a:latin typeface="Calibri"/>
                <a:cs typeface="Calibri"/>
              </a:rPr>
              <a:t> </a:t>
            </a:r>
            <a:r>
              <a:rPr sz="2800" dirty="0">
                <a:latin typeface="Calibri"/>
                <a:cs typeface="Calibri"/>
              </a:rPr>
              <a:t>durum</a:t>
            </a:r>
            <a:r>
              <a:rPr sz="2800" spc="-60" dirty="0">
                <a:latin typeface="Calibri"/>
                <a:cs typeface="Calibri"/>
              </a:rPr>
              <a:t> </a:t>
            </a:r>
            <a:r>
              <a:rPr sz="2800" dirty="0">
                <a:latin typeface="Calibri"/>
                <a:cs typeface="Calibri"/>
              </a:rPr>
              <a:t>silisyum</a:t>
            </a:r>
            <a:r>
              <a:rPr sz="2800" spc="-70" dirty="0">
                <a:latin typeface="Calibri"/>
                <a:cs typeface="Calibri"/>
              </a:rPr>
              <a:t> </a:t>
            </a:r>
            <a:r>
              <a:rPr sz="2800" dirty="0">
                <a:latin typeface="Calibri"/>
                <a:cs typeface="Calibri"/>
              </a:rPr>
              <a:t>elemanların</a:t>
            </a:r>
            <a:r>
              <a:rPr sz="2800" spc="-90" dirty="0">
                <a:latin typeface="Calibri"/>
                <a:cs typeface="Calibri"/>
              </a:rPr>
              <a:t> </a:t>
            </a:r>
            <a:r>
              <a:rPr sz="2800" dirty="0">
                <a:latin typeface="Calibri"/>
                <a:cs typeface="Calibri"/>
              </a:rPr>
              <a:t>tasarımda</a:t>
            </a:r>
            <a:r>
              <a:rPr sz="2800" spc="-75" dirty="0">
                <a:latin typeface="Calibri"/>
                <a:cs typeface="Calibri"/>
              </a:rPr>
              <a:t> </a:t>
            </a:r>
            <a:r>
              <a:rPr sz="2800" dirty="0">
                <a:latin typeface="Calibri"/>
                <a:cs typeface="Calibri"/>
              </a:rPr>
              <a:t>daha</a:t>
            </a:r>
            <a:r>
              <a:rPr sz="2800" spc="-100" dirty="0">
                <a:latin typeface="Calibri"/>
                <a:cs typeface="Calibri"/>
              </a:rPr>
              <a:t> </a:t>
            </a:r>
            <a:r>
              <a:rPr sz="2800" spc="-25" dirty="0">
                <a:latin typeface="Calibri"/>
                <a:cs typeface="Calibri"/>
              </a:rPr>
              <a:t>çok </a:t>
            </a:r>
            <a:r>
              <a:rPr sz="2800" dirty="0">
                <a:latin typeface="Calibri"/>
                <a:cs typeface="Calibri"/>
              </a:rPr>
              <a:t>kullanılmasının</a:t>
            </a:r>
            <a:r>
              <a:rPr sz="2800" spc="-55" dirty="0">
                <a:latin typeface="Calibri"/>
                <a:cs typeface="Calibri"/>
              </a:rPr>
              <a:t> </a:t>
            </a:r>
            <a:r>
              <a:rPr sz="2800" dirty="0">
                <a:latin typeface="Calibri"/>
                <a:cs typeface="Calibri"/>
              </a:rPr>
              <a:t>en</a:t>
            </a:r>
            <a:r>
              <a:rPr sz="2800" spc="-95" dirty="0">
                <a:latin typeface="Calibri"/>
                <a:cs typeface="Calibri"/>
              </a:rPr>
              <a:t> </a:t>
            </a:r>
            <a:r>
              <a:rPr sz="2800" dirty="0">
                <a:latin typeface="Calibri"/>
                <a:cs typeface="Calibri"/>
              </a:rPr>
              <a:t>önemli</a:t>
            </a:r>
            <a:r>
              <a:rPr sz="2800" spc="-95" dirty="0">
                <a:latin typeface="Calibri"/>
                <a:cs typeface="Calibri"/>
              </a:rPr>
              <a:t> </a:t>
            </a:r>
            <a:r>
              <a:rPr sz="2800" spc="-10" dirty="0">
                <a:latin typeface="Calibri"/>
                <a:cs typeface="Calibri"/>
              </a:rPr>
              <a:t>sebebidir.</a:t>
            </a:r>
            <a:endParaRPr sz="2800">
              <a:latin typeface="Calibri"/>
              <a:cs typeface="Calibri"/>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31470" y="-2336"/>
            <a:ext cx="8157209" cy="910590"/>
          </a:xfrm>
          <a:prstGeom prst="rect">
            <a:avLst/>
          </a:prstGeom>
        </p:spPr>
        <p:txBody>
          <a:bodyPr vert="horz" wrap="square" lIns="0" tIns="13335" rIns="0" bIns="0" rtlCol="0">
            <a:spAutoFit/>
          </a:bodyPr>
          <a:lstStyle/>
          <a:p>
            <a:pPr marL="12700" marR="5080">
              <a:lnSpc>
                <a:spcPct val="100000"/>
              </a:lnSpc>
              <a:spcBef>
                <a:spcPts val="105"/>
              </a:spcBef>
            </a:pPr>
            <a:r>
              <a:rPr dirty="0"/>
              <a:t>Diyotlu</a:t>
            </a:r>
            <a:r>
              <a:rPr spc="-95" dirty="0"/>
              <a:t> </a:t>
            </a:r>
            <a:r>
              <a:rPr dirty="0"/>
              <a:t>bir</a:t>
            </a:r>
            <a:r>
              <a:rPr spc="-55" dirty="0"/>
              <a:t> </a:t>
            </a:r>
            <a:r>
              <a:rPr dirty="0"/>
              <a:t>devrede</a:t>
            </a:r>
            <a:r>
              <a:rPr spc="-60" dirty="0"/>
              <a:t> </a:t>
            </a:r>
            <a:r>
              <a:rPr dirty="0"/>
              <a:t>gerilim</a:t>
            </a:r>
            <a:r>
              <a:rPr spc="-80" dirty="0"/>
              <a:t> </a:t>
            </a:r>
            <a:r>
              <a:rPr dirty="0"/>
              <a:t>düşümlerinin</a:t>
            </a:r>
            <a:r>
              <a:rPr spc="-70" dirty="0"/>
              <a:t> </a:t>
            </a:r>
            <a:r>
              <a:rPr spc="-10" dirty="0"/>
              <a:t>matematiksel denklemi</a:t>
            </a:r>
          </a:p>
        </p:txBody>
      </p:sp>
      <p:grpSp>
        <p:nvGrpSpPr>
          <p:cNvPr id="3" name="object 3"/>
          <p:cNvGrpSpPr/>
          <p:nvPr/>
        </p:nvGrpSpPr>
        <p:grpSpPr>
          <a:xfrm>
            <a:off x="2391418" y="1311695"/>
            <a:ext cx="4375785" cy="1784350"/>
            <a:chOff x="2391418" y="1311695"/>
            <a:chExt cx="4375785" cy="1784350"/>
          </a:xfrm>
        </p:grpSpPr>
        <p:sp>
          <p:nvSpPr>
            <p:cNvPr id="4" name="object 4"/>
            <p:cNvSpPr/>
            <p:nvPr/>
          </p:nvSpPr>
          <p:spPr>
            <a:xfrm>
              <a:off x="2391418" y="2257297"/>
              <a:ext cx="579755" cy="151765"/>
            </a:xfrm>
            <a:custGeom>
              <a:avLst/>
              <a:gdLst/>
              <a:ahLst/>
              <a:cxnLst/>
              <a:rect l="l" t="t" r="r" b="b"/>
              <a:pathLst>
                <a:path w="579755" h="151764">
                  <a:moveTo>
                    <a:pt x="418061" y="151533"/>
                  </a:moveTo>
                  <a:lnTo>
                    <a:pt x="152022" y="151533"/>
                  </a:lnTo>
                </a:path>
                <a:path w="579755" h="151764">
                  <a:moveTo>
                    <a:pt x="579585" y="0"/>
                  </a:moveTo>
                  <a:lnTo>
                    <a:pt x="0" y="0"/>
                  </a:lnTo>
                </a:path>
              </a:pathLst>
            </a:custGeom>
            <a:ln w="28458">
              <a:solidFill>
                <a:srgbClr val="000000"/>
              </a:solidFill>
            </a:ln>
          </p:spPr>
          <p:txBody>
            <a:bodyPr wrap="square" lIns="0" tIns="0" rIns="0" bIns="0" rtlCol="0"/>
            <a:lstStyle/>
            <a:p>
              <a:endParaRPr/>
            </a:p>
          </p:txBody>
        </p:sp>
        <p:sp>
          <p:nvSpPr>
            <p:cNvPr id="5" name="object 5"/>
            <p:cNvSpPr/>
            <p:nvPr/>
          </p:nvSpPr>
          <p:spPr>
            <a:xfrm>
              <a:off x="3702612" y="1395503"/>
              <a:ext cx="361315" cy="360045"/>
            </a:xfrm>
            <a:custGeom>
              <a:avLst/>
              <a:gdLst/>
              <a:ahLst/>
              <a:cxnLst/>
              <a:rect l="l" t="t" r="r" b="b"/>
              <a:pathLst>
                <a:path w="361314" h="360044">
                  <a:moveTo>
                    <a:pt x="0" y="0"/>
                  </a:moveTo>
                  <a:lnTo>
                    <a:pt x="0" y="359891"/>
                  </a:lnTo>
                  <a:lnTo>
                    <a:pt x="361053" y="179945"/>
                  </a:lnTo>
                  <a:lnTo>
                    <a:pt x="0" y="0"/>
                  </a:lnTo>
                  <a:close/>
                </a:path>
              </a:pathLst>
            </a:custGeom>
            <a:solidFill>
              <a:srgbClr val="000000"/>
            </a:solidFill>
          </p:spPr>
          <p:txBody>
            <a:bodyPr wrap="square" lIns="0" tIns="0" rIns="0" bIns="0" rtlCol="0"/>
            <a:lstStyle/>
            <a:p>
              <a:endParaRPr/>
            </a:p>
          </p:txBody>
        </p:sp>
        <p:sp>
          <p:nvSpPr>
            <p:cNvPr id="6" name="object 6"/>
            <p:cNvSpPr/>
            <p:nvPr/>
          </p:nvSpPr>
          <p:spPr>
            <a:xfrm>
              <a:off x="2676460" y="1325924"/>
              <a:ext cx="4076700" cy="1755775"/>
            </a:xfrm>
            <a:custGeom>
              <a:avLst/>
              <a:gdLst/>
              <a:ahLst/>
              <a:cxnLst/>
              <a:rect l="l" t="t" r="r" b="b"/>
              <a:pathLst>
                <a:path w="4076700" h="1755775">
                  <a:moveTo>
                    <a:pt x="1026151" y="429469"/>
                  </a:moveTo>
                  <a:lnTo>
                    <a:pt x="1387204" y="249524"/>
                  </a:lnTo>
                  <a:lnTo>
                    <a:pt x="1026151" y="69578"/>
                  </a:lnTo>
                  <a:lnTo>
                    <a:pt x="1026151" y="429469"/>
                  </a:lnTo>
                </a:path>
                <a:path w="4076700" h="1755775">
                  <a:moveTo>
                    <a:pt x="1387204" y="69578"/>
                  </a:moveTo>
                  <a:lnTo>
                    <a:pt x="1387204" y="429469"/>
                  </a:lnTo>
                </a:path>
                <a:path w="4076700" h="1755775">
                  <a:moveTo>
                    <a:pt x="484571" y="249524"/>
                  </a:moveTo>
                  <a:lnTo>
                    <a:pt x="1938286" y="249524"/>
                  </a:lnTo>
                </a:path>
                <a:path w="4076700" h="1755775">
                  <a:moveTo>
                    <a:pt x="484571" y="249524"/>
                  </a:moveTo>
                  <a:lnTo>
                    <a:pt x="0" y="249524"/>
                  </a:lnTo>
                  <a:lnTo>
                    <a:pt x="0" y="931372"/>
                  </a:lnTo>
                </a:path>
                <a:path w="4076700" h="1755775">
                  <a:moveTo>
                    <a:pt x="3273296" y="250534"/>
                  </a:moveTo>
                  <a:lnTo>
                    <a:pt x="3269248" y="295577"/>
                  </a:lnTo>
                  <a:lnTo>
                    <a:pt x="3257575" y="337967"/>
                  </a:lnTo>
                  <a:lnTo>
                    <a:pt x="3238988" y="376999"/>
                  </a:lnTo>
                  <a:lnTo>
                    <a:pt x="3214194" y="411964"/>
                  </a:lnTo>
                  <a:lnTo>
                    <a:pt x="3183904" y="442157"/>
                  </a:lnTo>
                  <a:lnTo>
                    <a:pt x="3148825" y="466871"/>
                  </a:lnTo>
                  <a:lnTo>
                    <a:pt x="3109668" y="485399"/>
                  </a:lnTo>
                  <a:lnTo>
                    <a:pt x="3067140" y="497034"/>
                  </a:lnTo>
                  <a:lnTo>
                    <a:pt x="3021952" y="501069"/>
                  </a:lnTo>
                  <a:lnTo>
                    <a:pt x="2976764" y="497033"/>
                  </a:lnTo>
                  <a:lnTo>
                    <a:pt x="2934237" y="485399"/>
                  </a:lnTo>
                  <a:lnTo>
                    <a:pt x="2895079" y="466871"/>
                  </a:lnTo>
                  <a:lnTo>
                    <a:pt x="2860001" y="442157"/>
                  </a:lnTo>
                  <a:lnTo>
                    <a:pt x="2829710" y="411964"/>
                  </a:lnTo>
                  <a:lnTo>
                    <a:pt x="2804917" y="376999"/>
                  </a:lnTo>
                  <a:lnTo>
                    <a:pt x="2786329" y="337967"/>
                  </a:lnTo>
                  <a:lnTo>
                    <a:pt x="2774657" y="295577"/>
                  </a:lnTo>
                  <a:lnTo>
                    <a:pt x="2770608" y="250534"/>
                  </a:lnTo>
                  <a:lnTo>
                    <a:pt x="2774657" y="205491"/>
                  </a:lnTo>
                  <a:lnTo>
                    <a:pt x="2786329" y="163101"/>
                  </a:lnTo>
                  <a:lnTo>
                    <a:pt x="2804917" y="124070"/>
                  </a:lnTo>
                  <a:lnTo>
                    <a:pt x="2829710" y="89104"/>
                  </a:lnTo>
                  <a:lnTo>
                    <a:pt x="2860001" y="58911"/>
                  </a:lnTo>
                  <a:lnTo>
                    <a:pt x="2895079" y="34197"/>
                  </a:lnTo>
                  <a:lnTo>
                    <a:pt x="2934236" y="15670"/>
                  </a:lnTo>
                  <a:lnTo>
                    <a:pt x="2976764" y="4035"/>
                  </a:lnTo>
                  <a:lnTo>
                    <a:pt x="3021952" y="0"/>
                  </a:lnTo>
                  <a:lnTo>
                    <a:pt x="3067140" y="4035"/>
                  </a:lnTo>
                  <a:lnTo>
                    <a:pt x="3109668" y="15670"/>
                  </a:lnTo>
                  <a:lnTo>
                    <a:pt x="3148825" y="34197"/>
                  </a:lnTo>
                  <a:lnTo>
                    <a:pt x="3183904" y="58911"/>
                  </a:lnTo>
                  <a:lnTo>
                    <a:pt x="3214194" y="89104"/>
                  </a:lnTo>
                  <a:lnTo>
                    <a:pt x="3238988" y="124070"/>
                  </a:lnTo>
                  <a:lnTo>
                    <a:pt x="3257575" y="163101"/>
                  </a:lnTo>
                  <a:lnTo>
                    <a:pt x="3269248" y="205491"/>
                  </a:lnTo>
                  <a:lnTo>
                    <a:pt x="3273296" y="250534"/>
                  </a:lnTo>
                </a:path>
                <a:path w="4076700" h="1755775">
                  <a:moveTo>
                    <a:pt x="3201972" y="429469"/>
                  </a:moveTo>
                  <a:lnTo>
                    <a:pt x="2840919" y="69578"/>
                  </a:lnTo>
                </a:path>
                <a:path w="4076700" h="1755775">
                  <a:moveTo>
                    <a:pt x="2840919" y="429469"/>
                  </a:moveTo>
                  <a:lnTo>
                    <a:pt x="3201972" y="69578"/>
                  </a:lnTo>
                </a:path>
                <a:path w="4076700" h="1755775">
                  <a:moveTo>
                    <a:pt x="1938286" y="249524"/>
                  </a:moveTo>
                  <a:lnTo>
                    <a:pt x="2774409" y="249524"/>
                  </a:lnTo>
                </a:path>
                <a:path w="4076700" h="1755775">
                  <a:moveTo>
                    <a:pt x="3277983" y="249524"/>
                  </a:moveTo>
                  <a:lnTo>
                    <a:pt x="4076101" y="249524"/>
                  </a:lnTo>
                  <a:lnTo>
                    <a:pt x="4076101" y="1755331"/>
                  </a:lnTo>
                  <a:lnTo>
                    <a:pt x="0" y="1755331"/>
                  </a:lnTo>
                  <a:lnTo>
                    <a:pt x="0" y="1082905"/>
                  </a:lnTo>
                </a:path>
              </a:pathLst>
            </a:custGeom>
            <a:ln w="28458">
              <a:solidFill>
                <a:srgbClr val="000000"/>
              </a:solidFill>
            </a:ln>
          </p:spPr>
          <p:txBody>
            <a:bodyPr wrap="square" lIns="0" tIns="0" rIns="0" bIns="0" rtlCol="0"/>
            <a:lstStyle/>
            <a:p>
              <a:endParaRPr/>
            </a:p>
          </p:txBody>
        </p:sp>
      </p:grpSp>
      <p:sp>
        <p:nvSpPr>
          <p:cNvPr id="7" name="object 7"/>
          <p:cNvSpPr txBox="1"/>
          <p:nvPr/>
        </p:nvSpPr>
        <p:spPr>
          <a:xfrm>
            <a:off x="2967559" y="1011298"/>
            <a:ext cx="3606800" cy="1513205"/>
          </a:xfrm>
          <a:prstGeom prst="rect">
            <a:avLst/>
          </a:prstGeom>
        </p:spPr>
        <p:txBody>
          <a:bodyPr vert="horz" wrap="square" lIns="0" tIns="17145" rIns="0" bIns="0" rtlCol="0">
            <a:spAutoFit/>
          </a:bodyPr>
          <a:lstStyle/>
          <a:p>
            <a:pPr marL="50800">
              <a:lnSpc>
                <a:spcPct val="100000"/>
              </a:lnSpc>
              <a:spcBef>
                <a:spcPts val="135"/>
              </a:spcBef>
            </a:pPr>
            <a:r>
              <a:rPr sz="2350" i="1" dirty="0">
                <a:latin typeface="Times New Roman"/>
                <a:cs typeface="Times New Roman"/>
              </a:rPr>
              <a:t>U</a:t>
            </a:r>
            <a:r>
              <a:rPr sz="2325" i="1" baseline="-12544" dirty="0">
                <a:latin typeface="Times New Roman"/>
                <a:cs typeface="Times New Roman"/>
              </a:rPr>
              <a:t>diyot</a:t>
            </a:r>
            <a:r>
              <a:rPr sz="2350" i="1" dirty="0">
                <a:latin typeface="Times New Roman"/>
                <a:cs typeface="Times New Roman"/>
              </a:rPr>
              <a:t>=0,6</a:t>
            </a:r>
            <a:r>
              <a:rPr sz="2350" i="1" spc="75" dirty="0">
                <a:latin typeface="Times New Roman"/>
                <a:cs typeface="Times New Roman"/>
              </a:rPr>
              <a:t> </a:t>
            </a:r>
            <a:r>
              <a:rPr sz="2350" i="1" spc="-50" dirty="0">
                <a:latin typeface="Times New Roman"/>
                <a:cs typeface="Times New Roman"/>
              </a:rPr>
              <a:t>V</a:t>
            </a:r>
            <a:endParaRPr sz="2350">
              <a:latin typeface="Times New Roman"/>
              <a:cs typeface="Times New Roman"/>
            </a:endParaRPr>
          </a:p>
          <a:p>
            <a:pPr>
              <a:lnSpc>
                <a:spcPct val="100000"/>
              </a:lnSpc>
              <a:spcBef>
                <a:spcPts val="894"/>
              </a:spcBef>
            </a:pPr>
            <a:endParaRPr sz="2350">
              <a:latin typeface="Times New Roman"/>
              <a:cs typeface="Times New Roman"/>
            </a:endParaRPr>
          </a:p>
          <a:p>
            <a:pPr marL="1774825">
              <a:lnSpc>
                <a:spcPts val="2625"/>
              </a:lnSpc>
            </a:pPr>
            <a:r>
              <a:rPr sz="2350" i="1" dirty="0">
                <a:latin typeface="Times New Roman"/>
                <a:cs typeface="Times New Roman"/>
              </a:rPr>
              <a:t>U</a:t>
            </a:r>
            <a:r>
              <a:rPr sz="2325" i="1" baseline="-12544" dirty="0">
                <a:latin typeface="Times New Roman"/>
                <a:cs typeface="Times New Roman"/>
              </a:rPr>
              <a:t>Lamba</a:t>
            </a:r>
            <a:r>
              <a:rPr sz="2350" i="1" dirty="0">
                <a:latin typeface="Times New Roman"/>
                <a:cs typeface="Times New Roman"/>
              </a:rPr>
              <a:t>=11,4</a:t>
            </a:r>
            <a:r>
              <a:rPr sz="2350" i="1" spc="55" dirty="0">
                <a:latin typeface="Times New Roman"/>
                <a:cs typeface="Times New Roman"/>
              </a:rPr>
              <a:t> </a:t>
            </a:r>
            <a:r>
              <a:rPr sz="2350" i="1" spc="-50" dirty="0">
                <a:latin typeface="Times New Roman"/>
                <a:cs typeface="Times New Roman"/>
              </a:rPr>
              <a:t>V</a:t>
            </a:r>
            <a:endParaRPr sz="2350">
              <a:latin typeface="Times New Roman"/>
              <a:cs typeface="Times New Roman"/>
            </a:endParaRPr>
          </a:p>
          <a:p>
            <a:pPr marL="80645">
              <a:lnSpc>
                <a:spcPts val="2625"/>
              </a:lnSpc>
            </a:pPr>
            <a:r>
              <a:rPr sz="2350" i="1" dirty="0">
                <a:latin typeface="Times New Roman"/>
                <a:cs typeface="Times New Roman"/>
              </a:rPr>
              <a:t>V</a:t>
            </a:r>
            <a:r>
              <a:rPr sz="2325" i="1" baseline="-12544" dirty="0">
                <a:latin typeface="Times New Roman"/>
                <a:cs typeface="Times New Roman"/>
              </a:rPr>
              <a:t>CC</a:t>
            </a:r>
            <a:r>
              <a:rPr sz="2350" i="1" dirty="0">
                <a:latin typeface="Times New Roman"/>
                <a:cs typeface="Times New Roman"/>
              </a:rPr>
              <a:t>=12</a:t>
            </a:r>
            <a:r>
              <a:rPr sz="2350" i="1" spc="35" dirty="0">
                <a:latin typeface="Times New Roman"/>
                <a:cs typeface="Times New Roman"/>
              </a:rPr>
              <a:t> </a:t>
            </a:r>
            <a:r>
              <a:rPr sz="2350" i="1" spc="-50" dirty="0">
                <a:latin typeface="Times New Roman"/>
                <a:cs typeface="Times New Roman"/>
              </a:rPr>
              <a:t>V</a:t>
            </a:r>
            <a:endParaRPr sz="2350">
              <a:latin typeface="Times New Roman"/>
              <a:cs typeface="Times New Roman"/>
            </a:endParaRPr>
          </a:p>
        </p:txBody>
      </p:sp>
      <p:sp>
        <p:nvSpPr>
          <p:cNvPr id="9" name="object 9"/>
          <p:cNvSpPr txBox="1">
            <a:spLocks noGrp="1"/>
          </p:cNvSpPr>
          <p:nvPr>
            <p:ph type="sldNum" sz="quarter" idx="7"/>
          </p:nvPr>
        </p:nvSpPr>
        <p:spPr>
          <a:prstGeom prst="rect">
            <a:avLst/>
          </a:prstGeom>
        </p:spPr>
        <p:txBody>
          <a:bodyPr vert="horz" wrap="square" lIns="0" tIns="0" rIns="0" bIns="0" rtlCol="0">
            <a:spAutoFit/>
          </a:bodyPr>
          <a:lstStyle/>
          <a:p>
            <a:pPr marL="38100">
              <a:lnSpc>
                <a:spcPts val="3145"/>
              </a:lnSpc>
            </a:pPr>
            <a:fld id="{81D60167-4931-47E6-BA6A-407CBD079E47}" type="slidenum">
              <a:rPr sz="3200" b="1" spc="-25" dirty="0">
                <a:latin typeface="Calibri"/>
                <a:cs typeface="Calibri"/>
              </a:rPr>
              <a:t>26</a:t>
            </a:fld>
            <a:endParaRPr sz="3200">
              <a:latin typeface="Calibri"/>
              <a:cs typeface="Calibri"/>
            </a:endParaRPr>
          </a:p>
        </p:txBody>
      </p:sp>
      <p:sp>
        <p:nvSpPr>
          <p:cNvPr id="8" name="object 8"/>
          <p:cNvSpPr txBox="1"/>
          <p:nvPr/>
        </p:nvSpPr>
        <p:spPr>
          <a:xfrm>
            <a:off x="2499232" y="3491306"/>
            <a:ext cx="4109085" cy="2084070"/>
          </a:xfrm>
          <a:prstGeom prst="rect">
            <a:avLst/>
          </a:prstGeom>
        </p:spPr>
        <p:txBody>
          <a:bodyPr vert="horz" wrap="square" lIns="0" tIns="12700" rIns="0" bIns="0" rtlCol="0">
            <a:spAutoFit/>
          </a:bodyPr>
          <a:lstStyle/>
          <a:p>
            <a:pPr algn="ctr">
              <a:lnSpc>
                <a:spcPct val="100000"/>
              </a:lnSpc>
              <a:spcBef>
                <a:spcPts val="100"/>
              </a:spcBef>
            </a:pPr>
            <a:r>
              <a:rPr sz="2400" dirty="0">
                <a:latin typeface="Calibri"/>
                <a:cs typeface="Calibri"/>
              </a:rPr>
              <a:t>Kirşof’un</a:t>
            </a:r>
            <a:r>
              <a:rPr sz="2400" spc="-50" dirty="0">
                <a:latin typeface="Calibri"/>
                <a:cs typeface="Calibri"/>
              </a:rPr>
              <a:t> </a:t>
            </a:r>
            <a:r>
              <a:rPr sz="2400" dirty="0">
                <a:latin typeface="Calibri"/>
                <a:cs typeface="Calibri"/>
              </a:rPr>
              <a:t>gerilimler</a:t>
            </a:r>
            <a:r>
              <a:rPr sz="2400" spc="-60" dirty="0">
                <a:latin typeface="Calibri"/>
                <a:cs typeface="Calibri"/>
              </a:rPr>
              <a:t> </a:t>
            </a:r>
            <a:r>
              <a:rPr sz="2400" spc="-10" dirty="0">
                <a:latin typeface="Calibri"/>
                <a:cs typeface="Calibri"/>
              </a:rPr>
              <a:t>kanunundan;</a:t>
            </a:r>
            <a:endParaRPr sz="2400">
              <a:latin typeface="Calibri"/>
              <a:cs typeface="Calibri"/>
            </a:endParaRPr>
          </a:p>
          <a:p>
            <a:pPr>
              <a:lnSpc>
                <a:spcPct val="100000"/>
              </a:lnSpc>
              <a:spcBef>
                <a:spcPts val="2475"/>
              </a:spcBef>
            </a:pPr>
            <a:endParaRPr sz="2400">
              <a:latin typeface="Calibri"/>
              <a:cs typeface="Calibri"/>
            </a:endParaRPr>
          </a:p>
          <a:p>
            <a:pPr marL="19050" algn="ctr">
              <a:lnSpc>
                <a:spcPct val="100000"/>
              </a:lnSpc>
              <a:tabLst>
                <a:tab pos="757555" algn="l"/>
                <a:tab pos="2089150" algn="l"/>
              </a:tabLst>
            </a:pPr>
            <a:r>
              <a:rPr sz="4500" i="1" spc="-37" baseline="13888" dirty="0">
                <a:latin typeface="Times New Roman"/>
                <a:cs typeface="Times New Roman"/>
              </a:rPr>
              <a:t>V</a:t>
            </a:r>
            <a:r>
              <a:rPr sz="2200" i="1" spc="-25" dirty="0">
                <a:latin typeface="Times New Roman"/>
                <a:cs typeface="Times New Roman"/>
              </a:rPr>
              <a:t>CC</a:t>
            </a:r>
            <a:r>
              <a:rPr sz="2200" i="1" dirty="0">
                <a:latin typeface="Times New Roman"/>
                <a:cs typeface="Times New Roman"/>
              </a:rPr>
              <a:t>	</a:t>
            </a:r>
            <a:r>
              <a:rPr sz="4500" baseline="13888" dirty="0">
                <a:latin typeface="Symbol"/>
                <a:cs typeface="Symbol"/>
              </a:rPr>
              <a:t></a:t>
            </a:r>
            <a:r>
              <a:rPr sz="4500" spc="-465" baseline="13888" dirty="0">
                <a:latin typeface="Times New Roman"/>
                <a:cs typeface="Times New Roman"/>
              </a:rPr>
              <a:t> </a:t>
            </a:r>
            <a:r>
              <a:rPr sz="4500" i="1" spc="-15" baseline="13888" dirty="0">
                <a:latin typeface="Times New Roman"/>
                <a:cs typeface="Times New Roman"/>
              </a:rPr>
              <a:t>U</a:t>
            </a:r>
            <a:r>
              <a:rPr sz="2200" i="1" spc="-10" dirty="0">
                <a:latin typeface="Times New Roman"/>
                <a:cs typeface="Times New Roman"/>
              </a:rPr>
              <a:t>Diyot</a:t>
            </a:r>
            <a:r>
              <a:rPr sz="2200" i="1" dirty="0">
                <a:latin typeface="Times New Roman"/>
                <a:cs typeface="Times New Roman"/>
              </a:rPr>
              <a:t>	</a:t>
            </a:r>
            <a:r>
              <a:rPr sz="4500" baseline="13888" dirty="0">
                <a:latin typeface="Symbol"/>
                <a:cs typeface="Symbol"/>
              </a:rPr>
              <a:t></a:t>
            </a:r>
            <a:r>
              <a:rPr sz="4500" spc="-660" baseline="13888" dirty="0">
                <a:latin typeface="Times New Roman"/>
                <a:cs typeface="Times New Roman"/>
              </a:rPr>
              <a:t> </a:t>
            </a:r>
            <a:r>
              <a:rPr sz="4500" i="1" spc="112" baseline="13888" dirty="0">
                <a:latin typeface="Times New Roman"/>
                <a:cs typeface="Times New Roman"/>
              </a:rPr>
              <a:t>U</a:t>
            </a:r>
            <a:r>
              <a:rPr sz="2200" i="1" spc="75" dirty="0">
                <a:latin typeface="Times New Roman"/>
                <a:cs typeface="Times New Roman"/>
              </a:rPr>
              <a:t>Lamba</a:t>
            </a:r>
            <a:endParaRPr sz="2200">
              <a:latin typeface="Times New Roman"/>
              <a:cs typeface="Times New Roman"/>
            </a:endParaRPr>
          </a:p>
          <a:p>
            <a:pPr marL="604520">
              <a:lnSpc>
                <a:spcPct val="100000"/>
              </a:lnSpc>
              <a:spcBef>
                <a:spcPts val="715"/>
              </a:spcBef>
            </a:pPr>
            <a:r>
              <a:rPr sz="3000" dirty="0">
                <a:latin typeface="Times New Roman"/>
                <a:cs typeface="Times New Roman"/>
              </a:rPr>
              <a:t>12</a:t>
            </a:r>
            <a:r>
              <a:rPr sz="3000" spc="-60" dirty="0">
                <a:latin typeface="Times New Roman"/>
                <a:cs typeface="Times New Roman"/>
              </a:rPr>
              <a:t> </a:t>
            </a:r>
            <a:r>
              <a:rPr sz="3000" dirty="0">
                <a:latin typeface="Symbol"/>
                <a:cs typeface="Symbol"/>
              </a:rPr>
              <a:t></a:t>
            </a:r>
            <a:r>
              <a:rPr sz="3000" spc="-60" dirty="0">
                <a:latin typeface="Times New Roman"/>
                <a:cs typeface="Times New Roman"/>
              </a:rPr>
              <a:t> </a:t>
            </a:r>
            <a:r>
              <a:rPr sz="3000" dirty="0">
                <a:latin typeface="Times New Roman"/>
                <a:cs typeface="Times New Roman"/>
              </a:rPr>
              <a:t>0,6</a:t>
            </a:r>
            <a:r>
              <a:rPr sz="3000" spc="-235" dirty="0">
                <a:latin typeface="Times New Roman"/>
                <a:cs typeface="Times New Roman"/>
              </a:rPr>
              <a:t> </a:t>
            </a:r>
            <a:r>
              <a:rPr sz="3000" spc="-20" dirty="0">
                <a:latin typeface="Symbol"/>
                <a:cs typeface="Symbol"/>
              </a:rPr>
              <a:t></a:t>
            </a:r>
            <a:r>
              <a:rPr sz="3000" spc="-20" dirty="0">
                <a:latin typeface="Times New Roman"/>
                <a:cs typeface="Times New Roman"/>
              </a:rPr>
              <a:t>11,4</a:t>
            </a:r>
            <a:endParaRPr sz="3000">
              <a:latin typeface="Times New Roman"/>
              <a:cs typeface="Times New Roman"/>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760476" y="773322"/>
            <a:ext cx="1839356" cy="1407521"/>
          </a:xfrm>
          <a:prstGeom prst="rect">
            <a:avLst/>
          </a:prstGeom>
        </p:spPr>
      </p:pic>
      <p:sp>
        <p:nvSpPr>
          <p:cNvPr id="3" name="object 3"/>
          <p:cNvSpPr txBox="1">
            <a:spLocks noGrp="1"/>
          </p:cNvSpPr>
          <p:nvPr>
            <p:ph type="title"/>
          </p:nvPr>
        </p:nvSpPr>
        <p:spPr>
          <a:xfrm>
            <a:off x="131470" y="-173354"/>
            <a:ext cx="8347709" cy="909955"/>
          </a:xfrm>
          <a:prstGeom prst="rect">
            <a:avLst/>
          </a:prstGeom>
        </p:spPr>
        <p:txBody>
          <a:bodyPr vert="horz" wrap="square" lIns="0" tIns="12700" rIns="0" bIns="0" rtlCol="0">
            <a:spAutoFit/>
          </a:bodyPr>
          <a:lstStyle/>
          <a:p>
            <a:pPr marL="12700" marR="5080">
              <a:lnSpc>
                <a:spcPct val="100000"/>
              </a:lnSpc>
              <a:spcBef>
                <a:spcPts val="100"/>
              </a:spcBef>
            </a:pPr>
            <a:r>
              <a:rPr dirty="0"/>
              <a:t>Aşağıdaki</a:t>
            </a:r>
            <a:r>
              <a:rPr spc="-70" dirty="0"/>
              <a:t> </a:t>
            </a:r>
            <a:r>
              <a:rPr spc="-10" dirty="0"/>
              <a:t>devrelerde</a:t>
            </a:r>
            <a:r>
              <a:rPr spc="-45" dirty="0"/>
              <a:t> </a:t>
            </a:r>
            <a:r>
              <a:rPr dirty="0"/>
              <a:t>diyotların</a:t>
            </a:r>
            <a:r>
              <a:rPr spc="-65" dirty="0"/>
              <a:t> </a:t>
            </a:r>
            <a:r>
              <a:rPr dirty="0"/>
              <a:t>iletimde</a:t>
            </a:r>
            <a:r>
              <a:rPr spc="-70" dirty="0"/>
              <a:t> </a:t>
            </a:r>
            <a:r>
              <a:rPr dirty="0"/>
              <a:t>olup</a:t>
            </a:r>
            <a:r>
              <a:rPr spc="-40" dirty="0"/>
              <a:t> </a:t>
            </a:r>
            <a:r>
              <a:rPr spc="-10" dirty="0"/>
              <a:t>olmadığını belirtiniz.</a:t>
            </a:r>
          </a:p>
        </p:txBody>
      </p:sp>
      <p:sp>
        <p:nvSpPr>
          <p:cNvPr id="4" name="object 4"/>
          <p:cNvSpPr txBox="1"/>
          <p:nvPr/>
        </p:nvSpPr>
        <p:spPr>
          <a:xfrm>
            <a:off x="2995041" y="924890"/>
            <a:ext cx="5679440" cy="1245870"/>
          </a:xfrm>
          <a:prstGeom prst="rect">
            <a:avLst/>
          </a:prstGeom>
        </p:spPr>
        <p:txBody>
          <a:bodyPr vert="horz" wrap="square" lIns="0" tIns="13335" rIns="0" bIns="0" rtlCol="0">
            <a:spAutoFit/>
          </a:bodyPr>
          <a:lstStyle/>
          <a:p>
            <a:pPr marL="12700" marR="5080">
              <a:lnSpc>
                <a:spcPct val="100000"/>
              </a:lnSpc>
              <a:spcBef>
                <a:spcPts val="105"/>
              </a:spcBef>
            </a:pPr>
            <a:r>
              <a:rPr sz="2000" dirty="0">
                <a:latin typeface="Calibri"/>
                <a:cs typeface="Calibri"/>
              </a:rPr>
              <a:t>Diyotun</a:t>
            </a:r>
            <a:r>
              <a:rPr sz="2000" spc="-45" dirty="0">
                <a:latin typeface="Calibri"/>
                <a:cs typeface="Calibri"/>
              </a:rPr>
              <a:t> </a:t>
            </a:r>
            <a:r>
              <a:rPr sz="2000" dirty="0">
                <a:latin typeface="Calibri"/>
                <a:cs typeface="Calibri"/>
              </a:rPr>
              <a:t>artı</a:t>
            </a:r>
            <a:r>
              <a:rPr sz="2000" spc="-15" dirty="0">
                <a:latin typeface="Calibri"/>
                <a:cs typeface="Calibri"/>
              </a:rPr>
              <a:t> </a:t>
            </a:r>
            <a:r>
              <a:rPr sz="2000" dirty="0">
                <a:latin typeface="Calibri"/>
                <a:cs typeface="Calibri"/>
              </a:rPr>
              <a:t>ucu</a:t>
            </a:r>
            <a:r>
              <a:rPr sz="2000" spc="-35" dirty="0">
                <a:latin typeface="Calibri"/>
                <a:cs typeface="Calibri"/>
              </a:rPr>
              <a:t> </a:t>
            </a:r>
            <a:r>
              <a:rPr sz="2000" dirty="0">
                <a:latin typeface="Calibri"/>
                <a:cs typeface="Calibri"/>
              </a:rPr>
              <a:t>güç</a:t>
            </a:r>
            <a:r>
              <a:rPr sz="2000" spc="-30" dirty="0">
                <a:latin typeface="Calibri"/>
                <a:cs typeface="Calibri"/>
              </a:rPr>
              <a:t> </a:t>
            </a:r>
            <a:r>
              <a:rPr sz="2000" spc="-10" dirty="0">
                <a:latin typeface="Calibri"/>
                <a:cs typeface="Calibri"/>
              </a:rPr>
              <a:t>kaynağının</a:t>
            </a:r>
            <a:r>
              <a:rPr sz="2000" spc="-35" dirty="0">
                <a:latin typeface="Calibri"/>
                <a:cs typeface="Calibri"/>
              </a:rPr>
              <a:t> </a:t>
            </a:r>
            <a:r>
              <a:rPr sz="2000" dirty="0">
                <a:latin typeface="Calibri"/>
                <a:cs typeface="Calibri"/>
              </a:rPr>
              <a:t>artı</a:t>
            </a:r>
            <a:r>
              <a:rPr sz="2000" spc="-15" dirty="0">
                <a:latin typeface="Calibri"/>
                <a:cs typeface="Calibri"/>
              </a:rPr>
              <a:t> </a:t>
            </a:r>
            <a:r>
              <a:rPr sz="2000" dirty="0">
                <a:latin typeface="Calibri"/>
                <a:cs typeface="Calibri"/>
              </a:rPr>
              <a:t>ucuna</a:t>
            </a:r>
            <a:r>
              <a:rPr sz="2000" spc="-35" dirty="0">
                <a:latin typeface="Calibri"/>
                <a:cs typeface="Calibri"/>
              </a:rPr>
              <a:t> </a:t>
            </a:r>
            <a:r>
              <a:rPr sz="2000" dirty="0">
                <a:latin typeface="Calibri"/>
                <a:cs typeface="Calibri"/>
              </a:rPr>
              <a:t>bağlı</a:t>
            </a:r>
            <a:r>
              <a:rPr sz="2000" spc="-25" dirty="0">
                <a:latin typeface="Calibri"/>
                <a:cs typeface="Calibri"/>
              </a:rPr>
              <a:t> </a:t>
            </a:r>
            <a:r>
              <a:rPr sz="2000" spc="-10" dirty="0">
                <a:latin typeface="Calibri"/>
                <a:cs typeface="Calibri"/>
              </a:rPr>
              <a:t>olduğu </a:t>
            </a:r>
            <a:r>
              <a:rPr sz="2000" dirty="0">
                <a:latin typeface="Calibri"/>
                <a:cs typeface="Calibri"/>
              </a:rPr>
              <a:t>için</a:t>
            </a:r>
            <a:r>
              <a:rPr sz="2000" spc="-30" dirty="0">
                <a:latin typeface="Calibri"/>
                <a:cs typeface="Calibri"/>
              </a:rPr>
              <a:t> </a:t>
            </a:r>
            <a:r>
              <a:rPr sz="2000" dirty="0">
                <a:latin typeface="Calibri"/>
                <a:cs typeface="Calibri"/>
              </a:rPr>
              <a:t>diyot</a:t>
            </a:r>
            <a:r>
              <a:rPr sz="2000" spc="-50" dirty="0">
                <a:latin typeface="Calibri"/>
                <a:cs typeface="Calibri"/>
              </a:rPr>
              <a:t> </a:t>
            </a:r>
            <a:r>
              <a:rPr sz="2000" dirty="0">
                <a:latin typeface="Calibri"/>
                <a:cs typeface="Calibri"/>
              </a:rPr>
              <a:t>DOĞRU</a:t>
            </a:r>
            <a:r>
              <a:rPr sz="2000" spc="-55" dirty="0">
                <a:latin typeface="Calibri"/>
                <a:cs typeface="Calibri"/>
              </a:rPr>
              <a:t> </a:t>
            </a:r>
            <a:r>
              <a:rPr sz="2000" spc="-20" dirty="0">
                <a:latin typeface="Calibri"/>
                <a:cs typeface="Calibri"/>
              </a:rPr>
              <a:t>polarmadır. </a:t>
            </a:r>
            <a:r>
              <a:rPr sz="2000" spc="-10" dirty="0">
                <a:latin typeface="Calibri"/>
                <a:cs typeface="Calibri"/>
              </a:rPr>
              <a:t>Uygulanan</a:t>
            </a:r>
            <a:r>
              <a:rPr sz="2000" spc="-60" dirty="0">
                <a:latin typeface="Calibri"/>
                <a:cs typeface="Calibri"/>
              </a:rPr>
              <a:t> </a:t>
            </a:r>
            <a:r>
              <a:rPr sz="2000" dirty="0">
                <a:latin typeface="Calibri"/>
                <a:cs typeface="Calibri"/>
              </a:rPr>
              <a:t>gerilim;</a:t>
            </a:r>
            <a:r>
              <a:rPr sz="2000" spc="-20" dirty="0">
                <a:latin typeface="Calibri"/>
                <a:cs typeface="Calibri"/>
              </a:rPr>
              <a:t> </a:t>
            </a:r>
            <a:r>
              <a:rPr sz="2000" spc="-10" dirty="0">
                <a:latin typeface="Calibri"/>
                <a:cs typeface="Calibri"/>
              </a:rPr>
              <a:t>diyot </a:t>
            </a:r>
            <a:r>
              <a:rPr sz="2000" dirty="0">
                <a:latin typeface="Calibri"/>
                <a:cs typeface="Calibri"/>
              </a:rPr>
              <a:t>eşik</a:t>
            </a:r>
            <a:r>
              <a:rPr sz="2000" spc="-40" dirty="0">
                <a:latin typeface="Calibri"/>
                <a:cs typeface="Calibri"/>
              </a:rPr>
              <a:t> </a:t>
            </a:r>
            <a:r>
              <a:rPr sz="2000" dirty="0">
                <a:latin typeface="Calibri"/>
                <a:cs typeface="Calibri"/>
              </a:rPr>
              <a:t>geriliminden</a:t>
            </a:r>
            <a:r>
              <a:rPr sz="2000" spc="-50" dirty="0">
                <a:latin typeface="Calibri"/>
                <a:cs typeface="Calibri"/>
              </a:rPr>
              <a:t> </a:t>
            </a:r>
            <a:r>
              <a:rPr sz="2000" dirty="0">
                <a:latin typeface="Calibri"/>
                <a:cs typeface="Calibri"/>
              </a:rPr>
              <a:t>fazla</a:t>
            </a:r>
            <a:r>
              <a:rPr sz="2000" spc="-55" dirty="0">
                <a:latin typeface="Calibri"/>
                <a:cs typeface="Calibri"/>
              </a:rPr>
              <a:t> </a:t>
            </a:r>
            <a:r>
              <a:rPr sz="2000" dirty="0">
                <a:latin typeface="Calibri"/>
                <a:cs typeface="Calibri"/>
              </a:rPr>
              <a:t>ise</a:t>
            </a:r>
            <a:r>
              <a:rPr sz="2000" spc="-45" dirty="0">
                <a:latin typeface="Calibri"/>
                <a:cs typeface="Calibri"/>
              </a:rPr>
              <a:t> </a:t>
            </a:r>
            <a:r>
              <a:rPr sz="2000" dirty="0">
                <a:latin typeface="Calibri"/>
                <a:cs typeface="Calibri"/>
              </a:rPr>
              <a:t>diyot</a:t>
            </a:r>
            <a:r>
              <a:rPr sz="2000" spc="-60" dirty="0">
                <a:latin typeface="Calibri"/>
                <a:cs typeface="Calibri"/>
              </a:rPr>
              <a:t> </a:t>
            </a:r>
            <a:r>
              <a:rPr sz="2000" dirty="0">
                <a:latin typeface="Calibri"/>
                <a:cs typeface="Calibri"/>
              </a:rPr>
              <a:t>iletimde,</a:t>
            </a:r>
            <a:r>
              <a:rPr sz="2000" spc="-40" dirty="0">
                <a:latin typeface="Calibri"/>
                <a:cs typeface="Calibri"/>
              </a:rPr>
              <a:t> </a:t>
            </a:r>
            <a:r>
              <a:rPr sz="2000" dirty="0">
                <a:latin typeface="Calibri"/>
                <a:cs typeface="Calibri"/>
              </a:rPr>
              <a:t>küçük</a:t>
            </a:r>
            <a:r>
              <a:rPr sz="2000" spc="-50" dirty="0">
                <a:latin typeface="Calibri"/>
                <a:cs typeface="Calibri"/>
              </a:rPr>
              <a:t> </a:t>
            </a:r>
            <a:r>
              <a:rPr sz="2000" spc="-25" dirty="0">
                <a:latin typeface="Calibri"/>
                <a:cs typeface="Calibri"/>
              </a:rPr>
              <a:t>ise </a:t>
            </a:r>
            <a:r>
              <a:rPr sz="2000" dirty="0">
                <a:latin typeface="Calibri"/>
                <a:cs typeface="Calibri"/>
              </a:rPr>
              <a:t>kesimde</a:t>
            </a:r>
            <a:r>
              <a:rPr sz="2000" spc="-95" dirty="0">
                <a:latin typeface="Calibri"/>
                <a:cs typeface="Calibri"/>
              </a:rPr>
              <a:t> </a:t>
            </a:r>
            <a:r>
              <a:rPr sz="2000" spc="-20" dirty="0">
                <a:latin typeface="Calibri"/>
                <a:cs typeface="Calibri"/>
              </a:rPr>
              <a:t>olur.</a:t>
            </a:r>
            <a:endParaRPr sz="2000">
              <a:latin typeface="Calibri"/>
              <a:cs typeface="Calibri"/>
            </a:endParaRPr>
          </a:p>
        </p:txBody>
      </p:sp>
      <p:sp>
        <p:nvSpPr>
          <p:cNvPr id="5" name="object 5"/>
          <p:cNvSpPr/>
          <p:nvPr/>
        </p:nvSpPr>
        <p:spPr>
          <a:xfrm>
            <a:off x="792418" y="2985470"/>
            <a:ext cx="405130" cy="102235"/>
          </a:xfrm>
          <a:custGeom>
            <a:avLst/>
            <a:gdLst/>
            <a:ahLst/>
            <a:cxnLst/>
            <a:rect l="l" t="t" r="r" b="b"/>
            <a:pathLst>
              <a:path w="405130" h="102235">
                <a:moveTo>
                  <a:pt x="289889" y="101985"/>
                </a:moveTo>
                <a:lnTo>
                  <a:pt x="108708" y="101985"/>
                </a:lnTo>
              </a:path>
              <a:path w="405130" h="102235">
                <a:moveTo>
                  <a:pt x="404637" y="0"/>
                </a:moveTo>
                <a:lnTo>
                  <a:pt x="0" y="0"/>
                </a:lnTo>
              </a:path>
            </a:pathLst>
          </a:custGeom>
          <a:ln w="24077">
            <a:solidFill>
              <a:srgbClr val="000000"/>
            </a:solidFill>
          </a:ln>
        </p:spPr>
        <p:txBody>
          <a:bodyPr wrap="square" lIns="0" tIns="0" rIns="0" bIns="0" rtlCol="0"/>
          <a:lstStyle/>
          <a:p>
            <a:endParaRPr/>
          </a:p>
        </p:txBody>
      </p:sp>
      <p:sp>
        <p:nvSpPr>
          <p:cNvPr id="6" name="object 6"/>
          <p:cNvSpPr txBox="1"/>
          <p:nvPr/>
        </p:nvSpPr>
        <p:spPr>
          <a:xfrm>
            <a:off x="1211275" y="2889112"/>
            <a:ext cx="135255" cy="255904"/>
          </a:xfrm>
          <a:prstGeom prst="rect">
            <a:avLst/>
          </a:prstGeom>
        </p:spPr>
        <p:txBody>
          <a:bodyPr vert="horz" wrap="square" lIns="0" tIns="13970" rIns="0" bIns="0" rtlCol="0">
            <a:spAutoFit/>
          </a:bodyPr>
          <a:lstStyle/>
          <a:p>
            <a:pPr marL="12700">
              <a:lnSpc>
                <a:spcPct val="100000"/>
              </a:lnSpc>
              <a:spcBef>
                <a:spcPts val="110"/>
              </a:spcBef>
            </a:pPr>
            <a:r>
              <a:rPr sz="1500" spc="-50" dirty="0">
                <a:latin typeface="Calibri"/>
                <a:cs typeface="Calibri"/>
              </a:rPr>
              <a:t>V</a:t>
            </a:r>
            <a:endParaRPr sz="1500">
              <a:latin typeface="Calibri"/>
              <a:cs typeface="Calibri"/>
            </a:endParaRPr>
          </a:p>
        </p:txBody>
      </p:sp>
      <p:grpSp>
        <p:nvGrpSpPr>
          <p:cNvPr id="7" name="object 7"/>
          <p:cNvGrpSpPr/>
          <p:nvPr/>
        </p:nvGrpSpPr>
        <p:grpSpPr>
          <a:xfrm>
            <a:off x="1245384" y="2277177"/>
            <a:ext cx="1033144" cy="271145"/>
            <a:chOff x="1245384" y="2277177"/>
            <a:chExt cx="1033144" cy="271145"/>
          </a:xfrm>
        </p:grpSpPr>
        <p:sp>
          <p:nvSpPr>
            <p:cNvPr id="8" name="object 8"/>
            <p:cNvSpPr/>
            <p:nvPr/>
          </p:nvSpPr>
          <p:spPr>
            <a:xfrm>
              <a:off x="1637929" y="2289560"/>
              <a:ext cx="247650" cy="246379"/>
            </a:xfrm>
            <a:custGeom>
              <a:avLst/>
              <a:gdLst/>
              <a:ahLst/>
              <a:cxnLst/>
              <a:rect l="l" t="t" r="r" b="b"/>
              <a:pathLst>
                <a:path w="247650" h="246380">
                  <a:moveTo>
                    <a:pt x="247614" y="0"/>
                  </a:moveTo>
                  <a:lnTo>
                    <a:pt x="0" y="119983"/>
                  </a:lnTo>
                  <a:lnTo>
                    <a:pt x="247614" y="245965"/>
                  </a:lnTo>
                  <a:lnTo>
                    <a:pt x="247614" y="0"/>
                  </a:lnTo>
                  <a:close/>
                </a:path>
              </a:pathLst>
            </a:custGeom>
            <a:solidFill>
              <a:srgbClr val="000000"/>
            </a:solidFill>
          </p:spPr>
          <p:txBody>
            <a:bodyPr wrap="square" lIns="0" tIns="0" rIns="0" bIns="0" rtlCol="0"/>
            <a:lstStyle/>
            <a:p>
              <a:endParaRPr/>
            </a:p>
          </p:txBody>
        </p:sp>
        <p:sp>
          <p:nvSpPr>
            <p:cNvPr id="9" name="object 9"/>
            <p:cNvSpPr/>
            <p:nvPr/>
          </p:nvSpPr>
          <p:spPr>
            <a:xfrm>
              <a:off x="1257449" y="2289560"/>
              <a:ext cx="1009015" cy="246379"/>
            </a:xfrm>
            <a:custGeom>
              <a:avLst/>
              <a:gdLst/>
              <a:ahLst/>
              <a:cxnLst/>
              <a:rect l="l" t="t" r="r" b="b"/>
              <a:pathLst>
                <a:path w="1009014" h="246380">
                  <a:moveTo>
                    <a:pt x="628094" y="0"/>
                  </a:moveTo>
                  <a:lnTo>
                    <a:pt x="380480" y="119983"/>
                  </a:lnTo>
                  <a:lnTo>
                    <a:pt x="628094" y="245965"/>
                  </a:lnTo>
                  <a:lnTo>
                    <a:pt x="628094" y="0"/>
                  </a:lnTo>
                </a:path>
                <a:path w="1009014" h="246380">
                  <a:moveTo>
                    <a:pt x="380480" y="245965"/>
                  </a:moveTo>
                  <a:lnTo>
                    <a:pt x="380480" y="0"/>
                  </a:lnTo>
                </a:path>
                <a:path w="1009014" h="246380">
                  <a:moveTo>
                    <a:pt x="1008574" y="119983"/>
                  </a:moveTo>
                  <a:lnTo>
                    <a:pt x="0" y="119983"/>
                  </a:lnTo>
                </a:path>
              </a:pathLst>
            </a:custGeom>
            <a:ln w="24077">
              <a:solidFill>
                <a:srgbClr val="000000"/>
              </a:solidFill>
            </a:ln>
          </p:spPr>
          <p:txBody>
            <a:bodyPr wrap="square" lIns="0" tIns="0" rIns="0" bIns="0" rtlCol="0"/>
            <a:lstStyle/>
            <a:p>
              <a:endParaRPr/>
            </a:p>
          </p:txBody>
        </p:sp>
      </p:grpSp>
      <p:sp>
        <p:nvSpPr>
          <p:cNvPr id="10" name="object 10"/>
          <p:cNvSpPr txBox="1"/>
          <p:nvPr/>
        </p:nvSpPr>
        <p:spPr>
          <a:xfrm>
            <a:off x="1348256" y="2170956"/>
            <a:ext cx="144780" cy="255904"/>
          </a:xfrm>
          <a:prstGeom prst="rect">
            <a:avLst/>
          </a:prstGeom>
        </p:spPr>
        <p:txBody>
          <a:bodyPr vert="horz" wrap="square" lIns="0" tIns="13970" rIns="0" bIns="0" rtlCol="0">
            <a:spAutoFit/>
          </a:bodyPr>
          <a:lstStyle/>
          <a:p>
            <a:pPr marL="12700">
              <a:lnSpc>
                <a:spcPct val="100000"/>
              </a:lnSpc>
              <a:spcBef>
                <a:spcPts val="110"/>
              </a:spcBef>
            </a:pPr>
            <a:r>
              <a:rPr sz="1500" spc="-50" dirty="0">
                <a:latin typeface="Calibri"/>
                <a:cs typeface="Calibri"/>
              </a:rPr>
              <a:t>D</a:t>
            </a:r>
            <a:endParaRPr sz="1500">
              <a:latin typeface="Calibri"/>
              <a:cs typeface="Calibri"/>
            </a:endParaRPr>
          </a:p>
        </p:txBody>
      </p:sp>
      <p:sp>
        <p:nvSpPr>
          <p:cNvPr id="11" name="object 11"/>
          <p:cNvSpPr/>
          <p:nvPr/>
        </p:nvSpPr>
        <p:spPr>
          <a:xfrm>
            <a:off x="991717" y="2409543"/>
            <a:ext cx="1468120" cy="1128395"/>
          </a:xfrm>
          <a:custGeom>
            <a:avLst/>
            <a:gdLst/>
            <a:ahLst/>
            <a:cxnLst/>
            <a:rect l="l" t="t" r="r" b="b"/>
            <a:pathLst>
              <a:path w="1468120" h="1128395">
                <a:moveTo>
                  <a:pt x="1364896" y="827892"/>
                </a:moveTo>
                <a:lnTo>
                  <a:pt x="1262227" y="785898"/>
                </a:lnTo>
                <a:lnTo>
                  <a:pt x="1467566" y="701910"/>
                </a:lnTo>
                <a:lnTo>
                  <a:pt x="1262227" y="617921"/>
                </a:lnTo>
                <a:lnTo>
                  <a:pt x="1467566" y="533925"/>
                </a:lnTo>
                <a:lnTo>
                  <a:pt x="1262227" y="449937"/>
                </a:lnTo>
                <a:lnTo>
                  <a:pt x="1467566" y="365949"/>
                </a:lnTo>
                <a:lnTo>
                  <a:pt x="1364896" y="329954"/>
                </a:lnTo>
              </a:path>
              <a:path w="1468120" h="1128395">
                <a:moveTo>
                  <a:pt x="1364896" y="1127850"/>
                </a:moveTo>
                <a:lnTo>
                  <a:pt x="0" y="1127850"/>
                </a:lnTo>
                <a:lnTo>
                  <a:pt x="0" y="677913"/>
                </a:lnTo>
              </a:path>
              <a:path w="1468120" h="1128395">
                <a:moveTo>
                  <a:pt x="0" y="575927"/>
                </a:moveTo>
                <a:lnTo>
                  <a:pt x="0" y="0"/>
                </a:lnTo>
                <a:lnTo>
                  <a:pt x="301968" y="0"/>
                </a:lnTo>
              </a:path>
              <a:path w="1468120" h="1128395">
                <a:moveTo>
                  <a:pt x="1364896" y="329954"/>
                </a:moveTo>
                <a:lnTo>
                  <a:pt x="1364896" y="0"/>
                </a:lnTo>
                <a:lnTo>
                  <a:pt x="1165597" y="0"/>
                </a:lnTo>
              </a:path>
              <a:path w="1468120" h="1128395">
                <a:moveTo>
                  <a:pt x="1364896" y="827892"/>
                </a:moveTo>
                <a:lnTo>
                  <a:pt x="1364896" y="1127850"/>
                </a:lnTo>
              </a:path>
            </a:pathLst>
          </a:custGeom>
          <a:ln w="24077">
            <a:solidFill>
              <a:srgbClr val="000000"/>
            </a:solidFill>
          </a:ln>
        </p:spPr>
        <p:txBody>
          <a:bodyPr wrap="square" lIns="0" tIns="0" rIns="0" bIns="0" rtlCol="0"/>
          <a:lstStyle/>
          <a:p>
            <a:endParaRPr/>
          </a:p>
        </p:txBody>
      </p:sp>
      <p:sp>
        <p:nvSpPr>
          <p:cNvPr id="12" name="object 12"/>
          <p:cNvSpPr txBox="1"/>
          <p:nvPr/>
        </p:nvSpPr>
        <p:spPr>
          <a:xfrm>
            <a:off x="2473961" y="2839207"/>
            <a:ext cx="130810" cy="255904"/>
          </a:xfrm>
          <a:prstGeom prst="rect">
            <a:avLst/>
          </a:prstGeom>
        </p:spPr>
        <p:txBody>
          <a:bodyPr vert="horz" wrap="square" lIns="0" tIns="13970" rIns="0" bIns="0" rtlCol="0">
            <a:spAutoFit/>
          </a:bodyPr>
          <a:lstStyle/>
          <a:p>
            <a:pPr marL="12700">
              <a:lnSpc>
                <a:spcPct val="100000"/>
              </a:lnSpc>
              <a:spcBef>
                <a:spcPts val="110"/>
              </a:spcBef>
            </a:pPr>
            <a:r>
              <a:rPr sz="1500" spc="-50" dirty="0">
                <a:latin typeface="Calibri"/>
                <a:cs typeface="Calibri"/>
              </a:rPr>
              <a:t>R</a:t>
            </a:r>
            <a:endParaRPr sz="1500">
              <a:latin typeface="Calibri"/>
              <a:cs typeface="Calibri"/>
            </a:endParaRPr>
          </a:p>
        </p:txBody>
      </p:sp>
      <p:sp>
        <p:nvSpPr>
          <p:cNvPr id="13" name="object 13"/>
          <p:cNvSpPr txBox="1"/>
          <p:nvPr/>
        </p:nvSpPr>
        <p:spPr>
          <a:xfrm>
            <a:off x="2995041" y="2810001"/>
            <a:ext cx="5554980" cy="636270"/>
          </a:xfrm>
          <a:prstGeom prst="rect">
            <a:avLst/>
          </a:prstGeom>
        </p:spPr>
        <p:txBody>
          <a:bodyPr vert="horz" wrap="square" lIns="0" tIns="13335" rIns="0" bIns="0" rtlCol="0">
            <a:spAutoFit/>
          </a:bodyPr>
          <a:lstStyle/>
          <a:p>
            <a:pPr marL="12700">
              <a:lnSpc>
                <a:spcPct val="100000"/>
              </a:lnSpc>
              <a:spcBef>
                <a:spcPts val="105"/>
              </a:spcBef>
            </a:pPr>
            <a:r>
              <a:rPr sz="2000" dirty="0">
                <a:latin typeface="Calibri"/>
                <a:cs typeface="Calibri"/>
              </a:rPr>
              <a:t>Diyotun</a:t>
            </a:r>
            <a:r>
              <a:rPr sz="2000" spc="-60" dirty="0">
                <a:latin typeface="Calibri"/>
                <a:cs typeface="Calibri"/>
              </a:rPr>
              <a:t> </a:t>
            </a:r>
            <a:r>
              <a:rPr sz="2000" dirty="0">
                <a:latin typeface="Calibri"/>
                <a:cs typeface="Calibri"/>
              </a:rPr>
              <a:t>katot</a:t>
            </a:r>
            <a:r>
              <a:rPr sz="2000" spc="-25" dirty="0">
                <a:latin typeface="Calibri"/>
                <a:cs typeface="Calibri"/>
              </a:rPr>
              <a:t> </a:t>
            </a:r>
            <a:r>
              <a:rPr sz="2000" dirty="0">
                <a:latin typeface="Calibri"/>
                <a:cs typeface="Calibri"/>
              </a:rPr>
              <a:t>ucu</a:t>
            </a:r>
            <a:r>
              <a:rPr sz="2000" spc="-50" dirty="0">
                <a:latin typeface="Calibri"/>
                <a:cs typeface="Calibri"/>
              </a:rPr>
              <a:t> </a:t>
            </a:r>
            <a:r>
              <a:rPr sz="2000" dirty="0">
                <a:latin typeface="Calibri"/>
                <a:cs typeface="Calibri"/>
              </a:rPr>
              <a:t>güç</a:t>
            </a:r>
            <a:r>
              <a:rPr sz="2000" spc="-45" dirty="0">
                <a:latin typeface="Calibri"/>
                <a:cs typeface="Calibri"/>
              </a:rPr>
              <a:t> </a:t>
            </a:r>
            <a:r>
              <a:rPr sz="2000" spc="-10" dirty="0">
                <a:latin typeface="Calibri"/>
                <a:cs typeface="Calibri"/>
              </a:rPr>
              <a:t>kaynağının</a:t>
            </a:r>
            <a:r>
              <a:rPr sz="2000" spc="-50" dirty="0">
                <a:latin typeface="Calibri"/>
                <a:cs typeface="Calibri"/>
              </a:rPr>
              <a:t> </a:t>
            </a:r>
            <a:r>
              <a:rPr sz="2000" dirty="0">
                <a:latin typeface="Calibri"/>
                <a:cs typeface="Calibri"/>
              </a:rPr>
              <a:t>artı</a:t>
            </a:r>
            <a:r>
              <a:rPr sz="2000" spc="-30" dirty="0">
                <a:latin typeface="Calibri"/>
                <a:cs typeface="Calibri"/>
              </a:rPr>
              <a:t> </a:t>
            </a:r>
            <a:r>
              <a:rPr sz="2000" dirty="0">
                <a:latin typeface="Calibri"/>
                <a:cs typeface="Calibri"/>
              </a:rPr>
              <a:t>ucuna</a:t>
            </a:r>
            <a:r>
              <a:rPr sz="2000" spc="-50" dirty="0">
                <a:latin typeface="Calibri"/>
                <a:cs typeface="Calibri"/>
              </a:rPr>
              <a:t> </a:t>
            </a:r>
            <a:r>
              <a:rPr sz="2000" spc="-10" dirty="0">
                <a:latin typeface="Calibri"/>
                <a:cs typeface="Calibri"/>
              </a:rPr>
              <a:t>bağlı</a:t>
            </a:r>
            <a:endParaRPr sz="2000">
              <a:latin typeface="Calibri"/>
              <a:cs typeface="Calibri"/>
            </a:endParaRPr>
          </a:p>
          <a:p>
            <a:pPr marL="12700">
              <a:lnSpc>
                <a:spcPct val="100000"/>
              </a:lnSpc>
            </a:pPr>
            <a:r>
              <a:rPr sz="2000" dirty="0">
                <a:latin typeface="Calibri"/>
                <a:cs typeface="Calibri"/>
              </a:rPr>
              <a:t>olduğu</a:t>
            </a:r>
            <a:r>
              <a:rPr sz="2000" spc="-70" dirty="0">
                <a:latin typeface="Calibri"/>
                <a:cs typeface="Calibri"/>
              </a:rPr>
              <a:t> </a:t>
            </a:r>
            <a:r>
              <a:rPr sz="2000" dirty="0">
                <a:latin typeface="Calibri"/>
                <a:cs typeface="Calibri"/>
              </a:rPr>
              <a:t>için</a:t>
            </a:r>
            <a:r>
              <a:rPr sz="2000" spc="-35" dirty="0">
                <a:latin typeface="Calibri"/>
                <a:cs typeface="Calibri"/>
              </a:rPr>
              <a:t> </a:t>
            </a:r>
            <a:r>
              <a:rPr sz="2000" dirty="0">
                <a:latin typeface="Calibri"/>
                <a:cs typeface="Calibri"/>
              </a:rPr>
              <a:t>diyot</a:t>
            </a:r>
            <a:r>
              <a:rPr sz="2000" spc="-60" dirty="0">
                <a:latin typeface="Calibri"/>
                <a:cs typeface="Calibri"/>
              </a:rPr>
              <a:t> </a:t>
            </a:r>
            <a:r>
              <a:rPr sz="2000" dirty="0">
                <a:latin typeface="Calibri"/>
                <a:cs typeface="Calibri"/>
              </a:rPr>
              <a:t>TERS</a:t>
            </a:r>
            <a:r>
              <a:rPr sz="2000" spc="-40" dirty="0">
                <a:latin typeface="Calibri"/>
                <a:cs typeface="Calibri"/>
              </a:rPr>
              <a:t> </a:t>
            </a:r>
            <a:r>
              <a:rPr sz="2000" spc="-20" dirty="0">
                <a:latin typeface="Calibri"/>
                <a:cs typeface="Calibri"/>
              </a:rPr>
              <a:t>polarmadır.</a:t>
            </a:r>
            <a:r>
              <a:rPr sz="2000" spc="-45" dirty="0">
                <a:latin typeface="Calibri"/>
                <a:cs typeface="Calibri"/>
              </a:rPr>
              <a:t> </a:t>
            </a:r>
            <a:r>
              <a:rPr sz="2000" dirty="0">
                <a:latin typeface="Calibri"/>
                <a:cs typeface="Calibri"/>
              </a:rPr>
              <a:t>Diyot</a:t>
            </a:r>
            <a:r>
              <a:rPr sz="2000" spc="-55" dirty="0">
                <a:latin typeface="Calibri"/>
                <a:cs typeface="Calibri"/>
              </a:rPr>
              <a:t> </a:t>
            </a:r>
            <a:r>
              <a:rPr sz="2000" dirty="0">
                <a:latin typeface="Calibri"/>
                <a:cs typeface="Calibri"/>
              </a:rPr>
              <a:t>kesimde</a:t>
            </a:r>
            <a:r>
              <a:rPr sz="2000" spc="-30" dirty="0">
                <a:latin typeface="Calibri"/>
                <a:cs typeface="Calibri"/>
              </a:rPr>
              <a:t> </a:t>
            </a:r>
            <a:r>
              <a:rPr sz="2000" spc="-10" dirty="0">
                <a:latin typeface="Calibri"/>
                <a:cs typeface="Calibri"/>
              </a:rPr>
              <a:t>olur.</a:t>
            </a:r>
            <a:endParaRPr sz="2000">
              <a:latin typeface="Calibri"/>
              <a:cs typeface="Calibri"/>
            </a:endParaRPr>
          </a:p>
        </p:txBody>
      </p:sp>
      <p:pic>
        <p:nvPicPr>
          <p:cNvPr id="14" name="object 14"/>
          <p:cNvPicPr/>
          <p:nvPr/>
        </p:nvPicPr>
        <p:blipFill>
          <a:blip r:embed="rId3" cstate="print"/>
          <a:stretch>
            <a:fillRect/>
          </a:stretch>
        </p:blipFill>
        <p:spPr>
          <a:xfrm>
            <a:off x="809244" y="3712371"/>
            <a:ext cx="1663789" cy="1348832"/>
          </a:xfrm>
          <a:prstGeom prst="rect">
            <a:avLst/>
          </a:prstGeom>
        </p:spPr>
      </p:pic>
      <p:sp>
        <p:nvSpPr>
          <p:cNvPr id="15" name="object 15"/>
          <p:cNvSpPr txBox="1"/>
          <p:nvPr/>
        </p:nvSpPr>
        <p:spPr>
          <a:xfrm>
            <a:off x="2995041" y="4178553"/>
            <a:ext cx="5294630" cy="1860550"/>
          </a:xfrm>
          <a:prstGeom prst="rect">
            <a:avLst/>
          </a:prstGeom>
        </p:spPr>
        <p:txBody>
          <a:bodyPr vert="horz" wrap="square" lIns="0" tIns="12700" rIns="0" bIns="0" rtlCol="0">
            <a:spAutoFit/>
          </a:bodyPr>
          <a:lstStyle/>
          <a:p>
            <a:pPr marL="12700">
              <a:lnSpc>
                <a:spcPct val="100000"/>
              </a:lnSpc>
              <a:spcBef>
                <a:spcPts val="100"/>
              </a:spcBef>
            </a:pPr>
            <a:r>
              <a:rPr sz="2000" dirty="0">
                <a:latin typeface="Calibri"/>
                <a:cs typeface="Calibri"/>
              </a:rPr>
              <a:t>Diyotun</a:t>
            </a:r>
            <a:r>
              <a:rPr sz="2000" spc="-55" dirty="0">
                <a:latin typeface="Calibri"/>
                <a:cs typeface="Calibri"/>
              </a:rPr>
              <a:t> </a:t>
            </a:r>
            <a:r>
              <a:rPr sz="2000" dirty="0">
                <a:latin typeface="Calibri"/>
                <a:cs typeface="Calibri"/>
              </a:rPr>
              <a:t>artı</a:t>
            </a:r>
            <a:r>
              <a:rPr sz="2000" spc="-20" dirty="0">
                <a:latin typeface="Calibri"/>
                <a:cs typeface="Calibri"/>
              </a:rPr>
              <a:t> </a:t>
            </a:r>
            <a:r>
              <a:rPr sz="2000" dirty="0">
                <a:latin typeface="Calibri"/>
                <a:cs typeface="Calibri"/>
              </a:rPr>
              <a:t>ucu</a:t>
            </a:r>
            <a:r>
              <a:rPr sz="2000" spc="-40" dirty="0">
                <a:latin typeface="Calibri"/>
                <a:cs typeface="Calibri"/>
              </a:rPr>
              <a:t> </a:t>
            </a:r>
            <a:r>
              <a:rPr sz="2000" dirty="0">
                <a:latin typeface="Calibri"/>
                <a:cs typeface="Calibri"/>
              </a:rPr>
              <a:t>güç</a:t>
            </a:r>
            <a:r>
              <a:rPr sz="2000" spc="-40" dirty="0">
                <a:latin typeface="Calibri"/>
                <a:cs typeface="Calibri"/>
              </a:rPr>
              <a:t> </a:t>
            </a:r>
            <a:r>
              <a:rPr sz="2000" spc="-10" dirty="0">
                <a:latin typeface="Calibri"/>
                <a:cs typeface="Calibri"/>
              </a:rPr>
              <a:t>kaynağının</a:t>
            </a:r>
            <a:r>
              <a:rPr sz="2000" spc="-40" dirty="0">
                <a:latin typeface="Calibri"/>
                <a:cs typeface="Calibri"/>
              </a:rPr>
              <a:t> </a:t>
            </a:r>
            <a:r>
              <a:rPr sz="2000" dirty="0">
                <a:latin typeface="Calibri"/>
                <a:cs typeface="Calibri"/>
              </a:rPr>
              <a:t>eksi</a:t>
            </a:r>
            <a:r>
              <a:rPr sz="2000" spc="-20" dirty="0">
                <a:latin typeface="Calibri"/>
                <a:cs typeface="Calibri"/>
              </a:rPr>
              <a:t> </a:t>
            </a:r>
            <a:r>
              <a:rPr sz="2000" dirty="0">
                <a:latin typeface="Calibri"/>
                <a:cs typeface="Calibri"/>
              </a:rPr>
              <a:t>ucuna</a:t>
            </a:r>
            <a:r>
              <a:rPr sz="2000" spc="-45" dirty="0">
                <a:latin typeface="Calibri"/>
                <a:cs typeface="Calibri"/>
              </a:rPr>
              <a:t> </a:t>
            </a:r>
            <a:r>
              <a:rPr sz="2000" spc="-10" dirty="0">
                <a:latin typeface="Calibri"/>
                <a:cs typeface="Calibri"/>
              </a:rPr>
              <a:t>bağlı</a:t>
            </a:r>
            <a:endParaRPr sz="2000">
              <a:latin typeface="Calibri"/>
              <a:cs typeface="Calibri"/>
            </a:endParaRPr>
          </a:p>
          <a:p>
            <a:pPr marL="12700">
              <a:lnSpc>
                <a:spcPct val="100000"/>
              </a:lnSpc>
            </a:pPr>
            <a:r>
              <a:rPr sz="2000" dirty="0">
                <a:latin typeface="Calibri"/>
                <a:cs typeface="Calibri"/>
              </a:rPr>
              <a:t>olduğu</a:t>
            </a:r>
            <a:r>
              <a:rPr sz="2000" spc="-55" dirty="0">
                <a:latin typeface="Calibri"/>
                <a:cs typeface="Calibri"/>
              </a:rPr>
              <a:t> </a:t>
            </a:r>
            <a:r>
              <a:rPr sz="2000" dirty="0">
                <a:latin typeface="Calibri"/>
                <a:cs typeface="Calibri"/>
              </a:rPr>
              <a:t>için</a:t>
            </a:r>
            <a:r>
              <a:rPr sz="2000" spc="-25" dirty="0">
                <a:latin typeface="Calibri"/>
                <a:cs typeface="Calibri"/>
              </a:rPr>
              <a:t> </a:t>
            </a:r>
            <a:r>
              <a:rPr sz="2000" dirty="0">
                <a:latin typeface="Calibri"/>
                <a:cs typeface="Calibri"/>
              </a:rPr>
              <a:t>diyot</a:t>
            </a:r>
            <a:r>
              <a:rPr sz="2000" spc="-50" dirty="0">
                <a:latin typeface="Calibri"/>
                <a:cs typeface="Calibri"/>
              </a:rPr>
              <a:t> </a:t>
            </a:r>
            <a:r>
              <a:rPr sz="2000" dirty="0">
                <a:latin typeface="Calibri"/>
                <a:cs typeface="Calibri"/>
              </a:rPr>
              <a:t>TERS</a:t>
            </a:r>
            <a:r>
              <a:rPr sz="2000" spc="-35" dirty="0">
                <a:latin typeface="Calibri"/>
                <a:cs typeface="Calibri"/>
              </a:rPr>
              <a:t> </a:t>
            </a:r>
            <a:r>
              <a:rPr sz="2000" dirty="0">
                <a:latin typeface="Calibri"/>
                <a:cs typeface="Calibri"/>
              </a:rPr>
              <a:t>polarmadır</a:t>
            </a:r>
            <a:r>
              <a:rPr sz="2000" spc="-35" dirty="0">
                <a:latin typeface="Calibri"/>
                <a:cs typeface="Calibri"/>
              </a:rPr>
              <a:t> </a:t>
            </a:r>
            <a:r>
              <a:rPr sz="2000" dirty="0">
                <a:latin typeface="Calibri"/>
                <a:cs typeface="Calibri"/>
              </a:rPr>
              <a:t>ve</a:t>
            </a:r>
            <a:r>
              <a:rPr sz="2000" spc="-15" dirty="0">
                <a:latin typeface="Calibri"/>
                <a:cs typeface="Calibri"/>
              </a:rPr>
              <a:t> </a:t>
            </a:r>
            <a:r>
              <a:rPr sz="2000" spc="-10" dirty="0">
                <a:latin typeface="Calibri"/>
                <a:cs typeface="Calibri"/>
              </a:rPr>
              <a:t>kesimdedir.</a:t>
            </a:r>
            <a:endParaRPr sz="2000">
              <a:latin typeface="Calibri"/>
              <a:cs typeface="Calibri"/>
            </a:endParaRPr>
          </a:p>
          <a:p>
            <a:pPr>
              <a:lnSpc>
                <a:spcPct val="100000"/>
              </a:lnSpc>
              <a:spcBef>
                <a:spcPts val="2400"/>
              </a:spcBef>
            </a:pPr>
            <a:endParaRPr sz="2000">
              <a:latin typeface="Calibri"/>
              <a:cs typeface="Calibri"/>
            </a:endParaRPr>
          </a:p>
          <a:p>
            <a:pPr marL="12700">
              <a:lnSpc>
                <a:spcPct val="100000"/>
              </a:lnSpc>
            </a:pPr>
            <a:r>
              <a:rPr sz="2000" dirty="0">
                <a:latin typeface="Calibri"/>
                <a:cs typeface="Calibri"/>
              </a:rPr>
              <a:t>Diyotun</a:t>
            </a:r>
            <a:r>
              <a:rPr sz="2000" spc="-60" dirty="0">
                <a:latin typeface="Calibri"/>
                <a:cs typeface="Calibri"/>
              </a:rPr>
              <a:t> </a:t>
            </a:r>
            <a:r>
              <a:rPr sz="2000" dirty="0">
                <a:latin typeface="Calibri"/>
                <a:cs typeface="Calibri"/>
              </a:rPr>
              <a:t>eksi</a:t>
            </a:r>
            <a:r>
              <a:rPr sz="2000" spc="-20" dirty="0">
                <a:latin typeface="Calibri"/>
                <a:cs typeface="Calibri"/>
              </a:rPr>
              <a:t> </a:t>
            </a:r>
            <a:r>
              <a:rPr sz="2000" dirty="0">
                <a:latin typeface="Calibri"/>
                <a:cs typeface="Calibri"/>
              </a:rPr>
              <a:t>ucu</a:t>
            </a:r>
            <a:r>
              <a:rPr sz="2000" spc="-30" dirty="0">
                <a:latin typeface="Calibri"/>
                <a:cs typeface="Calibri"/>
              </a:rPr>
              <a:t> </a:t>
            </a:r>
            <a:r>
              <a:rPr sz="2000" dirty="0">
                <a:latin typeface="Calibri"/>
                <a:cs typeface="Calibri"/>
              </a:rPr>
              <a:t>güç</a:t>
            </a:r>
            <a:r>
              <a:rPr sz="2000" spc="-40" dirty="0">
                <a:latin typeface="Calibri"/>
                <a:cs typeface="Calibri"/>
              </a:rPr>
              <a:t> </a:t>
            </a:r>
            <a:r>
              <a:rPr sz="2000" spc="-10" dirty="0">
                <a:latin typeface="Calibri"/>
                <a:cs typeface="Calibri"/>
              </a:rPr>
              <a:t>kaynağının</a:t>
            </a:r>
            <a:r>
              <a:rPr sz="2000" spc="-60" dirty="0">
                <a:latin typeface="Calibri"/>
                <a:cs typeface="Calibri"/>
              </a:rPr>
              <a:t> </a:t>
            </a:r>
            <a:r>
              <a:rPr sz="2000" dirty="0">
                <a:latin typeface="Calibri"/>
                <a:cs typeface="Calibri"/>
              </a:rPr>
              <a:t>eksi</a:t>
            </a:r>
            <a:r>
              <a:rPr sz="2000" spc="-15" dirty="0">
                <a:latin typeface="Calibri"/>
                <a:cs typeface="Calibri"/>
              </a:rPr>
              <a:t> </a:t>
            </a:r>
            <a:r>
              <a:rPr sz="2000" dirty="0">
                <a:latin typeface="Calibri"/>
                <a:cs typeface="Calibri"/>
              </a:rPr>
              <a:t>ucuna</a:t>
            </a:r>
            <a:r>
              <a:rPr sz="2000" spc="-45" dirty="0">
                <a:latin typeface="Calibri"/>
                <a:cs typeface="Calibri"/>
              </a:rPr>
              <a:t> </a:t>
            </a:r>
            <a:r>
              <a:rPr sz="2000" spc="-10" dirty="0">
                <a:latin typeface="Calibri"/>
                <a:cs typeface="Calibri"/>
              </a:rPr>
              <a:t>bağlı</a:t>
            </a:r>
            <a:endParaRPr sz="2000">
              <a:latin typeface="Calibri"/>
              <a:cs typeface="Calibri"/>
            </a:endParaRPr>
          </a:p>
          <a:p>
            <a:pPr marL="12700">
              <a:lnSpc>
                <a:spcPct val="100000"/>
              </a:lnSpc>
              <a:spcBef>
                <a:spcPts val="5"/>
              </a:spcBef>
            </a:pPr>
            <a:r>
              <a:rPr sz="2000" dirty="0">
                <a:latin typeface="Calibri"/>
                <a:cs typeface="Calibri"/>
              </a:rPr>
              <a:t>olduğu</a:t>
            </a:r>
            <a:r>
              <a:rPr sz="2000" spc="-65" dirty="0">
                <a:latin typeface="Calibri"/>
                <a:cs typeface="Calibri"/>
              </a:rPr>
              <a:t> </a:t>
            </a:r>
            <a:r>
              <a:rPr sz="2000" dirty="0">
                <a:latin typeface="Calibri"/>
                <a:cs typeface="Calibri"/>
              </a:rPr>
              <a:t>için</a:t>
            </a:r>
            <a:r>
              <a:rPr sz="2000" spc="-25" dirty="0">
                <a:latin typeface="Calibri"/>
                <a:cs typeface="Calibri"/>
              </a:rPr>
              <a:t> </a:t>
            </a:r>
            <a:r>
              <a:rPr sz="2000" dirty="0">
                <a:latin typeface="Calibri"/>
                <a:cs typeface="Calibri"/>
              </a:rPr>
              <a:t>diyot</a:t>
            </a:r>
            <a:r>
              <a:rPr sz="2000" spc="-45" dirty="0">
                <a:latin typeface="Calibri"/>
                <a:cs typeface="Calibri"/>
              </a:rPr>
              <a:t> </a:t>
            </a:r>
            <a:r>
              <a:rPr sz="2000" dirty="0">
                <a:latin typeface="Calibri"/>
                <a:cs typeface="Calibri"/>
              </a:rPr>
              <a:t>DOĞRU</a:t>
            </a:r>
            <a:r>
              <a:rPr sz="2000" spc="-40" dirty="0">
                <a:latin typeface="Calibri"/>
                <a:cs typeface="Calibri"/>
              </a:rPr>
              <a:t> </a:t>
            </a:r>
            <a:r>
              <a:rPr sz="2000" dirty="0">
                <a:latin typeface="Calibri"/>
                <a:cs typeface="Calibri"/>
              </a:rPr>
              <a:t>polarmadır</a:t>
            </a:r>
            <a:r>
              <a:rPr sz="2000" spc="-25" dirty="0">
                <a:latin typeface="Calibri"/>
                <a:cs typeface="Calibri"/>
              </a:rPr>
              <a:t> </a:t>
            </a:r>
            <a:r>
              <a:rPr sz="2000" dirty="0">
                <a:latin typeface="Calibri"/>
                <a:cs typeface="Calibri"/>
              </a:rPr>
              <a:t>ve</a:t>
            </a:r>
            <a:r>
              <a:rPr sz="2000" spc="-20" dirty="0">
                <a:latin typeface="Calibri"/>
                <a:cs typeface="Calibri"/>
              </a:rPr>
              <a:t> </a:t>
            </a:r>
            <a:r>
              <a:rPr sz="2000" spc="-10" dirty="0">
                <a:latin typeface="Calibri"/>
                <a:cs typeface="Calibri"/>
              </a:rPr>
              <a:t>iletimdedir.</a:t>
            </a:r>
            <a:endParaRPr sz="2000">
              <a:latin typeface="Calibri"/>
              <a:cs typeface="Calibri"/>
            </a:endParaRPr>
          </a:p>
        </p:txBody>
      </p:sp>
      <p:pic>
        <p:nvPicPr>
          <p:cNvPr id="16" name="object 16"/>
          <p:cNvPicPr/>
          <p:nvPr/>
        </p:nvPicPr>
        <p:blipFill>
          <a:blip r:embed="rId4" cstate="print"/>
          <a:stretch>
            <a:fillRect/>
          </a:stretch>
        </p:blipFill>
        <p:spPr>
          <a:xfrm>
            <a:off x="684276" y="5373623"/>
            <a:ext cx="1788754" cy="1295400"/>
          </a:xfrm>
          <a:prstGeom prst="rect">
            <a:avLst/>
          </a:prstGeom>
        </p:spPr>
      </p:pic>
      <p:sp>
        <p:nvSpPr>
          <p:cNvPr id="17" name="object 17"/>
          <p:cNvSpPr txBox="1">
            <a:spLocks noGrp="1"/>
          </p:cNvSpPr>
          <p:nvPr>
            <p:ph type="sldNum" sz="quarter" idx="7"/>
          </p:nvPr>
        </p:nvSpPr>
        <p:spPr>
          <a:prstGeom prst="rect">
            <a:avLst/>
          </a:prstGeom>
        </p:spPr>
        <p:txBody>
          <a:bodyPr vert="horz" wrap="square" lIns="0" tIns="0" rIns="0" bIns="0" rtlCol="0">
            <a:spAutoFit/>
          </a:bodyPr>
          <a:lstStyle/>
          <a:p>
            <a:pPr marL="38100">
              <a:lnSpc>
                <a:spcPts val="3145"/>
              </a:lnSpc>
            </a:pPr>
            <a:fld id="{81D60167-4931-47E6-BA6A-407CBD079E47}" type="slidenum">
              <a:rPr sz="3200" b="1" spc="-25" dirty="0">
                <a:latin typeface="Calibri"/>
                <a:cs typeface="Calibri"/>
              </a:rPr>
              <a:t>27</a:t>
            </a:fld>
            <a:endParaRPr sz="3200">
              <a:latin typeface="Calibri"/>
              <a:cs typeface="Calibri"/>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dirty="0"/>
              <a:t>Şekilde</a:t>
            </a:r>
            <a:r>
              <a:rPr spc="-90" dirty="0"/>
              <a:t> </a:t>
            </a:r>
            <a:r>
              <a:rPr dirty="0"/>
              <a:t>verilenlere</a:t>
            </a:r>
            <a:r>
              <a:rPr spc="-85" dirty="0"/>
              <a:t> </a:t>
            </a:r>
            <a:r>
              <a:rPr dirty="0"/>
              <a:t>göre</a:t>
            </a:r>
            <a:r>
              <a:rPr spc="-70" dirty="0"/>
              <a:t> </a:t>
            </a:r>
            <a:r>
              <a:rPr dirty="0"/>
              <a:t>devreden</a:t>
            </a:r>
            <a:r>
              <a:rPr spc="-60" dirty="0"/>
              <a:t> </a:t>
            </a:r>
            <a:r>
              <a:rPr dirty="0"/>
              <a:t>geçen</a:t>
            </a:r>
            <a:r>
              <a:rPr spc="-60" dirty="0"/>
              <a:t> </a:t>
            </a:r>
            <a:r>
              <a:rPr dirty="0"/>
              <a:t>akım</a:t>
            </a:r>
            <a:r>
              <a:rPr spc="-80" dirty="0"/>
              <a:t> </a:t>
            </a:r>
            <a:r>
              <a:rPr dirty="0"/>
              <a:t>kaç</a:t>
            </a:r>
            <a:r>
              <a:rPr spc="-70" dirty="0"/>
              <a:t> </a:t>
            </a:r>
            <a:r>
              <a:rPr dirty="0"/>
              <a:t>mA</a:t>
            </a:r>
            <a:r>
              <a:rPr spc="-75" dirty="0"/>
              <a:t> </a:t>
            </a:r>
            <a:r>
              <a:rPr spc="-20" dirty="0"/>
              <a:t>dir?</a:t>
            </a:r>
          </a:p>
        </p:txBody>
      </p:sp>
      <p:sp>
        <p:nvSpPr>
          <p:cNvPr id="3" name="object 3"/>
          <p:cNvSpPr/>
          <p:nvPr/>
        </p:nvSpPr>
        <p:spPr>
          <a:xfrm>
            <a:off x="803407" y="2045332"/>
            <a:ext cx="579755" cy="142240"/>
          </a:xfrm>
          <a:custGeom>
            <a:avLst/>
            <a:gdLst/>
            <a:ahLst/>
            <a:cxnLst/>
            <a:rect l="l" t="t" r="r" b="b"/>
            <a:pathLst>
              <a:path w="579755" h="142239">
                <a:moveTo>
                  <a:pt x="418028" y="142197"/>
                </a:moveTo>
                <a:lnTo>
                  <a:pt x="152010" y="142197"/>
                </a:lnTo>
              </a:path>
              <a:path w="579755" h="142239">
                <a:moveTo>
                  <a:pt x="579538" y="0"/>
                </a:moveTo>
                <a:lnTo>
                  <a:pt x="0" y="0"/>
                </a:lnTo>
              </a:path>
            </a:pathLst>
          </a:custGeom>
          <a:ln w="28469">
            <a:solidFill>
              <a:srgbClr val="000000"/>
            </a:solidFill>
          </a:ln>
        </p:spPr>
        <p:txBody>
          <a:bodyPr wrap="square" lIns="0" tIns="0" rIns="0" bIns="0" rtlCol="0"/>
          <a:lstStyle/>
          <a:p>
            <a:endParaRPr/>
          </a:p>
        </p:txBody>
      </p:sp>
      <p:sp>
        <p:nvSpPr>
          <p:cNvPr id="4" name="object 4"/>
          <p:cNvSpPr txBox="1"/>
          <p:nvPr/>
        </p:nvSpPr>
        <p:spPr>
          <a:xfrm>
            <a:off x="1418989" y="1871316"/>
            <a:ext cx="1006475" cy="389890"/>
          </a:xfrm>
          <a:prstGeom prst="rect">
            <a:avLst/>
          </a:prstGeom>
        </p:spPr>
        <p:txBody>
          <a:bodyPr vert="horz" wrap="square" lIns="0" tIns="17145" rIns="0" bIns="0" rtlCol="0">
            <a:spAutoFit/>
          </a:bodyPr>
          <a:lstStyle/>
          <a:p>
            <a:pPr marL="38100">
              <a:lnSpc>
                <a:spcPct val="100000"/>
              </a:lnSpc>
              <a:spcBef>
                <a:spcPts val="135"/>
              </a:spcBef>
            </a:pPr>
            <a:r>
              <a:rPr sz="2350" dirty="0">
                <a:latin typeface="Calibri"/>
                <a:cs typeface="Calibri"/>
              </a:rPr>
              <a:t>V</a:t>
            </a:r>
            <a:r>
              <a:rPr sz="2325" baseline="-12544" dirty="0">
                <a:latin typeface="Calibri"/>
                <a:cs typeface="Calibri"/>
              </a:rPr>
              <a:t>CC</a:t>
            </a:r>
            <a:r>
              <a:rPr sz="2350" dirty="0">
                <a:latin typeface="Calibri"/>
                <a:cs typeface="Calibri"/>
              </a:rPr>
              <a:t>=5</a:t>
            </a:r>
            <a:r>
              <a:rPr sz="2350" spc="50" dirty="0">
                <a:latin typeface="Calibri"/>
                <a:cs typeface="Calibri"/>
              </a:rPr>
              <a:t> </a:t>
            </a:r>
            <a:r>
              <a:rPr sz="2350" spc="-50" dirty="0">
                <a:latin typeface="Calibri"/>
                <a:cs typeface="Calibri"/>
              </a:rPr>
              <a:t>V</a:t>
            </a:r>
            <a:endParaRPr sz="2350">
              <a:latin typeface="Calibri"/>
              <a:cs typeface="Calibri"/>
            </a:endParaRPr>
          </a:p>
        </p:txBody>
      </p:sp>
      <p:grpSp>
        <p:nvGrpSpPr>
          <p:cNvPr id="5" name="object 5"/>
          <p:cNvGrpSpPr/>
          <p:nvPr/>
        </p:nvGrpSpPr>
        <p:grpSpPr>
          <a:xfrm>
            <a:off x="1074138" y="1140022"/>
            <a:ext cx="2128520" cy="1867535"/>
            <a:chOff x="1074138" y="1140022"/>
            <a:chExt cx="2128520" cy="1867535"/>
          </a:xfrm>
        </p:grpSpPr>
        <p:sp>
          <p:nvSpPr>
            <p:cNvPr id="6" name="object 6"/>
            <p:cNvSpPr/>
            <p:nvPr/>
          </p:nvSpPr>
          <p:spPr>
            <a:xfrm>
              <a:off x="1088426" y="1154309"/>
              <a:ext cx="1377950" cy="891540"/>
            </a:xfrm>
            <a:custGeom>
              <a:avLst/>
              <a:gdLst/>
              <a:ahLst/>
              <a:cxnLst/>
              <a:rect l="l" t="t" r="r" b="b"/>
              <a:pathLst>
                <a:path w="1377950" h="891539">
                  <a:moveTo>
                    <a:pt x="1377592" y="142184"/>
                  </a:moveTo>
                  <a:lnTo>
                    <a:pt x="1320588" y="284368"/>
                  </a:lnTo>
                  <a:lnTo>
                    <a:pt x="1197080" y="0"/>
                  </a:lnTo>
                  <a:lnTo>
                    <a:pt x="1073572" y="284368"/>
                  </a:lnTo>
                  <a:lnTo>
                    <a:pt x="959564" y="0"/>
                  </a:lnTo>
                  <a:lnTo>
                    <a:pt x="836056" y="284368"/>
                  </a:lnTo>
                  <a:lnTo>
                    <a:pt x="712547" y="0"/>
                  </a:lnTo>
                  <a:lnTo>
                    <a:pt x="655544" y="142184"/>
                  </a:lnTo>
                </a:path>
                <a:path w="1377950" h="891539">
                  <a:moveTo>
                    <a:pt x="0" y="891022"/>
                  </a:moveTo>
                  <a:lnTo>
                    <a:pt x="0" y="142184"/>
                  </a:lnTo>
                  <a:lnTo>
                    <a:pt x="655544" y="142184"/>
                  </a:lnTo>
                </a:path>
              </a:pathLst>
            </a:custGeom>
            <a:ln w="28469">
              <a:solidFill>
                <a:srgbClr val="000000"/>
              </a:solidFill>
            </a:ln>
          </p:spPr>
          <p:txBody>
            <a:bodyPr wrap="square" lIns="0" tIns="0" rIns="0" bIns="0" rtlCol="0"/>
            <a:lstStyle/>
            <a:p>
              <a:endParaRPr/>
            </a:p>
          </p:txBody>
        </p:sp>
        <p:sp>
          <p:nvSpPr>
            <p:cNvPr id="7" name="object 7"/>
            <p:cNvSpPr/>
            <p:nvPr/>
          </p:nvSpPr>
          <p:spPr>
            <a:xfrm>
              <a:off x="2817542" y="2092727"/>
              <a:ext cx="370840" cy="360680"/>
            </a:xfrm>
            <a:custGeom>
              <a:avLst/>
              <a:gdLst/>
              <a:ahLst/>
              <a:cxnLst/>
              <a:rect l="l" t="t" r="r" b="b"/>
              <a:pathLst>
                <a:path w="370839" h="360680">
                  <a:moveTo>
                    <a:pt x="370524" y="0"/>
                  </a:moveTo>
                  <a:lnTo>
                    <a:pt x="0" y="0"/>
                  </a:lnTo>
                  <a:lnTo>
                    <a:pt x="190012" y="360213"/>
                  </a:lnTo>
                  <a:lnTo>
                    <a:pt x="370524" y="0"/>
                  </a:lnTo>
                  <a:close/>
                </a:path>
              </a:pathLst>
            </a:custGeom>
            <a:solidFill>
              <a:srgbClr val="000000"/>
            </a:solidFill>
          </p:spPr>
          <p:txBody>
            <a:bodyPr wrap="square" lIns="0" tIns="0" rIns="0" bIns="0" rtlCol="0"/>
            <a:lstStyle/>
            <a:p>
              <a:endParaRPr/>
            </a:p>
          </p:txBody>
        </p:sp>
        <p:sp>
          <p:nvSpPr>
            <p:cNvPr id="8" name="object 8"/>
            <p:cNvSpPr/>
            <p:nvPr/>
          </p:nvSpPr>
          <p:spPr>
            <a:xfrm>
              <a:off x="2817542" y="1542947"/>
              <a:ext cx="370840" cy="1450340"/>
            </a:xfrm>
            <a:custGeom>
              <a:avLst/>
              <a:gdLst/>
              <a:ahLst/>
              <a:cxnLst/>
              <a:rect l="l" t="t" r="r" b="b"/>
              <a:pathLst>
                <a:path w="370839" h="1450339">
                  <a:moveTo>
                    <a:pt x="0" y="549779"/>
                  </a:moveTo>
                  <a:lnTo>
                    <a:pt x="190012" y="909993"/>
                  </a:lnTo>
                  <a:lnTo>
                    <a:pt x="370524" y="549779"/>
                  </a:lnTo>
                  <a:lnTo>
                    <a:pt x="0" y="549779"/>
                  </a:lnTo>
                </a:path>
                <a:path w="370839" h="1450339">
                  <a:moveTo>
                    <a:pt x="370524" y="909993"/>
                  </a:moveTo>
                  <a:lnTo>
                    <a:pt x="0" y="909993"/>
                  </a:lnTo>
                </a:path>
                <a:path w="370839" h="1450339">
                  <a:moveTo>
                    <a:pt x="190012" y="0"/>
                  </a:moveTo>
                  <a:lnTo>
                    <a:pt x="190012" y="1450294"/>
                  </a:lnTo>
                </a:path>
              </a:pathLst>
            </a:custGeom>
            <a:ln w="28469">
              <a:solidFill>
                <a:srgbClr val="000000"/>
              </a:solidFill>
            </a:ln>
          </p:spPr>
          <p:txBody>
            <a:bodyPr wrap="square" lIns="0" tIns="0" rIns="0" bIns="0" rtlCol="0"/>
            <a:lstStyle/>
            <a:p>
              <a:endParaRPr/>
            </a:p>
          </p:txBody>
        </p:sp>
      </p:grpSp>
      <p:sp>
        <p:nvSpPr>
          <p:cNvPr id="9" name="object 9"/>
          <p:cNvSpPr txBox="1"/>
          <p:nvPr/>
        </p:nvSpPr>
        <p:spPr>
          <a:xfrm>
            <a:off x="1777000" y="730604"/>
            <a:ext cx="654050" cy="389890"/>
          </a:xfrm>
          <a:prstGeom prst="rect">
            <a:avLst/>
          </a:prstGeom>
        </p:spPr>
        <p:txBody>
          <a:bodyPr vert="horz" wrap="square" lIns="0" tIns="17145" rIns="0" bIns="0" rtlCol="0">
            <a:spAutoFit/>
          </a:bodyPr>
          <a:lstStyle/>
          <a:p>
            <a:pPr marL="12700">
              <a:lnSpc>
                <a:spcPct val="100000"/>
              </a:lnSpc>
              <a:spcBef>
                <a:spcPts val="135"/>
              </a:spcBef>
            </a:pPr>
            <a:r>
              <a:rPr sz="2350" spc="-20" dirty="0">
                <a:latin typeface="Calibri"/>
                <a:cs typeface="Calibri"/>
              </a:rPr>
              <a:t>R=1K</a:t>
            </a:r>
            <a:endParaRPr sz="2350">
              <a:latin typeface="Calibri"/>
              <a:cs typeface="Calibri"/>
            </a:endParaRPr>
          </a:p>
        </p:txBody>
      </p:sp>
      <p:sp>
        <p:nvSpPr>
          <p:cNvPr id="10" name="object 10"/>
          <p:cNvSpPr txBox="1"/>
          <p:nvPr/>
        </p:nvSpPr>
        <p:spPr>
          <a:xfrm>
            <a:off x="3050147" y="1695942"/>
            <a:ext cx="1349375" cy="389890"/>
          </a:xfrm>
          <a:prstGeom prst="rect">
            <a:avLst/>
          </a:prstGeom>
        </p:spPr>
        <p:txBody>
          <a:bodyPr vert="horz" wrap="square" lIns="0" tIns="17145" rIns="0" bIns="0" rtlCol="0">
            <a:spAutoFit/>
          </a:bodyPr>
          <a:lstStyle/>
          <a:p>
            <a:pPr marL="38100">
              <a:lnSpc>
                <a:spcPct val="100000"/>
              </a:lnSpc>
              <a:spcBef>
                <a:spcPts val="135"/>
              </a:spcBef>
            </a:pPr>
            <a:r>
              <a:rPr sz="2350" dirty="0">
                <a:latin typeface="Calibri"/>
                <a:cs typeface="Calibri"/>
              </a:rPr>
              <a:t>U</a:t>
            </a:r>
            <a:r>
              <a:rPr sz="2325" baseline="-12544" dirty="0">
                <a:latin typeface="Calibri"/>
                <a:cs typeface="Calibri"/>
              </a:rPr>
              <a:t>LED</a:t>
            </a:r>
            <a:r>
              <a:rPr sz="2350" dirty="0">
                <a:latin typeface="Calibri"/>
                <a:cs typeface="Calibri"/>
              </a:rPr>
              <a:t>=1,5</a:t>
            </a:r>
            <a:r>
              <a:rPr sz="2350" spc="60" dirty="0">
                <a:latin typeface="Calibri"/>
                <a:cs typeface="Calibri"/>
              </a:rPr>
              <a:t> </a:t>
            </a:r>
            <a:r>
              <a:rPr sz="2350" spc="-50" dirty="0">
                <a:latin typeface="Calibri"/>
                <a:cs typeface="Calibri"/>
              </a:rPr>
              <a:t>V</a:t>
            </a:r>
            <a:endParaRPr sz="2350">
              <a:latin typeface="Calibri"/>
              <a:cs typeface="Calibri"/>
            </a:endParaRPr>
          </a:p>
        </p:txBody>
      </p:sp>
      <p:grpSp>
        <p:nvGrpSpPr>
          <p:cNvPr id="11" name="object 11"/>
          <p:cNvGrpSpPr/>
          <p:nvPr/>
        </p:nvGrpSpPr>
        <p:grpSpPr>
          <a:xfrm>
            <a:off x="1074202" y="1282266"/>
            <a:ext cx="2465705" cy="1796414"/>
            <a:chOff x="1074202" y="1282266"/>
            <a:chExt cx="2465705" cy="1796414"/>
          </a:xfrm>
        </p:grpSpPr>
        <p:sp>
          <p:nvSpPr>
            <p:cNvPr id="12" name="object 12"/>
            <p:cNvSpPr/>
            <p:nvPr/>
          </p:nvSpPr>
          <p:spPr>
            <a:xfrm>
              <a:off x="3188067" y="2282319"/>
              <a:ext cx="171450" cy="170815"/>
            </a:xfrm>
            <a:custGeom>
              <a:avLst/>
              <a:gdLst/>
              <a:ahLst/>
              <a:cxnLst/>
              <a:rect l="l" t="t" r="r" b="b"/>
              <a:pathLst>
                <a:path w="171450" h="170814">
                  <a:moveTo>
                    <a:pt x="0" y="0"/>
                  </a:moveTo>
                  <a:lnTo>
                    <a:pt x="171011" y="170621"/>
                  </a:lnTo>
                </a:path>
              </a:pathLst>
            </a:custGeom>
            <a:ln w="28469">
              <a:solidFill>
                <a:srgbClr val="000000"/>
              </a:solidFill>
            </a:ln>
          </p:spPr>
          <p:txBody>
            <a:bodyPr wrap="square" lIns="0" tIns="0" rIns="0" bIns="0" rtlCol="0"/>
            <a:lstStyle/>
            <a:p>
              <a:endParaRPr/>
            </a:p>
          </p:txBody>
        </p:sp>
        <p:sp>
          <p:nvSpPr>
            <p:cNvPr id="13" name="object 13"/>
            <p:cNvSpPr/>
            <p:nvPr/>
          </p:nvSpPr>
          <p:spPr>
            <a:xfrm>
              <a:off x="3311575" y="2405545"/>
              <a:ext cx="142875" cy="142240"/>
            </a:xfrm>
            <a:custGeom>
              <a:avLst/>
              <a:gdLst/>
              <a:ahLst/>
              <a:cxnLst/>
              <a:rect l="l" t="t" r="r" b="b"/>
              <a:pathLst>
                <a:path w="142875" h="142239">
                  <a:moveTo>
                    <a:pt x="66504" y="0"/>
                  </a:moveTo>
                  <a:lnTo>
                    <a:pt x="0" y="66352"/>
                  </a:lnTo>
                  <a:lnTo>
                    <a:pt x="142509" y="142184"/>
                  </a:lnTo>
                  <a:lnTo>
                    <a:pt x="66504" y="0"/>
                  </a:lnTo>
                  <a:close/>
                </a:path>
              </a:pathLst>
            </a:custGeom>
            <a:solidFill>
              <a:srgbClr val="000000"/>
            </a:solidFill>
          </p:spPr>
          <p:txBody>
            <a:bodyPr wrap="square" lIns="0" tIns="0" rIns="0" bIns="0" rtlCol="0"/>
            <a:lstStyle/>
            <a:p>
              <a:endParaRPr/>
            </a:p>
          </p:txBody>
        </p:sp>
        <p:sp>
          <p:nvSpPr>
            <p:cNvPr id="14" name="object 14"/>
            <p:cNvSpPr/>
            <p:nvPr/>
          </p:nvSpPr>
          <p:spPr>
            <a:xfrm>
              <a:off x="1088426" y="1296494"/>
              <a:ext cx="1919605" cy="1697355"/>
            </a:xfrm>
            <a:custGeom>
              <a:avLst/>
              <a:gdLst/>
              <a:ahLst/>
              <a:cxnLst/>
              <a:rect l="l" t="t" r="r" b="b"/>
              <a:pathLst>
                <a:path w="1919605" h="1697355">
                  <a:moveTo>
                    <a:pt x="1377592" y="0"/>
                  </a:moveTo>
                  <a:lnTo>
                    <a:pt x="1919128" y="0"/>
                  </a:lnTo>
                  <a:lnTo>
                    <a:pt x="1919128" y="341242"/>
                  </a:lnTo>
                </a:path>
                <a:path w="1919605" h="1697355">
                  <a:moveTo>
                    <a:pt x="0" y="891035"/>
                  </a:moveTo>
                  <a:lnTo>
                    <a:pt x="0" y="1696747"/>
                  </a:lnTo>
                  <a:lnTo>
                    <a:pt x="1919129" y="1696747"/>
                  </a:lnTo>
                </a:path>
              </a:pathLst>
            </a:custGeom>
            <a:ln w="28469">
              <a:solidFill>
                <a:srgbClr val="000000"/>
              </a:solidFill>
            </a:ln>
          </p:spPr>
          <p:txBody>
            <a:bodyPr wrap="square" lIns="0" tIns="0" rIns="0" bIns="0" rtlCol="0"/>
            <a:lstStyle/>
            <a:p>
              <a:endParaRPr/>
            </a:p>
          </p:txBody>
        </p:sp>
        <p:sp>
          <p:nvSpPr>
            <p:cNvPr id="15" name="object 15"/>
            <p:cNvSpPr/>
            <p:nvPr/>
          </p:nvSpPr>
          <p:spPr>
            <a:xfrm>
              <a:off x="1705967" y="2926888"/>
              <a:ext cx="133350" cy="132715"/>
            </a:xfrm>
            <a:custGeom>
              <a:avLst/>
              <a:gdLst/>
              <a:ahLst/>
              <a:cxnLst/>
              <a:rect l="l" t="t" r="r" b="b"/>
              <a:pathLst>
                <a:path w="133350" h="132714">
                  <a:moveTo>
                    <a:pt x="57003" y="66352"/>
                  </a:moveTo>
                  <a:lnTo>
                    <a:pt x="133008" y="66352"/>
                  </a:lnTo>
                </a:path>
                <a:path w="133350" h="132714">
                  <a:moveTo>
                    <a:pt x="0" y="66352"/>
                  </a:moveTo>
                  <a:lnTo>
                    <a:pt x="133008" y="66352"/>
                  </a:lnTo>
                </a:path>
                <a:path w="133350" h="132714">
                  <a:moveTo>
                    <a:pt x="0" y="66352"/>
                  </a:moveTo>
                  <a:lnTo>
                    <a:pt x="133008" y="0"/>
                  </a:lnTo>
                </a:path>
                <a:path w="133350" h="132714">
                  <a:moveTo>
                    <a:pt x="0" y="66352"/>
                  </a:moveTo>
                  <a:lnTo>
                    <a:pt x="133008" y="132705"/>
                  </a:lnTo>
                </a:path>
              </a:pathLst>
            </a:custGeom>
            <a:ln w="37959">
              <a:solidFill>
                <a:srgbClr val="000000"/>
              </a:solidFill>
            </a:ln>
          </p:spPr>
          <p:txBody>
            <a:bodyPr wrap="square" lIns="0" tIns="0" rIns="0" bIns="0" rtlCol="0"/>
            <a:lstStyle/>
            <a:p>
              <a:endParaRPr/>
            </a:p>
          </p:txBody>
        </p:sp>
        <p:sp>
          <p:nvSpPr>
            <p:cNvPr id="16" name="object 16"/>
            <p:cNvSpPr/>
            <p:nvPr/>
          </p:nvSpPr>
          <p:spPr>
            <a:xfrm>
              <a:off x="3273573" y="2197008"/>
              <a:ext cx="171450" cy="161290"/>
            </a:xfrm>
            <a:custGeom>
              <a:avLst/>
              <a:gdLst/>
              <a:ahLst/>
              <a:cxnLst/>
              <a:rect l="l" t="t" r="r" b="b"/>
              <a:pathLst>
                <a:path w="171450" h="161289">
                  <a:moveTo>
                    <a:pt x="0" y="0"/>
                  </a:moveTo>
                  <a:lnTo>
                    <a:pt x="171011" y="161142"/>
                  </a:lnTo>
                </a:path>
              </a:pathLst>
            </a:custGeom>
            <a:ln w="28467">
              <a:solidFill>
                <a:srgbClr val="000000"/>
              </a:solidFill>
            </a:ln>
          </p:spPr>
          <p:txBody>
            <a:bodyPr wrap="square" lIns="0" tIns="0" rIns="0" bIns="0" rtlCol="0"/>
            <a:lstStyle/>
            <a:p>
              <a:endParaRPr/>
            </a:p>
          </p:txBody>
        </p:sp>
        <p:sp>
          <p:nvSpPr>
            <p:cNvPr id="17" name="object 17"/>
            <p:cNvSpPr/>
            <p:nvPr/>
          </p:nvSpPr>
          <p:spPr>
            <a:xfrm>
              <a:off x="3397081" y="2320235"/>
              <a:ext cx="142875" cy="142240"/>
            </a:xfrm>
            <a:custGeom>
              <a:avLst/>
              <a:gdLst/>
              <a:ahLst/>
              <a:cxnLst/>
              <a:rect l="l" t="t" r="r" b="b"/>
              <a:pathLst>
                <a:path w="142875" h="142239">
                  <a:moveTo>
                    <a:pt x="66504" y="0"/>
                  </a:moveTo>
                  <a:lnTo>
                    <a:pt x="0" y="66352"/>
                  </a:lnTo>
                  <a:lnTo>
                    <a:pt x="142509" y="142184"/>
                  </a:lnTo>
                  <a:lnTo>
                    <a:pt x="66504" y="0"/>
                  </a:lnTo>
                  <a:close/>
                </a:path>
              </a:pathLst>
            </a:custGeom>
            <a:solidFill>
              <a:srgbClr val="000000"/>
            </a:solidFill>
          </p:spPr>
          <p:txBody>
            <a:bodyPr wrap="square" lIns="0" tIns="0" rIns="0" bIns="0" rtlCol="0"/>
            <a:lstStyle/>
            <a:p>
              <a:endParaRPr/>
            </a:p>
          </p:txBody>
        </p:sp>
      </p:grpSp>
      <p:sp>
        <p:nvSpPr>
          <p:cNvPr id="18" name="object 18"/>
          <p:cNvSpPr txBox="1"/>
          <p:nvPr/>
        </p:nvSpPr>
        <p:spPr>
          <a:xfrm>
            <a:off x="330200" y="2859135"/>
            <a:ext cx="5892800" cy="1382395"/>
          </a:xfrm>
          <a:prstGeom prst="rect">
            <a:avLst/>
          </a:prstGeom>
        </p:spPr>
        <p:txBody>
          <a:bodyPr vert="horz" wrap="square" lIns="0" tIns="118110" rIns="0" bIns="0" rtlCol="0">
            <a:spAutoFit/>
          </a:bodyPr>
          <a:lstStyle/>
          <a:p>
            <a:pPr marL="1149985">
              <a:lnSpc>
                <a:spcPct val="100000"/>
              </a:lnSpc>
              <a:spcBef>
                <a:spcPts val="930"/>
              </a:spcBef>
            </a:pPr>
            <a:r>
              <a:rPr sz="2350" dirty="0">
                <a:latin typeface="Times New Roman"/>
                <a:cs typeface="Times New Roman"/>
              </a:rPr>
              <a:t>I</a:t>
            </a:r>
            <a:r>
              <a:rPr sz="2350" spc="25" dirty="0">
                <a:latin typeface="Times New Roman"/>
                <a:cs typeface="Times New Roman"/>
              </a:rPr>
              <a:t> </a:t>
            </a:r>
            <a:r>
              <a:rPr sz="2350" dirty="0">
                <a:latin typeface="Times New Roman"/>
                <a:cs typeface="Times New Roman"/>
              </a:rPr>
              <a:t>=</a:t>
            </a:r>
            <a:r>
              <a:rPr sz="2350" spc="25" dirty="0">
                <a:latin typeface="Times New Roman"/>
                <a:cs typeface="Times New Roman"/>
              </a:rPr>
              <a:t> </a:t>
            </a:r>
            <a:r>
              <a:rPr sz="2350" dirty="0">
                <a:latin typeface="Times New Roman"/>
                <a:cs typeface="Times New Roman"/>
              </a:rPr>
              <a:t>?</a:t>
            </a:r>
            <a:r>
              <a:rPr sz="2350" spc="20" dirty="0">
                <a:latin typeface="Times New Roman"/>
                <a:cs typeface="Times New Roman"/>
              </a:rPr>
              <a:t> </a:t>
            </a:r>
            <a:r>
              <a:rPr sz="2350" spc="-25" dirty="0">
                <a:latin typeface="Times New Roman"/>
                <a:cs typeface="Times New Roman"/>
              </a:rPr>
              <a:t>mA</a:t>
            </a:r>
            <a:endParaRPr sz="2350">
              <a:latin typeface="Times New Roman"/>
              <a:cs typeface="Times New Roman"/>
            </a:endParaRPr>
          </a:p>
          <a:p>
            <a:pPr marL="12700">
              <a:lnSpc>
                <a:spcPts val="3315"/>
              </a:lnSpc>
              <a:spcBef>
                <a:spcPts val="940"/>
              </a:spcBef>
            </a:pPr>
            <a:r>
              <a:rPr sz="2800" b="1" dirty="0">
                <a:solidFill>
                  <a:srgbClr val="006FC0"/>
                </a:solidFill>
                <a:latin typeface="Calibri"/>
                <a:cs typeface="Calibri"/>
              </a:rPr>
              <a:t>Şekilde</a:t>
            </a:r>
            <a:r>
              <a:rPr sz="2800" b="1" spc="-65" dirty="0">
                <a:solidFill>
                  <a:srgbClr val="006FC0"/>
                </a:solidFill>
                <a:latin typeface="Calibri"/>
                <a:cs typeface="Calibri"/>
              </a:rPr>
              <a:t> </a:t>
            </a:r>
            <a:r>
              <a:rPr sz="2800" b="1" spc="-10" dirty="0">
                <a:solidFill>
                  <a:srgbClr val="006FC0"/>
                </a:solidFill>
                <a:latin typeface="Calibri"/>
                <a:cs typeface="Calibri"/>
              </a:rPr>
              <a:t>verilenlere</a:t>
            </a:r>
            <a:r>
              <a:rPr sz="2800" b="1" spc="-35" dirty="0">
                <a:solidFill>
                  <a:srgbClr val="006FC0"/>
                </a:solidFill>
                <a:latin typeface="Calibri"/>
                <a:cs typeface="Calibri"/>
              </a:rPr>
              <a:t> </a:t>
            </a:r>
            <a:r>
              <a:rPr sz="2800" b="1" dirty="0">
                <a:solidFill>
                  <a:srgbClr val="006FC0"/>
                </a:solidFill>
                <a:latin typeface="Calibri"/>
                <a:cs typeface="Calibri"/>
              </a:rPr>
              <a:t>göre</a:t>
            </a:r>
            <a:r>
              <a:rPr sz="2800" b="1" spc="-70" dirty="0">
                <a:solidFill>
                  <a:srgbClr val="006FC0"/>
                </a:solidFill>
                <a:latin typeface="Calibri"/>
                <a:cs typeface="Calibri"/>
              </a:rPr>
              <a:t> </a:t>
            </a:r>
            <a:r>
              <a:rPr sz="2800" b="1" dirty="0">
                <a:solidFill>
                  <a:srgbClr val="006FC0"/>
                </a:solidFill>
                <a:latin typeface="Calibri"/>
                <a:cs typeface="Calibri"/>
              </a:rPr>
              <a:t>R</a:t>
            </a:r>
            <a:r>
              <a:rPr sz="2800" b="1" spc="-85" dirty="0">
                <a:solidFill>
                  <a:srgbClr val="006FC0"/>
                </a:solidFill>
                <a:latin typeface="Calibri"/>
                <a:cs typeface="Calibri"/>
              </a:rPr>
              <a:t> </a:t>
            </a:r>
            <a:r>
              <a:rPr sz="2800" b="1" dirty="0">
                <a:solidFill>
                  <a:srgbClr val="006FC0"/>
                </a:solidFill>
                <a:latin typeface="Calibri"/>
                <a:cs typeface="Calibri"/>
              </a:rPr>
              <a:t>kaç</a:t>
            </a:r>
            <a:r>
              <a:rPr sz="2800" b="1" spc="-55" dirty="0">
                <a:solidFill>
                  <a:srgbClr val="006FC0"/>
                </a:solidFill>
                <a:latin typeface="Calibri"/>
                <a:cs typeface="Calibri"/>
              </a:rPr>
              <a:t> </a:t>
            </a:r>
            <a:r>
              <a:rPr sz="2800" b="1" spc="-10" dirty="0">
                <a:solidFill>
                  <a:srgbClr val="006FC0"/>
                </a:solidFill>
                <a:latin typeface="Calibri"/>
                <a:cs typeface="Calibri"/>
              </a:rPr>
              <a:t>Ohm’dur?</a:t>
            </a:r>
            <a:endParaRPr sz="2800">
              <a:latin typeface="Calibri"/>
              <a:cs typeface="Calibri"/>
            </a:endParaRPr>
          </a:p>
          <a:p>
            <a:pPr marL="1400175">
              <a:lnSpc>
                <a:spcPts val="2775"/>
              </a:lnSpc>
            </a:pPr>
            <a:r>
              <a:rPr sz="2350" spc="-25" dirty="0">
                <a:latin typeface="Calibri"/>
                <a:cs typeface="Calibri"/>
              </a:rPr>
              <a:t>R=?</a:t>
            </a:r>
            <a:endParaRPr sz="2350">
              <a:latin typeface="Calibri"/>
              <a:cs typeface="Calibri"/>
            </a:endParaRPr>
          </a:p>
        </p:txBody>
      </p:sp>
      <p:sp>
        <p:nvSpPr>
          <p:cNvPr id="19" name="object 19"/>
          <p:cNvSpPr/>
          <p:nvPr/>
        </p:nvSpPr>
        <p:spPr>
          <a:xfrm>
            <a:off x="5154129" y="1651339"/>
            <a:ext cx="445770" cy="0"/>
          </a:xfrm>
          <a:custGeom>
            <a:avLst/>
            <a:gdLst/>
            <a:ahLst/>
            <a:cxnLst/>
            <a:rect l="l" t="t" r="r" b="b"/>
            <a:pathLst>
              <a:path w="445770">
                <a:moveTo>
                  <a:pt x="0" y="0"/>
                </a:moveTo>
                <a:lnTo>
                  <a:pt x="445334" y="0"/>
                </a:lnTo>
              </a:path>
            </a:pathLst>
          </a:custGeom>
          <a:ln w="13969">
            <a:solidFill>
              <a:srgbClr val="000000"/>
            </a:solidFill>
          </a:ln>
        </p:spPr>
        <p:txBody>
          <a:bodyPr wrap="square" lIns="0" tIns="0" rIns="0" bIns="0" rtlCol="0"/>
          <a:lstStyle/>
          <a:p>
            <a:endParaRPr/>
          </a:p>
        </p:txBody>
      </p:sp>
      <p:sp>
        <p:nvSpPr>
          <p:cNvPr id="20" name="object 20"/>
          <p:cNvSpPr/>
          <p:nvPr/>
        </p:nvSpPr>
        <p:spPr>
          <a:xfrm>
            <a:off x="5956417" y="1651340"/>
            <a:ext cx="1200785" cy="0"/>
          </a:xfrm>
          <a:custGeom>
            <a:avLst/>
            <a:gdLst/>
            <a:ahLst/>
            <a:cxnLst/>
            <a:rect l="l" t="t" r="r" b="b"/>
            <a:pathLst>
              <a:path w="1200784">
                <a:moveTo>
                  <a:pt x="0" y="0"/>
                </a:moveTo>
                <a:lnTo>
                  <a:pt x="1200388" y="0"/>
                </a:lnTo>
              </a:path>
            </a:pathLst>
          </a:custGeom>
          <a:ln w="13969">
            <a:solidFill>
              <a:srgbClr val="000000"/>
            </a:solidFill>
          </a:ln>
        </p:spPr>
        <p:txBody>
          <a:bodyPr wrap="square" lIns="0" tIns="0" rIns="0" bIns="0" rtlCol="0"/>
          <a:lstStyle/>
          <a:p>
            <a:endParaRPr/>
          </a:p>
        </p:txBody>
      </p:sp>
      <p:sp>
        <p:nvSpPr>
          <p:cNvPr id="21" name="object 21"/>
          <p:cNvSpPr/>
          <p:nvPr/>
        </p:nvSpPr>
        <p:spPr>
          <a:xfrm>
            <a:off x="7513750" y="1651340"/>
            <a:ext cx="649605" cy="0"/>
          </a:xfrm>
          <a:custGeom>
            <a:avLst/>
            <a:gdLst/>
            <a:ahLst/>
            <a:cxnLst/>
            <a:rect l="l" t="t" r="r" b="b"/>
            <a:pathLst>
              <a:path w="649604">
                <a:moveTo>
                  <a:pt x="0" y="0"/>
                </a:moveTo>
                <a:lnTo>
                  <a:pt x="649183" y="0"/>
                </a:lnTo>
              </a:path>
            </a:pathLst>
          </a:custGeom>
          <a:ln w="13969">
            <a:solidFill>
              <a:srgbClr val="000000"/>
            </a:solidFill>
          </a:ln>
        </p:spPr>
        <p:txBody>
          <a:bodyPr wrap="square" lIns="0" tIns="0" rIns="0" bIns="0" rtlCol="0"/>
          <a:lstStyle/>
          <a:p>
            <a:endParaRPr/>
          </a:p>
        </p:txBody>
      </p:sp>
      <p:sp>
        <p:nvSpPr>
          <p:cNvPr id="22" name="object 22"/>
          <p:cNvSpPr/>
          <p:nvPr/>
        </p:nvSpPr>
        <p:spPr>
          <a:xfrm>
            <a:off x="4975652" y="2522456"/>
            <a:ext cx="1071245" cy="42545"/>
          </a:xfrm>
          <a:custGeom>
            <a:avLst/>
            <a:gdLst/>
            <a:ahLst/>
            <a:cxnLst/>
            <a:rect l="l" t="t" r="r" b="b"/>
            <a:pathLst>
              <a:path w="1071245" h="42544">
                <a:moveTo>
                  <a:pt x="0" y="41928"/>
                </a:moveTo>
                <a:lnTo>
                  <a:pt x="1070870" y="41928"/>
                </a:lnTo>
              </a:path>
              <a:path w="1071245" h="42544">
                <a:moveTo>
                  <a:pt x="0" y="0"/>
                </a:moveTo>
                <a:lnTo>
                  <a:pt x="1070870" y="0"/>
                </a:lnTo>
              </a:path>
            </a:pathLst>
          </a:custGeom>
          <a:ln w="13980">
            <a:solidFill>
              <a:srgbClr val="000000"/>
            </a:solidFill>
          </a:ln>
        </p:spPr>
        <p:txBody>
          <a:bodyPr wrap="square" lIns="0" tIns="0" rIns="0" bIns="0" rtlCol="0"/>
          <a:lstStyle/>
          <a:p>
            <a:endParaRPr/>
          </a:p>
        </p:txBody>
      </p:sp>
      <p:sp>
        <p:nvSpPr>
          <p:cNvPr id="23" name="object 23"/>
          <p:cNvSpPr txBox="1"/>
          <p:nvPr/>
        </p:nvSpPr>
        <p:spPr>
          <a:xfrm>
            <a:off x="6318186" y="1649136"/>
            <a:ext cx="1691639" cy="428625"/>
          </a:xfrm>
          <a:prstGeom prst="rect">
            <a:avLst/>
          </a:prstGeom>
        </p:spPr>
        <p:txBody>
          <a:bodyPr vert="horz" wrap="square" lIns="0" tIns="11430" rIns="0" bIns="0" rtlCol="0">
            <a:spAutoFit/>
          </a:bodyPr>
          <a:lstStyle/>
          <a:p>
            <a:pPr marL="12700">
              <a:lnSpc>
                <a:spcPct val="100000"/>
              </a:lnSpc>
              <a:spcBef>
                <a:spcPts val="90"/>
              </a:spcBef>
              <a:tabLst>
                <a:tab pos="1296670" algn="l"/>
              </a:tabLst>
            </a:pPr>
            <a:r>
              <a:rPr sz="2650" spc="-25" dirty="0">
                <a:latin typeface="Times New Roman"/>
                <a:cs typeface="Times New Roman"/>
              </a:rPr>
              <a:t>1K</a:t>
            </a:r>
            <a:r>
              <a:rPr sz="2650" dirty="0">
                <a:latin typeface="Times New Roman"/>
                <a:cs typeface="Times New Roman"/>
              </a:rPr>
              <a:t>	</a:t>
            </a:r>
            <a:r>
              <a:rPr sz="2650" spc="-25" dirty="0">
                <a:latin typeface="Times New Roman"/>
                <a:cs typeface="Times New Roman"/>
              </a:rPr>
              <a:t>1</a:t>
            </a:r>
            <a:r>
              <a:rPr sz="2650" i="1" spc="-25" dirty="0">
                <a:latin typeface="Times New Roman"/>
                <a:cs typeface="Times New Roman"/>
              </a:rPr>
              <a:t>K</a:t>
            </a:r>
            <a:endParaRPr sz="2650">
              <a:latin typeface="Times New Roman"/>
              <a:cs typeface="Times New Roman"/>
            </a:endParaRPr>
          </a:p>
        </p:txBody>
      </p:sp>
      <p:sp>
        <p:nvSpPr>
          <p:cNvPr id="24" name="object 24"/>
          <p:cNvSpPr txBox="1"/>
          <p:nvPr/>
        </p:nvSpPr>
        <p:spPr>
          <a:xfrm>
            <a:off x="5650588" y="1175577"/>
            <a:ext cx="2486660" cy="428625"/>
          </a:xfrm>
          <a:prstGeom prst="rect">
            <a:avLst/>
          </a:prstGeom>
        </p:spPr>
        <p:txBody>
          <a:bodyPr vert="horz" wrap="square" lIns="0" tIns="11430" rIns="0" bIns="0" rtlCol="0">
            <a:spAutoFit/>
          </a:bodyPr>
          <a:lstStyle/>
          <a:p>
            <a:pPr marL="38100">
              <a:lnSpc>
                <a:spcPct val="100000"/>
              </a:lnSpc>
              <a:spcBef>
                <a:spcPts val="90"/>
              </a:spcBef>
              <a:tabLst>
                <a:tab pos="1595120" algn="l"/>
              </a:tabLst>
            </a:pPr>
            <a:r>
              <a:rPr sz="3975" baseline="-34591" dirty="0">
                <a:latin typeface="Symbol"/>
                <a:cs typeface="Symbol"/>
              </a:rPr>
              <a:t></a:t>
            </a:r>
            <a:r>
              <a:rPr sz="3975" spc="209" baseline="-34591" dirty="0">
                <a:latin typeface="Times New Roman"/>
                <a:cs typeface="Times New Roman"/>
              </a:rPr>
              <a:t> </a:t>
            </a:r>
            <a:r>
              <a:rPr sz="2650" spc="-25" dirty="0">
                <a:latin typeface="Times New Roman"/>
                <a:cs typeface="Times New Roman"/>
              </a:rPr>
              <a:t>(5</a:t>
            </a:r>
            <a:r>
              <a:rPr sz="2650" spc="-335" dirty="0">
                <a:latin typeface="Times New Roman"/>
                <a:cs typeface="Times New Roman"/>
              </a:rPr>
              <a:t> </a:t>
            </a:r>
            <a:r>
              <a:rPr sz="2650" spc="100" dirty="0">
                <a:latin typeface="Times New Roman"/>
                <a:cs typeface="Times New Roman"/>
              </a:rPr>
              <a:t>-</a:t>
            </a:r>
            <a:r>
              <a:rPr sz="2650" spc="-20" dirty="0">
                <a:latin typeface="Times New Roman"/>
                <a:cs typeface="Times New Roman"/>
              </a:rPr>
              <a:t>1,5)</a:t>
            </a:r>
            <a:r>
              <a:rPr sz="2650" i="1" spc="-20" dirty="0">
                <a:latin typeface="Times New Roman"/>
                <a:cs typeface="Times New Roman"/>
              </a:rPr>
              <a:t>V</a:t>
            </a:r>
            <a:r>
              <a:rPr sz="2650" i="1" dirty="0">
                <a:latin typeface="Times New Roman"/>
                <a:cs typeface="Times New Roman"/>
              </a:rPr>
              <a:t>	</a:t>
            </a:r>
            <a:r>
              <a:rPr sz="3975" baseline="-34591" dirty="0">
                <a:latin typeface="Symbol"/>
                <a:cs typeface="Symbol"/>
              </a:rPr>
              <a:t></a:t>
            </a:r>
            <a:r>
              <a:rPr sz="3975" spc="135" baseline="-34591" dirty="0">
                <a:latin typeface="Times New Roman"/>
                <a:cs typeface="Times New Roman"/>
              </a:rPr>
              <a:t> </a:t>
            </a:r>
            <a:r>
              <a:rPr sz="2650" spc="-45" dirty="0">
                <a:latin typeface="Times New Roman"/>
                <a:cs typeface="Times New Roman"/>
              </a:rPr>
              <a:t>3,5</a:t>
            </a:r>
            <a:r>
              <a:rPr sz="2650" i="1" spc="-45" dirty="0">
                <a:latin typeface="Times New Roman"/>
                <a:cs typeface="Times New Roman"/>
              </a:rPr>
              <a:t>V</a:t>
            </a:r>
            <a:endParaRPr sz="2650">
              <a:latin typeface="Times New Roman"/>
              <a:cs typeface="Times New Roman"/>
            </a:endParaRPr>
          </a:p>
        </p:txBody>
      </p:sp>
      <p:sp>
        <p:nvSpPr>
          <p:cNvPr id="25" name="object 25"/>
          <p:cNvSpPr txBox="1"/>
          <p:nvPr/>
        </p:nvSpPr>
        <p:spPr>
          <a:xfrm>
            <a:off x="5266548" y="1649136"/>
            <a:ext cx="231140" cy="428625"/>
          </a:xfrm>
          <a:prstGeom prst="rect">
            <a:avLst/>
          </a:prstGeom>
        </p:spPr>
        <p:txBody>
          <a:bodyPr vert="horz" wrap="square" lIns="0" tIns="11430" rIns="0" bIns="0" rtlCol="0">
            <a:spAutoFit/>
          </a:bodyPr>
          <a:lstStyle/>
          <a:p>
            <a:pPr marL="12700">
              <a:lnSpc>
                <a:spcPct val="100000"/>
              </a:lnSpc>
              <a:spcBef>
                <a:spcPts val="90"/>
              </a:spcBef>
            </a:pPr>
            <a:r>
              <a:rPr sz="2650" i="1" spc="-50" dirty="0">
                <a:latin typeface="Times New Roman"/>
                <a:cs typeface="Times New Roman"/>
              </a:rPr>
              <a:t>R</a:t>
            </a:r>
            <a:endParaRPr sz="2650">
              <a:latin typeface="Times New Roman"/>
              <a:cs typeface="Times New Roman"/>
            </a:endParaRPr>
          </a:p>
        </p:txBody>
      </p:sp>
      <p:sp>
        <p:nvSpPr>
          <p:cNvPr id="26" name="object 26"/>
          <p:cNvSpPr txBox="1"/>
          <p:nvPr/>
        </p:nvSpPr>
        <p:spPr>
          <a:xfrm>
            <a:off x="4957691" y="2039693"/>
            <a:ext cx="1123950" cy="428625"/>
          </a:xfrm>
          <a:prstGeom prst="rect">
            <a:avLst/>
          </a:prstGeom>
        </p:spPr>
        <p:txBody>
          <a:bodyPr vert="horz" wrap="square" lIns="0" tIns="11430" rIns="0" bIns="0" rtlCol="0">
            <a:spAutoFit/>
          </a:bodyPr>
          <a:lstStyle/>
          <a:p>
            <a:pPr marL="12700">
              <a:lnSpc>
                <a:spcPct val="100000"/>
              </a:lnSpc>
              <a:spcBef>
                <a:spcPts val="90"/>
              </a:spcBef>
            </a:pPr>
            <a:r>
              <a:rPr sz="2650" dirty="0">
                <a:latin typeface="Symbol"/>
                <a:cs typeface="Symbol"/>
              </a:rPr>
              <a:t></a:t>
            </a:r>
            <a:r>
              <a:rPr sz="2650" spc="-135" dirty="0">
                <a:latin typeface="Times New Roman"/>
                <a:cs typeface="Times New Roman"/>
              </a:rPr>
              <a:t> </a:t>
            </a:r>
            <a:r>
              <a:rPr sz="2650" spc="-30" dirty="0">
                <a:latin typeface="Times New Roman"/>
                <a:cs typeface="Times New Roman"/>
              </a:rPr>
              <a:t>3,5</a:t>
            </a:r>
            <a:r>
              <a:rPr sz="2650" i="1" spc="-30" dirty="0">
                <a:latin typeface="Times New Roman"/>
                <a:cs typeface="Times New Roman"/>
              </a:rPr>
              <a:t>mA</a:t>
            </a:r>
            <a:endParaRPr sz="2650">
              <a:latin typeface="Times New Roman"/>
              <a:cs typeface="Times New Roman"/>
            </a:endParaRPr>
          </a:p>
        </p:txBody>
      </p:sp>
      <p:sp>
        <p:nvSpPr>
          <p:cNvPr id="27" name="object 27"/>
          <p:cNvSpPr txBox="1"/>
          <p:nvPr/>
        </p:nvSpPr>
        <p:spPr>
          <a:xfrm>
            <a:off x="4622577" y="1387023"/>
            <a:ext cx="958850" cy="428625"/>
          </a:xfrm>
          <a:prstGeom prst="rect">
            <a:avLst/>
          </a:prstGeom>
        </p:spPr>
        <p:txBody>
          <a:bodyPr vert="horz" wrap="square" lIns="0" tIns="11430" rIns="0" bIns="0" rtlCol="0">
            <a:spAutoFit/>
          </a:bodyPr>
          <a:lstStyle/>
          <a:p>
            <a:pPr marL="38100">
              <a:lnSpc>
                <a:spcPct val="100000"/>
              </a:lnSpc>
              <a:spcBef>
                <a:spcPts val="90"/>
              </a:spcBef>
            </a:pPr>
            <a:r>
              <a:rPr sz="2650" i="1" dirty="0">
                <a:latin typeface="Times New Roman"/>
                <a:cs typeface="Times New Roman"/>
              </a:rPr>
              <a:t>I</a:t>
            </a:r>
            <a:r>
              <a:rPr sz="2650" i="1" spc="225" dirty="0">
                <a:latin typeface="Times New Roman"/>
                <a:cs typeface="Times New Roman"/>
              </a:rPr>
              <a:t> </a:t>
            </a:r>
            <a:r>
              <a:rPr sz="2650" dirty="0">
                <a:latin typeface="Symbol"/>
                <a:cs typeface="Symbol"/>
              </a:rPr>
              <a:t></a:t>
            </a:r>
            <a:r>
              <a:rPr sz="2650" spc="-85" dirty="0">
                <a:latin typeface="Times New Roman"/>
                <a:cs typeface="Times New Roman"/>
              </a:rPr>
              <a:t> </a:t>
            </a:r>
            <a:r>
              <a:rPr sz="3975" i="1" spc="135" baseline="34591" dirty="0">
                <a:latin typeface="Times New Roman"/>
                <a:cs typeface="Times New Roman"/>
              </a:rPr>
              <a:t>U</a:t>
            </a:r>
            <a:r>
              <a:rPr sz="2325" i="1" spc="135" baseline="35842" dirty="0">
                <a:latin typeface="Times New Roman"/>
                <a:cs typeface="Times New Roman"/>
              </a:rPr>
              <a:t>R</a:t>
            </a:r>
            <a:endParaRPr sz="2325" baseline="35842">
              <a:latin typeface="Times New Roman"/>
              <a:cs typeface="Times New Roman"/>
            </a:endParaRPr>
          </a:p>
        </p:txBody>
      </p:sp>
      <p:sp>
        <p:nvSpPr>
          <p:cNvPr id="28" name="object 28"/>
          <p:cNvSpPr/>
          <p:nvPr/>
        </p:nvSpPr>
        <p:spPr>
          <a:xfrm>
            <a:off x="658647" y="5166484"/>
            <a:ext cx="580390" cy="142240"/>
          </a:xfrm>
          <a:custGeom>
            <a:avLst/>
            <a:gdLst/>
            <a:ahLst/>
            <a:cxnLst/>
            <a:rect l="l" t="t" r="r" b="b"/>
            <a:pathLst>
              <a:path w="580390" h="142239">
                <a:moveTo>
                  <a:pt x="418204" y="142197"/>
                </a:moveTo>
                <a:lnTo>
                  <a:pt x="152074" y="142197"/>
                </a:lnTo>
              </a:path>
              <a:path w="580390" h="142239">
                <a:moveTo>
                  <a:pt x="579784" y="0"/>
                </a:moveTo>
                <a:lnTo>
                  <a:pt x="0" y="0"/>
                </a:lnTo>
              </a:path>
            </a:pathLst>
          </a:custGeom>
          <a:ln w="28475">
            <a:solidFill>
              <a:srgbClr val="000000"/>
            </a:solidFill>
          </a:ln>
        </p:spPr>
        <p:txBody>
          <a:bodyPr wrap="square" lIns="0" tIns="0" rIns="0" bIns="0" rtlCol="0"/>
          <a:lstStyle/>
          <a:p>
            <a:endParaRPr/>
          </a:p>
        </p:txBody>
      </p:sp>
      <p:sp>
        <p:nvSpPr>
          <p:cNvPr id="29" name="object 29"/>
          <p:cNvSpPr txBox="1"/>
          <p:nvPr/>
        </p:nvSpPr>
        <p:spPr>
          <a:xfrm>
            <a:off x="1274505" y="4992468"/>
            <a:ext cx="1007110" cy="389890"/>
          </a:xfrm>
          <a:prstGeom prst="rect">
            <a:avLst/>
          </a:prstGeom>
        </p:spPr>
        <p:txBody>
          <a:bodyPr vert="horz" wrap="square" lIns="0" tIns="17145" rIns="0" bIns="0" rtlCol="0">
            <a:spAutoFit/>
          </a:bodyPr>
          <a:lstStyle/>
          <a:p>
            <a:pPr marL="38100">
              <a:lnSpc>
                <a:spcPct val="100000"/>
              </a:lnSpc>
              <a:spcBef>
                <a:spcPts val="135"/>
              </a:spcBef>
            </a:pPr>
            <a:r>
              <a:rPr sz="2350" dirty="0">
                <a:latin typeface="Calibri"/>
                <a:cs typeface="Calibri"/>
              </a:rPr>
              <a:t>V</a:t>
            </a:r>
            <a:r>
              <a:rPr sz="2325" baseline="-12544" dirty="0">
                <a:latin typeface="Calibri"/>
                <a:cs typeface="Calibri"/>
              </a:rPr>
              <a:t>CC</a:t>
            </a:r>
            <a:r>
              <a:rPr sz="2350" dirty="0">
                <a:latin typeface="Calibri"/>
                <a:cs typeface="Calibri"/>
              </a:rPr>
              <a:t>=5</a:t>
            </a:r>
            <a:r>
              <a:rPr sz="2350" spc="50" dirty="0">
                <a:latin typeface="Calibri"/>
                <a:cs typeface="Calibri"/>
              </a:rPr>
              <a:t> </a:t>
            </a:r>
            <a:r>
              <a:rPr sz="2350" spc="-50" dirty="0">
                <a:latin typeface="Calibri"/>
                <a:cs typeface="Calibri"/>
              </a:rPr>
              <a:t>V</a:t>
            </a:r>
            <a:endParaRPr sz="2350">
              <a:latin typeface="Calibri"/>
              <a:cs typeface="Calibri"/>
            </a:endParaRPr>
          </a:p>
        </p:txBody>
      </p:sp>
      <p:grpSp>
        <p:nvGrpSpPr>
          <p:cNvPr id="30" name="object 30"/>
          <p:cNvGrpSpPr/>
          <p:nvPr/>
        </p:nvGrpSpPr>
        <p:grpSpPr>
          <a:xfrm>
            <a:off x="929499" y="4261174"/>
            <a:ext cx="2129155" cy="1867535"/>
            <a:chOff x="929499" y="4261174"/>
            <a:chExt cx="2129155" cy="1867535"/>
          </a:xfrm>
        </p:grpSpPr>
        <p:sp>
          <p:nvSpPr>
            <p:cNvPr id="31" name="object 31"/>
            <p:cNvSpPr/>
            <p:nvPr/>
          </p:nvSpPr>
          <p:spPr>
            <a:xfrm>
              <a:off x="943786" y="4275461"/>
              <a:ext cx="1378585" cy="891540"/>
            </a:xfrm>
            <a:custGeom>
              <a:avLst/>
              <a:gdLst/>
              <a:ahLst/>
              <a:cxnLst/>
              <a:rect l="l" t="t" r="r" b="b"/>
              <a:pathLst>
                <a:path w="1378585" h="891539">
                  <a:moveTo>
                    <a:pt x="1378175" y="142184"/>
                  </a:moveTo>
                  <a:lnTo>
                    <a:pt x="1321147" y="284368"/>
                  </a:lnTo>
                  <a:lnTo>
                    <a:pt x="1197586" y="0"/>
                  </a:lnTo>
                  <a:lnTo>
                    <a:pt x="1074026" y="284368"/>
                  </a:lnTo>
                  <a:lnTo>
                    <a:pt x="959970" y="0"/>
                  </a:lnTo>
                  <a:lnTo>
                    <a:pt x="836409" y="284368"/>
                  </a:lnTo>
                  <a:lnTo>
                    <a:pt x="712849" y="0"/>
                  </a:lnTo>
                  <a:lnTo>
                    <a:pt x="655821" y="142184"/>
                  </a:lnTo>
                </a:path>
                <a:path w="1378585" h="891539">
                  <a:moveTo>
                    <a:pt x="0" y="891022"/>
                  </a:moveTo>
                  <a:lnTo>
                    <a:pt x="0" y="142184"/>
                  </a:lnTo>
                  <a:lnTo>
                    <a:pt x="655821" y="142184"/>
                  </a:lnTo>
                </a:path>
              </a:pathLst>
            </a:custGeom>
            <a:ln w="28475">
              <a:solidFill>
                <a:srgbClr val="000000"/>
              </a:solidFill>
            </a:ln>
          </p:spPr>
          <p:txBody>
            <a:bodyPr wrap="square" lIns="0" tIns="0" rIns="0" bIns="0" rtlCol="0"/>
            <a:lstStyle/>
            <a:p>
              <a:endParaRPr/>
            </a:p>
          </p:txBody>
        </p:sp>
        <p:sp>
          <p:nvSpPr>
            <p:cNvPr id="32" name="object 32"/>
            <p:cNvSpPr/>
            <p:nvPr/>
          </p:nvSpPr>
          <p:spPr>
            <a:xfrm>
              <a:off x="2673634" y="5213879"/>
              <a:ext cx="370840" cy="360680"/>
            </a:xfrm>
            <a:custGeom>
              <a:avLst/>
              <a:gdLst/>
              <a:ahLst/>
              <a:cxnLst/>
              <a:rect l="l" t="t" r="r" b="b"/>
              <a:pathLst>
                <a:path w="370839" h="360679">
                  <a:moveTo>
                    <a:pt x="370681" y="0"/>
                  </a:moveTo>
                  <a:lnTo>
                    <a:pt x="0" y="0"/>
                  </a:lnTo>
                  <a:lnTo>
                    <a:pt x="190093" y="360213"/>
                  </a:lnTo>
                  <a:lnTo>
                    <a:pt x="370681" y="0"/>
                  </a:lnTo>
                  <a:close/>
                </a:path>
              </a:pathLst>
            </a:custGeom>
            <a:solidFill>
              <a:srgbClr val="000000"/>
            </a:solidFill>
          </p:spPr>
          <p:txBody>
            <a:bodyPr wrap="square" lIns="0" tIns="0" rIns="0" bIns="0" rtlCol="0"/>
            <a:lstStyle/>
            <a:p>
              <a:endParaRPr/>
            </a:p>
          </p:txBody>
        </p:sp>
        <p:sp>
          <p:nvSpPr>
            <p:cNvPr id="33" name="object 33"/>
            <p:cNvSpPr/>
            <p:nvPr/>
          </p:nvSpPr>
          <p:spPr>
            <a:xfrm>
              <a:off x="2673634" y="4664099"/>
              <a:ext cx="370840" cy="1450340"/>
            </a:xfrm>
            <a:custGeom>
              <a:avLst/>
              <a:gdLst/>
              <a:ahLst/>
              <a:cxnLst/>
              <a:rect l="l" t="t" r="r" b="b"/>
              <a:pathLst>
                <a:path w="370839" h="1450339">
                  <a:moveTo>
                    <a:pt x="0" y="549779"/>
                  </a:moveTo>
                  <a:lnTo>
                    <a:pt x="190093" y="909993"/>
                  </a:lnTo>
                  <a:lnTo>
                    <a:pt x="370681" y="549779"/>
                  </a:lnTo>
                  <a:lnTo>
                    <a:pt x="0" y="549779"/>
                  </a:lnTo>
                </a:path>
                <a:path w="370839" h="1450339">
                  <a:moveTo>
                    <a:pt x="370681" y="909993"/>
                  </a:moveTo>
                  <a:lnTo>
                    <a:pt x="0" y="909993"/>
                  </a:lnTo>
                </a:path>
                <a:path w="370839" h="1450339">
                  <a:moveTo>
                    <a:pt x="190093" y="0"/>
                  </a:moveTo>
                  <a:lnTo>
                    <a:pt x="190093" y="1450294"/>
                  </a:lnTo>
                </a:path>
              </a:pathLst>
            </a:custGeom>
            <a:ln w="28475">
              <a:solidFill>
                <a:srgbClr val="000000"/>
              </a:solidFill>
            </a:ln>
          </p:spPr>
          <p:txBody>
            <a:bodyPr wrap="square" lIns="0" tIns="0" rIns="0" bIns="0" rtlCol="0"/>
            <a:lstStyle/>
            <a:p>
              <a:endParaRPr/>
            </a:p>
          </p:txBody>
        </p:sp>
      </p:grpSp>
      <p:sp>
        <p:nvSpPr>
          <p:cNvPr id="34" name="object 34"/>
          <p:cNvSpPr txBox="1"/>
          <p:nvPr/>
        </p:nvSpPr>
        <p:spPr>
          <a:xfrm>
            <a:off x="2906353" y="4817094"/>
            <a:ext cx="1350010" cy="389890"/>
          </a:xfrm>
          <a:prstGeom prst="rect">
            <a:avLst/>
          </a:prstGeom>
        </p:spPr>
        <p:txBody>
          <a:bodyPr vert="horz" wrap="square" lIns="0" tIns="17145" rIns="0" bIns="0" rtlCol="0">
            <a:spAutoFit/>
          </a:bodyPr>
          <a:lstStyle/>
          <a:p>
            <a:pPr marL="38100">
              <a:lnSpc>
                <a:spcPct val="100000"/>
              </a:lnSpc>
              <a:spcBef>
                <a:spcPts val="135"/>
              </a:spcBef>
            </a:pPr>
            <a:r>
              <a:rPr sz="2350" dirty="0">
                <a:latin typeface="Calibri"/>
                <a:cs typeface="Calibri"/>
              </a:rPr>
              <a:t>U</a:t>
            </a:r>
            <a:r>
              <a:rPr sz="2325" baseline="-12544" dirty="0">
                <a:latin typeface="Calibri"/>
                <a:cs typeface="Calibri"/>
              </a:rPr>
              <a:t>LED</a:t>
            </a:r>
            <a:r>
              <a:rPr sz="2350" dirty="0">
                <a:latin typeface="Calibri"/>
                <a:cs typeface="Calibri"/>
              </a:rPr>
              <a:t>=1,5</a:t>
            </a:r>
            <a:r>
              <a:rPr sz="2350" spc="65" dirty="0">
                <a:latin typeface="Calibri"/>
                <a:cs typeface="Calibri"/>
              </a:rPr>
              <a:t> </a:t>
            </a:r>
            <a:r>
              <a:rPr sz="2350" spc="-50" dirty="0">
                <a:latin typeface="Calibri"/>
                <a:cs typeface="Calibri"/>
              </a:rPr>
              <a:t>V</a:t>
            </a:r>
            <a:endParaRPr sz="2350">
              <a:latin typeface="Calibri"/>
              <a:cs typeface="Calibri"/>
            </a:endParaRPr>
          </a:p>
        </p:txBody>
      </p:sp>
      <p:grpSp>
        <p:nvGrpSpPr>
          <p:cNvPr id="35" name="object 35"/>
          <p:cNvGrpSpPr/>
          <p:nvPr/>
        </p:nvGrpSpPr>
        <p:grpSpPr>
          <a:xfrm>
            <a:off x="929562" y="4403416"/>
            <a:ext cx="2476500" cy="1777364"/>
            <a:chOff x="929562" y="4403416"/>
            <a:chExt cx="2476500" cy="1777364"/>
          </a:xfrm>
        </p:grpSpPr>
        <p:pic>
          <p:nvPicPr>
            <p:cNvPr id="36" name="object 36"/>
            <p:cNvPicPr/>
            <p:nvPr/>
          </p:nvPicPr>
          <p:blipFill>
            <a:blip r:embed="rId2" cstate="print"/>
            <a:stretch>
              <a:fillRect/>
            </a:stretch>
          </p:blipFill>
          <p:spPr>
            <a:xfrm>
              <a:off x="3030078" y="5294443"/>
              <a:ext cx="375414" cy="374438"/>
            </a:xfrm>
            <a:prstGeom prst="rect">
              <a:avLst/>
            </a:prstGeom>
          </p:spPr>
        </p:pic>
        <p:sp>
          <p:nvSpPr>
            <p:cNvPr id="37" name="object 37"/>
            <p:cNvSpPr/>
            <p:nvPr/>
          </p:nvSpPr>
          <p:spPr>
            <a:xfrm>
              <a:off x="943786" y="4417646"/>
              <a:ext cx="1920239" cy="1697355"/>
            </a:xfrm>
            <a:custGeom>
              <a:avLst/>
              <a:gdLst/>
              <a:ahLst/>
              <a:cxnLst/>
              <a:rect l="l" t="t" r="r" b="b"/>
              <a:pathLst>
                <a:path w="1920239" h="1697354">
                  <a:moveTo>
                    <a:pt x="1378175" y="0"/>
                  </a:moveTo>
                  <a:lnTo>
                    <a:pt x="1919940" y="0"/>
                  </a:lnTo>
                  <a:lnTo>
                    <a:pt x="1919940" y="341242"/>
                  </a:lnTo>
                </a:path>
                <a:path w="1920239" h="1697354">
                  <a:moveTo>
                    <a:pt x="0" y="891035"/>
                  </a:moveTo>
                  <a:lnTo>
                    <a:pt x="0" y="1696747"/>
                  </a:lnTo>
                  <a:lnTo>
                    <a:pt x="1919940" y="1696747"/>
                  </a:lnTo>
                </a:path>
              </a:pathLst>
            </a:custGeom>
            <a:ln w="28475">
              <a:solidFill>
                <a:srgbClr val="000000"/>
              </a:solidFill>
            </a:ln>
          </p:spPr>
          <p:txBody>
            <a:bodyPr wrap="square" lIns="0" tIns="0" rIns="0" bIns="0" rtlCol="0"/>
            <a:lstStyle/>
            <a:p>
              <a:endParaRPr/>
            </a:p>
          </p:txBody>
        </p:sp>
        <p:sp>
          <p:nvSpPr>
            <p:cNvPr id="38" name="object 38"/>
            <p:cNvSpPr/>
            <p:nvPr/>
          </p:nvSpPr>
          <p:spPr>
            <a:xfrm>
              <a:off x="1552085" y="6066998"/>
              <a:ext cx="104775" cy="104775"/>
            </a:xfrm>
            <a:custGeom>
              <a:avLst/>
              <a:gdLst/>
              <a:ahLst/>
              <a:cxnLst/>
              <a:rect l="l" t="t" r="r" b="b"/>
              <a:pathLst>
                <a:path w="104775" h="104775">
                  <a:moveTo>
                    <a:pt x="66532" y="47394"/>
                  </a:moveTo>
                  <a:lnTo>
                    <a:pt x="104551" y="47394"/>
                  </a:lnTo>
                </a:path>
                <a:path w="104775" h="104775">
                  <a:moveTo>
                    <a:pt x="0" y="47394"/>
                  </a:moveTo>
                  <a:lnTo>
                    <a:pt x="104551" y="47394"/>
                  </a:lnTo>
                </a:path>
                <a:path w="104775" h="104775">
                  <a:moveTo>
                    <a:pt x="0" y="47394"/>
                  </a:moveTo>
                  <a:lnTo>
                    <a:pt x="104551" y="0"/>
                  </a:lnTo>
                </a:path>
                <a:path w="104775" h="104775">
                  <a:moveTo>
                    <a:pt x="0" y="47394"/>
                  </a:moveTo>
                  <a:lnTo>
                    <a:pt x="104551" y="104268"/>
                  </a:lnTo>
                </a:path>
              </a:pathLst>
            </a:custGeom>
            <a:ln w="18983">
              <a:solidFill>
                <a:srgbClr val="000000"/>
              </a:solidFill>
            </a:ln>
          </p:spPr>
          <p:txBody>
            <a:bodyPr wrap="square" lIns="0" tIns="0" rIns="0" bIns="0" rtlCol="0"/>
            <a:lstStyle/>
            <a:p>
              <a:endParaRPr/>
            </a:p>
          </p:txBody>
        </p:sp>
      </p:grpSp>
      <p:sp>
        <p:nvSpPr>
          <p:cNvPr id="39" name="object 39"/>
          <p:cNvSpPr/>
          <p:nvPr/>
        </p:nvSpPr>
        <p:spPr>
          <a:xfrm>
            <a:off x="5334272" y="4738531"/>
            <a:ext cx="447040" cy="0"/>
          </a:xfrm>
          <a:custGeom>
            <a:avLst/>
            <a:gdLst/>
            <a:ahLst/>
            <a:cxnLst/>
            <a:rect l="l" t="t" r="r" b="b"/>
            <a:pathLst>
              <a:path w="447039">
                <a:moveTo>
                  <a:pt x="0" y="0"/>
                </a:moveTo>
                <a:lnTo>
                  <a:pt x="446436" y="0"/>
                </a:lnTo>
              </a:path>
            </a:pathLst>
          </a:custGeom>
          <a:ln w="14087">
            <a:solidFill>
              <a:srgbClr val="000000"/>
            </a:solidFill>
          </a:ln>
        </p:spPr>
        <p:txBody>
          <a:bodyPr wrap="square" lIns="0" tIns="0" rIns="0" bIns="0" rtlCol="0"/>
          <a:lstStyle/>
          <a:p>
            <a:endParaRPr/>
          </a:p>
        </p:txBody>
      </p:sp>
      <p:sp>
        <p:nvSpPr>
          <p:cNvPr id="40" name="object 40"/>
          <p:cNvSpPr/>
          <p:nvPr/>
        </p:nvSpPr>
        <p:spPr>
          <a:xfrm>
            <a:off x="6138124" y="4738531"/>
            <a:ext cx="1203960" cy="0"/>
          </a:xfrm>
          <a:custGeom>
            <a:avLst/>
            <a:gdLst/>
            <a:ahLst/>
            <a:cxnLst/>
            <a:rect l="l" t="t" r="r" b="b"/>
            <a:pathLst>
              <a:path w="1203959">
                <a:moveTo>
                  <a:pt x="0" y="0"/>
                </a:moveTo>
                <a:lnTo>
                  <a:pt x="1203410" y="0"/>
                </a:lnTo>
              </a:path>
            </a:pathLst>
          </a:custGeom>
          <a:ln w="14087">
            <a:solidFill>
              <a:srgbClr val="000000"/>
            </a:solidFill>
          </a:ln>
        </p:spPr>
        <p:txBody>
          <a:bodyPr wrap="square" lIns="0" tIns="0" rIns="0" bIns="0" rtlCol="0"/>
          <a:lstStyle/>
          <a:p>
            <a:endParaRPr/>
          </a:p>
        </p:txBody>
      </p:sp>
      <p:sp>
        <p:nvSpPr>
          <p:cNvPr id="41" name="object 41"/>
          <p:cNvSpPr/>
          <p:nvPr/>
        </p:nvSpPr>
        <p:spPr>
          <a:xfrm>
            <a:off x="7698923" y="4738531"/>
            <a:ext cx="1008380" cy="0"/>
          </a:xfrm>
          <a:custGeom>
            <a:avLst/>
            <a:gdLst/>
            <a:ahLst/>
            <a:cxnLst/>
            <a:rect l="l" t="t" r="r" b="b"/>
            <a:pathLst>
              <a:path w="1008379">
                <a:moveTo>
                  <a:pt x="0" y="0"/>
                </a:moveTo>
                <a:lnTo>
                  <a:pt x="1008297" y="0"/>
                </a:lnTo>
              </a:path>
            </a:pathLst>
          </a:custGeom>
          <a:ln w="14087">
            <a:solidFill>
              <a:srgbClr val="000000"/>
            </a:solidFill>
          </a:ln>
        </p:spPr>
        <p:txBody>
          <a:bodyPr wrap="square" lIns="0" tIns="0" rIns="0" bIns="0" rtlCol="0"/>
          <a:lstStyle/>
          <a:p>
            <a:endParaRPr/>
          </a:p>
        </p:txBody>
      </p:sp>
      <p:sp>
        <p:nvSpPr>
          <p:cNvPr id="42" name="object 42"/>
          <p:cNvSpPr/>
          <p:nvPr/>
        </p:nvSpPr>
        <p:spPr>
          <a:xfrm>
            <a:off x="5155564" y="5916545"/>
            <a:ext cx="1073150" cy="41910"/>
          </a:xfrm>
          <a:custGeom>
            <a:avLst/>
            <a:gdLst/>
            <a:ahLst/>
            <a:cxnLst/>
            <a:rect l="l" t="t" r="r" b="b"/>
            <a:pathLst>
              <a:path w="1073150" h="41910">
                <a:moveTo>
                  <a:pt x="0" y="41594"/>
                </a:moveTo>
                <a:lnTo>
                  <a:pt x="1072945" y="41594"/>
                </a:lnTo>
              </a:path>
              <a:path w="1073150" h="41910">
                <a:moveTo>
                  <a:pt x="0" y="0"/>
                </a:moveTo>
                <a:lnTo>
                  <a:pt x="1072945" y="0"/>
                </a:lnTo>
              </a:path>
            </a:pathLst>
          </a:custGeom>
          <a:ln w="14178">
            <a:solidFill>
              <a:srgbClr val="000000"/>
            </a:solidFill>
          </a:ln>
        </p:spPr>
        <p:txBody>
          <a:bodyPr wrap="square" lIns="0" tIns="0" rIns="0" bIns="0" rtlCol="0"/>
          <a:lstStyle/>
          <a:p>
            <a:endParaRPr/>
          </a:p>
        </p:txBody>
      </p:sp>
      <p:sp>
        <p:nvSpPr>
          <p:cNvPr id="43" name="object 43"/>
          <p:cNvSpPr txBox="1"/>
          <p:nvPr/>
        </p:nvSpPr>
        <p:spPr>
          <a:xfrm>
            <a:off x="5137432" y="5412782"/>
            <a:ext cx="1117600" cy="427990"/>
          </a:xfrm>
          <a:prstGeom prst="rect">
            <a:avLst/>
          </a:prstGeom>
        </p:spPr>
        <p:txBody>
          <a:bodyPr vert="horz" wrap="square" lIns="0" tIns="11430" rIns="0" bIns="0" rtlCol="0">
            <a:spAutoFit/>
          </a:bodyPr>
          <a:lstStyle/>
          <a:p>
            <a:pPr marL="12700">
              <a:lnSpc>
                <a:spcPct val="100000"/>
              </a:lnSpc>
              <a:spcBef>
                <a:spcPts val="90"/>
              </a:spcBef>
            </a:pPr>
            <a:r>
              <a:rPr sz="2650" dirty="0">
                <a:latin typeface="Symbol"/>
                <a:cs typeface="Symbol"/>
              </a:rPr>
              <a:t></a:t>
            </a:r>
            <a:r>
              <a:rPr sz="2650" spc="-100" dirty="0">
                <a:latin typeface="Times New Roman"/>
                <a:cs typeface="Times New Roman"/>
              </a:rPr>
              <a:t> </a:t>
            </a:r>
            <a:r>
              <a:rPr lang="tr-TR" sz="2650" spc="-10" dirty="0">
                <a:latin typeface="Times New Roman"/>
                <a:cs typeface="Times New Roman"/>
              </a:rPr>
              <a:t>35</a:t>
            </a:r>
            <a:r>
              <a:rPr sz="2650" spc="-135" dirty="0">
                <a:latin typeface="Times New Roman"/>
                <a:cs typeface="Times New Roman"/>
              </a:rPr>
              <a:t> </a:t>
            </a:r>
            <a:r>
              <a:rPr sz="2650" spc="-50" dirty="0">
                <a:latin typeface="Symbol"/>
                <a:cs typeface="Symbol"/>
              </a:rPr>
              <a:t></a:t>
            </a:r>
            <a:endParaRPr sz="2650" dirty="0">
              <a:latin typeface="Symbol"/>
              <a:cs typeface="Symbol"/>
            </a:endParaRPr>
          </a:p>
        </p:txBody>
      </p:sp>
      <p:sp>
        <p:nvSpPr>
          <p:cNvPr id="49" name="object 49"/>
          <p:cNvSpPr txBox="1"/>
          <p:nvPr/>
        </p:nvSpPr>
        <p:spPr>
          <a:xfrm>
            <a:off x="1366371" y="6159343"/>
            <a:ext cx="1436370" cy="361950"/>
          </a:xfrm>
          <a:prstGeom prst="rect">
            <a:avLst/>
          </a:prstGeom>
        </p:spPr>
        <p:txBody>
          <a:bodyPr vert="horz" wrap="square" lIns="0" tIns="0" rIns="0" bIns="0" rtlCol="0">
            <a:spAutoFit/>
          </a:bodyPr>
          <a:lstStyle/>
          <a:p>
            <a:pPr marL="12700">
              <a:lnSpc>
                <a:spcPts val="2710"/>
              </a:lnSpc>
            </a:pPr>
            <a:r>
              <a:rPr sz="2400" dirty="0">
                <a:latin typeface="Times New Roman"/>
                <a:cs typeface="Times New Roman"/>
              </a:rPr>
              <a:t>I</a:t>
            </a:r>
            <a:r>
              <a:rPr sz="2400" spc="-25" dirty="0">
                <a:latin typeface="Times New Roman"/>
                <a:cs typeface="Times New Roman"/>
              </a:rPr>
              <a:t> </a:t>
            </a:r>
            <a:r>
              <a:rPr sz="2400" dirty="0">
                <a:latin typeface="Times New Roman"/>
                <a:cs typeface="Times New Roman"/>
              </a:rPr>
              <a:t>=</a:t>
            </a:r>
            <a:r>
              <a:rPr sz="2400" spc="-25" dirty="0">
                <a:latin typeface="Times New Roman"/>
                <a:cs typeface="Times New Roman"/>
              </a:rPr>
              <a:t> </a:t>
            </a:r>
            <a:r>
              <a:rPr sz="2400" dirty="0">
                <a:latin typeface="Times New Roman"/>
                <a:cs typeface="Times New Roman"/>
              </a:rPr>
              <a:t>100</a:t>
            </a:r>
            <a:r>
              <a:rPr sz="2400" spc="-25" dirty="0">
                <a:latin typeface="Times New Roman"/>
                <a:cs typeface="Times New Roman"/>
              </a:rPr>
              <a:t> mA</a:t>
            </a:r>
            <a:endParaRPr sz="2400">
              <a:latin typeface="Times New Roman"/>
              <a:cs typeface="Times New Roman"/>
            </a:endParaRPr>
          </a:p>
        </p:txBody>
      </p:sp>
      <p:sp>
        <p:nvSpPr>
          <p:cNvPr id="50" name="object 50"/>
          <p:cNvSpPr txBox="1">
            <a:spLocks noGrp="1"/>
          </p:cNvSpPr>
          <p:nvPr>
            <p:ph type="sldNum" sz="quarter" idx="7"/>
          </p:nvPr>
        </p:nvSpPr>
        <p:spPr>
          <a:prstGeom prst="rect">
            <a:avLst/>
          </a:prstGeom>
        </p:spPr>
        <p:txBody>
          <a:bodyPr vert="horz" wrap="square" lIns="0" tIns="0" rIns="0" bIns="0" rtlCol="0">
            <a:spAutoFit/>
          </a:bodyPr>
          <a:lstStyle/>
          <a:p>
            <a:pPr marL="38100">
              <a:lnSpc>
                <a:spcPts val="3145"/>
              </a:lnSpc>
            </a:pPr>
            <a:fld id="{81D60167-4931-47E6-BA6A-407CBD079E47}" type="slidenum">
              <a:rPr sz="3200" b="1" spc="-25" dirty="0">
                <a:latin typeface="Calibri"/>
                <a:cs typeface="Calibri"/>
              </a:rPr>
              <a:t>28</a:t>
            </a:fld>
            <a:endParaRPr sz="3200">
              <a:latin typeface="Calibri"/>
              <a:cs typeface="Calibri"/>
            </a:endParaRPr>
          </a:p>
        </p:txBody>
      </p:sp>
      <p:sp>
        <p:nvSpPr>
          <p:cNvPr id="44" name="object 44"/>
          <p:cNvSpPr txBox="1"/>
          <p:nvPr/>
        </p:nvSpPr>
        <p:spPr>
          <a:xfrm>
            <a:off x="5832324" y="4262923"/>
            <a:ext cx="1823720" cy="427990"/>
          </a:xfrm>
          <a:prstGeom prst="rect">
            <a:avLst/>
          </a:prstGeom>
        </p:spPr>
        <p:txBody>
          <a:bodyPr vert="horz" wrap="square" lIns="0" tIns="11430" rIns="0" bIns="0" rtlCol="0">
            <a:spAutoFit/>
          </a:bodyPr>
          <a:lstStyle/>
          <a:p>
            <a:pPr marL="38100">
              <a:lnSpc>
                <a:spcPct val="100000"/>
              </a:lnSpc>
              <a:spcBef>
                <a:spcPts val="90"/>
              </a:spcBef>
              <a:tabLst>
                <a:tab pos="1598295" algn="l"/>
              </a:tabLst>
            </a:pPr>
            <a:r>
              <a:rPr sz="3975" baseline="-34591" dirty="0">
                <a:latin typeface="Symbol"/>
                <a:cs typeface="Symbol"/>
              </a:rPr>
              <a:t></a:t>
            </a:r>
            <a:r>
              <a:rPr sz="3975" spc="187" baseline="-34591" dirty="0">
                <a:latin typeface="Times New Roman"/>
                <a:cs typeface="Times New Roman"/>
              </a:rPr>
              <a:t> </a:t>
            </a:r>
            <a:r>
              <a:rPr sz="2650" spc="-10" dirty="0">
                <a:latin typeface="Times New Roman"/>
                <a:cs typeface="Times New Roman"/>
              </a:rPr>
              <a:t>(5</a:t>
            </a:r>
            <a:r>
              <a:rPr sz="2650" spc="-345" dirty="0">
                <a:latin typeface="Times New Roman"/>
                <a:cs typeface="Times New Roman"/>
              </a:rPr>
              <a:t> </a:t>
            </a:r>
            <a:r>
              <a:rPr sz="2650" spc="95" dirty="0">
                <a:latin typeface="Times New Roman"/>
                <a:cs typeface="Times New Roman"/>
              </a:rPr>
              <a:t>-</a:t>
            </a:r>
            <a:r>
              <a:rPr sz="2650" spc="-20" dirty="0">
                <a:latin typeface="Times New Roman"/>
                <a:cs typeface="Times New Roman"/>
              </a:rPr>
              <a:t>1,5)</a:t>
            </a:r>
            <a:r>
              <a:rPr sz="2650" i="1" spc="-20" dirty="0">
                <a:latin typeface="Times New Roman"/>
                <a:cs typeface="Times New Roman"/>
              </a:rPr>
              <a:t>V</a:t>
            </a:r>
            <a:r>
              <a:rPr sz="2650" i="1" dirty="0">
                <a:latin typeface="Times New Roman"/>
                <a:cs typeface="Times New Roman"/>
              </a:rPr>
              <a:t>	</a:t>
            </a:r>
            <a:r>
              <a:rPr sz="3975" spc="-75" baseline="-34591" dirty="0">
                <a:latin typeface="Symbol"/>
                <a:cs typeface="Symbol"/>
              </a:rPr>
              <a:t></a:t>
            </a:r>
            <a:endParaRPr sz="3975" baseline="-34591">
              <a:latin typeface="Symbol"/>
              <a:cs typeface="Symbol"/>
            </a:endParaRPr>
          </a:p>
        </p:txBody>
      </p:sp>
      <p:sp>
        <p:nvSpPr>
          <p:cNvPr id="45" name="object 45"/>
          <p:cNvSpPr txBox="1"/>
          <p:nvPr/>
        </p:nvSpPr>
        <p:spPr>
          <a:xfrm>
            <a:off x="6422370" y="4736555"/>
            <a:ext cx="2293620" cy="427990"/>
          </a:xfrm>
          <a:prstGeom prst="rect">
            <a:avLst/>
          </a:prstGeom>
        </p:spPr>
        <p:txBody>
          <a:bodyPr vert="horz" wrap="square" lIns="0" tIns="11430" rIns="0" bIns="0" rtlCol="0">
            <a:spAutoFit/>
          </a:bodyPr>
          <a:lstStyle/>
          <a:p>
            <a:pPr marL="12700">
              <a:lnSpc>
                <a:spcPct val="100000"/>
              </a:lnSpc>
              <a:spcBef>
                <a:spcPts val="90"/>
              </a:spcBef>
              <a:tabLst>
                <a:tab pos="1294130" algn="l"/>
              </a:tabLst>
            </a:pPr>
            <a:r>
              <a:rPr lang="tr-TR" sz="2650" i="1" spc="-25" dirty="0">
                <a:latin typeface="Times New Roman"/>
                <a:cs typeface="Times New Roman"/>
              </a:rPr>
              <a:t>100</a:t>
            </a:r>
            <a:r>
              <a:rPr sz="2650" i="1" spc="-25" dirty="0">
                <a:latin typeface="Times New Roman"/>
                <a:cs typeface="Times New Roman"/>
              </a:rPr>
              <a:t>mA</a:t>
            </a:r>
            <a:r>
              <a:rPr sz="2650" i="1" dirty="0">
                <a:latin typeface="Times New Roman"/>
                <a:cs typeface="Times New Roman"/>
              </a:rPr>
              <a:t>	</a:t>
            </a:r>
            <a:r>
              <a:rPr sz="2650" spc="-10" dirty="0">
                <a:latin typeface="Times New Roman"/>
                <a:cs typeface="Times New Roman"/>
              </a:rPr>
              <a:t>0,</a:t>
            </a:r>
            <a:r>
              <a:rPr lang="tr-TR" sz="2650" spc="-10" dirty="0">
                <a:latin typeface="Times New Roman"/>
                <a:cs typeface="Times New Roman"/>
              </a:rPr>
              <a:t>1</a:t>
            </a:r>
            <a:r>
              <a:rPr sz="2650" i="1" spc="-10" dirty="0">
                <a:latin typeface="Times New Roman"/>
                <a:cs typeface="Times New Roman"/>
              </a:rPr>
              <a:t>A</a:t>
            </a:r>
            <a:endParaRPr sz="2650" dirty="0">
              <a:latin typeface="Times New Roman"/>
              <a:cs typeface="Times New Roman"/>
            </a:endParaRPr>
          </a:p>
        </p:txBody>
      </p:sp>
      <p:sp>
        <p:nvSpPr>
          <p:cNvPr id="46" name="object 46"/>
          <p:cNvSpPr txBox="1"/>
          <p:nvPr/>
        </p:nvSpPr>
        <p:spPr>
          <a:xfrm>
            <a:off x="7877855" y="4262923"/>
            <a:ext cx="601345" cy="427990"/>
          </a:xfrm>
          <a:prstGeom prst="rect">
            <a:avLst/>
          </a:prstGeom>
        </p:spPr>
        <p:txBody>
          <a:bodyPr vert="horz" wrap="square" lIns="0" tIns="11430" rIns="0" bIns="0" rtlCol="0">
            <a:spAutoFit/>
          </a:bodyPr>
          <a:lstStyle/>
          <a:p>
            <a:pPr marL="12700">
              <a:lnSpc>
                <a:spcPct val="100000"/>
              </a:lnSpc>
              <a:spcBef>
                <a:spcPts val="90"/>
              </a:spcBef>
            </a:pPr>
            <a:r>
              <a:rPr sz="2650" spc="-85" dirty="0">
                <a:latin typeface="Times New Roman"/>
                <a:cs typeface="Times New Roman"/>
              </a:rPr>
              <a:t>3,5</a:t>
            </a:r>
            <a:r>
              <a:rPr sz="2650" i="1" spc="-85" dirty="0">
                <a:latin typeface="Times New Roman"/>
                <a:cs typeface="Times New Roman"/>
              </a:rPr>
              <a:t>V</a:t>
            </a:r>
            <a:endParaRPr sz="2650">
              <a:latin typeface="Times New Roman"/>
              <a:cs typeface="Times New Roman"/>
            </a:endParaRPr>
          </a:p>
        </p:txBody>
      </p:sp>
      <p:sp>
        <p:nvSpPr>
          <p:cNvPr id="47" name="object 47"/>
          <p:cNvSpPr txBox="1"/>
          <p:nvPr/>
        </p:nvSpPr>
        <p:spPr>
          <a:xfrm>
            <a:off x="5377031" y="4736555"/>
            <a:ext cx="339725" cy="427990"/>
          </a:xfrm>
          <a:prstGeom prst="rect">
            <a:avLst/>
          </a:prstGeom>
        </p:spPr>
        <p:txBody>
          <a:bodyPr vert="horz" wrap="square" lIns="0" tIns="11430" rIns="0" bIns="0" rtlCol="0">
            <a:spAutoFit/>
          </a:bodyPr>
          <a:lstStyle/>
          <a:p>
            <a:pPr marL="38100">
              <a:lnSpc>
                <a:spcPct val="100000"/>
              </a:lnSpc>
              <a:spcBef>
                <a:spcPts val="90"/>
              </a:spcBef>
            </a:pPr>
            <a:r>
              <a:rPr sz="2650" i="1" spc="85" dirty="0">
                <a:latin typeface="Times New Roman"/>
                <a:cs typeface="Times New Roman"/>
              </a:rPr>
              <a:t>I</a:t>
            </a:r>
            <a:r>
              <a:rPr sz="2325" i="1" spc="127" baseline="-23297" dirty="0">
                <a:latin typeface="Times New Roman"/>
                <a:cs typeface="Times New Roman"/>
              </a:rPr>
              <a:t>R</a:t>
            </a:r>
            <a:endParaRPr sz="2325" baseline="-23297">
              <a:latin typeface="Times New Roman"/>
              <a:cs typeface="Times New Roman"/>
            </a:endParaRPr>
          </a:p>
        </p:txBody>
      </p:sp>
      <p:sp>
        <p:nvSpPr>
          <p:cNvPr id="48" name="object 48"/>
          <p:cNvSpPr txBox="1"/>
          <p:nvPr/>
        </p:nvSpPr>
        <p:spPr>
          <a:xfrm>
            <a:off x="4738310" y="4474248"/>
            <a:ext cx="1026160" cy="427990"/>
          </a:xfrm>
          <a:prstGeom prst="rect">
            <a:avLst/>
          </a:prstGeom>
        </p:spPr>
        <p:txBody>
          <a:bodyPr vert="horz" wrap="square" lIns="0" tIns="11430" rIns="0" bIns="0" rtlCol="0">
            <a:spAutoFit/>
          </a:bodyPr>
          <a:lstStyle/>
          <a:p>
            <a:pPr marL="38100">
              <a:lnSpc>
                <a:spcPct val="100000"/>
              </a:lnSpc>
              <a:spcBef>
                <a:spcPts val="90"/>
              </a:spcBef>
            </a:pPr>
            <a:r>
              <a:rPr sz="2650" i="1" dirty="0">
                <a:latin typeface="Times New Roman"/>
                <a:cs typeface="Times New Roman"/>
              </a:rPr>
              <a:t>R</a:t>
            </a:r>
            <a:r>
              <a:rPr sz="2650" i="1" spc="-5" dirty="0">
                <a:latin typeface="Times New Roman"/>
                <a:cs typeface="Times New Roman"/>
              </a:rPr>
              <a:t> </a:t>
            </a:r>
            <a:r>
              <a:rPr sz="2650" dirty="0">
                <a:latin typeface="Symbol"/>
                <a:cs typeface="Symbol"/>
              </a:rPr>
              <a:t></a:t>
            </a:r>
            <a:r>
              <a:rPr sz="2650" spc="-75" dirty="0">
                <a:latin typeface="Times New Roman"/>
                <a:cs typeface="Times New Roman"/>
              </a:rPr>
              <a:t> </a:t>
            </a:r>
            <a:r>
              <a:rPr sz="3975" i="1" spc="172" baseline="34591" dirty="0">
                <a:latin typeface="Times New Roman"/>
                <a:cs typeface="Times New Roman"/>
              </a:rPr>
              <a:t>U</a:t>
            </a:r>
            <a:r>
              <a:rPr sz="2325" i="1" spc="172" baseline="35842" dirty="0">
                <a:latin typeface="Times New Roman"/>
                <a:cs typeface="Times New Roman"/>
              </a:rPr>
              <a:t>R</a:t>
            </a:r>
            <a:endParaRPr sz="2325" baseline="35842">
              <a:latin typeface="Times New Roman"/>
              <a:cs typeface="Times New Roman"/>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dirty="0"/>
              <a:t>Şekilde</a:t>
            </a:r>
            <a:r>
              <a:rPr spc="-90" dirty="0"/>
              <a:t> </a:t>
            </a:r>
            <a:r>
              <a:rPr dirty="0"/>
              <a:t>verilenlere</a:t>
            </a:r>
            <a:r>
              <a:rPr spc="-85" dirty="0"/>
              <a:t> </a:t>
            </a:r>
            <a:r>
              <a:rPr dirty="0"/>
              <a:t>göre</a:t>
            </a:r>
            <a:r>
              <a:rPr spc="-70" dirty="0"/>
              <a:t> </a:t>
            </a:r>
            <a:r>
              <a:rPr dirty="0"/>
              <a:t>devreden</a:t>
            </a:r>
            <a:r>
              <a:rPr spc="-60" dirty="0"/>
              <a:t> </a:t>
            </a:r>
            <a:r>
              <a:rPr dirty="0"/>
              <a:t>geçen</a:t>
            </a:r>
            <a:r>
              <a:rPr spc="-60" dirty="0"/>
              <a:t> </a:t>
            </a:r>
            <a:r>
              <a:rPr dirty="0"/>
              <a:t>akım</a:t>
            </a:r>
            <a:r>
              <a:rPr spc="-80" dirty="0"/>
              <a:t> </a:t>
            </a:r>
            <a:r>
              <a:rPr dirty="0"/>
              <a:t>kaç</a:t>
            </a:r>
            <a:r>
              <a:rPr spc="-70" dirty="0"/>
              <a:t> </a:t>
            </a:r>
            <a:r>
              <a:rPr dirty="0"/>
              <a:t>mA</a:t>
            </a:r>
            <a:r>
              <a:rPr spc="-75" dirty="0"/>
              <a:t> </a:t>
            </a:r>
            <a:r>
              <a:rPr spc="-20" dirty="0"/>
              <a:t>dir?</a:t>
            </a:r>
          </a:p>
        </p:txBody>
      </p:sp>
      <p:sp>
        <p:nvSpPr>
          <p:cNvPr id="3" name="object 3"/>
          <p:cNvSpPr/>
          <p:nvPr/>
        </p:nvSpPr>
        <p:spPr>
          <a:xfrm>
            <a:off x="940587" y="1921100"/>
            <a:ext cx="580390" cy="142875"/>
          </a:xfrm>
          <a:custGeom>
            <a:avLst/>
            <a:gdLst/>
            <a:ahLst/>
            <a:cxnLst/>
            <a:rect l="l" t="t" r="r" b="b"/>
            <a:pathLst>
              <a:path w="580390" h="142875">
                <a:moveTo>
                  <a:pt x="418204" y="142415"/>
                </a:moveTo>
                <a:lnTo>
                  <a:pt x="152074" y="142415"/>
                </a:lnTo>
              </a:path>
              <a:path w="580390" h="142875">
                <a:moveTo>
                  <a:pt x="579784" y="0"/>
                </a:moveTo>
                <a:lnTo>
                  <a:pt x="0" y="0"/>
                </a:lnTo>
              </a:path>
            </a:pathLst>
          </a:custGeom>
          <a:ln w="28499">
            <a:solidFill>
              <a:srgbClr val="000000"/>
            </a:solidFill>
          </a:ln>
        </p:spPr>
        <p:txBody>
          <a:bodyPr wrap="square" lIns="0" tIns="0" rIns="0" bIns="0" rtlCol="0"/>
          <a:lstStyle/>
          <a:p>
            <a:endParaRPr/>
          </a:p>
        </p:txBody>
      </p:sp>
      <p:sp>
        <p:nvSpPr>
          <p:cNvPr id="4" name="object 4"/>
          <p:cNvSpPr txBox="1"/>
          <p:nvPr/>
        </p:nvSpPr>
        <p:spPr>
          <a:xfrm>
            <a:off x="1556445" y="1751391"/>
            <a:ext cx="1007110" cy="390525"/>
          </a:xfrm>
          <a:prstGeom prst="rect">
            <a:avLst/>
          </a:prstGeom>
        </p:spPr>
        <p:txBody>
          <a:bodyPr vert="horz" wrap="square" lIns="0" tIns="11430" rIns="0" bIns="0" rtlCol="0">
            <a:spAutoFit/>
          </a:bodyPr>
          <a:lstStyle/>
          <a:p>
            <a:pPr marL="38100">
              <a:lnSpc>
                <a:spcPct val="100000"/>
              </a:lnSpc>
              <a:spcBef>
                <a:spcPts val="90"/>
              </a:spcBef>
            </a:pPr>
            <a:r>
              <a:rPr sz="2400" dirty="0">
                <a:latin typeface="Calibri"/>
                <a:cs typeface="Calibri"/>
              </a:rPr>
              <a:t>V</a:t>
            </a:r>
            <a:r>
              <a:rPr sz="2325" baseline="-12544" dirty="0">
                <a:latin typeface="Calibri"/>
                <a:cs typeface="Calibri"/>
              </a:rPr>
              <a:t>CC</a:t>
            </a:r>
            <a:r>
              <a:rPr sz="2400" dirty="0">
                <a:latin typeface="Calibri"/>
                <a:cs typeface="Calibri"/>
              </a:rPr>
              <a:t>=5</a:t>
            </a:r>
            <a:r>
              <a:rPr sz="2400" spc="-35" dirty="0">
                <a:latin typeface="Calibri"/>
                <a:cs typeface="Calibri"/>
              </a:rPr>
              <a:t> </a:t>
            </a:r>
            <a:r>
              <a:rPr sz="2400" spc="-50" dirty="0">
                <a:latin typeface="Calibri"/>
                <a:cs typeface="Calibri"/>
              </a:rPr>
              <a:t>V</a:t>
            </a:r>
            <a:endParaRPr sz="2400">
              <a:latin typeface="Calibri"/>
              <a:cs typeface="Calibri"/>
            </a:endParaRPr>
          </a:p>
        </p:txBody>
      </p:sp>
      <p:grpSp>
        <p:nvGrpSpPr>
          <p:cNvPr id="5" name="object 5"/>
          <p:cNvGrpSpPr/>
          <p:nvPr/>
        </p:nvGrpSpPr>
        <p:grpSpPr>
          <a:xfrm>
            <a:off x="1211439" y="1014266"/>
            <a:ext cx="2129155" cy="1880235"/>
            <a:chOff x="1211439" y="1014266"/>
            <a:chExt cx="2129155" cy="1880235"/>
          </a:xfrm>
        </p:grpSpPr>
        <p:sp>
          <p:nvSpPr>
            <p:cNvPr id="6" name="object 6"/>
            <p:cNvSpPr/>
            <p:nvPr/>
          </p:nvSpPr>
          <p:spPr>
            <a:xfrm>
              <a:off x="1225726" y="1028553"/>
              <a:ext cx="1378585" cy="892810"/>
            </a:xfrm>
            <a:custGeom>
              <a:avLst/>
              <a:gdLst/>
              <a:ahLst/>
              <a:cxnLst/>
              <a:rect l="l" t="t" r="r" b="b"/>
              <a:pathLst>
                <a:path w="1378585" h="892810">
                  <a:moveTo>
                    <a:pt x="1378175" y="142427"/>
                  </a:moveTo>
                  <a:lnTo>
                    <a:pt x="1321147" y="294350"/>
                  </a:lnTo>
                  <a:lnTo>
                    <a:pt x="1197586" y="0"/>
                  </a:lnTo>
                  <a:lnTo>
                    <a:pt x="1074026" y="294350"/>
                  </a:lnTo>
                  <a:lnTo>
                    <a:pt x="959970" y="0"/>
                  </a:lnTo>
                  <a:lnTo>
                    <a:pt x="836409" y="294350"/>
                  </a:lnTo>
                  <a:lnTo>
                    <a:pt x="712849" y="0"/>
                  </a:lnTo>
                  <a:lnTo>
                    <a:pt x="655821" y="142427"/>
                  </a:lnTo>
                </a:path>
                <a:path w="1378585" h="892810">
                  <a:moveTo>
                    <a:pt x="0" y="892547"/>
                  </a:moveTo>
                  <a:lnTo>
                    <a:pt x="0" y="142427"/>
                  </a:lnTo>
                  <a:lnTo>
                    <a:pt x="655821" y="142427"/>
                  </a:lnTo>
                </a:path>
              </a:pathLst>
            </a:custGeom>
            <a:ln w="28499">
              <a:solidFill>
                <a:srgbClr val="000000"/>
              </a:solidFill>
            </a:ln>
          </p:spPr>
          <p:txBody>
            <a:bodyPr wrap="square" lIns="0" tIns="0" rIns="0" bIns="0" rtlCol="0"/>
            <a:lstStyle/>
            <a:p>
              <a:endParaRPr/>
            </a:p>
          </p:txBody>
        </p:sp>
        <p:sp>
          <p:nvSpPr>
            <p:cNvPr id="7" name="object 7"/>
            <p:cNvSpPr/>
            <p:nvPr/>
          </p:nvSpPr>
          <p:spPr>
            <a:xfrm>
              <a:off x="2955574" y="1968577"/>
              <a:ext cx="370840" cy="361315"/>
            </a:xfrm>
            <a:custGeom>
              <a:avLst/>
              <a:gdLst/>
              <a:ahLst/>
              <a:cxnLst/>
              <a:rect l="l" t="t" r="r" b="b"/>
              <a:pathLst>
                <a:path w="370839" h="361314">
                  <a:moveTo>
                    <a:pt x="370681" y="0"/>
                  </a:moveTo>
                  <a:lnTo>
                    <a:pt x="0" y="0"/>
                  </a:lnTo>
                  <a:lnTo>
                    <a:pt x="190093" y="360804"/>
                  </a:lnTo>
                  <a:lnTo>
                    <a:pt x="370681" y="0"/>
                  </a:lnTo>
                  <a:close/>
                </a:path>
              </a:pathLst>
            </a:custGeom>
            <a:solidFill>
              <a:srgbClr val="000000"/>
            </a:solidFill>
          </p:spPr>
          <p:txBody>
            <a:bodyPr wrap="square" lIns="0" tIns="0" rIns="0" bIns="0" rtlCol="0"/>
            <a:lstStyle/>
            <a:p>
              <a:endParaRPr/>
            </a:p>
          </p:txBody>
        </p:sp>
        <p:sp>
          <p:nvSpPr>
            <p:cNvPr id="8" name="object 8"/>
            <p:cNvSpPr/>
            <p:nvPr/>
          </p:nvSpPr>
          <p:spPr>
            <a:xfrm>
              <a:off x="2955574" y="1427351"/>
              <a:ext cx="370840" cy="1452880"/>
            </a:xfrm>
            <a:custGeom>
              <a:avLst/>
              <a:gdLst/>
              <a:ahLst/>
              <a:cxnLst/>
              <a:rect l="l" t="t" r="r" b="b"/>
              <a:pathLst>
                <a:path w="370839" h="1452880">
                  <a:moveTo>
                    <a:pt x="0" y="541225"/>
                  </a:moveTo>
                  <a:lnTo>
                    <a:pt x="190093" y="902029"/>
                  </a:lnTo>
                  <a:lnTo>
                    <a:pt x="370681" y="541225"/>
                  </a:lnTo>
                  <a:lnTo>
                    <a:pt x="0" y="541225"/>
                  </a:lnTo>
                </a:path>
                <a:path w="370839" h="1452880">
                  <a:moveTo>
                    <a:pt x="370681" y="902029"/>
                  </a:moveTo>
                  <a:lnTo>
                    <a:pt x="0" y="902029"/>
                  </a:lnTo>
                </a:path>
                <a:path w="370839" h="1452880">
                  <a:moveTo>
                    <a:pt x="190093" y="0"/>
                  </a:moveTo>
                  <a:lnTo>
                    <a:pt x="190093" y="1452750"/>
                  </a:lnTo>
                </a:path>
              </a:pathLst>
            </a:custGeom>
            <a:ln w="28499">
              <a:solidFill>
                <a:srgbClr val="000000"/>
              </a:solidFill>
            </a:ln>
          </p:spPr>
          <p:txBody>
            <a:bodyPr wrap="square" lIns="0" tIns="0" rIns="0" bIns="0" rtlCol="0"/>
            <a:lstStyle/>
            <a:p>
              <a:endParaRPr/>
            </a:p>
          </p:txBody>
        </p:sp>
      </p:grpSp>
      <p:sp>
        <p:nvSpPr>
          <p:cNvPr id="9" name="object 9"/>
          <p:cNvSpPr txBox="1"/>
          <p:nvPr/>
        </p:nvSpPr>
        <p:spPr>
          <a:xfrm>
            <a:off x="1688259" y="607563"/>
            <a:ext cx="1107440" cy="390525"/>
          </a:xfrm>
          <a:prstGeom prst="rect">
            <a:avLst/>
          </a:prstGeom>
        </p:spPr>
        <p:txBody>
          <a:bodyPr vert="horz" wrap="square" lIns="0" tIns="11430" rIns="0" bIns="0" rtlCol="0">
            <a:spAutoFit/>
          </a:bodyPr>
          <a:lstStyle/>
          <a:p>
            <a:pPr marL="12700">
              <a:lnSpc>
                <a:spcPct val="100000"/>
              </a:lnSpc>
              <a:spcBef>
                <a:spcPts val="90"/>
              </a:spcBef>
            </a:pPr>
            <a:r>
              <a:rPr sz="2400" dirty="0">
                <a:latin typeface="Calibri"/>
                <a:cs typeface="Calibri"/>
              </a:rPr>
              <a:t>R=220</a:t>
            </a:r>
            <a:r>
              <a:rPr sz="2400" spc="-20" dirty="0">
                <a:latin typeface="Calibri"/>
                <a:cs typeface="Calibri"/>
              </a:rPr>
              <a:t> </a:t>
            </a:r>
            <a:r>
              <a:rPr sz="2400" spc="-50" dirty="0">
                <a:latin typeface="Symbol"/>
                <a:cs typeface="Symbol"/>
              </a:rPr>
              <a:t></a:t>
            </a:r>
            <a:endParaRPr sz="2400">
              <a:latin typeface="Symbol"/>
              <a:cs typeface="Symbol"/>
            </a:endParaRPr>
          </a:p>
        </p:txBody>
      </p:sp>
      <p:sp>
        <p:nvSpPr>
          <p:cNvPr id="10" name="object 10"/>
          <p:cNvSpPr txBox="1"/>
          <p:nvPr/>
        </p:nvSpPr>
        <p:spPr>
          <a:xfrm>
            <a:off x="3188293" y="1575692"/>
            <a:ext cx="1350010" cy="390525"/>
          </a:xfrm>
          <a:prstGeom prst="rect">
            <a:avLst/>
          </a:prstGeom>
        </p:spPr>
        <p:txBody>
          <a:bodyPr vert="horz" wrap="square" lIns="0" tIns="11430" rIns="0" bIns="0" rtlCol="0">
            <a:spAutoFit/>
          </a:bodyPr>
          <a:lstStyle/>
          <a:p>
            <a:pPr marL="38100">
              <a:lnSpc>
                <a:spcPct val="100000"/>
              </a:lnSpc>
              <a:spcBef>
                <a:spcPts val="90"/>
              </a:spcBef>
            </a:pPr>
            <a:r>
              <a:rPr sz="2400" dirty="0">
                <a:latin typeface="Calibri"/>
                <a:cs typeface="Calibri"/>
              </a:rPr>
              <a:t>U</a:t>
            </a:r>
            <a:r>
              <a:rPr sz="2325" baseline="-12544" dirty="0">
                <a:latin typeface="Calibri"/>
                <a:cs typeface="Calibri"/>
              </a:rPr>
              <a:t>LED</a:t>
            </a:r>
            <a:r>
              <a:rPr sz="2400" dirty="0">
                <a:latin typeface="Calibri"/>
                <a:cs typeface="Calibri"/>
              </a:rPr>
              <a:t>=1,5</a:t>
            </a:r>
            <a:r>
              <a:rPr sz="2400" spc="-60" dirty="0">
                <a:latin typeface="Calibri"/>
                <a:cs typeface="Calibri"/>
              </a:rPr>
              <a:t> </a:t>
            </a:r>
            <a:r>
              <a:rPr sz="2400" spc="-50" dirty="0">
                <a:latin typeface="Calibri"/>
                <a:cs typeface="Calibri"/>
              </a:rPr>
              <a:t>V</a:t>
            </a:r>
            <a:endParaRPr sz="2400">
              <a:latin typeface="Calibri"/>
              <a:cs typeface="Calibri"/>
            </a:endParaRPr>
          </a:p>
        </p:txBody>
      </p:sp>
      <p:grpSp>
        <p:nvGrpSpPr>
          <p:cNvPr id="11" name="object 11"/>
          <p:cNvGrpSpPr/>
          <p:nvPr/>
        </p:nvGrpSpPr>
        <p:grpSpPr>
          <a:xfrm>
            <a:off x="1211439" y="1156694"/>
            <a:ext cx="2381250" cy="1737995"/>
            <a:chOff x="1211439" y="1156694"/>
            <a:chExt cx="2381250" cy="1737995"/>
          </a:xfrm>
        </p:grpSpPr>
        <p:sp>
          <p:nvSpPr>
            <p:cNvPr id="12" name="object 12"/>
            <p:cNvSpPr/>
            <p:nvPr/>
          </p:nvSpPr>
          <p:spPr>
            <a:xfrm>
              <a:off x="3326256" y="2158468"/>
              <a:ext cx="171450" cy="171450"/>
            </a:xfrm>
            <a:custGeom>
              <a:avLst/>
              <a:gdLst/>
              <a:ahLst/>
              <a:cxnLst/>
              <a:rect l="l" t="t" r="r" b="b"/>
              <a:pathLst>
                <a:path w="171450" h="171450">
                  <a:moveTo>
                    <a:pt x="0" y="0"/>
                  </a:moveTo>
                  <a:lnTo>
                    <a:pt x="171083" y="170913"/>
                  </a:lnTo>
                </a:path>
              </a:pathLst>
            </a:custGeom>
            <a:ln w="28499">
              <a:solidFill>
                <a:srgbClr val="000000"/>
              </a:solidFill>
            </a:ln>
          </p:spPr>
          <p:txBody>
            <a:bodyPr wrap="square" lIns="0" tIns="0" rIns="0" bIns="0" rtlCol="0"/>
            <a:lstStyle/>
            <a:p>
              <a:endParaRPr/>
            </a:p>
          </p:txBody>
        </p:sp>
        <p:sp>
          <p:nvSpPr>
            <p:cNvPr id="13" name="object 13"/>
            <p:cNvSpPr/>
            <p:nvPr/>
          </p:nvSpPr>
          <p:spPr>
            <a:xfrm>
              <a:off x="3449816" y="2281905"/>
              <a:ext cx="142875" cy="152400"/>
            </a:xfrm>
            <a:custGeom>
              <a:avLst/>
              <a:gdLst/>
              <a:ahLst/>
              <a:cxnLst/>
              <a:rect l="l" t="t" r="r" b="b"/>
              <a:pathLst>
                <a:path w="142875" h="152400">
                  <a:moveTo>
                    <a:pt x="66532" y="0"/>
                  </a:moveTo>
                  <a:lnTo>
                    <a:pt x="0" y="75961"/>
                  </a:lnTo>
                  <a:lnTo>
                    <a:pt x="142569" y="151922"/>
                  </a:lnTo>
                  <a:lnTo>
                    <a:pt x="66532" y="0"/>
                  </a:lnTo>
                  <a:close/>
                </a:path>
              </a:pathLst>
            </a:custGeom>
            <a:solidFill>
              <a:srgbClr val="000000"/>
            </a:solidFill>
          </p:spPr>
          <p:txBody>
            <a:bodyPr wrap="square" lIns="0" tIns="0" rIns="0" bIns="0" rtlCol="0"/>
            <a:lstStyle/>
            <a:p>
              <a:endParaRPr/>
            </a:p>
          </p:txBody>
        </p:sp>
        <p:sp>
          <p:nvSpPr>
            <p:cNvPr id="14" name="object 14"/>
            <p:cNvSpPr/>
            <p:nvPr/>
          </p:nvSpPr>
          <p:spPr>
            <a:xfrm>
              <a:off x="1225726" y="1170981"/>
              <a:ext cx="1920239" cy="1709420"/>
            </a:xfrm>
            <a:custGeom>
              <a:avLst/>
              <a:gdLst/>
              <a:ahLst/>
              <a:cxnLst/>
              <a:rect l="l" t="t" r="r" b="b"/>
              <a:pathLst>
                <a:path w="1920239" h="1709420">
                  <a:moveTo>
                    <a:pt x="1378175" y="0"/>
                  </a:moveTo>
                  <a:lnTo>
                    <a:pt x="1919940" y="0"/>
                  </a:lnTo>
                  <a:lnTo>
                    <a:pt x="1919940" y="341826"/>
                  </a:lnTo>
                </a:path>
                <a:path w="1920239" h="1709420">
                  <a:moveTo>
                    <a:pt x="0" y="892534"/>
                  </a:moveTo>
                  <a:lnTo>
                    <a:pt x="0" y="1709120"/>
                  </a:lnTo>
                  <a:lnTo>
                    <a:pt x="1919940" y="1709120"/>
                  </a:lnTo>
                </a:path>
              </a:pathLst>
            </a:custGeom>
            <a:ln w="28499">
              <a:solidFill>
                <a:srgbClr val="000000"/>
              </a:solidFill>
            </a:ln>
          </p:spPr>
          <p:txBody>
            <a:bodyPr wrap="square" lIns="0" tIns="0" rIns="0" bIns="0" rtlCol="0"/>
            <a:lstStyle/>
            <a:p>
              <a:endParaRPr/>
            </a:p>
          </p:txBody>
        </p:sp>
      </p:grpSp>
      <p:sp>
        <p:nvSpPr>
          <p:cNvPr id="15" name="object 15"/>
          <p:cNvSpPr txBox="1"/>
          <p:nvPr/>
        </p:nvSpPr>
        <p:spPr>
          <a:xfrm>
            <a:off x="1605100" y="2841932"/>
            <a:ext cx="1117600" cy="390525"/>
          </a:xfrm>
          <a:prstGeom prst="rect">
            <a:avLst/>
          </a:prstGeom>
        </p:spPr>
        <p:txBody>
          <a:bodyPr vert="horz" wrap="square" lIns="0" tIns="11430" rIns="0" bIns="0" rtlCol="0">
            <a:spAutoFit/>
          </a:bodyPr>
          <a:lstStyle/>
          <a:p>
            <a:pPr marL="12700">
              <a:lnSpc>
                <a:spcPct val="100000"/>
              </a:lnSpc>
              <a:spcBef>
                <a:spcPts val="90"/>
              </a:spcBef>
            </a:pPr>
            <a:r>
              <a:rPr sz="2400" dirty="0">
                <a:latin typeface="Times New Roman"/>
                <a:cs typeface="Times New Roman"/>
              </a:rPr>
              <a:t>I</a:t>
            </a:r>
            <a:r>
              <a:rPr sz="2400" spc="-10" dirty="0">
                <a:latin typeface="Times New Roman"/>
                <a:cs typeface="Times New Roman"/>
              </a:rPr>
              <a:t> </a:t>
            </a:r>
            <a:r>
              <a:rPr sz="2400" dirty="0">
                <a:latin typeface="Times New Roman"/>
                <a:cs typeface="Times New Roman"/>
              </a:rPr>
              <a:t>=</a:t>
            </a:r>
            <a:r>
              <a:rPr sz="2400" spc="-10" dirty="0">
                <a:latin typeface="Times New Roman"/>
                <a:cs typeface="Times New Roman"/>
              </a:rPr>
              <a:t> </a:t>
            </a:r>
            <a:r>
              <a:rPr sz="2400" dirty="0">
                <a:latin typeface="Times New Roman"/>
                <a:cs typeface="Times New Roman"/>
              </a:rPr>
              <a:t>?</a:t>
            </a:r>
            <a:r>
              <a:rPr sz="2400" spc="-5" dirty="0">
                <a:latin typeface="Times New Roman"/>
                <a:cs typeface="Times New Roman"/>
              </a:rPr>
              <a:t> </a:t>
            </a:r>
            <a:r>
              <a:rPr sz="2400" spc="-25" dirty="0">
                <a:latin typeface="Times New Roman"/>
                <a:cs typeface="Times New Roman"/>
              </a:rPr>
              <a:t>mA</a:t>
            </a:r>
            <a:endParaRPr sz="2400">
              <a:latin typeface="Times New Roman"/>
              <a:cs typeface="Times New Roman"/>
            </a:endParaRPr>
          </a:p>
        </p:txBody>
      </p:sp>
      <p:grpSp>
        <p:nvGrpSpPr>
          <p:cNvPr id="16" name="object 16"/>
          <p:cNvGrpSpPr/>
          <p:nvPr/>
        </p:nvGrpSpPr>
        <p:grpSpPr>
          <a:xfrm>
            <a:off x="1824535" y="2058761"/>
            <a:ext cx="1853564" cy="907415"/>
            <a:chOff x="1824535" y="2058761"/>
            <a:chExt cx="1853564" cy="907415"/>
          </a:xfrm>
        </p:grpSpPr>
        <p:sp>
          <p:nvSpPr>
            <p:cNvPr id="17" name="object 17"/>
            <p:cNvSpPr/>
            <p:nvPr/>
          </p:nvSpPr>
          <p:spPr>
            <a:xfrm>
              <a:off x="1843529" y="2813635"/>
              <a:ext cx="133350" cy="133350"/>
            </a:xfrm>
            <a:custGeom>
              <a:avLst/>
              <a:gdLst/>
              <a:ahLst/>
              <a:cxnLst/>
              <a:rect l="l" t="t" r="r" b="b"/>
              <a:pathLst>
                <a:path w="133350" h="133350">
                  <a:moveTo>
                    <a:pt x="57027" y="66466"/>
                  </a:moveTo>
                  <a:lnTo>
                    <a:pt x="133065" y="66466"/>
                  </a:lnTo>
                </a:path>
                <a:path w="133350" h="133350">
                  <a:moveTo>
                    <a:pt x="0" y="66466"/>
                  </a:moveTo>
                  <a:lnTo>
                    <a:pt x="133065" y="66466"/>
                  </a:lnTo>
                </a:path>
                <a:path w="133350" h="133350">
                  <a:moveTo>
                    <a:pt x="0" y="66466"/>
                  </a:moveTo>
                  <a:lnTo>
                    <a:pt x="133065" y="0"/>
                  </a:lnTo>
                </a:path>
                <a:path w="133350" h="133350">
                  <a:moveTo>
                    <a:pt x="0" y="66466"/>
                  </a:moveTo>
                  <a:lnTo>
                    <a:pt x="133065" y="132932"/>
                  </a:lnTo>
                </a:path>
              </a:pathLst>
            </a:custGeom>
            <a:ln w="37999">
              <a:solidFill>
                <a:srgbClr val="000000"/>
              </a:solidFill>
            </a:ln>
          </p:spPr>
          <p:txBody>
            <a:bodyPr wrap="square" lIns="0" tIns="0" rIns="0" bIns="0" rtlCol="0"/>
            <a:lstStyle/>
            <a:p>
              <a:endParaRPr/>
            </a:p>
          </p:txBody>
        </p:sp>
        <p:sp>
          <p:nvSpPr>
            <p:cNvPr id="18" name="object 18"/>
            <p:cNvSpPr/>
            <p:nvPr/>
          </p:nvSpPr>
          <p:spPr>
            <a:xfrm>
              <a:off x="3411797" y="2073011"/>
              <a:ext cx="171450" cy="171450"/>
            </a:xfrm>
            <a:custGeom>
              <a:avLst/>
              <a:gdLst/>
              <a:ahLst/>
              <a:cxnLst/>
              <a:rect l="l" t="t" r="r" b="b"/>
              <a:pathLst>
                <a:path w="171450" h="171450">
                  <a:moveTo>
                    <a:pt x="0" y="0"/>
                  </a:moveTo>
                  <a:lnTo>
                    <a:pt x="171083" y="170913"/>
                  </a:lnTo>
                </a:path>
              </a:pathLst>
            </a:custGeom>
            <a:ln w="28499">
              <a:solidFill>
                <a:srgbClr val="000000"/>
              </a:solidFill>
            </a:ln>
          </p:spPr>
          <p:txBody>
            <a:bodyPr wrap="square" lIns="0" tIns="0" rIns="0" bIns="0" rtlCol="0"/>
            <a:lstStyle/>
            <a:p>
              <a:endParaRPr/>
            </a:p>
          </p:txBody>
        </p:sp>
        <p:sp>
          <p:nvSpPr>
            <p:cNvPr id="19" name="object 19"/>
            <p:cNvSpPr/>
            <p:nvPr/>
          </p:nvSpPr>
          <p:spPr>
            <a:xfrm>
              <a:off x="3535358" y="2196448"/>
              <a:ext cx="142875" cy="142875"/>
            </a:xfrm>
            <a:custGeom>
              <a:avLst/>
              <a:gdLst/>
              <a:ahLst/>
              <a:cxnLst/>
              <a:rect l="l" t="t" r="r" b="b"/>
              <a:pathLst>
                <a:path w="142875" h="142875">
                  <a:moveTo>
                    <a:pt x="66532" y="0"/>
                  </a:moveTo>
                  <a:lnTo>
                    <a:pt x="0" y="75961"/>
                  </a:lnTo>
                  <a:lnTo>
                    <a:pt x="142569" y="142427"/>
                  </a:lnTo>
                  <a:lnTo>
                    <a:pt x="66532" y="0"/>
                  </a:lnTo>
                  <a:close/>
                </a:path>
              </a:pathLst>
            </a:custGeom>
            <a:solidFill>
              <a:srgbClr val="000000"/>
            </a:solidFill>
          </p:spPr>
          <p:txBody>
            <a:bodyPr wrap="square" lIns="0" tIns="0" rIns="0" bIns="0" rtlCol="0"/>
            <a:lstStyle/>
            <a:p>
              <a:endParaRPr/>
            </a:p>
          </p:txBody>
        </p:sp>
      </p:grpSp>
      <p:sp>
        <p:nvSpPr>
          <p:cNvPr id="20" name="object 20"/>
          <p:cNvSpPr/>
          <p:nvPr/>
        </p:nvSpPr>
        <p:spPr>
          <a:xfrm>
            <a:off x="5270846" y="1366119"/>
            <a:ext cx="445770" cy="0"/>
          </a:xfrm>
          <a:custGeom>
            <a:avLst/>
            <a:gdLst/>
            <a:ahLst/>
            <a:cxnLst/>
            <a:rect l="l" t="t" r="r" b="b"/>
            <a:pathLst>
              <a:path w="445770">
                <a:moveTo>
                  <a:pt x="0" y="0"/>
                </a:moveTo>
                <a:lnTo>
                  <a:pt x="445696" y="0"/>
                </a:lnTo>
              </a:path>
            </a:pathLst>
          </a:custGeom>
          <a:ln w="14178">
            <a:solidFill>
              <a:srgbClr val="000000"/>
            </a:solidFill>
          </a:ln>
        </p:spPr>
        <p:txBody>
          <a:bodyPr wrap="square" lIns="0" tIns="0" rIns="0" bIns="0" rtlCol="0"/>
          <a:lstStyle/>
          <a:p>
            <a:endParaRPr/>
          </a:p>
        </p:txBody>
      </p:sp>
      <p:sp>
        <p:nvSpPr>
          <p:cNvPr id="21" name="object 21"/>
          <p:cNvSpPr/>
          <p:nvPr/>
        </p:nvSpPr>
        <p:spPr>
          <a:xfrm>
            <a:off x="6074034" y="1366119"/>
            <a:ext cx="1201420" cy="0"/>
          </a:xfrm>
          <a:custGeom>
            <a:avLst/>
            <a:gdLst/>
            <a:ahLst/>
            <a:cxnLst/>
            <a:rect l="l" t="t" r="r" b="b"/>
            <a:pathLst>
              <a:path w="1201420">
                <a:moveTo>
                  <a:pt x="0" y="0"/>
                </a:moveTo>
                <a:lnTo>
                  <a:pt x="1201416" y="0"/>
                </a:lnTo>
              </a:path>
            </a:pathLst>
          </a:custGeom>
          <a:ln w="14178">
            <a:solidFill>
              <a:srgbClr val="000000"/>
            </a:solidFill>
          </a:ln>
        </p:spPr>
        <p:txBody>
          <a:bodyPr wrap="square" lIns="0" tIns="0" rIns="0" bIns="0" rtlCol="0"/>
          <a:lstStyle/>
          <a:p>
            <a:endParaRPr/>
          </a:p>
        </p:txBody>
      </p:sp>
      <p:sp>
        <p:nvSpPr>
          <p:cNvPr id="22" name="object 22"/>
          <p:cNvSpPr/>
          <p:nvPr/>
        </p:nvSpPr>
        <p:spPr>
          <a:xfrm>
            <a:off x="7633081" y="1366119"/>
            <a:ext cx="802640" cy="0"/>
          </a:xfrm>
          <a:custGeom>
            <a:avLst/>
            <a:gdLst/>
            <a:ahLst/>
            <a:cxnLst/>
            <a:rect l="l" t="t" r="r" b="b"/>
            <a:pathLst>
              <a:path w="802640">
                <a:moveTo>
                  <a:pt x="0" y="0"/>
                </a:moveTo>
                <a:lnTo>
                  <a:pt x="802520" y="0"/>
                </a:lnTo>
              </a:path>
            </a:pathLst>
          </a:custGeom>
          <a:ln w="14178">
            <a:solidFill>
              <a:srgbClr val="000000"/>
            </a:solidFill>
          </a:ln>
        </p:spPr>
        <p:txBody>
          <a:bodyPr wrap="square" lIns="0" tIns="0" rIns="0" bIns="0" rtlCol="0"/>
          <a:lstStyle/>
          <a:p>
            <a:endParaRPr/>
          </a:p>
        </p:txBody>
      </p:sp>
      <p:sp>
        <p:nvSpPr>
          <p:cNvPr id="23" name="object 23"/>
          <p:cNvSpPr/>
          <p:nvPr/>
        </p:nvSpPr>
        <p:spPr>
          <a:xfrm>
            <a:off x="5091767" y="3140502"/>
            <a:ext cx="1530350" cy="41910"/>
          </a:xfrm>
          <a:custGeom>
            <a:avLst/>
            <a:gdLst/>
            <a:ahLst/>
            <a:cxnLst/>
            <a:rect l="l" t="t" r="r" b="b"/>
            <a:pathLst>
              <a:path w="1530350" h="41910">
                <a:moveTo>
                  <a:pt x="0" y="41859"/>
                </a:moveTo>
                <a:lnTo>
                  <a:pt x="1529737" y="41859"/>
                </a:lnTo>
              </a:path>
              <a:path w="1530350" h="41910">
                <a:moveTo>
                  <a:pt x="0" y="0"/>
                </a:moveTo>
                <a:lnTo>
                  <a:pt x="1529737" y="0"/>
                </a:lnTo>
              </a:path>
            </a:pathLst>
          </a:custGeom>
          <a:ln w="14212">
            <a:solidFill>
              <a:srgbClr val="000000"/>
            </a:solidFill>
          </a:ln>
        </p:spPr>
        <p:txBody>
          <a:bodyPr wrap="square" lIns="0" tIns="0" rIns="0" bIns="0" rtlCol="0"/>
          <a:lstStyle/>
          <a:p>
            <a:endParaRPr/>
          </a:p>
        </p:txBody>
      </p:sp>
      <p:sp>
        <p:nvSpPr>
          <p:cNvPr id="24" name="object 24"/>
          <p:cNvSpPr txBox="1"/>
          <p:nvPr/>
        </p:nvSpPr>
        <p:spPr>
          <a:xfrm>
            <a:off x="5073617" y="1963117"/>
            <a:ext cx="1582420" cy="1101725"/>
          </a:xfrm>
          <a:prstGeom prst="rect">
            <a:avLst/>
          </a:prstGeom>
        </p:spPr>
        <p:txBody>
          <a:bodyPr vert="horz" wrap="square" lIns="0" tIns="12065" rIns="0" bIns="0" rtlCol="0">
            <a:spAutoFit/>
          </a:bodyPr>
          <a:lstStyle/>
          <a:p>
            <a:pPr marL="12700">
              <a:lnSpc>
                <a:spcPct val="100000"/>
              </a:lnSpc>
              <a:spcBef>
                <a:spcPts val="95"/>
              </a:spcBef>
            </a:pPr>
            <a:r>
              <a:rPr sz="2650" dirty="0">
                <a:latin typeface="Symbol"/>
                <a:cs typeface="Symbol"/>
              </a:rPr>
              <a:t></a:t>
            </a:r>
            <a:r>
              <a:rPr sz="2650" spc="-95" dirty="0">
                <a:latin typeface="Times New Roman"/>
                <a:cs typeface="Times New Roman"/>
              </a:rPr>
              <a:t> </a:t>
            </a:r>
            <a:r>
              <a:rPr sz="2650" spc="-10" dirty="0">
                <a:latin typeface="Times New Roman"/>
                <a:cs typeface="Times New Roman"/>
              </a:rPr>
              <a:t>0,01591</a:t>
            </a:r>
            <a:r>
              <a:rPr sz="2650" i="1" spc="-10" dirty="0">
                <a:latin typeface="Times New Roman"/>
                <a:cs typeface="Times New Roman"/>
              </a:rPr>
              <a:t>A</a:t>
            </a:r>
            <a:endParaRPr sz="2650">
              <a:latin typeface="Times New Roman"/>
              <a:cs typeface="Times New Roman"/>
            </a:endParaRPr>
          </a:p>
          <a:p>
            <a:pPr marL="12700">
              <a:lnSpc>
                <a:spcPct val="100000"/>
              </a:lnSpc>
              <a:spcBef>
                <a:spcPts val="2115"/>
              </a:spcBef>
            </a:pPr>
            <a:r>
              <a:rPr sz="2650" dirty="0">
                <a:latin typeface="Symbol"/>
                <a:cs typeface="Symbol"/>
              </a:rPr>
              <a:t></a:t>
            </a:r>
            <a:r>
              <a:rPr sz="2650" spc="-340" dirty="0">
                <a:latin typeface="Times New Roman"/>
                <a:cs typeface="Times New Roman"/>
              </a:rPr>
              <a:t> </a:t>
            </a:r>
            <a:r>
              <a:rPr sz="2650" spc="-10" dirty="0">
                <a:latin typeface="Times New Roman"/>
                <a:cs typeface="Times New Roman"/>
              </a:rPr>
              <a:t>15,91</a:t>
            </a:r>
            <a:r>
              <a:rPr sz="2650" i="1" spc="-10" dirty="0">
                <a:latin typeface="Times New Roman"/>
                <a:cs typeface="Times New Roman"/>
              </a:rPr>
              <a:t>mA</a:t>
            </a:r>
            <a:endParaRPr sz="2650">
              <a:latin typeface="Times New Roman"/>
              <a:cs typeface="Times New Roman"/>
            </a:endParaRPr>
          </a:p>
        </p:txBody>
      </p:sp>
      <p:sp>
        <p:nvSpPr>
          <p:cNvPr id="25" name="object 25"/>
          <p:cNvSpPr txBox="1"/>
          <p:nvPr/>
        </p:nvSpPr>
        <p:spPr>
          <a:xfrm>
            <a:off x="5767982" y="889572"/>
            <a:ext cx="2566035" cy="429259"/>
          </a:xfrm>
          <a:prstGeom prst="rect">
            <a:avLst/>
          </a:prstGeom>
        </p:spPr>
        <p:txBody>
          <a:bodyPr vert="horz" wrap="square" lIns="0" tIns="12065" rIns="0" bIns="0" rtlCol="0">
            <a:spAutoFit/>
          </a:bodyPr>
          <a:lstStyle/>
          <a:p>
            <a:pPr marL="38100">
              <a:lnSpc>
                <a:spcPct val="100000"/>
              </a:lnSpc>
              <a:spcBef>
                <a:spcPts val="95"/>
              </a:spcBef>
              <a:tabLst>
                <a:tab pos="1596390" algn="l"/>
                <a:tab pos="1952625" algn="l"/>
              </a:tabLst>
            </a:pPr>
            <a:r>
              <a:rPr sz="3975" baseline="-34591" dirty="0">
                <a:latin typeface="Symbol"/>
                <a:cs typeface="Symbol"/>
              </a:rPr>
              <a:t></a:t>
            </a:r>
            <a:r>
              <a:rPr sz="3975" spc="195" baseline="-34591" dirty="0">
                <a:latin typeface="Times New Roman"/>
                <a:cs typeface="Times New Roman"/>
              </a:rPr>
              <a:t> </a:t>
            </a:r>
            <a:r>
              <a:rPr sz="2650" spc="-20" dirty="0">
                <a:latin typeface="Times New Roman"/>
                <a:cs typeface="Times New Roman"/>
              </a:rPr>
              <a:t>(5</a:t>
            </a:r>
            <a:r>
              <a:rPr sz="2650" spc="-335" dirty="0">
                <a:latin typeface="Times New Roman"/>
                <a:cs typeface="Times New Roman"/>
              </a:rPr>
              <a:t> </a:t>
            </a:r>
            <a:r>
              <a:rPr sz="2650" spc="95" dirty="0">
                <a:latin typeface="Times New Roman"/>
                <a:cs typeface="Times New Roman"/>
              </a:rPr>
              <a:t>-</a:t>
            </a:r>
            <a:r>
              <a:rPr sz="2650" spc="-20" dirty="0">
                <a:latin typeface="Times New Roman"/>
                <a:cs typeface="Times New Roman"/>
              </a:rPr>
              <a:t>1,5)</a:t>
            </a:r>
            <a:r>
              <a:rPr sz="2650" i="1" spc="-20" dirty="0">
                <a:latin typeface="Times New Roman"/>
                <a:cs typeface="Times New Roman"/>
              </a:rPr>
              <a:t>V</a:t>
            </a:r>
            <a:r>
              <a:rPr sz="2650" i="1" dirty="0">
                <a:latin typeface="Times New Roman"/>
                <a:cs typeface="Times New Roman"/>
              </a:rPr>
              <a:t>	</a:t>
            </a:r>
            <a:r>
              <a:rPr sz="3975" spc="-75" baseline="-34591" dirty="0">
                <a:latin typeface="Symbol"/>
                <a:cs typeface="Symbol"/>
              </a:rPr>
              <a:t></a:t>
            </a:r>
            <a:r>
              <a:rPr sz="3975" baseline="-34591" dirty="0">
                <a:latin typeface="Times New Roman"/>
                <a:cs typeface="Times New Roman"/>
              </a:rPr>
              <a:t>	</a:t>
            </a:r>
            <a:r>
              <a:rPr sz="2650" spc="-45" dirty="0">
                <a:latin typeface="Times New Roman"/>
                <a:cs typeface="Times New Roman"/>
              </a:rPr>
              <a:t>3,5</a:t>
            </a:r>
            <a:r>
              <a:rPr sz="2650" i="1" spc="-45" dirty="0">
                <a:latin typeface="Times New Roman"/>
                <a:cs typeface="Times New Roman"/>
              </a:rPr>
              <a:t>V</a:t>
            </a:r>
            <a:endParaRPr sz="2650">
              <a:latin typeface="Times New Roman"/>
              <a:cs typeface="Times New Roman"/>
            </a:endParaRPr>
          </a:p>
        </p:txBody>
      </p:sp>
      <p:sp>
        <p:nvSpPr>
          <p:cNvPr id="26" name="object 26"/>
          <p:cNvSpPr txBox="1"/>
          <p:nvPr/>
        </p:nvSpPr>
        <p:spPr>
          <a:xfrm>
            <a:off x="4738209" y="1101569"/>
            <a:ext cx="960755" cy="429259"/>
          </a:xfrm>
          <a:prstGeom prst="rect">
            <a:avLst/>
          </a:prstGeom>
        </p:spPr>
        <p:txBody>
          <a:bodyPr vert="horz" wrap="square" lIns="0" tIns="12065" rIns="0" bIns="0" rtlCol="0">
            <a:spAutoFit/>
          </a:bodyPr>
          <a:lstStyle/>
          <a:p>
            <a:pPr marL="38100">
              <a:lnSpc>
                <a:spcPct val="100000"/>
              </a:lnSpc>
              <a:spcBef>
                <a:spcPts val="95"/>
              </a:spcBef>
            </a:pPr>
            <a:r>
              <a:rPr sz="2650" i="1" dirty="0">
                <a:latin typeface="Times New Roman"/>
                <a:cs typeface="Times New Roman"/>
              </a:rPr>
              <a:t>I</a:t>
            </a:r>
            <a:r>
              <a:rPr sz="2650" i="1" spc="229" dirty="0">
                <a:latin typeface="Times New Roman"/>
                <a:cs typeface="Times New Roman"/>
              </a:rPr>
              <a:t> </a:t>
            </a:r>
            <a:r>
              <a:rPr sz="2650" dirty="0">
                <a:latin typeface="Symbol"/>
                <a:cs typeface="Symbol"/>
              </a:rPr>
              <a:t></a:t>
            </a:r>
            <a:r>
              <a:rPr sz="2650" spc="-90" dirty="0">
                <a:latin typeface="Times New Roman"/>
                <a:cs typeface="Times New Roman"/>
              </a:rPr>
              <a:t> </a:t>
            </a:r>
            <a:r>
              <a:rPr sz="3975" i="1" spc="150" baseline="34591" dirty="0">
                <a:latin typeface="Times New Roman"/>
                <a:cs typeface="Times New Roman"/>
              </a:rPr>
              <a:t>U</a:t>
            </a:r>
            <a:r>
              <a:rPr sz="2325" i="1" spc="150" baseline="35842" dirty="0">
                <a:latin typeface="Times New Roman"/>
                <a:cs typeface="Times New Roman"/>
              </a:rPr>
              <a:t>R</a:t>
            </a:r>
            <a:endParaRPr sz="2325" baseline="35842">
              <a:latin typeface="Times New Roman"/>
              <a:cs typeface="Times New Roman"/>
            </a:endParaRPr>
          </a:p>
        </p:txBody>
      </p:sp>
      <p:sp>
        <p:nvSpPr>
          <p:cNvPr id="27" name="object 27"/>
          <p:cNvSpPr txBox="1"/>
          <p:nvPr/>
        </p:nvSpPr>
        <p:spPr>
          <a:xfrm>
            <a:off x="5382973" y="1364212"/>
            <a:ext cx="3049270" cy="429259"/>
          </a:xfrm>
          <a:prstGeom prst="rect">
            <a:avLst/>
          </a:prstGeom>
        </p:spPr>
        <p:txBody>
          <a:bodyPr vert="horz" wrap="square" lIns="0" tIns="12065" rIns="0" bIns="0" rtlCol="0">
            <a:spAutoFit/>
          </a:bodyPr>
          <a:lstStyle/>
          <a:p>
            <a:pPr marL="12700">
              <a:lnSpc>
                <a:spcPct val="100000"/>
              </a:lnSpc>
              <a:spcBef>
                <a:spcPts val="95"/>
              </a:spcBef>
              <a:tabLst>
                <a:tab pos="913130" algn="l"/>
                <a:tab pos="2272030" algn="l"/>
              </a:tabLst>
            </a:pPr>
            <a:r>
              <a:rPr sz="2650" i="1" spc="-50" dirty="0">
                <a:latin typeface="Times New Roman"/>
                <a:cs typeface="Times New Roman"/>
              </a:rPr>
              <a:t>R</a:t>
            </a:r>
            <a:r>
              <a:rPr sz="2650" i="1" dirty="0">
                <a:latin typeface="Times New Roman"/>
                <a:cs typeface="Times New Roman"/>
              </a:rPr>
              <a:t>	</a:t>
            </a:r>
            <a:r>
              <a:rPr sz="2650" spc="-20" dirty="0">
                <a:latin typeface="Times New Roman"/>
                <a:cs typeface="Times New Roman"/>
              </a:rPr>
              <a:t>220</a:t>
            </a:r>
            <a:r>
              <a:rPr sz="2650" spc="-20" dirty="0">
                <a:latin typeface="Symbol"/>
                <a:cs typeface="Symbol"/>
              </a:rPr>
              <a:t></a:t>
            </a:r>
            <a:r>
              <a:rPr sz="2650" dirty="0">
                <a:latin typeface="Times New Roman"/>
                <a:cs typeface="Times New Roman"/>
              </a:rPr>
              <a:t>	</a:t>
            </a:r>
            <a:r>
              <a:rPr sz="2650" spc="-20" dirty="0">
                <a:latin typeface="Times New Roman"/>
                <a:cs typeface="Times New Roman"/>
              </a:rPr>
              <a:t>220</a:t>
            </a:r>
            <a:r>
              <a:rPr sz="2650" spc="-20" dirty="0">
                <a:latin typeface="Symbol"/>
                <a:cs typeface="Symbol"/>
              </a:rPr>
              <a:t></a:t>
            </a:r>
            <a:endParaRPr sz="2650">
              <a:latin typeface="Symbol"/>
              <a:cs typeface="Symbol"/>
            </a:endParaRPr>
          </a:p>
        </p:txBody>
      </p:sp>
      <p:sp>
        <p:nvSpPr>
          <p:cNvPr id="28" name="object 28"/>
          <p:cNvSpPr txBox="1"/>
          <p:nvPr/>
        </p:nvSpPr>
        <p:spPr>
          <a:xfrm>
            <a:off x="330200" y="3469004"/>
            <a:ext cx="7594600" cy="452120"/>
          </a:xfrm>
          <a:prstGeom prst="rect">
            <a:avLst/>
          </a:prstGeom>
        </p:spPr>
        <p:txBody>
          <a:bodyPr vert="horz" wrap="square" lIns="0" tIns="12065" rIns="0" bIns="0" rtlCol="0">
            <a:spAutoFit/>
          </a:bodyPr>
          <a:lstStyle/>
          <a:p>
            <a:pPr marL="12700">
              <a:lnSpc>
                <a:spcPct val="100000"/>
              </a:lnSpc>
              <a:spcBef>
                <a:spcPts val="95"/>
              </a:spcBef>
            </a:pPr>
            <a:r>
              <a:rPr sz="2800" b="1" dirty="0">
                <a:solidFill>
                  <a:srgbClr val="006FC0"/>
                </a:solidFill>
                <a:latin typeface="Calibri"/>
                <a:cs typeface="Calibri"/>
              </a:rPr>
              <a:t>Diyota</a:t>
            </a:r>
            <a:r>
              <a:rPr sz="2800" b="1" spc="-105" dirty="0">
                <a:solidFill>
                  <a:srgbClr val="006FC0"/>
                </a:solidFill>
                <a:latin typeface="Calibri"/>
                <a:cs typeface="Calibri"/>
              </a:rPr>
              <a:t> </a:t>
            </a:r>
            <a:r>
              <a:rPr sz="2800" b="1" dirty="0">
                <a:solidFill>
                  <a:srgbClr val="006FC0"/>
                </a:solidFill>
                <a:latin typeface="Calibri"/>
                <a:cs typeface="Calibri"/>
              </a:rPr>
              <a:t>bağlanan</a:t>
            </a:r>
            <a:r>
              <a:rPr sz="2800" b="1" spc="-80" dirty="0">
                <a:solidFill>
                  <a:srgbClr val="006FC0"/>
                </a:solidFill>
                <a:latin typeface="Calibri"/>
                <a:cs typeface="Calibri"/>
              </a:rPr>
              <a:t> </a:t>
            </a:r>
            <a:r>
              <a:rPr sz="2800" b="1" dirty="0">
                <a:solidFill>
                  <a:srgbClr val="006FC0"/>
                </a:solidFill>
                <a:latin typeface="Calibri"/>
                <a:cs typeface="Calibri"/>
              </a:rPr>
              <a:t>seri</a:t>
            </a:r>
            <a:r>
              <a:rPr sz="2800" b="1" spc="-100" dirty="0">
                <a:solidFill>
                  <a:srgbClr val="006FC0"/>
                </a:solidFill>
                <a:latin typeface="Calibri"/>
                <a:cs typeface="Calibri"/>
              </a:rPr>
              <a:t> </a:t>
            </a:r>
            <a:r>
              <a:rPr sz="2800" b="1" dirty="0">
                <a:solidFill>
                  <a:srgbClr val="006FC0"/>
                </a:solidFill>
                <a:latin typeface="Calibri"/>
                <a:cs typeface="Calibri"/>
              </a:rPr>
              <a:t>direncin</a:t>
            </a:r>
            <a:r>
              <a:rPr sz="2800" b="1" spc="-85" dirty="0">
                <a:solidFill>
                  <a:srgbClr val="006FC0"/>
                </a:solidFill>
                <a:latin typeface="Calibri"/>
                <a:cs typeface="Calibri"/>
              </a:rPr>
              <a:t> </a:t>
            </a:r>
            <a:r>
              <a:rPr sz="2800" b="1" dirty="0">
                <a:solidFill>
                  <a:srgbClr val="006FC0"/>
                </a:solidFill>
                <a:latin typeface="Calibri"/>
                <a:cs typeface="Calibri"/>
              </a:rPr>
              <a:t>değerini</a:t>
            </a:r>
            <a:r>
              <a:rPr sz="2800" b="1" spc="-95" dirty="0">
                <a:solidFill>
                  <a:srgbClr val="006FC0"/>
                </a:solidFill>
                <a:latin typeface="Calibri"/>
                <a:cs typeface="Calibri"/>
              </a:rPr>
              <a:t> </a:t>
            </a:r>
            <a:r>
              <a:rPr sz="2800" b="1" spc="-10" dirty="0">
                <a:solidFill>
                  <a:srgbClr val="006FC0"/>
                </a:solidFill>
                <a:latin typeface="Calibri"/>
                <a:cs typeface="Calibri"/>
              </a:rPr>
              <a:t>hesaplayınız.</a:t>
            </a:r>
            <a:endParaRPr sz="2800">
              <a:latin typeface="Calibri"/>
              <a:cs typeface="Calibri"/>
            </a:endParaRPr>
          </a:p>
        </p:txBody>
      </p:sp>
      <p:sp>
        <p:nvSpPr>
          <p:cNvPr id="29" name="object 29"/>
          <p:cNvSpPr/>
          <p:nvPr/>
        </p:nvSpPr>
        <p:spPr>
          <a:xfrm>
            <a:off x="731717" y="5233785"/>
            <a:ext cx="579120" cy="142875"/>
          </a:xfrm>
          <a:custGeom>
            <a:avLst/>
            <a:gdLst/>
            <a:ahLst/>
            <a:cxnLst/>
            <a:rect l="l" t="t" r="r" b="b"/>
            <a:pathLst>
              <a:path w="579119" h="142875">
                <a:moveTo>
                  <a:pt x="417484" y="142376"/>
                </a:moveTo>
                <a:lnTo>
                  <a:pt x="151812" y="142376"/>
                </a:lnTo>
              </a:path>
              <a:path w="579119" h="142875">
                <a:moveTo>
                  <a:pt x="578785" y="0"/>
                </a:moveTo>
                <a:lnTo>
                  <a:pt x="0" y="0"/>
                </a:lnTo>
              </a:path>
            </a:pathLst>
          </a:custGeom>
          <a:ln w="28470">
            <a:solidFill>
              <a:srgbClr val="000000"/>
            </a:solidFill>
          </a:ln>
        </p:spPr>
        <p:txBody>
          <a:bodyPr wrap="square" lIns="0" tIns="0" rIns="0" bIns="0" rtlCol="0"/>
          <a:lstStyle/>
          <a:p>
            <a:endParaRPr/>
          </a:p>
        </p:txBody>
      </p:sp>
      <p:sp>
        <p:nvSpPr>
          <p:cNvPr id="30" name="object 30"/>
          <p:cNvSpPr txBox="1"/>
          <p:nvPr/>
        </p:nvSpPr>
        <p:spPr>
          <a:xfrm>
            <a:off x="1400124" y="5059539"/>
            <a:ext cx="897890" cy="389890"/>
          </a:xfrm>
          <a:prstGeom prst="rect">
            <a:avLst/>
          </a:prstGeom>
        </p:spPr>
        <p:txBody>
          <a:bodyPr vert="horz" wrap="square" lIns="0" tIns="11430" rIns="0" bIns="0" rtlCol="0">
            <a:spAutoFit/>
          </a:bodyPr>
          <a:lstStyle/>
          <a:p>
            <a:pPr marL="12700">
              <a:lnSpc>
                <a:spcPct val="100000"/>
              </a:lnSpc>
              <a:spcBef>
                <a:spcPts val="90"/>
              </a:spcBef>
            </a:pPr>
            <a:r>
              <a:rPr sz="2400" dirty="0">
                <a:latin typeface="Calibri"/>
                <a:cs typeface="Calibri"/>
              </a:rPr>
              <a:t>V=12</a:t>
            </a:r>
            <a:r>
              <a:rPr sz="2400" spc="-55" dirty="0">
                <a:latin typeface="Calibri"/>
                <a:cs typeface="Calibri"/>
              </a:rPr>
              <a:t> </a:t>
            </a:r>
            <a:r>
              <a:rPr sz="2400" spc="-50" dirty="0">
                <a:latin typeface="Calibri"/>
                <a:cs typeface="Calibri"/>
              </a:rPr>
              <a:t>V</a:t>
            </a:r>
            <a:endParaRPr sz="2400">
              <a:latin typeface="Calibri"/>
              <a:cs typeface="Calibri"/>
            </a:endParaRPr>
          </a:p>
        </p:txBody>
      </p:sp>
      <p:grpSp>
        <p:nvGrpSpPr>
          <p:cNvPr id="31" name="object 31"/>
          <p:cNvGrpSpPr/>
          <p:nvPr/>
        </p:nvGrpSpPr>
        <p:grpSpPr>
          <a:xfrm>
            <a:off x="1002078" y="4327275"/>
            <a:ext cx="2125980" cy="1870075"/>
            <a:chOff x="1002078" y="4327275"/>
            <a:chExt cx="2125980" cy="1870075"/>
          </a:xfrm>
        </p:grpSpPr>
        <p:sp>
          <p:nvSpPr>
            <p:cNvPr id="32" name="object 32"/>
            <p:cNvSpPr/>
            <p:nvPr/>
          </p:nvSpPr>
          <p:spPr>
            <a:xfrm>
              <a:off x="1016366" y="4341562"/>
              <a:ext cx="1376045" cy="892810"/>
            </a:xfrm>
            <a:custGeom>
              <a:avLst/>
              <a:gdLst/>
              <a:ahLst/>
              <a:cxnLst/>
              <a:rect l="l" t="t" r="r" b="b"/>
              <a:pathLst>
                <a:path w="1376045" h="892810">
                  <a:moveTo>
                    <a:pt x="1375801" y="142376"/>
                  </a:moveTo>
                  <a:lnTo>
                    <a:pt x="1318872" y="284752"/>
                  </a:lnTo>
                  <a:lnTo>
                    <a:pt x="1195524" y="0"/>
                  </a:lnTo>
                  <a:lnTo>
                    <a:pt x="1072176" y="284752"/>
                  </a:lnTo>
                  <a:lnTo>
                    <a:pt x="958317" y="0"/>
                  </a:lnTo>
                  <a:lnTo>
                    <a:pt x="834969" y="284752"/>
                  </a:lnTo>
                  <a:lnTo>
                    <a:pt x="711621" y="0"/>
                  </a:lnTo>
                  <a:lnTo>
                    <a:pt x="654691" y="142376"/>
                  </a:lnTo>
                </a:path>
                <a:path w="1376045" h="892810">
                  <a:moveTo>
                    <a:pt x="0" y="892223"/>
                  </a:moveTo>
                  <a:lnTo>
                    <a:pt x="0" y="142376"/>
                  </a:lnTo>
                  <a:lnTo>
                    <a:pt x="654691" y="142376"/>
                  </a:lnTo>
                </a:path>
              </a:pathLst>
            </a:custGeom>
            <a:ln w="28470">
              <a:solidFill>
                <a:srgbClr val="000000"/>
              </a:solidFill>
            </a:ln>
          </p:spPr>
          <p:txBody>
            <a:bodyPr wrap="square" lIns="0" tIns="0" rIns="0" bIns="0" rtlCol="0"/>
            <a:lstStyle/>
            <a:p>
              <a:endParaRPr/>
            </a:p>
          </p:txBody>
        </p:sp>
        <p:sp>
          <p:nvSpPr>
            <p:cNvPr id="33" name="object 33"/>
            <p:cNvSpPr/>
            <p:nvPr/>
          </p:nvSpPr>
          <p:spPr>
            <a:xfrm>
              <a:off x="2743234" y="5281244"/>
              <a:ext cx="370205" cy="360680"/>
            </a:xfrm>
            <a:custGeom>
              <a:avLst/>
              <a:gdLst/>
              <a:ahLst/>
              <a:cxnLst/>
              <a:rect l="l" t="t" r="r" b="b"/>
              <a:pathLst>
                <a:path w="370205" h="360679">
                  <a:moveTo>
                    <a:pt x="370043" y="0"/>
                  </a:moveTo>
                  <a:lnTo>
                    <a:pt x="0" y="0"/>
                  </a:lnTo>
                  <a:lnTo>
                    <a:pt x="189765" y="360686"/>
                  </a:lnTo>
                  <a:lnTo>
                    <a:pt x="370043" y="0"/>
                  </a:lnTo>
                  <a:close/>
                </a:path>
              </a:pathLst>
            </a:custGeom>
            <a:solidFill>
              <a:srgbClr val="000000"/>
            </a:solidFill>
          </p:spPr>
          <p:txBody>
            <a:bodyPr wrap="square" lIns="0" tIns="0" rIns="0" bIns="0" rtlCol="0"/>
            <a:lstStyle/>
            <a:p>
              <a:endParaRPr/>
            </a:p>
          </p:txBody>
        </p:sp>
        <p:sp>
          <p:nvSpPr>
            <p:cNvPr id="34" name="object 34"/>
            <p:cNvSpPr/>
            <p:nvPr/>
          </p:nvSpPr>
          <p:spPr>
            <a:xfrm>
              <a:off x="2743234" y="4730723"/>
              <a:ext cx="370205" cy="1452245"/>
            </a:xfrm>
            <a:custGeom>
              <a:avLst/>
              <a:gdLst/>
              <a:ahLst/>
              <a:cxnLst/>
              <a:rect l="l" t="t" r="r" b="b"/>
              <a:pathLst>
                <a:path w="370205" h="1452245">
                  <a:moveTo>
                    <a:pt x="0" y="550520"/>
                  </a:moveTo>
                  <a:lnTo>
                    <a:pt x="189765" y="911206"/>
                  </a:lnTo>
                  <a:lnTo>
                    <a:pt x="370043" y="550520"/>
                  </a:lnTo>
                  <a:lnTo>
                    <a:pt x="0" y="550520"/>
                  </a:lnTo>
                </a:path>
                <a:path w="370205" h="1452245">
                  <a:moveTo>
                    <a:pt x="370043" y="911206"/>
                  </a:moveTo>
                  <a:lnTo>
                    <a:pt x="0" y="911206"/>
                  </a:lnTo>
                </a:path>
                <a:path w="370205" h="1452245">
                  <a:moveTo>
                    <a:pt x="189765" y="0"/>
                  </a:moveTo>
                  <a:lnTo>
                    <a:pt x="189765" y="1452235"/>
                  </a:lnTo>
                </a:path>
              </a:pathLst>
            </a:custGeom>
            <a:ln w="28470">
              <a:solidFill>
                <a:srgbClr val="000000"/>
              </a:solidFill>
            </a:ln>
          </p:spPr>
          <p:txBody>
            <a:bodyPr wrap="square" lIns="0" tIns="0" rIns="0" bIns="0" rtlCol="0"/>
            <a:lstStyle/>
            <a:p>
              <a:endParaRPr/>
            </a:p>
          </p:txBody>
        </p:sp>
      </p:grpSp>
      <p:sp>
        <p:nvSpPr>
          <p:cNvPr id="35" name="object 35"/>
          <p:cNvSpPr txBox="1"/>
          <p:nvPr/>
        </p:nvSpPr>
        <p:spPr>
          <a:xfrm>
            <a:off x="1789486" y="3917303"/>
            <a:ext cx="482600" cy="389890"/>
          </a:xfrm>
          <a:prstGeom prst="rect">
            <a:avLst/>
          </a:prstGeom>
        </p:spPr>
        <p:txBody>
          <a:bodyPr vert="horz" wrap="square" lIns="0" tIns="11430" rIns="0" bIns="0" rtlCol="0">
            <a:spAutoFit/>
          </a:bodyPr>
          <a:lstStyle/>
          <a:p>
            <a:pPr marL="12700">
              <a:lnSpc>
                <a:spcPct val="100000"/>
              </a:lnSpc>
              <a:spcBef>
                <a:spcPts val="90"/>
              </a:spcBef>
            </a:pPr>
            <a:r>
              <a:rPr sz="2400" spc="-25" dirty="0">
                <a:latin typeface="Calibri"/>
                <a:cs typeface="Calibri"/>
              </a:rPr>
              <a:t>R=?</a:t>
            </a:r>
            <a:endParaRPr sz="2400">
              <a:latin typeface="Calibri"/>
              <a:cs typeface="Calibri"/>
            </a:endParaRPr>
          </a:p>
        </p:txBody>
      </p:sp>
      <p:sp>
        <p:nvSpPr>
          <p:cNvPr id="36" name="object 36"/>
          <p:cNvSpPr txBox="1"/>
          <p:nvPr/>
        </p:nvSpPr>
        <p:spPr>
          <a:xfrm>
            <a:off x="3125528" y="5228264"/>
            <a:ext cx="1146175" cy="389890"/>
          </a:xfrm>
          <a:prstGeom prst="rect">
            <a:avLst/>
          </a:prstGeom>
        </p:spPr>
        <p:txBody>
          <a:bodyPr vert="horz" wrap="square" lIns="0" tIns="11430" rIns="0" bIns="0" rtlCol="0">
            <a:spAutoFit/>
          </a:bodyPr>
          <a:lstStyle/>
          <a:p>
            <a:pPr marL="38100">
              <a:lnSpc>
                <a:spcPct val="100000"/>
              </a:lnSpc>
              <a:spcBef>
                <a:spcPts val="90"/>
              </a:spcBef>
            </a:pPr>
            <a:r>
              <a:rPr sz="2400" dirty="0">
                <a:latin typeface="Calibri"/>
                <a:cs typeface="Calibri"/>
              </a:rPr>
              <a:t>V</a:t>
            </a:r>
            <a:r>
              <a:rPr sz="2325" baseline="-12544" dirty="0">
                <a:latin typeface="Calibri"/>
                <a:cs typeface="Calibri"/>
              </a:rPr>
              <a:t>D</a:t>
            </a:r>
            <a:r>
              <a:rPr sz="2400" dirty="0">
                <a:latin typeface="Calibri"/>
                <a:cs typeface="Calibri"/>
              </a:rPr>
              <a:t>=0,2</a:t>
            </a:r>
            <a:r>
              <a:rPr sz="2400" spc="-75" dirty="0">
                <a:latin typeface="Calibri"/>
                <a:cs typeface="Calibri"/>
              </a:rPr>
              <a:t> </a:t>
            </a:r>
            <a:r>
              <a:rPr sz="2400" spc="-50" dirty="0">
                <a:latin typeface="Calibri"/>
                <a:cs typeface="Calibri"/>
              </a:rPr>
              <a:t>V</a:t>
            </a:r>
            <a:endParaRPr sz="2400">
              <a:latin typeface="Calibri"/>
              <a:cs typeface="Calibri"/>
            </a:endParaRPr>
          </a:p>
        </p:txBody>
      </p:sp>
      <p:grpSp>
        <p:nvGrpSpPr>
          <p:cNvPr id="37" name="object 37"/>
          <p:cNvGrpSpPr/>
          <p:nvPr/>
        </p:nvGrpSpPr>
        <p:grpSpPr>
          <a:xfrm>
            <a:off x="1002129" y="4469702"/>
            <a:ext cx="1945639" cy="1798955"/>
            <a:chOff x="1002129" y="4469702"/>
            <a:chExt cx="1945639" cy="1798955"/>
          </a:xfrm>
        </p:grpSpPr>
        <p:sp>
          <p:nvSpPr>
            <p:cNvPr id="38" name="object 38"/>
            <p:cNvSpPr/>
            <p:nvPr/>
          </p:nvSpPr>
          <p:spPr>
            <a:xfrm>
              <a:off x="1016366" y="4483938"/>
              <a:ext cx="1917064" cy="1699260"/>
            </a:xfrm>
            <a:custGeom>
              <a:avLst/>
              <a:gdLst/>
              <a:ahLst/>
              <a:cxnLst/>
              <a:rect l="l" t="t" r="r" b="b"/>
              <a:pathLst>
                <a:path w="1917064" h="1699260">
                  <a:moveTo>
                    <a:pt x="1375801" y="0"/>
                  </a:moveTo>
                  <a:lnTo>
                    <a:pt x="1916634" y="0"/>
                  </a:lnTo>
                  <a:lnTo>
                    <a:pt x="1916634" y="341702"/>
                  </a:lnTo>
                </a:path>
                <a:path w="1917064" h="1699260">
                  <a:moveTo>
                    <a:pt x="0" y="892223"/>
                  </a:moveTo>
                  <a:lnTo>
                    <a:pt x="0" y="1699020"/>
                  </a:lnTo>
                  <a:lnTo>
                    <a:pt x="1916634" y="1699020"/>
                  </a:lnTo>
                </a:path>
              </a:pathLst>
            </a:custGeom>
            <a:ln w="28470">
              <a:solidFill>
                <a:srgbClr val="000000"/>
              </a:solidFill>
            </a:ln>
          </p:spPr>
          <p:txBody>
            <a:bodyPr wrap="square" lIns="0" tIns="0" rIns="0" bIns="0" rtlCol="0"/>
            <a:lstStyle/>
            <a:p>
              <a:endParaRPr/>
            </a:p>
          </p:txBody>
        </p:sp>
        <p:sp>
          <p:nvSpPr>
            <p:cNvPr id="39" name="object 39"/>
            <p:cNvSpPr/>
            <p:nvPr/>
          </p:nvSpPr>
          <p:spPr>
            <a:xfrm>
              <a:off x="1633104" y="6116517"/>
              <a:ext cx="133350" cy="133350"/>
            </a:xfrm>
            <a:custGeom>
              <a:avLst/>
              <a:gdLst/>
              <a:ahLst/>
              <a:cxnLst/>
              <a:rect l="l" t="t" r="r" b="b"/>
              <a:pathLst>
                <a:path w="133350" h="133350">
                  <a:moveTo>
                    <a:pt x="56929" y="66442"/>
                  </a:moveTo>
                  <a:lnTo>
                    <a:pt x="132836" y="66442"/>
                  </a:lnTo>
                </a:path>
                <a:path w="133350" h="133350">
                  <a:moveTo>
                    <a:pt x="0" y="66442"/>
                  </a:moveTo>
                  <a:lnTo>
                    <a:pt x="132836" y="66442"/>
                  </a:lnTo>
                </a:path>
                <a:path w="133350" h="133350">
                  <a:moveTo>
                    <a:pt x="0" y="66442"/>
                  </a:moveTo>
                  <a:lnTo>
                    <a:pt x="132836" y="0"/>
                  </a:lnTo>
                </a:path>
                <a:path w="133350" h="133350">
                  <a:moveTo>
                    <a:pt x="0" y="66442"/>
                  </a:moveTo>
                  <a:lnTo>
                    <a:pt x="132836" y="132884"/>
                  </a:lnTo>
                </a:path>
              </a:pathLst>
            </a:custGeom>
            <a:ln w="37960">
              <a:solidFill>
                <a:srgbClr val="000000"/>
              </a:solidFill>
            </a:ln>
          </p:spPr>
          <p:txBody>
            <a:bodyPr wrap="square" lIns="0" tIns="0" rIns="0" bIns="0" rtlCol="0"/>
            <a:lstStyle/>
            <a:p>
              <a:endParaRPr/>
            </a:p>
          </p:txBody>
        </p:sp>
      </p:grpSp>
      <p:sp>
        <p:nvSpPr>
          <p:cNvPr id="40" name="object 40"/>
          <p:cNvSpPr txBox="1"/>
          <p:nvPr/>
        </p:nvSpPr>
        <p:spPr>
          <a:xfrm>
            <a:off x="785921" y="4869515"/>
            <a:ext cx="177165" cy="389890"/>
          </a:xfrm>
          <a:prstGeom prst="rect">
            <a:avLst/>
          </a:prstGeom>
        </p:spPr>
        <p:txBody>
          <a:bodyPr vert="horz" wrap="square" lIns="0" tIns="11430" rIns="0" bIns="0" rtlCol="0">
            <a:spAutoFit/>
          </a:bodyPr>
          <a:lstStyle/>
          <a:p>
            <a:pPr marL="12700">
              <a:lnSpc>
                <a:spcPct val="100000"/>
              </a:lnSpc>
              <a:spcBef>
                <a:spcPts val="90"/>
              </a:spcBef>
            </a:pPr>
            <a:r>
              <a:rPr sz="2400" spc="-50" dirty="0">
                <a:latin typeface="Calibri"/>
                <a:cs typeface="Calibri"/>
              </a:rPr>
              <a:t>+</a:t>
            </a:r>
            <a:endParaRPr sz="2400">
              <a:latin typeface="Calibri"/>
              <a:cs typeface="Calibri"/>
            </a:endParaRPr>
          </a:p>
        </p:txBody>
      </p:sp>
      <p:sp>
        <p:nvSpPr>
          <p:cNvPr id="41" name="object 41"/>
          <p:cNvSpPr txBox="1"/>
          <p:nvPr/>
        </p:nvSpPr>
        <p:spPr>
          <a:xfrm>
            <a:off x="815051" y="5282076"/>
            <a:ext cx="118745" cy="389890"/>
          </a:xfrm>
          <a:prstGeom prst="rect">
            <a:avLst/>
          </a:prstGeom>
        </p:spPr>
        <p:txBody>
          <a:bodyPr vert="horz" wrap="square" lIns="0" tIns="11430" rIns="0" bIns="0" rtlCol="0">
            <a:spAutoFit/>
          </a:bodyPr>
          <a:lstStyle/>
          <a:p>
            <a:pPr marL="12700">
              <a:lnSpc>
                <a:spcPct val="100000"/>
              </a:lnSpc>
              <a:spcBef>
                <a:spcPts val="90"/>
              </a:spcBef>
            </a:pPr>
            <a:r>
              <a:rPr sz="2400" spc="-50" dirty="0">
                <a:latin typeface="Calibri"/>
                <a:cs typeface="Calibri"/>
              </a:rPr>
              <a:t>-</a:t>
            </a:r>
            <a:endParaRPr sz="2400">
              <a:latin typeface="Calibri"/>
              <a:cs typeface="Calibri"/>
            </a:endParaRPr>
          </a:p>
        </p:txBody>
      </p:sp>
      <p:sp>
        <p:nvSpPr>
          <p:cNvPr id="42" name="object 42"/>
          <p:cNvSpPr/>
          <p:nvPr/>
        </p:nvSpPr>
        <p:spPr>
          <a:xfrm>
            <a:off x="6060035" y="4531228"/>
            <a:ext cx="1418590" cy="0"/>
          </a:xfrm>
          <a:custGeom>
            <a:avLst/>
            <a:gdLst/>
            <a:ahLst/>
            <a:cxnLst/>
            <a:rect l="l" t="t" r="r" b="b"/>
            <a:pathLst>
              <a:path w="1418590">
                <a:moveTo>
                  <a:pt x="0" y="0"/>
                </a:moveTo>
                <a:lnTo>
                  <a:pt x="1418382" y="0"/>
                </a:lnTo>
              </a:path>
            </a:pathLst>
          </a:custGeom>
          <a:ln w="14075">
            <a:solidFill>
              <a:srgbClr val="000000"/>
            </a:solidFill>
          </a:ln>
        </p:spPr>
        <p:txBody>
          <a:bodyPr wrap="square" lIns="0" tIns="0" rIns="0" bIns="0" rtlCol="0"/>
          <a:lstStyle/>
          <a:p>
            <a:endParaRPr/>
          </a:p>
        </p:txBody>
      </p:sp>
      <p:sp>
        <p:nvSpPr>
          <p:cNvPr id="43" name="object 43"/>
          <p:cNvSpPr/>
          <p:nvPr/>
        </p:nvSpPr>
        <p:spPr>
          <a:xfrm>
            <a:off x="7836520" y="4531228"/>
            <a:ext cx="771525" cy="0"/>
          </a:xfrm>
          <a:custGeom>
            <a:avLst/>
            <a:gdLst/>
            <a:ahLst/>
            <a:cxnLst/>
            <a:rect l="l" t="t" r="r" b="b"/>
            <a:pathLst>
              <a:path w="771525">
                <a:moveTo>
                  <a:pt x="0" y="0"/>
                </a:moveTo>
                <a:lnTo>
                  <a:pt x="771065" y="0"/>
                </a:lnTo>
              </a:path>
            </a:pathLst>
          </a:custGeom>
          <a:ln w="14075">
            <a:solidFill>
              <a:srgbClr val="000000"/>
            </a:solidFill>
          </a:ln>
        </p:spPr>
        <p:txBody>
          <a:bodyPr wrap="square" lIns="0" tIns="0" rIns="0" bIns="0" rtlCol="0"/>
          <a:lstStyle/>
          <a:p>
            <a:endParaRPr/>
          </a:p>
        </p:txBody>
      </p:sp>
      <p:sp>
        <p:nvSpPr>
          <p:cNvPr id="44" name="object 44"/>
          <p:cNvSpPr/>
          <p:nvPr/>
        </p:nvSpPr>
        <p:spPr>
          <a:xfrm>
            <a:off x="5077727" y="5677360"/>
            <a:ext cx="967740" cy="0"/>
          </a:xfrm>
          <a:custGeom>
            <a:avLst/>
            <a:gdLst/>
            <a:ahLst/>
            <a:cxnLst/>
            <a:rect l="l" t="t" r="r" b="b"/>
            <a:pathLst>
              <a:path w="967739">
                <a:moveTo>
                  <a:pt x="0" y="0"/>
                </a:moveTo>
                <a:lnTo>
                  <a:pt x="967382" y="0"/>
                </a:lnTo>
              </a:path>
            </a:pathLst>
          </a:custGeom>
          <a:ln w="14075">
            <a:solidFill>
              <a:srgbClr val="000000"/>
            </a:solidFill>
          </a:ln>
        </p:spPr>
        <p:txBody>
          <a:bodyPr wrap="square" lIns="0" tIns="0" rIns="0" bIns="0" rtlCol="0"/>
          <a:lstStyle/>
          <a:p>
            <a:endParaRPr/>
          </a:p>
        </p:txBody>
      </p:sp>
      <p:sp>
        <p:nvSpPr>
          <p:cNvPr id="45" name="object 45"/>
          <p:cNvSpPr txBox="1"/>
          <p:nvPr/>
        </p:nvSpPr>
        <p:spPr>
          <a:xfrm>
            <a:off x="7555382" y="4266511"/>
            <a:ext cx="212725" cy="428625"/>
          </a:xfrm>
          <a:prstGeom prst="rect">
            <a:avLst/>
          </a:prstGeom>
        </p:spPr>
        <p:txBody>
          <a:bodyPr vert="horz" wrap="square" lIns="0" tIns="11430" rIns="0" bIns="0" rtlCol="0">
            <a:spAutoFit/>
          </a:bodyPr>
          <a:lstStyle/>
          <a:p>
            <a:pPr marL="12700">
              <a:lnSpc>
                <a:spcPct val="100000"/>
              </a:lnSpc>
              <a:spcBef>
                <a:spcPts val="90"/>
              </a:spcBef>
            </a:pPr>
            <a:r>
              <a:rPr sz="2650" spc="-50" dirty="0">
                <a:latin typeface="Symbol"/>
                <a:cs typeface="Symbol"/>
              </a:rPr>
              <a:t></a:t>
            </a:r>
            <a:endParaRPr sz="2650">
              <a:latin typeface="Symbol"/>
              <a:cs typeface="Symbol"/>
            </a:endParaRPr>
          </a:p>
        </p:txBody>
      </p:sp>
      <p:sp>
        <p:nvSpPr>
          <p:cNvPr id="51" name="object 51"/>
          <p:cNvSpPr txBox="1"/>
          <p:nvPr/>
        </p:nvSpPr>
        <p:spPr>
          <a:xfrm>
            <a:off x="1366371" y="6159343"/>
            <a:ext cx="1436370" cy="361950"/>
          </a:xfrm>
          <a:prstGeom prst="rect">
            <a:avLst/>
          </a:prstGeom>
        </p:spPr>
        <p:txBody>
          <a:bodyPr vert="horz" wrap="square" lIns="0" tIns="0" rIns="0" bIns="0" rtlCol="0">
            <a:spAutoFit/>
          </a:bodyPr>
          <a:lstStyle/>
          <a:p>
            <a:pPr marL="12700">
              <a:lnSpc>
                <a:spcPts val="2710"/>
              </a:lnSpc>
            </a:pPr>
            <a:r>
              <a:rPr sz="2400" dirty="0">
                <a:latin typeface="Times New Roman"/>
                <a:cs typeface="Times New Roman"/>
              </a:rPr>
              <a:t>I</a:t>
            </a:r>
            <a:r>
              <a:rPr sz="2400" spc="-25" dirty="0">
                <a:latin typeface="Times New Roman"/>
                <a:cs typeface="Times New Roman"/>
              </a:rPr>
              <a:t> </a:t>
            </a:r>
            <a:r>
              <a:rPr sz="2400" dirty="0">
                <a:latin typeface="Times New Roman"/>
                <a:cs typeface="Times New Roman"/>
              </a:rPr>
              <a:t>=</a:t>
            </a:r>
            <a:r>
              <a:rPr sz="2400" spc="-25" dirty="0">
                <a:latin typeface="Times New Roman"/>
                <a:cs typeface="Times New Roman"/>
              </a:rPr>
              <a:t> </a:t>
            </a:r>
            <a:r>
              <a:rPr sz="2400" dirty="0">
                <a:latin typeface="Times New Roman"/>
                <a:cs typeface="Times New Roman"/>
              </a:rPr>
              <a:t>100</a:t>
            </a:r>
            <a:r>
              <a:rPr sz="2400" spc="-25" dirty="0">
                <a:latin typeface="Times New Roman"/>
                <a:cs typeface="Times New Roman"/>
              </a:rPr>
              <a:t> mA</a:t>
            </a:r>
            <a:endParaRPr sz="2400">
              <a:latin typeface="Times New Roman"/>
              <a:cs typeface="Times New Roman"/>
            </a:endParaRPr>
          </a:p>
        </p:txBody>
      </p:sp>
      <p:sp>
        <p:nvSpPr>
          <p:cNvPr id="52" name="object 52"/>
          <p:cNvSpPr txBox="1">
            <a:spLocks noGrp="1"/>
          </p:cNvSpPr>
          <p:nvPr>
            <p:ph type="sldNum" sz="quarter" idx="7"/>
          </p:nvPr>
        </p:nvSpPr>
        <p:spPr>
          <a:prstGeom prst="rect">
            <a:avLst/>
          </a:prstGeom>
        </p:spPr>
        <p:txBody>
          <a:bodyPr vert="horz" wrap="square" lIns="0" tIns="0" rIns="0" bIns="0" rtlCol="0">
            <a:spAutoFit/>
          </a:bodyPr>
          <a:lstStyle/>
          <a:p>
            <a:pPr marL="38100">
              <a:lnSpc>
                <a:spcPts val="3145"/>
              </a:lnSpc>
            </a:pPr>
            <a:fld id="{81D60167-4931-47E6-BA6A-407CBD079E47}" type="slidenum">
              <a:rPr sz="3200" b="1" spc="-25" dirty="0">
                <a:latin typeface="Calibri"/>
                <a:cs typeface="Calibri"/>
              </a:rPr>
              <a:t>29</a:t>
            </a:fld>
            <a:endParaRPr sz="3200">
              <a:latin typeface="Calibri"/>
              <a:cs typeface="Calibri"/>
            </a:endParaRPr>
          </a:p>
        </p:txBody>
      </p:sp>
      <p:sp>
        <p:nvSpPr>
          <p:cNvPr id="46" name="object 46"/>
          <p:cNvSpPr txBox="1"/>
          <p:nvPr/>
        </p:nvSpPr>
        <p:spPr>
          <a:xfrm>
            <a:off x="7917663" y="4528584"/>
            <a:ext cx="622300" cy="428625"/>
          </a:xfrm>
          <a:prstGeom prst="rect">
            <a:avLst/>
          </a:prstGeom>
        </p:spPr>
        <p:txBody>
          <a:bodyPr vert="horz" wrap="square" lIns="0" tIns="11430" rIns="0" bIns="0" rtlCol="0">
            <a:spAutoFit/>
          </a:bodyPr>
          <a:lstStyle/>
          <a:p>
            <a:pPr marL="12700">
              <a:lnSpc>
                <a:spcPct val="100000"/>
              </a:lnSpc>
              <a:spcBef>
                <a:spcPts val="90"/>
              </a:spcBef>
            </a:pPr>
            <a:r>
              <a:rPr sz="2650" spc="-50" dirty="0">
                <a:latin typeface="Times New Roman"/>
                <a:cs typeface="Times New Roman"/>
              </a:rPr>
              <a:t>0,1</a:t>
            </a:r>
            <a:r>
              <a:rPr sz="2650" i="1" spc="-50" dirty="0">
                <a:latin typeface="Times New Roman"/>
                <a:cs typeface="Times New Roman"/>
              </a:rPr>
              <a:t>A</a:t>
            </a:r>
            <a:endParaRPr sz="2650">
              <a:latin typeface="Times New Roman"/>
              <a:cs typeface="Times New Roman"/>
            </a:endParaRPr>
          </a:p>
        </p:txBody>
      </p:sp>
      <p:sp>
        <p:nvSpPr>
          <p:cNvPr id="47" name="object 47"/>
          <p:cNvSpPr txBox="1"/>
          <p:nvPr/>
        </p:nvSpPr>
        <p:spPr>
          <a:xfrm>
            <a:off x="7809619" y="4054715"/>
            <a:ext cx="749300" cy="428625"/>
          </a:xfrm>
          <a:prstGeom prst="rect">
            <a:avLst/>
          </a:prstGeom>
        </p:spPr>
        <p:txBody>
          <a:bodyPr vert="horz" wrap="square" lIns="0" tIns="11430" rIns="0" bIns="0" rtlCol="0">
            <a:spAutoFit/>
          </a:bodyPr>
          <a:lstStyle/>
          <a:p>
            <a:pPr marL="12700">
              <a:lnSpc>
                <a:spcPct val="100000"/>
              </a:lnSpc>
              <a:spcBef>
                <a:spcPts val="90"/>
              </a:spcBef>
            </a:pPr>
            <a:r>
              <a:rPr sz="2650" spc="-100" dirty="0">
                <a:latin typeface="Times New Roman"/>
                <a:cs typeface="Times New Roman"/>
              </a:rPr>
              <a:t>11,8</a:t>
            </a:r>
            <a:r>
              <a:rPr sz="2650" i="1" spc="-100" dirty="0">
                <a:latin typeface="Times New Roman"/>
                <a:cs typeface="Times New Roman"/>
              </a:rPr>
              <a:t>V</a:t>
            </a:r>
            <a:endParaRPr sz="2650">
              <a:latin typeface="Times New Roman"/>
              <a:cs typeface="Times New Roman"/>
            </a:endParaRPr>
          </a:p>
        </p:txBody>
      </p:sp>
      <p:sp>
        <p:nvSpPr>
          <p:cNvPr id="48" name="object 48"/>
          <p:cNvSpPr txBox="1"/>
          <p:nvPr/>
        </p:nvSpPr>
        <p:spPr>
          <a:xfrm>
            <a:off x="6267460" y="4528584"/>
            <a:ext cx="1003300" cy="428625"/>
          </a:xfrm>
          <a:prstGeom prst="rect">
            <a:avLst/>
          </a:prstGeom>
        </p:spPr>
        <p:txBody>
          <a:bodyPr vert="horz" wrap="square" lIns="0" tIns="11430" rIns="0" bIns="0" rtlCol="0">
            <a:spAutoFit/>
          </a:bodyPr>
          <a:lstStyle/>
          <a:p>
            <a:pPr marL="12700">
              <a:lnSpc>
                <a:spcPct val="100000"/>
              </a:lnSpc>
              <a:spcBef>
                <a:spcPts val="90"/>
              </a:spcBef>
            </a:pPr>
            <a:r>
              <a:rPr sz="2650" spc="-10" dirty="0">
                <a:latin typeface="Times New Roman"/>
                <a:cs typeface="Times New Roman"/>
              </a:rPr>
              <a:t>100</a:t>
            </a:r>
            <a:r>
              <a:rPr sz="2650" i="1" spc="-10" dirty="0">
                <a:latin typeface="Times New Roman"/>
                <a:cs typeface="Times New Roman"/>
              </a:rPr>
              <a:t>mA</a:t>
            </a:r>
            <a:endParaRPr sz="2650">
              <a:latin typeface="Times New Roman"/>
              <a:cs typeface="Times New Roman"/>
            </a:endParaRPr>
          </a:p>
        </p:txBody>
      </p:sp>
      <p:sp>
        <p:nvSpPr>
          <p:cNvPr id="49" name="object 49"/>
          <p:cNvSpPr txBox="1"/>
          <p:nvPr/>
        </p:nvSpPr>
        <p:spPr>
          <a:xfrm>
            <a:off x="4660571" y="4266511"/>
            <a:ext cx="1437640" cy="1367155"/>
          </a:xfrm>
          <a:prstGeom prst="rect">
            <a:avLst/>
          </a:prstGeom>
        </p:spPr>
        <p:txBody>
          <a:bodyPr vert="horz" wrap="square" lIns="0" tIns="11430" rIns="0" bIns="0" rtlCol="0">
            <a:spAutoFit/>
          </a:bodyPr>
          <a:lstStyle/>
          <a:p>
            <a:pPr marR="73025" algn="ctr">
              <a:lnSpc>
                <a:spcPts val="2620"/>
              </a:lnSpc>
              <a:spcBef>
                <a:spcPts val="90"/>
              </a:spcBef>
              <a:tabLst>
                <a:tab pos="828040" algn="l"/>
              </a:tabLst>
            </a:pPr>
            <a:r>
              <a:rPr sz="2650" i="1" dirty="0">
                <a:latin typeface="Times New Roman"/>
                <a:cs typeface="Times New Roman"/>
              </a:rPr>
              <a:t>R </a:t>
            </a:r>
            <a:r>
              <a:rPr sz="2650" dirty="0">
                <a:latin typeface="Symbol"/>
                <a:cs typeface="Symbol"/>
              </a:rPr>
              <a:t></a:t>
            </a:r>
            <a:r>
              <a:rPr sz="2650" dirty="0">
                <a:latin typeface="Times New Roman"/>
                <a:cs typeface="Times New Roman"/>
              </a:rPr>
              <a:t> </a:t>
            </a:r>
            <a:r>
              <a:rPr sz="2325" i="1" u="heavy" baseline="35842" dirty="0">
                <a:uFill>
                  <a:solidFill>
                    <a:srgbClr val="000000"/>
                  </a:solidFill>
                </a:uFill>
                <a:latin typeface="Times New Roman"/>
                <a:cs typeface="Times New Roman"/>
              </a:rPr>
              <a:t>	R</a:t>
            </a:r>
            <a:r>
              <a:rPr sz="2325" i="1" u="heavy" spc="60" baseline="35842" dirty="0">
                <a:uFill>
                  <a:solidFill>
                    <a:srgbClr val="000000"/>
                  </a:solidFill>
                </a:uFill>
                <a:latin typeface="Times New Roman"/>
                <a:cs typeface="Times New Roman"/>
              </a:rPr>
              <a:t> </a:t>
            </a:r>
            <a:r>
              <a:rPr sz="2325" i="1" spc="472" baseline="35842" dirty="0">
                <a:latin typeface="Times New Roman"/>
                <a:cs typeface="Times New Roman"/>
              </a:rPr>
              <a:t> </a:t>
            </a:r>
            <a:r>
              <a:rPr sz="2650" spc="-50" dirty="0">
                <a:latin typeface="Symbol"/>
                <a:cs typeface="Symbol"/>
              </a:rPr>
              <a:t></a:t>
            </a:r>
            <a:endParaRPr sz="2650">
              <a:latin typeface="Symbol"/>
              <a:cs typeface="Symbol"/>
            </a:endParaRPr>
          </a:p>
          <a:p>
            <a:pPr marL="178435" algn="ctr">
              <a:lnSpc>
                <a:spcPts val="2620"/>
              </a:lnSpc>
            </a:pPr>
            <a:r>
              <a:rPr sz="2650" i="1" spc="85" dirty="0">
                <a:latin typeface="Times New Roman"/>
                <a:cs typeface="Times New Roman"/>
              </a:rPr>
              <a:t>I</a:t>
            </a:r>
            <a:r>
              <a:rPr sz="2325" i="1" spc="127" baseline="-23297" dirty="0">
                <a:latin typeface="Times New Roman"/>
                <a:cs typeface="Times New Roman"/>
              </a:rPr>
              <a:t>R</a:t>
            </a:r>
            <a:endParaRPr sz="2325" baseline="-23297">
              <a:latin typeface="Times New Roman"/>
              <a:cs typeface="Times New Roman"/>
            </a:endParaRPr>
          </a:p>
          <a:p>
            <a:pPr>
              <a:lnSpc>
                <a:spcPct val="100000"/>
              </a:lnSpc>
              <a:spcBef>
                <a:spcPts val="365"/>
              </a:spcBef>
            </a:pPr>
            <a:endParaRPr sz="1550">
              <a:latin typeface="Times New Roman"/>
              <a:cs typeface="Times New Roman"/>
            </a:endParaRPr>
          </a:p>
          <a:p>
            <a:pPr marL="411480">
              <a:lnSpc>
                <a:spcPct val="100000"/>
              </a:lnSpc>
            </a:pPr>
            <a:r>
              <a:rPr sz="2650" u="sng" dirty="0">
                <a:uFill>
                  <a:solidFill>
                    <a:srgbClr val="000000"/>
                  </a:solidFill>
                </a:uFill>
                <a:latin typeface="Symbol"/>
                <a:cs typeface="Symbol"/>
              </a:rPr>
              <a:t></a:t>
            </a:r>
            <a:r>
              <a:rPr sz="2650" u="sng" spc="-345" dirty="0">
                <a:uFill>
                  <a:solidFill>
                    <a:srgbClr val="000000"/>
                  </a:solidFill>
                </a:uFill>
                <a:latin typeface="Times New Roman"/>
                <a:cs typeface="Times New Roman"/>
              </a:rPr>
              <a:t> </a:t>
            </a:r>
            <a:r>
              <a:rPr sz="2650" u="sng" spc="-20" dirty="0">
                <a:uFill>
                  <a:solidFill>
                    <a:srgbClr val="000000"/>
                  </a:solidFill>
                </a:uFill>
                <a:latin typeface="Times New Roman"/>
                <a:cs typeface="Times New Roman"/>
              </a:rPr>
              <a:t>118</a:t>
            </a:r>
            <a:r>
              <a:rPr sz="2650" u="sng" spc="-20" dirty="0">
                <a:uFill>
                  <a:solidFill>
                    <a:srgbClr val="000000"/>
                  </a:solidFill>
                </a:uFill>
                <a:latin typeface="Symbol"/>
                <a:cs typeface="Symbol"/>
              </a:rPr>
              <a:t></a:t>
            </a:r>
            <a:endParaRPr sz="2650">
              <a:latin typeface="Symbol"/>
              <a:cs typeface="Symbol"/>
            </a:endParaRPr>
          </a:p>
        </p:txBody>
      </p:sp>
      <p:sp>
        <p:nvSpPr>
          <p:cNvPr id="50" name="object 50"/>
          <p:cNvSpPr txBox="1"/>
          <p:nvPr/>
        </p:nvSpPr>
        <p:spPr>
          <a:xfrm>
            <a:off x="5234861" y="4054715"/>
            <a:ext cx="2194560" cy="428625"/>
          </a:xfrm>
          <a:prstGeom prst="rect">
            <a:avLst/>
          </a:prstGeom>
        </p:spPr>
        <p:txBody>
          <a:bodyPr vert="horz" wrap="square" lIns="0" tIns="11430" rIns="0" bIns="0" rtlCol="0">
            <a:spAutoFit/>
          </a:bodyPr>
          <a:lstStyle/>
          <a:p>
            <a:pPr marL="12700">
              <a:lnSpc>
                <a:spcPct val="100000"/>
              </a:lnSpc>
              <a:spcBef>
                <a:spcPts val="90"/>
              </a:spcBef>
              <a:tabLst>
                <a:tab pos="842644" algn="l"/>
              </a:tabLst>
            </a:pPr>
            <a:r>
              <a:rPr sz="2650" i="1" spc="-50" dirty="0">
                <a:latin typeface="Times New Roman"/>
                <a:cs typeface="Times New Roman"/>
              </a:rPr>
              <a:t>U</a:t>
            </a:r>
            <a:r>
              <a:rPr sz="2650" i="1" dirty="0">
                <a:latin typeface="Times New Roman"/>
                <a:cs typeface="Times New Roman"/>
              </a:rPr>
              <a:t>	</a:t>
            </a:r>
            <a:r>
              <a:rPr sz="2650" spc="-80" dirty="0">
                <a:latin typeface="Times New Roman"/>
                <a:cs typeface="Times New Roman"/>
              </a:rPr>
              <a:t>(12</a:t>
            </a:r>
            <a:r>
              <a:rPr sz="2650" spc="-300" dirty="0">
                <a:latin typeface="Times New Roman"/>
                <a:cs typeface="Times New Roman"/>
              </a:rPr>
              <a:t> </a:t>
            </a:r>
            <a:r>
              <a:rPr sz="2650" dirty="0">
                <a:latin typeface="Times New Roman"/>
                <a:cs typeface="Times New Roman"/>
              </a:rPr>
              <a:t>-</a:t>
            </a:r>
            <a:r>
              <a:rPr sz="2650" spc="-300" dirty="0">
                <a:latin typeface="Times New Roman"/>
                <a:cs typeface="Times New Roman"/>
              </a:rPr>
              <a:t> </a:t>
            </a:r>
            <a:r>
              <a:rPr sz="2650" spc="-35" dirty="0">
                <a:latin typeface="Times New Roman"/>
                <a:cs typeface="Times New Roman"/>
              </a:rPr>
              <a:t>0,2)</a:t>
            </a:r>
            <a:r>
              <a:rPr sz="2650" i="1" spc="-35" dirty="0">
                <a:latin typeface="Times New Roman"/>
                <a:cs typeface="Times New Roman"/>
              </a:rPr>
              <a:t>V</a:t>
            </a:r>
            <a:endParaRPr sz="2650">
              <a:latin typeface="Times New Roman"/>
              <a:cs typeface="Times New Roman"/>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31470" y="-57530"/>
            <a:ext cx="7913370" cy="910590"/>
          </a:xfrm>
          <a:prstGeom prst="rect">
            <a:avLst/>
          </a:prstGeom>
        </p:spPr>
        <p:txBody>
          <a:bodyPr vert="horz" wrap="square" lIns="0" tIns="12700" rIns="0" bIns="0" rtlCol="0">
            <a:spAutoFit/>
          </a:bodyPr>
          <a:lstStyle/>
          <a:p>
            <a:pPr marL="12700" marR="5080">
              <a:lnSpc>
                <a:spcPct val="100000"/>
              </a:lnSpc>
              <a:spcBef>
                <a:spcPts val="100"/>
              </a:spcBef>
            </a:pPr>
            <a:r>
              <a:rPr dirty="0"/>
              <a:t>Eşit</a:t>
            </a:r>
            <a:r>
              <a:rPr spc="-50" dirty="0"/>
              <a:t> </a:t>
            </a:r>
            <a:r>
              <a:rPr dirty="0"/>
              <a:t>ölçekli</a:t>
            </a:r>
            <a:r>
              <a:rPr spc="-80" dirty="0"/>
              <a:t> </a:t>
            </a:r>
            <a:r>
              <a:rPr dirty="0"/>
              <a:t>aralıklar</a:t>
            </a:r>
            <a:r>
              <a:rPr spc="-75" dirty="0"/>
              <a:t> </a:t>
            </a:r>
            <a:r>
              <a:rPr dirty="0"/>
              <a:t>ile</a:t>
            </a:r>
            <a:r>
              <a:rPr spc="-60" dirty="0"/>
              <a:t> </a:t>
            </a:r>
            <a:r>
              <a:rPr dirty="0"/>
              <a:t>çizilmiş</a:t>
            </a:r>
            <a:r>
              <a:rPr spc="-75" dirty="0"/>
              <a:t> </a:t>
            </a:r>
            <a:r>
              <a:rPr dirty="0"/>
              <a:t>eksenler</a:t>
            </a:r>
            <a:r>
              <a:rPr spc="-70" dirty="0"/>
              <a:t> </a:t>
            </a:r>
            <a:r>
              <a:rPr dirty="0"/>
              <a:t>üzerinde,</a:t>
            </a:r>
            <a:r>
              <a:rPr spc="-60" dirty="0"/>
              <a:t> </a:t>
            </a:r>
            <a:r>
              <a:rPr spc="-20" dirty="0"/>
              <a:t>yarı </a:t>
            </a:r>
            <a:r>
              <a:rPr spc="-10" dirty="0"/>
              <a:t>iletken</a:t>
            </a:r>
            <a:r>
              <a:rPr spc="-100" dirty="0"/>
              <a:t> </a:t>
            </a:r>
            <a:r>
              <a:rPr dirty="0"/>
              <a:t>diyot</a:t>
            </a:r>
            <a:r>
              <a:rPr spc="-80" dirty="0"/>
              <a:t> </a:t>
            </a:r>
            <a:r>
              <a:rPr spc="-10" dirty="0"/>
              <a:t>karakteristik</a:t>
            </a:r>
            <a:r>
              <a:rPr spc="-95" dirty="0"/>
              <a:t> </a:t>
            </a:r>
            <a:r>
              <a:rPr dirty="0"/>
              <a:t>eğrisi</a:t>
            </a:r>
            <a:r>
              <a:rPr spc="-75" dirty="0"/>
              <a:t> </a:t>
            </a:r>
            <a:r>
              <a:rPr spc="-10" dirty="0"/>
              <a:t>çizimi</a:t>
            </a:r>
          </a:p>
        </p:txBody>
      </p:sp>
      <p:sp>
        <p:nvSpPr>
          <p:cNvPr id="3" name="object 3"/>
          <p:cNvSpPr txBox="1"/>
          <p:nvPr/>
        </p:nvSpPr>
        <p:spPr>
          <a:xfrm>
            <a:off x="4758054" y="1119581"/>
            <a:ext cx="4258310" cy="3329304"/>
          </a:xfrm>
          <a:prstGeom prst="rect">
            <a:avLst/>
          </a:prstGeom>
        </p:spPr>
        <p:txBody>
          <a:bodyPr vert="horz" wrap="square" lIns="0" tIns="11430" rIns="0" bIns="0" rtlCol="0">
            <a:spAutoFit/>
          </a:bodyPr>
          <a:lstStyle/>
          <a:p>
            <a:pPr marL="12700" marR="5080" indent="441959" algn="just">
              <a:lnSpc>
                <a:spcPct val="101400"/>
              </a:lnSpc>
              <a:spcBef>
                <a:spcPts val="90"/>
              </a:spcBef>
            </a:pPr>
            <a:r>
              <a:rPr sz="2550" dirty="0">
                <a:latin typeface="Calibri"/>
                <a:cs typeface="Calibri"/>
              </a:rPr>
              <a:t>İleri</a:t>
            </a:r>
            <a:r>
              <a:rPr sz="2550" spc="550" dirty="0">
                <a:latin typeface="Calibri"/>
                <a:cs typeface="Calibri"/>
              </a:rPr>
              <a:t>  </a:t>
            </a:r>
            <a:r>
              <a:rPr sz="2550" dirty="0">
                <a:latin typeface="Calibri"/>
                <a:cs typeface="Calibri"/>
              </a:rPr>
              <a:t>öngerilimleme,</a:t>
            </a:r>
            <a:r>
              <a:rPr sz="2550" spc="565" dirty="0">
                <a:latin typeface="Calibri"/>
                <a:cs typeface="Calibri"/>
              </a:rPr>
              <a:t>  </a:t>
            </a:r>
            <a:r>
              <a:rPr sz="2550" dirty="0">
                <a:solidFill>
                  <a:srgbClr val="FF0000"/>
                </a:solidFill>
                <a:latin typeface="Calibri"/>
                <a:cs typeface="Calibri"/>
              </a:rPr>
              <a:t>p-</a:t>
            </a:r>
            <a:r>
              <a:rPr sz="2550" spc="-20" dirty="0">
                <a:latin typeface="Calibri"/>
                <a:cs typeface="Calibri"/>
              </a:rPr>
              <a:t>tipi </a:t>
            </a:r>
            <a:r>
              <a:rPr sz="2550" dirty="0">
                <a:latin typeface="Calibri"/>
                <a:cs typeface="Calibri"/>
              </a:rPr>
              <a:t>malzemeye</a:t>
            </a:r>
            <a:r>
              <a:rPr sz="2550" spc="420" dirty="0">
                <a:latin typeface="Calibri"/>
                <a:cs typeface="Calibri"/>
              </a:rPr>
              <a:t>  </a:t>
            </a:r>
            <a:r>
              <a:rPr sz="2550" dirty="0">
                <a:solidFill>
                  <a:srgbClr val="FF0000"/>
                </a:solidFill>
                <a:latin typeface="Calibri"/>
                <a:cs typeface="Calibri"/>
              </a:rPr>
              <a:t>pozitif</a:t>
            </a:r>
            <a:r>
              <a:rPr sz="2550" spc="425" dirty="0">
                <a:solidFill>
                  <a:srgbClr val="FF0000"/>
                </a:solidFill>
                <a:latin typeface="Calibri"/>
                <a:cs typeface="Calibri"/>
              </a:rPr>
              <a:t>  </a:t>
            </a:r>
            <a:r>
              <a:rPr sz="2550" spc="-10" dirty="0">
                <a:latin typeface="Calibri"/>
                <a:cs typeface="Calibri"/>
              </a:rPr>
              <a:t>potansiyel </a:t>
            </a:r>
            <a:r>
              <a:rPr sz="2550" dirty="0">
                <a:latin typeface="Calibri"/>
                <a:cs typeface="Calibri"/>
              </a:rPr>
              <a:t>ve</a:t>
            </a:r>
            <a:r>
              <a:rPr sz="2550" spc="285" dirty="0">
                <a:latin typeface="Calibri"/>
                <a:cs typeface="Calibri"/>
              </a:rPr>
              <a:t> </a:t>
            </a:r>
            <a:r>
              <a:rPr sz="2550" dirty="0">
                <a:solidFill>
                  <a:srgbClr val="0000CC"/>
                </a:solidFill>
                <a:latin typeface="Calibri"/>
                <a:cs typeface="Calibri"/>
              </a:rPr>
              <a:t>n-</a:t>
            </a:r>
            <a:r>
              <a:rPr sz="2550" dirty="0">
                <a:latin typeface="Calibri"/>
                <a:cs typeface="Calibri"/>
              </a:rPr>
              <a:t>tipi</a:t>
            </a:r>
            <a:r>
              <a:rPr sz="2550" spc="285" dirty="0">
                <a:latin typeface="Calibri"/>
                <a:cs typeface="Calibri"/>
              </a:rPr>
              <a:t> </a:t>
            </a:r>
            <a:r>
              <a:rPr sz="2550" dirty="0">
                <a:latin typeface="Calibri"/>
                <a:cs typeface="Calibri"/>
              </a:rPr>
              <a:t>malzemeye</a:t>
            </a:r>
            <a:r>
              <a:rPr sz="2550" spc="310" dirty="0">
                <a:latin typeface="Calibri"/>
                <a:cs typeface="Calibri"/>
              </a:rPr>
              <a:t> </a:t>
            </a:r>
            <a:r>
              <a:rPr sz="2550" dirty="0">
                <a:latin typeface="Calibri"/>
                <a:cs typeface="Calibri"/>
              </a:rPr>
              <a:t>de</a:t>
            </a:r>
            <a:r>
              <a:rPr sz="2550" spc="295" dirty="0">
                <a:latin typeface="Calibri"/>
                <a:cs typeface="Calibri"/>
              </a:rPr>
              <a:t> </a:t>
            </a:r>
            <a:r>
              <a:rPr sz="2550" spc="-10" dirty="0">
                <a:solidFill>
                  <a:srgbClr val="0000CC"/>
                </a:solidFill>
                <a:latin typeface="Calibri"/>
                <a:cs typeface="Calibri"/>
              </a:rPr>
              <a:t>negatif </a:t>
            </a:r>
            <a:r>
              <a:rPr sz="2550" dirty="0">
                <a:latin typeface="Calibri"/>
                <a:cs typeface="Calibri"/>
              </a:rPr>
              <a:t>potansiyel</a:t>
            </a:r>
            <a:r>
              <a:rPr sz="2550" spc="45" dirty="0">
                <a:latin typeface="Calibri"/>
                <a:cs typeface="Calibri"/>
              </a:rPr>
              <a:t> </a:t>
            </a:r>
            <a:r>
              <a:rPr sz="2550" dirty="0">
                <a:latin typeface="Calibri"/>
                <a:cs typeface="Calibri"/>
              </a:rPr>
              <a:t>uygulanarak</a:t>
            </a:r>
            <a:r>
              <a:rPr sz="2550" spc="45" dirty="0">
                <a:latin typeface="Calibri"/>
                <a:cs typeface="Calibri"/>
              </a:rPr>
              <a:t> </a:t>
            </a:r>
            <a:r>
              <a:rPr sz="2550" spc="-10" dirty="0">
                <a:latin typeface="Calibri"/>
                <a:cs typeface="Calibri"/>
              </a:rPr>
              <a:t>sağlanır. </a:t>
            </a:r>
            <a:r>
              <a:rPr sz="2550" dirty="0">
                <a:latin typeface="Calibri"/>
                <a:cs typeface="Calibri"/>
              </a:rPr>
              <a:t>Akım</a:t>
            </a:r>
            <a:r>
              <a:rPr sz="2550" spc="480" dirty="0">
                <a:latin typeface="Calibri"/>
                <a:cs typeface="Calibri"/>
              </a:rPr>
              <a:t>  </a:t>
            </a:r>
            <a:r>
              <a:rPr sz="2550" dirty="0">
                <a:latin typeface="Calibri"/>
                <a:cs typeface="Calibri"/>
              </a:rPr>
              <a:t>şiddeti</a:t>
            </a:r>
            <a:r>
              <a:rPr sz="2550" spc="475" dirty="0">
                <a:latin typeface="Calibri"/>
                <a:cs typeface="Calibri"/>
              </a:rPr>
              <a:t>  </a:t>
            </a:r>
            <a:r>
              <a:rPr sz="2550" dirty="0">
                <a:latin typeface="Calibri"/>
                <a:cs typeface="Calibri"/>
              </a:rPr>
              <a:t>ileri</a:t>
            </a:r>
            <a:r>
              <a:rPr sz="2550" spc="475" dirty="0">
                <a:latin typeface="Calibri"/>
                <a:cs typeface="Calibri"/>
              </a:rPr>
              <a:t>  </a:t>
            </a:r>
            <a:r>
              <a:rPr sz="2550" spc="-10" dirty="0">
                <a:latin typeface="Calibri"/>
                <a:cs typeface="Calibri"/>
              </a:rPr>
              <a:t>öngerilim- </a:t>
            </a:r>
            <a:r>
              <a:rPr sz="2550" dirty="0">
                <a:latin typeface="Calibri"/>
                <a:cs typeface="Calibri"/>
              </a:rPr>
              <a:t>lemenin</a:t>
            </a:r>
            <a:r>
              <a:rPr sz="2550" spc="135" dirty="0">
                <a:latin typeface="Calibri"/>
                <a:cs typeface="Calibri"/>
              </a:rPr>
              <a:t>  </a:t>
            </a:r>
            <a:r>
              <a:rPr sz="2550" dirty="0">
                <a:latin typeface="Calibri"/>
                <a:cs typeface="Calibri"/>
              </a:rPr>
              <a:t>artışıyla</a:t>
            </a:r>
            <a:r>
              <a:rPr sz="2550" spc="145" dirty="0">
                <a:latin typeface="Calibri"/>
                <a:cs typeface="Calibri"/>
              </a:rPr>
              <a:t>  </a:t>
            </a:r>
            <a:r>
              <a:rPr sz="2550" dirty="0">
                <a:latin typeface="Calibri"/>
                <a:cs typeface="Calibri"/>
              </a:rPr>
              <a:t>birlikte</a:t>
            </a:r>
            <a:r>
              <a:rPr sz="2550" spc="135" dirty="0">
                <a:latin typeface="Calibri"/>
                <a:cs typeface="Calibri"/>
              </a:rPr>
              <a:t>  </a:t>
            </a:r>
            <a:r>
              <a:rPr sz="2550" spc="-10" dirty="0">
                <a:latin typeface="Calibri"/>
                <a:cs typeface="Calibri"/>
              </a:rPr>
              <a:t>üstel </a:t>
            </a:r>
            <a:r>
              <a:rPr sz="2550" dirty="0">
                <a:latin typeface="Calibri"/>
                <a:cs typeface="Calibri"/>
              </a:rPr>
              <a:t>olarak</a:t>
            </a:r>
            <a:r>
              <a:rPr sz="2550" spc="-35" dirty="0">
                <a:latin typeface="Calibri"/>
                <a:cs typeface="Calibri"/>
              </a:rPr>
              <a:t> </a:t>
            </a:r>
            <a:r>
              <a:rPr sz="2550" spc="-10" dirty="0">
                <a:latin typeface="Calibri"/>
                <a:cs typeface="Calibri"/>
              </a:rPr>
              <a:t>artar.</a:t>
            </a:r>
            <a:endParaRPr sz="2550">
              <a:latin typeface="Calibri"/>
              <a:cs typeface="Calibri"/>
            </a:endParaRPr>
          </a:p>
          <a:p>
            <a:pPr marL="454659" algn="just">
              <a:lnSpc>
                <a:spcPct val="100000"/>
              </a:lnSpc>
              <a:spcBef>
                <a:spcPts val="1235"/>
              </a:spcBef>
            </a:pPr>
            <a:r>
              <a:rPr sz="2550" dirty="0">
                <a:latin typeface="Calibri"/>
                <a:cs typeface="Calibri"/>
              </a:rPr>
              <a:t>Geri</a:t>
            </a:r>
            <a:r>
              <a:rPr sz="2550" spc="295" dirty="0">
                <a:latin typeface="Calibri"/>
                <a:cs typeface="Calibri"/>
              </a:rPr>
              <a:t>  </a:t>
            </a:r>
            <a:r>
              <a:rPr sz="2550" dirty="0">
                <a:latin typeface="Calibri"/>
                <a:cs typeface="Calibri"/>
              </a:rPr>
              <a:t>öngerilimle</a:t>
            </a:r>
            <a:r>
              <a:rPr sz="2550" spc="290" dirty="0">
                <a:latin typeface="Calibri"/>
                <a:cs typeface="Calibri"/>
              </a:rPr>
              <a:t>  </a:t>
            </a:r>
            <a:r>
              <a:rPr sz="2550" dirty="0">
                <a:latin typeface="Calibri"/>
                <a:cs typeface="Calibri"/>
              </a:rPr>
              <a:t>ise</a:t>
            </a:r>
            <a:r>
              <a:rPr sz="2550" spc="295" dirty="0">
                <a:latin typeface="Calibri"/>
                <a:cs typeface="Calibri"/>
              </a:rPr>
              <a:t>  </a:t>
            </a:r>
            <a:r>
              <a:rPr sz="2550" dirty="0">
                <a:solidFill>
                  <a:srgbClr val="FF0000"/>
                </a:solidFill>
                <a:latin typeface="Calibri"/>
                <a:cs typeface="Calibri"/>
              </a:rPr>
              <a:t>p-</a:t>
            </a:r>
            <a:r>
              <a:rPr sz="2550" spc="-20" dirty="0">
                <a:latin typeface="Calibri"/>
                <a:cs typeface="Calibri"/>
              </a:rPr>
              <a:t>tipi</a:t>
            </a:r>
            <a:endParaRPr sz="2550">
              <a:latin typeface="Calibri"/>
              <a:cs typeface="Calibri"/>
            </a:endParaRPr>
          </a:p>
        </p:txBody>
      </p:sp>
      <p:sp>
        <p:nvSpPr>
          <p:cNvPr id="4" name="object 4"/>
          <p:cNvSpPr txBox="1"/>
          <p:nvPr/>
        </p:nvSpPr>
        <p:spPr>
          <a:xfrm>
            <a:off x="4758054" y="4424934"/>
            <a:ext cx="4255135" cy="1207135"/>
          </a:xfrm>
          <a:prstGeom prst="rect">
            <a:avLst/>
          </a:prstGeom>
        </p:spPr>
        <p:txBody>
          <a:bodyPr vert="horz" wrap="square" lIns="0" tIns="10795" rIns="0" bIns="0" rtlCol="0">
            <a:spAutoFit/>
          </a:bodyPr>
          <a:lstStyle/>
          <a:p>
            <a:pPr marL="12700" marR="5080" algn="just">
              <a:lnSpc>
                <a:spcPct val="101400"/>
              </a:lnSpc>
              <a:spcBef>
                <a:spcPts val="85"/>
              </a:spcBef>
            </a:pPr>
            <a:r>
              <a:rPr sz="2550" dirty="0">
                <a:latin typeface="Calibri"/>
                <a:cs typeface="Calibri"/>
              </a:rPr>
              <a:t>malzemeye</a:t>
            </a:r>
            <a:r>
              <a:rPr sz="2550" spc="245" dirty="0">
                <a:latin typeface="Calibri"/>
                <a:cs typeface="Calibri"/>
              </a:rPr>
              <a:t>  </a:t>
            </a:r>
            <a:r>
              <a:rPr sz="2550" dirty="0">
                <a:latin typeface="Calibri"/>
                <a:cs typeface="Calibri"/>
              </a:rPr>
              <a:t>negatif</a:t>
            </a:r>
            <a:r>
              <a:rPr sz="2550" spc="240" dirty="0">
                <a:latin typeface="Calibri"/>
                <a:cs typeface="Calibri"/>
              </a:rPr>
              <a:t>  </a:t>
            </a:r>
            <a:r>
              <a:rPr sz="2550" spc="-10" dirty="0">
                <a:latin typeface="Calibri"/>
                <a:cs typeface="Calibri"/>
              </a:rPr>
              <a:t>potansiyel </a:t>
            </a:r>
            <a:r>
              <a:rPr sz="2550" dirty="0">
                <a:latin typeface="Calibri"/>
                <a:cs typeface="Calibri"/>
              </a:rPr>
              <a:t>ve</a:t>
            </a:r>
            <a:r>
              <a:rPr sz="2550" spc="484" dirty="0">
                <a:latin typeface="Calibri"/>
                <a:cs typeface="Calibri"/>
              </a:rPr>
              <a:t> </a:t>
            </a:r>
            <a:r>
              <a:rPr sz="2550" dirty="0">
                <a:solidFill>
                  <a:srgbClr val="FF0000"/>
                </a:solidFill>
                <a:latin typeface="Calibri"/>
                <a:cs typeface="Calibri"/>
              </a:rPr>
              <a:t>n-</a:t>
            </a:r>
            <a:r>
              <a:rPr sz="2550" dirty="0">
                <a:latin typeface="Calibri"/>
                <a:cs typeface="Calibri"/>
              </a:rPr>
              <a:t>tipi</a:t>
            </a:r>
            <a:r>
              <a:rPr sz="2550" spc="475" dirty="0">
                <a:latin typeface="Calibri"/>
                <a:cs typeface="Calibri"/>
              </a:rPr>
              <a:t> </a:t>
            </a:r>
            <a:r>
              <a:rPr sz="2550" dirty="0">
                <a:latin typeface="Calibri"/>
                <a:cs typeface="Calibri"/>
              </a:rPr>
              <a:t>malzemeye</a:t>
            </a:r>
            <a:r>
              <a:rPr sz="2550" spc="505" dirty="0">
                <a:latin typeface="Calibri"/>
                <a:cs typeface="Calibri"/>
              </a:rPr>
              <a:t> </a:t>
            </a:r>
            <a:r>
              <a:rPr sz="2550" dirty="0">
                <a:latin typeface="Calibri"/>
                <a:cs typeface="Calibri"/>
              </a:rPr>
              <a:t>de</a:t>
            </a:r>
            <a:r>
              <a:rPr sz="2550" spc="484" dirty="0">
                <a:latin typeface="Calibri"/>
                <a:cs typeface="Calibri"/>
              </a:rPr>
              <a:t> </a:t>
            </a:r>
            <a:r>
              <a:rPr sz="2550" spc="-10" dirty="0">
                <a:latin typeface="Calibri"/>
                <a:cs typeface="Calibri"/>
              </a:rPr>
              <a:t>pozitif </a:t>
            </a:r>
            <a:r>
              <a:rPr sz="2550" dirty="0">
                <a:latin typeface="Calibri"/>
                <a:cs typeface="Calibri"/>
              </a:rPr>
              <a:t>potansiyel</a:t>
            </a:r>
            <a:r>
              <a:rPr sz="2550" spc="55" dirty="0">
                <a:latin typeface="Calibri"/>
                <a:cs typeface="Calibri"/>
              </a:rPr>
              <a:t> </a:t>
            </a:r>
            <a:r>
              <a:rPr sz="2550" dirty="0">
                <a:latin typeface="Calibri"/>
                <a:cs typeface="Calibri"/>
              </a:rPr>
              <a:t>uygulanarak</a:t>
            </a:r>
            <a:r>
              <a:rPr sz="2550" spc="30" dirty="0">
                <a:latin typeface="Calibri"/>
                <a:cs typeface="Calibri"/>
              </a:rPr>
              <a:t> </a:t>
            </a:r>
            <a:r>
              <a:rPr sz="2550" spc="-10" dirty="0">
                <a:latin typeface="Calibri"/>
                <a:cs typeface="Calibri"/>
              </a:rPr>
              <a:t>sağlanır.</a:t>
            </a:r>
            <a:endParaRPr sz="2550">
              <a:latin typeface="Calibri"/>
              <a:cs typeface="Calibri"/>
            </a:endParaRPr>
          </a:p>
        </p:txBody>
      </p:sp>
      <p:grpSp>
        <p:nvGrpSpPr>
          <p:cNvPr id="5" name="object 5"/>
          <p:cNvGrpSpPr/>
          <p:nvPr/>
        </p:nvGrpSpPr>
        <p:grpSpPr>
          <a:xfrm>
            <a:off x="92108" y="1528202"/>
            <a:ext cx="4154170" cy="4410075"/>
            <a:chOff x="92108" y="1528202"/>
            <a:chExt cx="4154170" cy="4410075"/>
          </a:xfrm>
        </p:grpSpPr>
        <p:sp>
          <p:nvSpPr>
            <p:cNvPr id="6" name="object 6"/>
            <p:cNvSpPr/>
            <p:nvPr/>
          </p:nvSpPr>
          <p:spPr>
            <a:xfrm>
              <a:off x="2096426" y="1623104"/>
              <a:ext cx="0" cy="4220845"/>
            </a:xfrm>
            <a:custGeom>
              <a:avLst/>
              <a:gdLst/>
              <a:ahLst/>
              <a:cxnLst/>
              <a:rect l="l" t="t" r="r" b="b"/>
              <a:pathLst>
                <a:path h="4220845">
                  <a:moveTo>
                    <a:pt x="0" y="4220277"/>
                  </a:moveTo>
                  <a:lnTo>
                    <a:pt x="0" y="0"/>
                  </a:lnTo>
                </a:path>
              </a:pathLst>
            </a:custGeom>
            <a:ln w="14141">
              <a:solidFill>
                <a:srgbClr val="000000"/>
              </a:solidFill>
            </a:ln>
          </p:spPr>
          <p:txBody>
            <a:bodyPr wrap="square" lIns="0" tIns="0" rIns="0" bIns="0" rtlCol="0"/>
            <a:lstStyle/>
            <a:p>
              <a:endParaRPr/>
            </a:p>
          </p:txBody>
        </p:sp>
        <p:sp>
          <p:nvSpPr>
            <p:cNvPr id="7" name="object 7"/>
            <p:cNvSpPr/>
            <p:nvPr/>
          </p:nvSpPr>
          <p:spPr>
            <a:xfrm>
              <a:off x="2061921" y="1528203"/>
              <a:ext cx="69215" cy="4410710"/>
            </a:xfrm>
            <a:custGeom>
              <a:avLst/>
              <a:gdLst/>
              <a:ahLst/>
              <a:cxnLst/>
              <a:rect l="l" t="t" r="r" b="b"/>
              <a:pathLst>
                <a:path w="69214" h="4410710">
                  <a:moveTo>
                    <a:pt x="68999" y="4306557"/>
                  </a:moveTo>
                  <a:lnTo>
                    <a:pt x="0" y="4306557"/>
                  </a:lnTo>
                  <a:lnTo>
                    <a:pt x="34493" y="4410087"/>
                  </a:lnTo>
                  <a:lnTo>
                    <a:pt x="68999" y="4306557"/>
                  </a:lnTo>
                  <a:close/>
                </a:path>
                <a:path w="69214" h="4410710">
                  <a:moveTo>
                    <a:pt x="68999" y="103530"/>
                  </a:moveTo>
                  <a:lnTo>
                    <a:pt x="34493" y="0"/>
                  </a:lnTo>
                  <a:lnTo>
                    <a:pt x="0" y="103530"/>
                  </a:lnTo>
                  <a:lnTo>
                    <a:pt x="68999" y="103530"/>
                  </a:lnTo>
                  <a:close/>
                </a:path>
              </a:pathLst>
            </a:custGeom>
            <a:solidFill>
              <a:srgbClr val="000000"/>
            </a:solidFill>
          </p:spPr>
          <p:txBody>
            <a:bodyPr wrap="square" lIns="0" tIns="0" rIns="0" bIns="0" rtlCol="0"/>
            <a:lstStyle/>
            <a:p>
              <a:endParaRPr/>
            </a:p>
          </p:txBody>
        </p:sp>
        <p:sp>
          <p:nvSpPr>
            <p:cNvPr id="8" name="object 8"/>
            <p:cNvSpPr/>
            <p:nvPr/>
          </p:nvSpPr>
          <p:spPr>
            <a:xfrm>
              <a:off x="186997" y="3332327"/>
              <a:ext cx="1949450" cy="401320"/>
            </a:xfrm>
            <a:custGeom>
              <a:avLst/>
              <a:gdLst/>
              <a:ahLst/>
              <a:cxnLst/>
              <a:rect l="l" t="t" r="r" b="b"/>
              <a:pathLst>
                <a:path w="1949450" h="401320">
                  <a:moveTo>
                    <a:pt x="1909429" y="0"/>
                  </a:moveTo>
                  <a:lnTo>
                    <a:pt x="1949449" y="0"/>
                  </a:lnTo>
                </a:path>
                <a:path w="1949450" h="401320">
                  <a:moveTo>
                    <a:pt x="1909429" y="400963"/>
                  </a:moveTo>
                  <a:lnTo>
                    <a:pt x="0" y="400963"/>
                  </a:lnTo>
                </a:path>
              </a:pathLst>
            </a:custGeom>
            <a:ln w="14142">
              <a:solidFill>
                <a:srgbClr val="000000"/>
              </a:solidFill>
            </a:ln>
          </p:spPr>
          <p:txBody>
            <a:bodyPr wrap="square" lIns="0" tIns="0" rIns="0" bIns="0" rtlCol="0"/>
            <a:lstStyle/>
            <a:p>
              <a:endParaRPr/>
            </a:p>
          </p:txBody>
        </p:sp>
        <p:sp>
          <p:nvSpPr>
            <p:cNvPr id="9" name="object 9"/>
            <p:cNvSpPr/>
            <p:nvPr/>
          </p:nvSpPr>
          <p:spPr>
            <a:xfrm>
              <a:off x="92108" y="3698782"/>
              <a:ext cx="104139" cy="69215"/>
            </a:xfrm>
            <a:custGeom>
              <a:avLst/>
              <a:gdLst/>
              <a:ahLst/>
              <a:cxnLst/>
              <a:rect l="l" t="t" r="r" b="b"/>
              <a:pathLst>
                <a:path w="104139" h="69214">
                  <a:moveTo>
                    <a:pt x="103514" y="0"/>
                  </a:moveTo>
                  <a:lnTo>
                    <a:pt x="0" y="34509"/>
                  </a:lnTo>
                  <a:lnTo>
                    <a:pt x="103514" y="69019"/>
                  </a:lnTo>
                  <a:lnTo>
                    <a:pt x="103514" y="0"/>
                  </a:lnTo>
                  <a:close/>
                </a:path>
              </a:pathLst>
            </a:custGeom>
            <a:solidFill>
              <a:srgbClr val="000000"/>
            </a:solidFill>
          </p:spPr>
          <p:txBody>
            <a:bodyPr wrap="square" lIns="0" tIns="0" rIns="0" bIns="0" rtlCol="0"/>
            <a:lstStyle/>
            <a:p>
              <a:endParaRPr/>
            </a:p>
          </p:txBody>
        </p:sp>
        <p:sp>
          <p:nvSpPr>
            <p:cNvPr id="10" name="object 10"/>
            <p:cNvSpPr/>
            <p:nvPr/>
          </p:nvSpPr>
          <p:spPr>
            <a:xfrm>
              <a:off x="2096426" y="3733291"/>
              <a:ext cx="2055495" cy="0"/>
            </a:xfrm>
            <a:custGeom>
              <a:avLst/>
              <a:gdLst/>
              <a:ahLst/>
              <a:cxnLst/>
              <a:rect l="l" t="t" r="r" b="b"/>
              <a:pathLst>
                <a:path w="2055495">
                  <a:moveTo>
                    <a:pt x="0" y="0"/>
                  </a:moveTo>
                  <a:lnTo>
                    <a:pt x="2054872" y="0"/>
                  </a:lnTo>
                </a:path>
              </a:pathLst>
            </a:custGeom>
            <a:ln w="14143">
              <a:solidFill>
                <a:srgbClr val="000000"/>
              </a:solidFill>
            </a:ln>
          </p:spPr>
          <p:txBody>
            <a:bodyPr wrap="square" lIns="0" tIns="0" rIns="0" bIns="0" rtlCol="0"/>
            <a:lstStyle/>
            <a:p>
              <a:endParaRPr/>
            </a:p>
          </p:txBody>
        </p:sp>
        <p:sp>
          <p:nvSpPr>
            <p:cNvPr id="11" name="object 11"/>
            <p:cNvSpPr/>
            <p:nvPr/>
          </p:nvSpPr>
          <p:spPr>
            <a:xfrm>
              <a:off x="4142672" y="3698782"/>
              <a:ext cx="104139" cy="69215"/>
            </a:xfrm>
            <a:custGeom>
              <a:avLst/>
              <a:gdLst/>
              <a:ahLst/>
              <a:cxnLst/>
              <a:rect l="l" t="t" r="r" b="b"/>
              <a:pathLst>
                <a:path w="104139" h="69214">
                  <a:moveTo>
                    <a:pt x="0" y="0"/>
                  </a:moveTo>
                  <a:lnTo>
                    <a:pt x="0" y="69019"/>
                  </a:lnTo>
                  <a:lnTo>
                    <a:pt x="103514" y="34509"/>
                  </a:lnTo>
                  <a:lnTo>
                    <a:pt x="0" y="0"/>
                  </a:lnTo>
                  <a:close/>
                </a:path>
              </a:pathLst>
            </a:custGeom>
            <a:solidFill>
              <a:srgbClr val="000000"/>
            </a:solidFill>
          </p:spPr>
          <p:txBody>
            <a:bodyPr wrap="square" lIns="0" tIns="0" rIns="0" bIns="0" rtlCol="0"/>
            <a:lstStyle/>
            <a:p>
              <a:endParaRPr/>
            </a:p>
          </p:txBody>
        </p:sp>
        <p:sp>
          <p:nvSpPr>
            <p:cNvPr id="12" name="object 12"/>
            <p:cNvSpPr/>
            <p:nvPr/>
          </p:nvSpPr>
          <p:spPr>
            <a:xfrm>
              <a:off x="2096426" y="2931363"/>
              <a:ext cx="40640" cy="0"/>
            </a:xfrm>
            <a:custGeom>
              <a:avLst/>
              <a:gdLst/>
              <a:ahLst/>
              <a:cxnLst/>
              <a:rect l="l" t="t" r="r" b="b"/>
              <a:pathLst>
                <a:path w="40639">
                  <a:moveTo>
                    <a:pt x="0" y="0"/>
                  </a:moveTo>
                  <a:lnTo>
                    <a:pt x="40019" y="0"/>
                  </a:lnTo>
                </a:path>
              </a:pathLst>
            </a:custGeom>
            <a:ln w="14143">
              <a:solidFill>
                <a:srgbClr val="000000"/>
              </a:solidFill>
            </a:ln>
          </p:spPr>
          <p:txBody>
            <a:bodyPr wrap="square" lIns="0" tIns="0" rIns="0" bIns="0" rtlCol="0"/>
            <a:lstStyle/>
            <a:p>
              <a:endParaRPr/>
            </a:p>
          </p:txBody>
        </p:sp>
      </p:grpSp>
      <p:sp>
        <p:nvSpPr>
          <p:cNvPr id="13" name="object 13"/>
          <p:cNvSpPr txBox="1"/>
          <p:nvPr/>
        </p:nvSpPr>
        <p:spPr>
          <a:xfrm>
            <a:off x="1952778" y="3228968"/>
            <a:ext cx="94615" cy="191135"/>
          </a:xfrm>
          <a:prstGeom prst="rect">
            <a:avLst/>
          </a:prstGeom>
        </p:spPr>
        <p:txBody>
          <a:bodyPr vert="horz" wrap="square" lIns="0" tIns="17145" rIns="0" bIns="0" rtlCol="0">
            <a:spAutoFit/>
          </a:bodyPr>
          <a:lstStyle/>
          <a:p>
            <a:pPr marL="12700">
              <a:lnSpc>
                <a:spcPct val="100000"/>
              </a:lnSpc>
              <a:spcBef>
                <a:spcPts val="135"/>
              </a:spcBef>
            </a:pPr>
            <a:r>
              <a:rPr sz="1050" spc="-50" dirty="0">
                <a:latin typeface="Times New Roman"/>
                <a:cs typeface="Times New Roman"/>
              </a:rPr>
              <a:t>5</a:t>
            </a:r>
            <a:endParaRPr sz="1050">
              <a:latin typeface="Times New Roman"/>
              <a:cs typeface="Times New Roman"/>
            </a:endParaRPr>
          </a:p>
        </p:txBody>
      </p:sp>
      <p:sp>
        <p:nvSpPr>
          <p:cNvPr id="14" name="object 14"/>
          <p:cNvSpPr txBox="1"/>
          <p:nvPr/>
        </p:nvSpPr>
        <p:spPr>
          <a:xfrm>
            <a:off x="1917142" y="2826661"/>
            <a:ext cx="174625" cy="191770"/>
          </a:xfrm>
          <a:prstGeom prst="rect">
            <a:avLst/>
          </a:prstGeom>
        </p:spPr>
        <p:txBody>
          <a:bodyPr vert="horz" wrap="square" lIns="0" tIns="17145" rIns="0" bIns="0" rtlCol="0">
            <a:spAutoFit/>
          </a:bodyPr>
          <a:lstStyle/>
          <a:p>
            <a:pPr marL="12700">
              <a:lnSpc>
                <a:spcPct val="100000"/>
              </a:lnSpc>
              <a:spcBef>
                <a:spcPts val="135"/>
              </a:spcBef>
            </a:pPr>
            <a:r>
              <a:rPr sz="1050" spc="30" dirty="0">
                <a:latin typeface="Times New Roman"/>
                <a:cs typeface="Times New Roman"/>
              </a:rPr>
              <a:t>10</a:t>
            </a:r>
            <a:endParaRPr sz="1050">
              <a:latin typeface="Times New Roman"/>
              <a:cs typeface="Times New Roman"/>
            </a:endParaRPr>
          </a:p>
        </p:txBody>
      </p:sp>
      <p:sp>
        <p:nvSpPr>
          <p:cNvPr id="15" name="object 15"/>
          <p:cNvSpPr/>
          <p:nvPr/>
        </p:nvSpPr>
        <p:spPr>
          <a:xfrm>
            <a:off x="2096426" y="2530541"/>
            <a:ext cx="40640" cy="0"/>
          </a:xfrm>
          <a:custGeom>
            <a:avLst/>
            <a:gdLst/>
            <a:ahLst/>
            <a:cxnLst/>
            <a:rect l="l" t="t" r="r" b="b"/>
            <a:pathLst>
              <a:path w="40639">
                <a:moveTo>
                  <a:pt x="0" y="0"/>
                </a:moveTo>
                <a:lnTo>
                  <a:pt x="40019" y="0"/>
                </a:lnTo>
              </a:path>
            </a:pathLst>
          </a:custGeom>
          <a:ln w="14143">
            <a:solidFill>
              <a:srgbClr val="000000"/>
            </a:solidFill>
          </a:ln>
        </p:spPr>
        <p:txBody>
          <a:bodyPr wrap="square" lIns="0" tIns="0" rIns="0" bIns="0" rtlCol="0"/>
          <a:lstStyle/>
          <a:p>
            <a:endParaRPr/>
          </a:p>
        </p:txBody>
      </p:sp>
      <p:sp>
        <p:nvSpPr>
          <p:cNvPr id="16" name="object 16"/>
          <p:cNvSpPr txBox="1"/>
          <p:nvPr/>
        </p:nvSpPr>
        <p:spPr>
          <a:xfrm>
            <a:off x="1917142" y="2424565"/>
            <a:ext cx="174625" cy="191770"/>
          </a:xfrm>
          <a:prstGeom prst="rect">
            <a:avLst/>
          </a:prstGeom>
        </p:spPr>
        <p:txBody>
          <a:bodyPr vert="horz" wrap="square" lIns="0" tIns="17145" rIns="0" bIns="0" rtlCol="0">
            <a:spAutoFit/>
          </a:bodyPr>
          <a:lstStyle/>
          <a:p>
            <a:pPr marL="12700">
              <a:lnSpc>
                <a:spcPct val="100000"/>
              </a:lnSpc>
              <a:spcBef>
                <a:spcPts val="135"/>
              </a:spcBef>
            </a:pPr>
            <a:r>
              <a:rPr sz="1050" spc="30" dirty="0">
                <a:latin typeface="Times New Roman"/>
                <a:cs typeface="Times New Roman"/>
              </a:rPr>
              <a:t>15</a:t>
            </a:r>
            <a:endParaRPr sz="1050">
              <a:latin typeface="Times New Roman"/>
              <a:cs typeface="Times New Roman"/>
            </a:endParaRPr>
          </a:p>
        </p:txBody>
      </p:sp>
      <p:sp>
        <p:nvSpPr>
          <p:cNvPr id="17" name="object 17"/>
          <p:cNvSpPr/>
          <p:nvPr/>
        </p:nvSpPr>
        <p:spPr>
          <a:xfrm>
            <a:off x="2497191" y="3693124"/>
            <a:ext cx="401320" cy="40640"/>
          </a:xfrm>
          <a:custGeom>
            <a:avLst/>
            <a:gdLst/>
            <a:ahLst/>
            <a:cxnLst/>
            <a:rect l="l" t="t" r="r" b="b"/>
            <a:pathLst>
              <a:path w="401319" h="40639">
                <a:moveTo>
                  <a:pt x="400905" y="40167"/>
                </a:moveTo>
                <a:lnTo>
                  <a:pt x="400905" y="0"/>
                </a:lnTo>
              </a:path>
              <a:path w="401319" h="40639">
                <a:moveTo>
                  <a:pt x="0" y="40167"/>
                </a:moveTo>
                <a:lnTo>
                  <a:pt x="0" y="0"/>
                </a:lnTo>
              </a:path>
            </a:pathLst>
          </a:custGeom>
          <a:ln w="14142">
            <a:solidFill>
              <a:srgbClr val="000000"/>
            </a:solidFill>
          </a:ln>
        </p:spPr>
        <p:txBody>
          <a:bodyPr wrap="square" lIns="0" tIns="0" rIns="0" bIns="0" rtlCol="0"/>
          <a:lstStyle/>
          <a:p>
            <a:endParaRPr/>
          </a:p>
        </p:txBody>
      </p:sp>
      <p:sp>
        <p:nvSpPr>
          <p:cNvPr id="18" name="object 18"/>
          <p:cNvSpPr txBox="1"/>
          <p:nvPr/>
        </p:nvSpPr>
        <p:spPr>
          <a:xfrm>
            <a:off x="2150527" y="1466071"/>
            <a:ext cx="543560" cy="267970"/>
          </a:xfrm>
          <a:prstGeom prst="rect">
            <a:avLst/>
          </a:prstGeom>
        </p:spPr>
        <p:txBody>
          <a:bodyPr vert="horz" wrap="square" lIns="0" tIns="17780" rIns="0" bIns="0" rtlCol="0">
            <a:spAutoFit/>
          </a:bodyPr>
          <a:lstStyle/>
          <a:p>
            <a:pPr marL="38100">
              <a:lnSpc>
                <a:spcPct val="100000"/>
              </a:lnSpc>
              <a:spcBef>
                <a:spcPts val="140"/>
              </a:spcBef>
            </a:pPr>
            <a:r>
              <a:rPr sz="2325" i="1" baseline="7168" dirty="0">
                <a:latin typeface="Times New Roman"/>
                <a:cs typeface="Times New Roman"/>
              </a:rPr>
              <a:t>i</a:t>
            </a:r>
            <a:r>
              <a:rPr sz="1000" i="1" dirty="0">
                <a:latin typeface="Times New Roman"/>
                <a:cs typeface="Times New Roman"/>
              </a:rPr>
              <a:t>d</a:t>
            </a:r>
            <a:r>
              <a:rPr sz="1000" i="1" spc="80" dirty="0">
                <a:latin typeface="Times New Roman"/>
                <a:cs typeface="Times New Roman"/>
              </a:rPr>
              <a:t> </a:t>
            </a:r>
            <a:r>
              <a:rPr sz="1575" spc="-30" baseline="2645" dirty="0">
                <a:latin typeface="Times New Roman"/>
                <a:cs typeface="Times New Roman"/>
              </a:rPr>
              <a:t>(mA)</a:t>
            </a:r>
            <a:endParaRPr sz="1575" baseline="2645">
              <a:latin typeface="Times New Roman"/>
              <a:cs typeface="Times New Roman"/>
            </a:endParaRPr>
          </a:p>
        </p:txBody>
      </p:sp>
      <p:sp>
        <p:nvSpPr>
          <p:cNvPr id="19" name="object 19"/>
          <p:cNvSpPr txBox="1"/>
          <p:nvPr/>
        </p:nvSpPr>
        <p:spPr>
          <a:xfrm>
            <a:off x="3949301" y="3695416"/>
            <a:ext cx="577215" cy="268605"/>
          </a:xfrm>
          <a:prstGeom prst="rect">
            <a:avLst/>
          </a:prstGeom>
        </p:spPr>
        <p:txBody>
          <a:bodyPr vert="horz" wrap="square" lIns="0" tIns="11430" rIns="0" bIns="0" rtlCol="0">
            <a:spAutoFit/>
          </a:bodyPr>
          <a:lstStyle/>
          <a:p>
            <a:pPr marL="38100">
              <a:lnSpc>
                <a:spcPct val="100000"/>
              </a:lnSpc>
              <a:spcBef>
                <a:spcPts val="90"/>
              </a:spcBef>
            </a:pPr>
            <a:r>
              <a:rPr sz="2400" i="1" baseline="3472" dirty="0">
                <a:latin typeface="Times New Roman"/>
                <a:cs typeface="Times New Roman"/>
              </a:rPr>
              <a:t>v</a:t>
            </a:r>
            <a:r>
              <a:rPr sz="1500" i="1" baseline="-8333" dirty="0">
                <a:latin typeface="Times New Roman"/>
                <a:cs typeface="Times New Roman"/>
              </a:rPr>
              <a:t>d </a:t>
            </a:r>
            <a:r>
              <a:rPr sz="1050" spc="-10" dirty="0">
                <a:latin typeface="Times New Roman"/>
                <a:cs typeface="Times New Roman"/>
              </a:rPr>
              <a:t>(volt)</a:t>
            </a:r>
            <a:endParaRPr sz="1050">
              <a:latin typeface="Times New Roman"/>
              <a:cs typeface="Times New Roman"/>
            </a:endParaRPr>
          </a:p>
        </p:txBody>
      </p:sp>
      <p:sp>
        <p:nvSpPr>
          <p:cNvPr id="20" name="object 20"/>
          <p:cNvSpPr/>
          <p:nvPr/>
        </p:nvSpPr>
        <p:spPr>
          <a:xfrm>
            <a:off x="3299002" y="3693124"/>
            <a:ext cx="401320" cy="40640"/>
          </a:xfrm>
          <a:custGeom>
            <a:avLst/>
            <a:gdLst/>
            <a:ahLst/>
            <a:cxnLst/>
            <a:rect l="l" t="t" r="r" b="b"/>
            <a:pathLst>
              <a:path w="401320" h="40639">
                <a:moveTo>
                  <a:pt x="0" y="40167"/>
                </a:moveTo>
                <a:lnTo>
                  <a:pt x="0" y="0"/>
                </a:lnTo>
              </a:path>
              <a:path w="401320" h="40639">
                <a:moveTo>
                  <a:pt x="400764" y="40167"/>
                </a:moveTo>
                <a:lnTo>
                  <a:pt x="400764" y="0"/>
                </a:lnTo>
              </a:path>
            </a:pathLst>
          </a:custGeom>
          <a:ln w="14142">
            <a:solidFill>
              <a:srgbClr val="000000"/>
            </a:solidFill>
          </a:ln>
        </p:spPr>
        <p:txBody>
          <a:bodyPr wrap="square" lIns="0" tIns="0" rIns="0" bIns="0" rtlCol="0"/>
          <a:lstStyle/>
          <a:p>
            <a:endParaRPr/>
          </a:p>
        </p:txBody>
      </p:sp>
      <p:sp>
        <p:nvSpPr>
          <p:cNvPr id="21" name="object 21"/>
          <p:cNvSpPr txBox="1"/>
          <p:nvPr/>
        </p:nvSpPr>
        <p:spPr>
          <a:xfrm>
            <a:off x="2153584" y="3730704"/>
            <a:ext cx="1645920" cy="191770"/>
          </a:xfrm>
          <a:prstGeom prst="rect">
            <a:avLst/>
          </a:prstGeom>
        </p:spPr>
        <p:txBody>
          <a:bodyPr vert="horz" wrap="square" lIns="0" tIns="17145" rIns="0" bIns="0" rtlCol="0">
            <a:spAutoFit/>
          </a:bodyPr>
          <a:lstStyle/>
          <a:p>
            <a:pPr marL="12700">
              <a:lnSpc>
                <a:spcPct val="100000"/>
              </a:lnSpc>
              <a:spcBef>
                <a:spcPts val="135"/>
              </a:spcBef>
              <a:tabLst>
                <a:tab pos="278130" algn="l"/>
                <a:tab pos="680085" algn="l"/>
                <a:tab pos="1082040" algn="l"/>
                <a:tab pos="1483995" algn="l"/>
              </a:tabLst>
            </a:pPr>
            <a:r>
              <a:rPr sz="1050" spc="-50" dirty="0">
                <a:latin typeface="Times New Roman"/>
                <a:cs typeface="Times New Roman"/>
              </a:rPr>
              <a:t>0</a:t>
            </a:r>
            <a:r>
              <a:rPr sz="1050" dirty="0">
                <a:latin typeface="Times New Roman"/>
                <a:cs typeface="Times New Roman"/>
              </a:rPr>
              <a:t>	</a:t>
            </a:r>
            <a:r>
              <a:rPr sz="1050" spc="-25" dirty="0">
                <a:latin typeface="Times New Roman"/>
                <a:cs typeface="Times New Roman"/>
              </a:rPr>
              <a:t>10</a:t>
            </a:r>
            <a:r>
              <a:rPr sz="1050" dirty="0">
                <a:latin typeface="Times New Roman"/>
                <a:cs typeface="Times New Roman"/>
              </a:rPr>
              <a:t>	</a:t>
            </a:r>
            <a:r>
              <a:rPr sz="1050" spc="-25" dirty="0">
                <a:latin typeface="Times New Roman"/>
                <a:cs typeface="Times New Roman"/>
              </a:rPr>
              <a:t>20</a:t>
            </a:r>
            <a:r>
              <a:rPr sz="1050" dirty="0">
                <a:latin typeface="Times New Roman"/>
                <a:cs typeface="Times New Roman"/>
              </a:rPr>
              <a:t>	</a:t>
            </a:r>
            <a:r>
              <a:rPr sz="1050" spc="-25" dirty="0">
                <a:latin typeface="Times New Roman"/>
                <a:cs typeface="Times New Roman"/>
              </a:rPr>
              <a:t>30</a:t>
            </a:r>
            <a:r>
              <a:rPr sz="1050" dirty="0">
                <a:latin typeface="Times New Roman"/>
                <a:cs typeface="Times New Roman"/>
              </a:rPr>
              <a:t>	</a:t>
            </a:r>
            <a:r>
              <a:rPr sz="1050" spc="30" dirty="0">
                <a:latin typeface="Times New Roman"/>
                <a:cs typeface="Times New Roman"/>
              </a:rPr>
              <a:t>40</a:t>
            </a:r>
            <a:endParaRPr sz="1050">
              <a:latin typeface="Times New Roman"/>
              <a:cs typeface="Times New Roman"/>
            </a:endParaRPr>
          </a:p>
        </p:txBody>
      </p:sp>
      <p:sp>
        <p:nvSpPr>
          <p:cNvPr id="22" name="object 22"/>
          <p:cNvSpPr/>
          <p:nvPr/>
        </p:nvSpPr>
        <p:spPr>
          <a:xfrm>
            <a:off x="2096426" y="2129577"/>
            <a:ext cx="40640" cy="0"/>
          </a:xfrm>
          <a:custGeom>
            <a:avLst/>
            <a:gdLst/>
            <a:ahLst/>
            <a:cxnLst/>
            <a:rect l="l" t="t" r="r" b="b"/>
            <a:pathLst>
              <a:path w="40639">
                <a:moveTo>
                  <a:pt x="0" y="0"/>
                </a:moveTo>
                <a:lnTo>
                  <a:pt x="40019" y="0"/>
                </a:lnTo>
              </a:path>
            </a:pathLst>
          </a:custGeom>
          <a:ln w="14143">
            <a:solidFill>
              <a:srgbClr val="000000"/>
            </a:solidFill>
          </a:ln>
        </p:spPr>
        <p:txBody>
          <a:bodyPr wrap="square" lIns="0" tIns="0" rIns="0" bIns="0" rtlCol="0"/>
          <a:lstStyle/>
          <a:p>
            <a:endParaRPr/>
          </a:p>
        </p:txBody>
      </p:sp>
      <p:sp>
        <p:nvSpPr>
          <p:cNvPr id="23" name="object 23"/>
          <p:cNvSpPr txBox="1"/>
          <p:nvPr/>
        </p:nvSpPr>
        <p:spPr>
          <a:xfrm>
            <a:off x="1917142" y="2022895"/>
            <a:ext cx="174625" cy="191770"/>
          </a:xfrm>
          <a:prstGeom prst="rect">
            <a:avLst/>
          </a:prstGeom>
        </p:spPr>
        <p:txBody>
          <a:bodyPr vert="horz" wrap="square" lIns="0" tIns="17145" rIns="0" bIns="0" rtlCol="0">
            <a:spAutoFit/>
          </a:bodyPr>
          <a:lstStyle/>
          <a:p>
            <a:pPr marL="12700">
              <a:lnSpc>
                <a:spcPct val="100000"/>
              </a:lnSpc>
              <a:spcBef>
                <a:spcPts val="135"/>
              </a:spcBef>
            </a:pPr>
            <a:r>
              <a:rPr sz="1050" spc="30" dirty="0">
                <a:latin typeface="Times New Roman"/>
                <a:cs typeface="Times New Roman"/>
              </a:rPr>
              <a:t>20</a:t>
            </a:r>
            <a:endParaRPr sz="1050">
              <a:latin typeface="Times New Roman"/>
              <a:cs typeface="Times New Roman"/>
            </a:endParaRPr>
          </a:p>
        </p:txBody>
      </p:sp>
      <p:sp>
        <p:nvSpPr>
          <p:cNvPr id="24" name="object 24"/>
          <p:cNvSpPr/>
          <p:nvPr/>
        </p:nvSpPr>
        <p:spPr>
          <a:xfrm>
            <a:off x="2096426" y="1728755"/>
            <a:ext cx="40640" cy="0"/>
          </a:xfrm>
          <a:custGeom>
            <a:avLst/>
            <a:gdLst/>
            <a:ahLst/>
            <a:cxnLst/>
            <a:rect l="l" t="t" r="r" b="b"/>
            <a:pathLst>
              <a:path w="40639">
                <a:moveTo>
                  <a:pt x="0" y="0"/>
                </a:moveTo>
                <a:lnTo>
                  <a:pt x="40019" y="0"/>
                </a:lnTo>
              </a:path>
            </a:pathLst>
          </a:custGeom>
          <a:ln w="14143">
            <a:solidFill>
              <a:srgbClr val="000000"/>
            </a:solidFill>
          </a:ln>
        </p:spPr>
        <p:txBody>
          <a:bodyPr wrap="square" lIns="0" tIns="0" rIns="0" bIns="0" rtlCol="0"/>
          <a:lstStyle/>
          <a:p>
            <a:endParaRPr/>
          </a:p>
        </p:txBody>
      </p:sp>
      <p:sp>
        <p:nvSpPr>
          <p:cNvPr id="25" name="object 25"/>
          <p:cNvSpPr txBox="1"/>
          <p:nvPr/>
        </p:nvSpPr>
        <p:spPr>
          <a:xfrm>
            <a:off x="1917142" y="1620940"/>
            <a:ext cx="174625" cy="191770"/>
          </a:xfrm>
          <a:prstGeom prst="rect">
            <a:avLst/>
          </a:prstGeom>
        </p:spPr>
        <p:txBody>
          <a:bodyPr vert="horz" wrap="square" lIns="0" tIns="17145" rIns="0" bIns="0" rtlCol="0">
            <a:spAutoFit/>
          </a:bodyPr>
          <a:lstStyle/>
          <a:p>
            <a:pPr marL="12700">
              <a:lnSpc>
                <a:spcPct val="100000"/>
              </a:lnSpc>
              <a:spcBef>
                <a:spcPts val="135"/>
              </a:spcBef>
            </a:pPr>
            <a:r>
              <a:rPr sz="1050" spc="30" dirty="0">
                <a:latin typeface="Times New Roman"/>
                <a:cs typeface="Times New Roman"/>
              </a:rPr>
              <a:t>25</a:t>
            </a:r>
            <a:endParaRPr sz="1050">
              <a:latin typeface="Times New Roman"/>
              <a:cs typeface="Times New Roman"/>
            </a:endParaRPr>
          </a:p>
        </p:txBody>
      </p:sp>
      <p:sp>
        <p:nvSpPr>
          <p:cNvPr id="26" name="object 26"/>
          <p:cNvSpPr/>
          <p:nvPr/>
        </p:nvSpPr>
        <p:spPr>
          <a:xfrm>
            <a:off x="492958" y="3693124"/>
            <a:ext cx="1202690" cy="40640"/>
          </a:xfrm>
          <a:custGeom>
            <a:avLst/>
            <a:gdLst/>
            <a:ahLst/>
            <a:cxnLst/>
            <a:rect l="l" t="t" r="r" b="b"/>
            <a:pathLst>
              <a:path w="1202689" h="40639">
                <a:moveTo>
                  <a:pt x="400863" y="40167"/>
                </a:moveTo>
                <a:lnTo>
                  <a:pt x="400863" y="0"/>
                </a:lnTo>
              </a:path>
              <a:path w="1202689" h="40639">
                <a:moveTo>
                  <a:pt x="0" y="40167"/>
                </a:moveTo>
                <a:lnTo>
                  <a:pt x="0" y="0"/>
                </a:lnTo>
              </a:path>
              <a:path w="1202689" h="40639">
                <a:moveTo>
                  <a:pt x="801712" y="40167"/>
                </a:moveTo>
                <a:lnTo>
                  <a:pt x="801712" y="0"/>
                </a:lnTo>
              </a:path>
              <a:path w="1202689" h="40639">
                <a:moveTo>
                  <a:pt x="1202562" y="40167"/>
                </a:moveTo>
                <a:lnTo>
                  <a:pt x="1202562" y="0"/>
                </a:lnTo>
              </a:path>
            </a:pathLst>
          </a:custGeom>
          <a:ln w="14142">
            <a:solidFill>
              <a:srgbClr val="000000"/>
            </a:solidFill>
          </a:ln>
        </p:spPr>
        <p:txBody>
          <a:bodyPr wrap="square" lIns="0" tIns="0" rIns="0" bIns="0" rtlCol="0"/>
          <a:lstStyle/>
          <a:p>
            <a:endParaRPr/>
          </a:p>
        </p:txBody>
      </p:sp>
      <p:sp>
        <p:nvSpPr>
          <p:cNvPr id="27" name="object 27"/>
          <p:cNvSpPr txBox="1"/>
          <p:nvPr/>
        </p:nvSpPr>
        <p:spPr>
          <a:xfrm>
            <a:off x="282336" y="3730704"/>
            <a:ext cx="727710" cy="191770"/>
          </a:xfrm>
          <a:prstGeom prst="rect">
            <a:avLst/>
          </a:prstGeom>
        </p:spPr>
        <p:txBody>
          <a:bodyPr vert="horz" wrap="square" lIns="0" tIns="17145" rIns="0" bIns="0" rtlCol="0">
            <a:spAutoFit/>
          </a:bodyPr>
          <a:lstStyle/>
          <a:p>
            <a:pPr marL="12700">
              <a:lnSpc>
                <a:spcPct val="100000"/>
              </a:lnSpc>
              <a:spcBef>
                <a:spcPts val="135"/>
              </a:spcBef>
              <a:tabLst>
                <a:tab pos="518795" algn="l"/>
              </a:tabLst>
            </a:pPr>
            <a:r>
              <a:rPr sz="1050" dirty="0">
                <a:latin typeface="Times New Roman"/>
                <a:cs typeface="Times New Roman"/>
              </a:rPr>
              <a:t>-</a:t>
            </a:r>
            <a:r>
              <a:rPr sz="1050" spc="-25" dirty="0">
                <a:latin typeface="Times New Roman"/>
                <a:cs typeface="Times New Roman"/>
              </a:rPr>
              <a:t>40</a:t>
            </a:r>
            <a:r>
              <a:rPr sz="1050" dirty="0">
                <a:latin typeface="Times New Roman"/>
                <a:cs typeface="Times New Roman"/>
              </a:rPr>
              <a:t>	-</a:t>
            </a:r>
            <a:r>
              <a:rPr sz="1050" spc="30" dirty="0">
                <a:latin typeface="Times New Roman"/>
                <a:cs typeface="Times New Roman"/>
              </a:rPr>
              <a:t>30</a:t>
            </a:r>
            <a:endParaRPr sz="1050">
              <a:latin typeface="Times New Roman"/>
              <a:cs typeface="Times New Roman"/>
            </a:endParaRPr>
          </a:p>
        </p:txBody>
      </p:sp>
      <p:sp>
        <p:nvSpPr>
          <p:cNvPr id="28" name="object 28"/>
          <p:cNvSpPr txBox="1"/>
          <p:nvPr/>
        </p:nvSpPr>
        <p:spPr>
          <a:xfrm>
            <a:off x="1190561" y="3730704"/>
            <a:ext cx="622935" cy="191770"/>
          </a:xfrm>
          <a:prstGeom prst="rect">
            <a:avLst/>
          </a:prstGeom>
        </p:spPr>
        <p:txBody>
          <a:bodyPr vert="horz" wrap="square" lIns="0" tIns="17145" rIns="0" bIns="0" rtlCol="0">
            <a:spAutoFit/>
          </a:bodyPr>
          <a:lstStyle/>
          <a:p>
            <a:pPr marL="12700">
              <a:lnSpc>
                <a:spcPct val="100000"/>
              </a:lnSpc>
              <a:spcBef>
                <a:spcPts val="135"/>
              </a:spcBef>
              <a:tabLst>
                <a:tab pos="414020" algn="l"/>
              </a:tabLst>
            </a:pPr>
            <a:r>
              <a:rPr sz="1050" dirty="0">
                <a:latin typeface="Times New Roman"/>
                <a:cs typeface="Times New Roman"/>
              </a:rPr>
              <a:t>-</a:t>
            </a:r>
            <a:r>
              <a:rPr sz="1050" spc="-25" dirty="0">
                <a:latin typeface="Times New Roman"/>
                <a:cs typeface="Times New Roman"/>
              </a:rPr>
              <a:t>20</a:t>
            </a:r>
            <a:r>
              <a:rPr sz="1050" dirty="0">
                <a:latin typeface="Times New Roman"/>
                <a:cs typeface="Times New Roman"/>
              </a:rPr>
              <a:t>	-</a:t>
            </a:r>
            <a:r>
              <a:rPr sz="1050" spc="30" dirty="0">
                <a:latin typeface="Times New Roman"/>
                <a:cs typeface="Times New Roman"/>
              </a:rPr>
              <a:t>10</a:t>
            </a:r>
            <a:endParaRPr sz="1050">
              <a:latin typeface="Times New Roman"/>
              <a:cs typeface="Times New Roman"/>
            </a:endParaRPr>
          </a:p>
        </p:txBody>
      </p:sp>
      <p:sp>
        <p:nvSpPr>
          <p:cNvPr id="29" name="object 29"/>
          <p:cNvSpPr/>
          <p:nvPr/>
        </p:nvSpPr>
        <p:spPr>
          <a:xfrm>
            <a:off x="2096426" y="5737828"/>
            <a:ext cx="40640" cy="0"/>
          </a:xfrm>
          <a:custGeom>
            <a:avLst/>
            <a:gdLst/>
            <a:ahLst/>
            <a:cxnLst/>
            <a:rect l="l" t="t" r="r" b="b"/>
            <a:pathLst>
              <a:path w="40639">
                <a:moveTo>
                  <a:pt x="0" y="0"/>
                </a:moveTo>
                <a:lnTo>
                  <a:pt x="40019" y="0"/>
                </a:lnTo>
              </a:path>
            </a:pathLst>
          </a:custGeom>
          <a:ln w="14143">
            <a:solidFill>
              <a:srgbClr val="000000"/>
            </a:solidFill>
          </a:ln>
        </p:spPr>
        <p:txBody>
          <a:bodyPr wrap="square" lIns="0" tIns="0" rIns="0" bIns="0" rtlCol="0"/>
          <a:lstStyle/>
          <a:p>
            <a:endParaRPr/>
          </a:p>
        </p:txBody>
      </p:sp>
      <p:sp>
        <p:nvSpPr>
          <p:cNvPr id="30" name="object 30"/>
          <p:cNvSpPr txBox="1"/>
          <p:nvPr/>
        </p:nvSpPr>
        <p:spPr>
          <a:xfrm>
            <a:off x="1855627" y="5639730"/>
            <a:ext cx="221615" cy="191770"/>
          </a:xfrm>
          <a:prstGeom prst="rect">
            <a:avLst/>
          </a:prstGeom>
        </p:spPr>
        <p:txBody>
          <a:bodyPr vert="horz" wrap="square" lIns="0" tIns="17145" rIns="0" bIns="0" rtlCol="0">
            <a:spAutoFit/>
          </a:bodyPr>
          <a:lstStyle/>
          <a:p>
            <a:pPr marL="12700">
              <a:lnSpc>
                <a:spcPct val="100000"/>
              </a:lnSpc>
              <a:spcBef>
                <a:spcPts val="135"/>
              </a:spcBef>
            </a:pPr>
            <a:r>
              <a:rPr sz="1050" dirty="0">
                <a:latin typeface="Times New Roman"/>
                <a:cs typeface="Times New Roman"/>
              </a:rPr>
              <a:t>-</a:t>
            </a:r>
            <a:r>
              <a:rPr sz="1050" spc="30" dirty="0">
                <a:latin typeface="Times New Roman"/>
                <a:cs typeface="Times New Roman"/>
              </a:rPr>
              <a:t>25</a:t>
            </a:r>
            <a:endParaRPr sz="1050">
              <a:latin typeface="Times New Roman"/>
              <a:cs typeface="Times New Roman"/>
            </a:endParaRPr>
          </a:p>
        </p:txBody>
      </p:sp>
      <p:sp>
        <p:nvSpPr>
          <p:cNvPr id="31" name="object 31"/>
          <p:cNvSpPr/>
          <p:nvPr/>
        </p:nvSpPr>
        <p:spPr>
          <a:xfrm>
            <a:off x="2096426" y="5336907"/>
            <a:ext cx="40640" cy="0"/>
          </a:xfrm>
          <a:custGeom>
            <a:avLst/>
            <a:gdLst/>
            <a:ahLst/>
            <a:cxnLst/>
            <a:rect l="l" t="t" r="r" b="b"/>
            <a:pathLst>
              <a:path w="40639">
                <a:moveTo>
                  <a:pt x="0" y="0"/>
                </a:moveTo>
                <a:lnTo>
                  <a:pt x="40019" y="0"/>
                </a:lnTo>
              </a:path>
            </a:pathLst>
          </a:custGeom>
          <a:ln w="14143">
            <a:solidFill>
              <a:srgbClr val="000000"/>
            </a:solidFill>
          </a:ln>
        </p:spPr>
        <p:txBody>
          <a:bodyPr wrap="square" lIns="0" tIns="0" rIns="0" bIns="0" rtlCol="0"/>
          <a:lstStyle/>
          <a:p>
            <a:endParaRPr/>
          </a:p>
        </p:txBody>
      </p:sp>
      <p:sp>
        <p:nvSpPr>
          <p:cNvPr id="32" name="object 32"/>
          <p:cNvSpPr txBox="1"/>
          <p:nvPr/>
        </p:nvSpPr>
        <p:spPr>
          <a:xfrm>
            <a:off x="1855627" y="5237706"/>
            <a:ext cx="221615" cy="191770"/>
          </a:xfrm>
          <a:prstGeom prst="rect">
            <a:avLst/>
          </a:prstGeom>
        </p:spPr>
        <p:txBody>
          <a:bodyPr vert="horz" wrap="square" lIns="0" tIns="17145" rIns="0" bIns="0" rtlCol="0">
            <a:spAutoFit/>
          </a:bodyPr>
          <a:lstStyle/>
          <a:p>
            <a:pPr marL="12700">
              <a:lnSpc>
                <a:spcPct val="100000"/>
              </a:lnSpc>
              <a:spcBef>
                <a:spcPts val="135"/>
              </a:spcBef>
            </a:pPr>
            <a:r>
              <a:rPr sz="1050" dirty="0">
                <a:latin typeface="Times New Roman"/>
                <a:cs typeface="Times New Roman"/>
              </a:rPr>
              <a:t>-</a:t>
            </a:r>
            <a:r>
              <a:rPr sz="1050" spc="30" dirty="0">
                <a:latin typeface="Times New Roman"/>
                <a:cs typeface="Times New Roman"/>
              </a:rPr>
              <a:t>20</a:t>
            </a:r>
            <a:endParaRPr sz="1050">
              <a:latin typeface="Times New Roman"/>
              <a:cs typeface="Times New Roman"/>
            </a:endParaRPr>
          </a:p>
        </p:txBody>
      </p:sp>
      <p:sp>
        <p:nvSpPr>
          <p:cNvPr id="33" name="object 33"/>
          <p:cNvSpPr/>
          <p:nvPr/>
        </p:nvSpPr>
        <p:spPr>
          <a:xfrm>
            <a:off x="2096426" y="4935999"/>
            <a:ext cx="40640" cy="0"/>
          </a:xfrm>
          <a:custGeom>
            <a:avLst/>
            <a:gdLst/>
            <a:ahLst/>
            <a:cxnLst/>
            <a:rect l="l" t="t" r="r" b="b"/>
            <a:pathLst>
              <a:path w="40639">
                <a:moveTo>
                  <a:pt x="0" y="0"/>
                </a:moveTo>
                <a:lnTo>
                  <a:pt x="40019" y="0"/>
                </a:lnTo>
              </a:path>
            </a:pathLst>
          </a:custGeom>
          <a:ln w="14143">
            <a:solidFill>
              <a:srgbClr val="000000"/>
            </a:solidFill>
          </a:ln>
        </p:spPr>
        <p:txBody>
          <a:bodyPr wrap="square" lIns="0" tIns="0" rIns="0" bIns="0" rtlCol="0"/>
          <a:lstStyle/>
          <a:p>
            <a:endParaRPr/>
          </a:p>
        </p:txBody>
      </p:sp>
      <p:sp>
        <p:nvSpPr>
          <p:cNvPr id="34" name="object 34"/>
          <p:cNvSpPr txBox="1"/>
          <p:nvPr/>
        </p:nvSpPr>
        <p:spPr>
          <a:xfrm>
            <a:off x="1855627" y="4836035"/>
            <a:ext cx="221615" cy="191770"/>
          </a:xfrm>
          <a:prstGeom prst="rect">
            <a:avLst/>
          </a:prstGeom>
        </p:spPr>
        <p:txBody>
          <a:bodyPr vert="horz" wrap="square" lIns="0" tIns="17145" rIns="0" bIns="0" rtlCol="0">
            <a:spAutoFit/>
          </a:bodyPr>
          <a:lstStyle/>
          <a:p>
            <a:pPr marL="12700">
              <a:lnSpc>
                <a:spcPct val="100000"/>
              </a:lnSpc>
              <a:spcBef>
                <a:spcPts val="135"/>
              </a:spcBef>
            </a:pPr>
            <a:r>
              <a:rPr sz="1050" dirty="0">
                <a:latin typeface="Times New Roman"/>
                <a:cs typeface="Times New Roman"/>
              </a:rPr>
              <a:t>-</a:t>
            </a:r>
            <a:r>
              <a:rPr sz="1050" spc="30" dirty="0">
                <a:latin typeface="Times New Roman"/>
                <a:cs typeface="Times New Roman"/>
              </a:rPr>
              <a:t>15</a:t>
            </a:r>
            <a:endParaRPr sz="1050">
              <a:latin typeface="Times New Roman"/>
              <a:cs typeface="Times New Roman"/>
            </a:endParaRPr>
          </a:p>
        </p:txBody>
      </p:sp>
      <p:sp>
        <p:nvSpPr>
          <p:cNvPr id="35" name="object 35"/>
          <p:cNvSpPr/>
          <p:nvPr/>
        </p:nvSpPr>
        <p:spPr>
          <a:xfrm>
            <a:off x="2096426" y="4134114"/>
            <a:ext cx="40640" cy="401320"/>
          </a:xfrm>
          <a:custGeom>
            <a:avLst/>
            <a:gdLst/>
            <a:ahLst/>
            <a:cxnLst/>
            <a:rect l="l" t="t" r="r" b="b"/>
            <a:pathLst>
              <a:path w="40639" h="401320">
                <a:moveTo>
                  <a:pt x="0" y="400963"/>
                </a:moveTo>
                <a:lnTo>
                  <a:pt x="40019" y="400963"/>
                </a:lnTo>
              </a:path>
              <a:path w="40639" h="401320">
                <a:moveTo>
                  <a:pt x="0" y="0"/>
                </a:moveTo>
                <a:lnTo>
                  <a:pt x="40019" y="0"/>
                </a:lnTo>
              </a:path>
            </a:pathLst>
          </a:custGeom>
          <a:ln w="14142">
            <a:solidFill>
              <a:srgbClr val="000000"/>
            </a:solidFill>
          </a:ln>
        </p:spPr>
        <p:txBody>
          <a:bodyPr wrap="square" lIns="0" tIns="0" rIns="0" bIns="0" rtlCol="0"/>
          <a:lstStyle/>
          <a:p>
            <a:endParaRPr/>
          </a:p>
        </p:txBody>
      </p:sp>
      <p:sp>
        <p:nvSpPr>
          <p:cNvPr id="36" name="object 36"/>
          <p:cNvSpPr txBox="1"/>
          <p:nvPr/>
        </p:nvSpPr>
        <p:spPr>
          <a:xfrm>
            <a:off x="1929162" y="4032382"/>
            <a:ext cx="141605" cy="191770"/>
          </a:xfrm>
          <a:prstGeom prst="rect">
            <a:avLst/>
          </a:prstGeom>
        </p:spPr>
        <p:txBody>
          <a:bodyPr vert="horz" wrap="square" lIns="0" tIns="17145" rIns="0" bIns="0" rtlCol="0">
            <a:spAutoFit/>
          </a:bodyPr>
          <a:lstStyle/>
          <a:p>
            <a:pPr marL="12700">
              <a:lnSpc>
                <a:spcPct val="100000"/>
              </a:lnSpc>
              <a:spcBef>
                <a:spcPts val="135"/>
              </a:spcBef>
            </a:pPr>
            <a:r>
              <a:rPr sz="1050" dirty="0">
                <a:latin typeface="Times New Roman"/>
                <a:cs typeface="Times New Roman"/>
              </a:rPr>
              <a:t>-</a:t>
            </a:r>
            <a:r>
              <a:rPr sz="1050" spc="-50" dirty="0">
                <a:latin typeface="Times New Roman"/>
                <a:cs typeface="Times New Roman"/>
              </a:rPr>
              <a:t>5</a:t>
            </a:r>
            <a:endParaRPr sz="1050">
              <a:latin typeface="Times New Roman"/>
              <a:cs typeface="Times New Roman"/>
            </a:endParaRPr>
          </a:p>
        </p:txBody>
      </p:sp>
      <p:sp>
        <p:nvSpPr>
          <p:cNvPr id="37" name="object 37"/>
          <p:cNvSpPr/>
          <p:nvPr/>
        </p:nvSpPr>
        <p:spPr>
          <a:xfrm>
            <a:off x="489126" y="1728755"/>
            <a:ext cx="1807845" cy="4009390"/>
          </a:xfrm>
          <a:custGeom>
            <a:avLst/>
            <a:gdLst/>
            <a:ahLst/>
            <a:cxnLst/>
            <a:rect l="l" t="t" r="r" b="b"/>
            <a:pathLst>
              <a:path w="1807845" h="4009390">
                <a:moveTo>
                  <a:pt x="1607300" y="2004536"/>
                </a:moveTo>
                <a:lnTo>
                  <a:pt x="1631824" y="1929887"/>
                </a:lnTo>
                <a:lnTo>
                  <a:pt x="1638288" y="1879271"/>
                </a:lnTo>
                <a:lnTo>
                  <a:pt x="1644654" y="1828646"/>
                </a:lnTo>
                <a:lnTo>
                  <a:pt x="1650920" y="1778011"/>
                </a:lnTo>
                <a:lnTo>
                  <a:pt x="1657087" y="1727366"/>
                </a:lnTo>
                <a:lnTo>
                  <a:pt x="1663155" y="1676711"/>
                </a:lnTo>
                <a:lnTo>
                  <a:pt x="1669123" y="1626046"/>
                </a:lnTo>
                <a:lnTo>
                  <a:pt x="1674992" y="1575372"/>
                </a:lnTo>
                <a:lnTo>
                  <a:pt x="1680762" y="1524688"/>
                </a:lnTo>
                <a:lnTo>
                  <a:pt x="1686432" y="1473995"/>
                </a:lnTo>
                <a:lnTo>
                  <a:pt x="1692004" y="1423292"/>
                </a:lnTo>
                <a:lnTo>
                  <a:pt x="1697476" y="1372579"/>
                </a:lnTo>
                <a:lnTo>
                  <a:pt x="1702848" y="1321858"/>
                </a:lnTo>
                <a:lnTo>
                  <a:pt x="1708121" y="1271127"/>
                </a:lnTo>
                <a:lnTo>
                  <a:pt x="1713295" y="1220387"/>
                </a:lnTo>
                <a:lnTo>
                  <a:pt x="1718370" y="1169637"/>
                </a:lnTo>
                <a:lnTo>
                  <a:pt x="1723345" y="1118879"/>
                </a:lnTo>
                <a:lnTo>
                  <a:pt x="1728222" y="1068111"/>
                </a:lnTo>
                <a:lnTo>
                  <a:pt x="1732998" y="1017335"/>
                </a:lnTo>
                <a:lnTo>
                  <a:pt x="1737676" y="966549"/>
                </a:lnTo>
                <a:lnTo>
                  <a:pt x="1742254" y="915755"/>
                </a:lnTo>
                <a:lnTo>
                  <a:pt x="1746733" y="864952"/>
                </a:lnTo>
                <a:lnTo>
                  <a:pt x="1751113" y="814140"/>
                </a:lnTo>
                <a:lnTo>
                  <a:pt x="1755393" y="763319"/>
                </a:lnTo>
                <a:lnTo>
                  <a:pt x="1759574" y="712490"/>
                </a:lnTo>
                <a:lnTo>
                  <a:pt x="1763656" y="661652"/>
                </a:lnTo>
                <a:lnTo>
                  <a:pt x="1767638" y="610805"/>
                </a:lnTo>
                <a:lnTo>
                  <a:pt x="1771521" y="559950"/>
                </a:lnTo>
                <a:lnTo>
                  <a:pt x="1775305" y="509086"/>
                </a:lnTo>
                <a:lnTo>
                  <a:pt x="1778990" y="458214"/>
                </a:lnTo>
                <a:lnTo>
                  <a:pt x="1782575" y="407334"/>
                </a:lnTo>
                <a:lnTo>
                  <a:pt x="1786061" y="356446"/>
                </a:lnTo>
                <a:lnTo>
                  <a:pt x="1789448" y="305549"/>
                </a:lnTo>
                <a:lnTo>
                  <a:pt x="1792735" y="254644"/>
                </a:lnTo>
                <a:lnTo>
                  <a:pt x="1795923" y="203731"/>
                </a:lnTo>
                <a:lnTo>
                  <a:pt x="1799012" y="152810"/>
                </a:lnTo>
                <a:lnTo>
                  <a:pt x="1802001" y="101881"/>
                </a:lnTo>
                <a:lnTo>
                  <a:pt x="1804891" y="50944"/>
                </a:lnTo>
                <a:lnTo>
                  <a:pt x="1807682" y="0"/>
                </a:lnTo>
              </a:path>
              <a:path w="1807845" h="4009390">
                <a:moveTo>
                  <a:pt x="1536169" y="2045693"/>
                </a:moveTo>
                <a:lnTo>
                  <a:pt x="80223" y="2044703"/>
                </a:lnTo>
                <a:lnTo>
                  <a:pt x="23518" y="2068075"/>
                </a:lnTo>
                <a:lnTo>
                  <a:pt x="0" y="2124755"/>
                </a:lnTo>
                <a:lnTo>
                  <a:pt x="0" y="2124896"/>
                </a:lnTo>
                <a:lnTo>
                  <a:pt x="0" y="2125038"/>
                </a:lnTo>
                <a:lnTo>
                  <a:pt x="3832" y="4009073"/>
                </a:lnTo>
              </a:path>
              <a:path w="1807845" h="4009390">
                <a:moveTo>
                  <a:pt x="1607300" y="2004536"/>
                </a:moveTo>
                <a:lnTo>
                  <a:pt x="1582458" y="2042591"/>
                </a:lnTo>
                <a:lnTo>
                  <a:pt x="1573502" y="2044279"/>
                </a:lnTo>
                <a:lnTo>
                  <a:pt x="1536169" y="2045693"/>
                </a:lnTo>
              </a:path>
            </a:pathLst>
          </a:custGeom>
          <a:ln w="21213">
            <a:solidFill>
              <a:srgbClr val="1F467C"/>
            </a:solidFill>
          </a:ln>
        </p:spPr>
        <p:txBody>
          <a:bodyPr wrap="square" lIns="0" tIns="0" rIns="0" bIns="0" rtlCol="0"/>
          <a:lstStyle/>
          <a:p>
            <a:endParaRPr/>
          </a:p>
        </p:txBody>
      </p:sp>
      <p:sp>
        <p:nvSpPr>
          <p:cNvPr id="38" name="object 38"/>
          <p:cNvSpPr txBox="1"/>
          <p:nvPr/>
        </p:nvSpPr>
        <p:spPr>
          <a:xfrm>
            <a:off x="2356795" y="2502071"/>
            <a:ext cx="1550670" cy="229870"/>
          </a:xfrm>
          <a:prstGeom prst="rect">
            <a:avLst/>
          </a:prstGeom>
        </p:spPr>
        <p:txBody>
          <a:bodyPr vert="horz" wrap="square" lIns="0" tIns="17780" rIns="0" bIns="0" rtlCol="0">
            <a:spAutoFit/>
          </a:bodyPr>
          <a:lstStyle/>
          <a:p>
            <a:pPr marL="12700">
              <a:lnSpc>
                <a:spcPct val="100000"/>
              </a:lnSpc>
              <a:spcBef>
                <a:spcPts val="140"/>
              </a:spcBef>
            </a:pPr>
            <a:r>
              <a:rPr sz="1300" dirty="0">
                <a:solidFill>
                  <a:srgbClr val="FF0000"/>
                </a:solidFill>
                <a:latin typeface="Times New Roman"/>
                <a:cs typeface="Times New Roman"/>
              </a:rPr>
              <a:t>İleri</a:t>
            </a:r>
            <a:r>
              <a:rPr sz="1300" spc="65" dirty="0">
                <a:solidFill>
                  <a:srgbClr val="FF0000"/>
                </a:solidFill>
                <a:latin typeface="Times New Roman"/>
                <a:cs typeface="Times New Roman"/>
              </a:rPr>
              <a:t> </a:t>
            </a:r>
            <a:r>
              <a:rPr sz="1300" dirty="0">
                <a:solidFill>
                  <a:srgbClr val="FF0000"/>
                </a:solidFill>
                <a:latin typeface="Times New Roman"/>
                <a:cs typeface="Times New Roman"/>
              </a:rPr>
              <a:t>öngerilim</a:t>
            </a:r>
            <a:r>
              <a:rPr sz="1300" spc="75" dirty="0">
                <a:solidFill>
                  <a:srgbClr val="FF0000"/>
                </a:solidFill>
                <a:latin typeface="Times New Roman"/>
                <a:cs typeface="Times New Roman"/>
              </a:rPr>
              <a:t> </a:t>
            </a:r>
            <a:r>
              <a:rPr sz="1300" spc="-10" dirty="0">
                <a:solidFill>
                  <a:srgbClr val="FF0000"/>
                </a:solidFill>
                <a:latin typeface="Times New Roman"/>
                <a:cs typeface="Times New Roman"/>
              </a:rPr>
              <a:t>bölgesi</a:t>
            </a:r>
            <a:endParaRPr sz="1300">
              <a:latin typeface="Times New Roman"/>
              <a:cs typeface="Times New Roman"/>
            </a:endParaRPr>
          </a:p>
        </p:txBody>
      </p:sp>
      <p:sp>
        <p:nvSpPr>
          <p:cNvPr id="40" name="object 40"/>
          <p:cNvSpPr txBox="1">
            <a:spLocks noGrp="1"/>
          </p:cNvSpPr>
          <p:nvPr>
            <p:ph type="sldNum" sz="quarter" idx="7"/>
          </p:nvPr>
        </p:nvSpPr>
        <p:spPr>
          <a:prstGeom prst="rect">
            <a:avLst/>
          </a:prstGeom>
        </p:spPr>
        <p:txBody>
          <a:bodyPr vert="horz" wrap="square" lIns="0" tIns="41528" rIns="0" bIns="0" rtlCol="0">
            <a:spAutoFit/>
          </a:bodyPr>
          <a:lstStyle/>
          <a:p>
            <a:pPr marL="295275">
              <a:lnSpc>
                <a:spcPts val="2380"/>
              </a:lnSpc>
            </a:pPr>
            <a:fld id="{81D60167-4931-47E6-BA6A-407CBD079E47}" type="slidenum">
              <a:rPr spc="-50" dirty="0"/>
              <a:t>3</a:t>
            </a:fld>
            <a:endParaRPr spc="-50" dirty="0"/>
          </a:p>
        </p:txBody>
      </p:sp>
      <p:sp>
        <p:nvSpPr>
          <p:cNvPr id="39" name="object 39"/>
          <p:cNvSpPr txBox="1"/>
          <p:nvPr/>
        </p:nvSpPr>
        <p:spPr>
          <a:xfrm>
            <a:off x="548546" y="4207688"/>
            <a:ext cx="1529080" cy="434340"/>
          </a:xfrm>
          <a:prstGeom prst="rect">
            <a:avLst/>
          </a:prstGeom>
        </p:spPr>
        <p:txBody>
          <a:bodyPr vert="horz" wrap="square" lIns="0" tIns="11430" rIns="0" bIns="0" rtlCol="0">
            <a:spAutoFit/>
          </a:bodyPr>
          <a:lstStyle/>
          <a:p>
            <a:pPr marL="12700">
              <a:lnSpc>
                <a:spcPct val="100000"/>
              </a:lnSpc>
              <a:spcBef>
                <a:spcPts val="90"/>
              </a:spcBef>
            </a:pPr>
            <a:r>
              <a:rPr sz="1350" dirty="0">
                <a:solidFill>
                  <a:srgbClr val="FF0000"/>
                </a:solidFill>
                <a:latin typeface="Times New Roman"/>
                <a:cs typeface="Times New Roman"/>
              </a:rPr>
              <a:t>Geri</a:t>
            </a:r>
            <a:r>
              <a:rPr sz="1350" spc="-40" dirty="0">
                <a:solidFill>
                  <a:srgbClr val="FF0000"/>
                </a:solidFill>
                <a:latin typeface="Times New Roman"/>
                <a:cs typeface="Times New Roman"/>
              </a:rPr>
              <a:t> </a:t>
            </a:r>
            <a:r>
              <a:rPr sz="1350" spc="-10" dirty="0">
                <a:solidFill>
                  <a:srgbClr val="FF0000"/>
                </a:solidFill>
                <a:latin typeface="Times New Roman"/>
                <a:cs typeface="Times New Roman"/>
              </a:rPr>
              <a:t>(tersine)</a:t>
            </a:r>
            <a:endParaRPr sz="1350">
              <a:latin typeface="Times New Roman"/>
              <a:cs typeface="Times New Roman"/>
            </a:endParaRPr>
          </a:p>
          <a:p>
            <a:pPr marL="12700">
              <a:lnSpc>
                <a:spcPct val="100000"/>
              </a:lnSpc>
              <a:spcBef>
                <a:spcPts val="40"/>
              </a:spcBef>
            </a:pPr>
            <a:r>
              <a:rPr sz="1300" dirty="0">
                <a:solidFill>
                  <a:srgbClr val="FF0000"/>
                </a:solidFill>
                <a:latin typeface="Times New Roman"/>
                <a:cs typeface="Times New Roman"/>
              </a:rPr>
              <a:t>öngerilim</a:t>
            </a:r>
            <a:r>
              <a:rPr sz="1300" spc="30" dirty="0">
                <a:solidFill>
                  <a:srgbClr val="FF0000"/>
                </a:solidFill>
                <a:latin typeface="Times New Roman"/>
                <a:cs typeface="Times New Roman"/>
              </a:rPr>
              <a:t> </a:t>
            </a:r>
            <a:r>
              <a:rPr sz="1300" dirty="0">
                <a:solidFill>
                  <a:srgbClr val="FF0000"/>
                </a:solidFill>
                <a:latin typeface="Times New Roman"/>
                <a:cs typeface="Times New Roman"/>
              </a:rPr>
              <a:t>bölgesi</a:t>
            </a:r>
            <a:r>
              <a:rPr sz="1300" spc="195" dirty="0">
                <a:solidFill>
                  <a:srgbClr val="FF0000"/>
                </a:solidFill>
                <a:latin typeface="Times New Roman"/>
                <a:cs typeface="Times New Roman"/>
              </a:rPr>
              <a:t>  </a:t>
            </a:r>
            <a:r>
              <a:rPr sz="1575" baseline="5291" dirty="0">
                <a:latin typeface="Times New Roman"/>
                <a:cs typeface="Times New Roman"/>
              </a:rPr>
              <a:t>-</a:t>
            </a:r>
            <a:r>
              <a:rPr sz="1575" spc="44" baseline="5291" dirty="0">
                <a:latin typeface="Times New Roman"/>
                <a:cs typeface="Times New Roman"/>
              </a:rPr>
              <a:t>10</a:t>
            </a:r>
            <a:endParaRPr sz="1575" baseline="5291">
              <a:latin typeface="Times New Roman"/>
              <a:cs typeface="Times New Roman"/>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dirty="0"/>
              <a:t>Aşağıdaki</a:t>
            </a:r>
            <a:r>
              <a:rPr spc="-95" dirty="0"/>
              <a:t> </a:t>
            </a:r>
            <a:r>
              <a:rPr dirty="0"/>
              <a:t>devreden</a:t>
            </a:r>
            <a:r>
              <a:rPr spc="-45" dirty="0"/>
              <a:t> </a:t>
            </a:r>
            <a:r>
              <a:rPr dirty="0"/>
              <a:t>geçen</a:t>
            </a:r>
            <a:r>
              <a:rPr spc="-55" dirty="0"/>
              <a:t> </a:t>
            </a:r>
            <a:r>
              <a:rPr dirty="0"/>
              <a:t>akımı</a:t>
            </a:r>
            <a:r>
              <a:rPr spc="-75" dirty="0"/>
              <a:t> </a:t>
            </a:r>
            <a:r>
              <a:rPr spc="-10" dirty="0"/>
              <a:t>bulunuz.</a:t>
            </a:r>
          </a:p>
        </p:txBody>
      </p:sp>
      <p:grpSp>
        <p:nvGrpSpPr>
          <p:cNvPr id="3" name="object 3"/>
          <p:cNvGrpSpPr/>
          <p:nvPr/>
        </p:nvGrpSpPr>
        <p:grpSpPr>
          <a:xfrm>
            <a:off x="706860" y="950633"/>
            <a:ext cx="2101850" cy="1655445"/>
            <a:chOff x="706860" y="950633"/>
            <a:chExt cx="2101850" cy="1655445"/>
          </a:xfrm>
        </p:grpSpPr>
        <p:sp>
          <p:nvSpPr>
            <p:cNvPr id="4" name="object 4"/>
            <p:cNvSpPr/>
            <p:nvPr/>
          </p:nvSpPr>
          <p:spPr>
            <a:xfrm>
              <a:off x="721147" y="1533901"/>
              <a:ext cx="2073275" cy="730250"/>
            </a:xfrm>
            <a:custGeom>
              <a:avLst/>
              <a:gdLst/>
              <a:ahLst/>
              <a:cxnLst/>
              <a:rect l="l" t="t" r="r" b="b"/>
              <a:pathLst>
                <a:path w="2073275" h="730250">
                  <a:moveTo>
                    <a:pt x="418349" y="493065"/>
                  </a:moveTo>
                  <a:lnTo>
                    <a:pt x="152127" y="493065"/>
                  </a:lnTo>
                </a:path>
                <a:path w="2073275" h="730250">
                  <a:moveTo>
                    <a:pt x="579984" y="341337"/>
                  </a:moveTo>
                  <a:lnTo>
                    <a:pt x="0" y="341337"/>
                  </a:lnTo>
                </a:path>
                <a:path w="2073275" h="730250">
                  <a:moveTo>
                    <a:pt x="1930112" y="730140"/>
                  </a:moveTo>
                  <a:lnTo>
                    <a:pt x="1777985" y="673242"/>
                  </a:lnTo>
                  <a:lnTo>
                    <a:pt x="2072731" y="549963"/>
                  </a:lnTo>
                  <a:lnTo>
                    <a:pt x="1777985" y="426684"/>
                  </a:lnTo>
                  <a:lnTo>
                    <a:pt x="2072731" y="303405"/>
                  </a:lnTo>
                  <a:lnTo>
                    <a:pt x="1777985" y="189659"/>
                  </a:lnTo>
                  <a:lnTo>
                    <a:pt x="2072731" y="66381"/>
                  </a:lnTo>
                  <a:lnTo>
                    <a:pt x="1930112" y="0"/>
                  </a:lnTo>
                </a:path>
              </a:pathLst>
            </a:custGeom>
            <a:ln w="28486">
              <a:solidFill>
                <a:srgbClr val="000000"/>
              </a:solidFill>
            </a:ln>
          </p:spPr>
          <p:txBody>
            <a:bodyPr wrap="square" lIns="0" tIns="0" rIns="0" bIns="0" rtlCol="0"/>
            <a:lstStyle/>
            <a:p>
              <a:endParaRPr/>
            </a:p>
          </p:txBody>
        </p:sp>
        <p:sp>
          <p:nvSpPr>
            <p:cNvPr id="5" name="object 5"/>
            <p:cNvSpPr/>
            <p:nvPr/>
          </p:nvSpPr>
          <p:spPr>
            <a:xfrm>
              <a:off x="1662433" y="964921"/>
              <a:ext cx="370840" cy="360680"/>
            </a:xfrm>
            <a:custGeom>
              <a:avLst/>
              <a:gdLst/>
              <a:ahLst/>
              <a:cxnLst/>
              <a:rect l="l" t="t" r="r" b="b"/>
              <a:pathLst>
                <a:path w="370839" h="360680">
                  <a:moveTo>
                    <a:pt x="0" y="0"/>
                  </a:moveTo>
                  <a:lnTo>
                    <a:pt x="0" y="360353"/>
                  </a:lnTo>
                  <a:lnTo>
                    <a:pt x="370809" y="180177"/>
                  </a:lnTo>
                  <a:lnTo>
                    <a:pt x="0" y="0"/>
                  </a:lnTo>
                  <a:close/>
                </a:path>
              </a:pathLst>
            </a:custGeom>
            <a:solidFill>
              <a:srgbClr val="000000"/>
            </a:solidFill>
          </p:spPr>
          <p:txBody>
            <a:bodyPr wrap="square" lIns="0" tIns="0" rIns="0" bIns="0" rtlCol="0"/>
            <a:lstStyle/>
            <a:p>
              <a:endParaRPr/>
            </a:p>
          </p:txBody>
        </p:sp>
        <p:sp>
          <p:nvSpPr>
            <p:cNvPr id="6" name="object 6"/>
            <p:cNvSpPr/>
            <p:nvPr/>
          </p:nvSpPr>
          <p:spPr>
            <a:xfrm>
              <a:off x="1120481" y="964921"/>
              <a:ext cx="1454785" cy="360680"/>
            </a:xfrm>
            <a:custGeom>
              <a:avLst/>
              <a:gdLst/>
              <a:ahLst/>
              <a:cxnLst/>
              <a:rect l="l" t="t" r="r" b="b"/>
              <a:pathLst>
                <a:path w="1454785" h="360680">
                  <a:moveTo>
                    <a:pt x="541952" y="360353"/>
                  </a:moveTo>
                  <a:lnTo>
                    <a:pt x="912762" y="180177"/>
                  </a:lnTo>
                  <a:lnTo>
                    <a:pt x="541952" y="0"/>
                  </a:lnTo>
                  <a:lnTo>
                    <a:pt x="541952" y="360353"/>
                  </a:lnTo>
                </a:path>
                <a:path w="1454785" h="360680">
                  <a:moveTo>
                    <a:pt x="912762" y="0"/>
                  </a:moveTo>
                  <a:lnTo>
                    <a:pt x="912762" y="360354"/>
                  </a:lnTo>
                </a:path>
                <a:path w="1454785" h="360680">
                  <a:moveTo>
                    <a:pt x="0" y="180176"/>
                  </a:moveTo>
                  <a:lnTo>
                    <a:pt x="1454715" y="180177"/>
                  </a:lnTo>
                </a:path>
              </a:pathLst>
            </a:custGeom>
            <a:ln w="28486">
              <a:solidFill>
                <a:srgbClr val="000000"/>
              </a:solidFill>
            </a:ln>
          </p:spPr>
          <p:txBody>
            <a:bodyPr wrap="square" lIns="0" tIns="0" rIns="0" bIns="0" rtlCol="0"/>
            <a:lstStyle/>
            <a:p>
              <a:endParaRPr/>
            </a:p>
          </p:txBody>
        </p:sp>
        <p:sp>
          <p:nvSpPr>
            <p:cNvPr id="7" name="object 7"/>
            <p:cNvSpPr/>
            <p:nvPr/>
          </p:nvSpPr>
          <p:spPr>
            <a:xfrm>
              <a:off x="1652925" y="2453701"/>
              <a:ext cx="133350" cy="133350"/>
            </a:xfrm>
            <a:custGeom>
              <a:avLst/>
              <a:gdLst/>
              <a:ahLst/>
              <a:cxnLst/>
              <a:rect l="l" t="t" r="r" b="b"/>
              <a:pathLst>
                <a:path w="133350" h="133350">
                  <a:moveTo>
                    <a:pt x="57047" y="66380"/>
                  </a:moveTo>
                  <a:lnTo>
                    <a:pt x="133111" y="66380"/>
                  </a:lnTo>
                </a:path>
                <a:path w="133350" h="133350">
                  <a:moveTo>
                    <a:pt x="0" y="66380"/>
                  </a:moveTo>
                  <a:lnTo>
                    <a:pt x="133111" y="66380"/>
                  </a:lnTo>
                </a:path>
                <a:path w="133350" h="133350">
                  <a:moveTo>
                    <a:pt x="0" y="66380"/>
                  </a:moveTo>
                  <a:lnTo>
                    <a:pt x="133111" y="0"/>
                  </a:lnTo>
                </a:path>
                <a:path w="133350" h="133350">
                  <a:moveTo>
                    <a:pt x="0" y="66380"/>
                  </a:moveTo>
                  <a:lnTo>
                    <a:pt x="133111" y="132761"/>
                  </a:lnTo>
                </a:path>
              </a:pathLst>
            </a:custGeom>
            <a:ln w="37981">
              <a:solidFill>
                <a:srgbClr val="000000"/>
              </a:solidFill>
            </a:ln>
          </p:spPr>
          <p:txBody>
            <a:bodyPr wrap="square" lIns="0" tIns="0" rIns="0" bIns="0" rtlCol="0"/>
            <a:lstStyle/>
            <a:p>
              <a:endParaRPr/>
            </a:p>
          </p:txBody>
        </p:sp>
      </p:grpSp>
      <p:sp>
        <p:nvSpPr>
          <p:cNvPr id="8" name="object 8"/>
          <p:cNvSpPr txBox="1"/>
          <p:nvPr/>
        </p:nvSpPr>
        <p:spPr>
          <a:xfrm>
            <a:off x="780992" y="1488241"/>
            <a:ext cx="1228725" cy="389890"/>
          </a:xfrm>
          <a:prstGeom prst="rect">
            <a:avLst/>
          </a:prstGeom>
        </p:spPr>
        <p:txBody>
          <a:bodyPr vert="horz" wrap="square" lIns="0" tIns="17780" rIns="0" bIns="0" rtlCol="0">
            <a:spAutoFit/>
          </a:bodyPr>
          <a:lstStyle/>
          <a:p>
            <a:pPr marL="38100">
              <a:lnSpc>
                <a:spcPct val="100000"/>
              </a:lnSpc>
              <a:spcBef>
                <a:spcPts val="140"/>
              </a:spcBef>
            </a:pPr>
            <a:r>
              <a:rPr sz="3525" baseline="5910" dirty="0">
                <a:latin typeface="Calibri"/>
                <a:cs typeface="Calibri"/>
              </a:rPr>
              <a:t>+</a:t>
            </a:r>
            <a:r>
              <a:rPr sz="3525" spc="765" baseline="5910" dirty="0">
                <a:latin typeface="Calibri"/>
                <a:cs typeface="Calibri"/>
              </a:rPr>
              <a:t> </a:t>
            </a:r>
            <a:r>
              <a:rPr sz="2350" dirty="0">
                <a:latin typeface="Calibri"/>
                <a:cs typeface="Calibri"/>
              </a:rPr>
              <a:t>V=10</a:t>
            </a:r>
            <a:r>
              <a:rPr sz="2350" spc="40" dirty="0">
                <a:latin typeface="Calibri"/>
                <a:cs typeface="Calibri"/>
              </a:rPr>
              <a:t> </a:t>
            </a:r>
            <a:r>
              <a:rPr sz="2350" spc="-50" dirty="0">
                <a:latin typeface="Calibri"/>
                <a:cs typeface="Calibri"/>
              </a:rPr>
              <a:t>V</a:t>
            </a:r>
            <a:endParaRPr sz="2350">
              <a:latin typeface="Calibri"/>
              <a:cs typeface="Calibri"/>
            </a:endParaRPr>
          </a:p>
        </p:txBody>
      </p:sp>
      <p:sp>
        <p:nvSpPr>
          <p:cNvPr id="9" name="object 9"/>
          <p:cNvSpPr txBox="1"/>
          <p:nvPr/>
        </p:nvSpPr>
        <p:spPr>
          <a:xfrm>
            <a:off x="2895527" y="1677231"/>
            <a:ext cx="1261745" cy="389890"/>
          </a:xfrm>
          <a:prstGeom prst="rect">
            <a:avLst/>
          </a:prstGeom>
        </p:spPr>
        <p:txBody>
          <a:bodyPr vert="horz" wrap="square" lIns="0" tIns="17780" rIns="0" bIns="0" rtlCol="0">
            <a:spAutoFit/>
          </a:bodyPr>
          <a:lstStyle/>
          <a:p>
            <a:pPr marL="12700">
              <a:lnSpc>
                <a:spcPct val="100000"/>
              </a:lnSpc>
              <a:spcBef>
                <a:spcPts val="140"/>
              </a:spcBef>
            </a:pPr>
            <a:r>
              <a:rPr sz="2350" dirty="0">
                <a:latin typeface="Calibri"/>
                <a:cs typeface="Calibri"/>
              </a:rPr>
              <a:t>R=1000</a:t>
            </a:r>
            <a:r>
              <a:rPr sz="2350" spc="135" dirty="0">
                <a:latin typeface="Calibri"/>
                <a:cs typeface="Calibri"/>
              </a:rPr>
              <a:t> </a:t>
            </a:r>
            <a:r>
              <a:rPr sz="2350" spc="-50" dirty="0">
                <a:latin typeface="Symbol"/>
                <a:cs typeface="Symbol"/>
              </a:rPr>
              <a:t></a:t>
            </a:r>
            <a:endParaRPr sz="2350">
              <a:latin typeface="Symbol"/>
              <a:cs typeface="Symbol"/>
            </a:endParaRPr>
          </a:p>
        </p:txBody>
      </p:sp>
      <p:sp>
        <p:nvSpPr>
          <p:cNvPr id="10" name="object 10"/>
          <p:cNvSpPr txBox="1"/>
          <p:nvPr/>
        </p:nvSpPr>
        <p:spPr>
          <a:xfrm>
            <a:off x="1264287" y="560133"/>
            <a:ext cx="1148080" cy="389890"/>
          </a:xfrm>
          <a:prstGeom prst="rect">
            <a:avLst/>
          </a:prstGeom>
        </p:spPr>
        <p:txBody>
          <a:bodyPr vert="horz" wrap="square" lIns="0" tIns="17780" rIns="0" bIns="0" rtlCol="0">
            <a:spAutoFit/>
          </a:bodyPr>
          <a:lstStyle/>
          <a:p>
            <a:pPr marL="38100">
              <a:lnSpc>
                <a:spcPct val="100000"/>
              </a:lnSpc>
              <a:spcBef>
                <a:spcPts val="140"/>
              </a:spcBef>
            </a:pPr>
            <a:r>
              <a:rPr sz="2350" dirty="0">
                <a:latin typeface="Calibri"/>
                <a:cs typeface="Calibri"/>
              </a:rPr>
              <a:t>V</a:t>
            </a:r>
            <a:r>
              <a:rPr sz="2325" baseline="-12544" dirty="0">
                <a:latin typeface="Calibri"/>
                <a:cs typeface="Calibri"/>
              </a:rPr>
              <a:t>D</a:t>
            </a:r>
            <a:r>
              <a:rPr sz="2350" dirty="0">
                <a:latin typeface="Calibri"/>
                <a:cs typeface="Calibri"/>
              </a:rPr>
              <a:t>=0,6</a:t>
            </a:r>
            <a:r>
              <a:rPr sz="2350" spc="80" dirty="0">
                <a:latin typeface="Calibri"/>
                <a:cs typeface="Calibri"/>
              </a:rPr>
              <a:t> </a:t>
            </a:r>
            <a:r>
              <a:rPr sz="2350" spc="-50" dirty="0">
                <a:latin typeface="Calibri"/>
                <a:cs typeface="Calibri"/>
              </a:rPr>
              <a:t>V</a:t>
            </a:r>
            <a:endParaRPr sz="2350">
              <a:latin typeface="Calibri"/>
              <a:cs typeface="Calibri"/>
            </a:endParaRPr>
          </a:p>
        </p:txBody>
      </p:sp>
      <p:sp>
        <p:nvSpPr>
          <p:cNvPr id="11" name="object 11"/>
          <p:cNvSpPr txBox="1"/>
          <p:nvPr/>
        </p:nvSpPr>
        <p:spPr>
          <a:xfrm>
            <a:off x="835587" y="1868370"/>
            <a:ext cx="118745" cy="389890"/>
          </a:xfrm>
          <a:prstGeom prst="rect">
            <a:avLst/>
          </a:prstGeom>
        </p:spPr>
        <p:txBody>
          <a:bodyPr vert="horz" wrap="square" lIns="0" tIns="17780" rIns="0" bIns="0" rtlCol="0">
            <a:spAutoFit/>
          </a:bodyPr>
          <a:lstStyle/>
          <a:p>
            <a:pPr marL="12700">
              <a:lnSpc>
                <a:spcPct val="100000"/>
              </a:lnSpc>
              <a:spcBef>
                <a:spcPts val="140"/>
              </a:spcBef>
            </a:pPr>
            <a:r>
              <a:rPr sz="2350" spc="-50" dirty="0">
                <a:latin typeface="Calibri"/>
                <a:cs typeface="Calibri"/>
              </a:rPr>
              <a:t>-</a:t>
            </a:r>
            <a:endParaRPr sz="2350">
              <a:latin typeface="Calibri"/>
              <a:cs typeface="Calibri"/>
            </a:endParaRPr>
          </a:p>
        </p:txBody>
      </p:sp>
      <p:sp>
        <p:nvSpPr>
          <p:cNvPr id="12" name="object 12"/>
          <p:cNvSpPr/>
          <p:nvPr/>
        </p:nvSpPr>
        <p:spPr>
          <a:xfrm>
            <a:off x="1006385" y="1145098"/>
            <a:ext cx="1645285" cy="1375410"/>
          </a:xfrm>
          <a:custGeom>
            <a:avLst/>
            <a:gdLst/>
            <a:ahLst/>
            <a:cxnLst/>
            <a:rect l="l" t="t" r="r" b="b"/>
            <a:pathLst>
              <a:path w="1645285" h="1375410">
                <a:moveTo>
                  <a:pt x="114095" y="0"/>
                </a:moveTo>
                <a:lnTo>
                  <a:pt x="0" y="0"/>
                </a:lnTo>
                <a:lnTo>
                  <a:pt x="0" y="730140"/>
                </a:lnTo>
              </a:path>
              <a:path w="1645285" h="1375410">
                <a:moveTo>
                  <a:pt x="1568810" y="0"/>
                </a:moveTo>
                <a:lnTo>
                  <a:pt x="1644873" y="0"/>
                </a:lnTo>
                <a:lnTo>
                  <a:pt x="1644873" y="388803"/>
                </a:lnTo>
              </a:path>
              <a:path w="1645285" h="1375410">
                <a:moveTo>
                  <a:pt x="57047" y="1374984"/>
                </a:moveTo>
                <a:lnTo>
                  <a:pt x="1644873" y="1374984"/>
                </a:lnTo>
                <a:lnTo>
                  <a:pt x="1644873" y="1118943"/>
                </a:lnTo>
              </a:path>
            </a:pathLst>
          </a:custGeom>
          <a:ln w="28486">
            <a:solidFill>
              <a:srgbClr val="000000"/>
            </a:solidFill>
          </a:ln>
        </p:spPr>
        <p:txBody>
          <a:bodyPr wrap="square" lIns="0" tIns="0" rIns="0" bIns="0" rtlCol="0"/>
          <a:lstStyle/>
          <a:p>
            <a:endParaRPr/>
          </a:p>
        </p:txBody>
      </p:sp>
      <p:sp>
        <p:nvSpPr>
          <p:cNvPr id="13" name="object 13"/>
          <p:cNvSpPr txBox="1"/>
          <p:nvPr/>
        </p:nvSpPr>
        <p:spPr>
          <a:xfrm>
            <a:off x="1480657" y="2523121"/>
            <a:ext cx="535940" cy="480695"/>
          </a:xfrm>
          <a:prstGeom prst="rect">
            <a:avLst/>
          </a:prstGeom>
        </p:spPr>
        <p:txBody>
          <a:bodyPr vert="horz" wrap="square" lIns="0" tIns="17145" rIns="0" bIns="0" rtlCol="0">
            <a:spAutoFit/>
          </a:bodyPr>
          <a:lstStyle/>
          <a:p>
            <a:pPr marL="12700">
              <a:lnSpc>
                <a:spcPct val="100000"/>
              </a:lnSpc>
              <a:spcBef>
                <a:spcPts val="135"/>
              </a:spcBef>
            </a:pPr>
            <a:r>
              <a:rPr sz="2950" spc="-25" dirty="0">
                <a:latin typeface="Times New Roman"/>
                <a:cs typeface="Times New Roman"/>
              </a:rPr>
              <a:t>I=?</a:t>
            </a:r>
            <a:endParaRPr sz="2950">
              <a:latin typeface="Times New Roman"/>
              <a:cs typeface="Times New Roman"/>
            </a:endParaRPr>
          </a:p>
        </p:txBody>
      </p:sp>
      <p:sp>
        <p:nvSpPr>
          <p:cNvPr id="14" name="object 14"/>
          <p:cNvSpPr/>
          <p:nvPr/>
        </p:nvSpPr>
        <p:spPr>
          <a:xfrm>
            <a:off x="1006385" y="2026966"/>
            <a:ext cx="57150" cy="493395"/>
          </a:xfrm>
          <a:custGeom>
            <a:avLst/>
            <a:gdLst/>
            <a:ahLst/>
            <a:cxnLst/>
            <a:rect l="l" t="t" r="r" b="b"/>
            <a:pathLst>
              <a:path w="57150" h="493394">
                <a:moveTo>
                  <a:pt x="0" y="0"/>
                </a:moveTo>
                <a:lnTo>
                  <a:pt x="0" y="493115"/>
                </a:lnTo>
                <a:lnTo>
                  <a:pt x="57047" y="493115"/>
                </a:lnTo>
              </a:path>
            </a:pathLst>
          </a:custGeom>
          <a:ln w="28522">
            <a:solidFill>
              <a:srgbClr val="000000"/>
            </a:solidFill>
          </a:ln>
        </p:spPr>
        <p:txBody>
          <a:bodyPr wrap="square" lIns="0" tIns="0" rIns="0" bIns="0" rtlCol="0"/>
          <a:lstStyle/>
          <a:p>
            <a:endParaRPr/>
          </a:p>
        </p:txBody>
      </p:sp>
      <p:sp>
        <p:nvSpPr>
          <p:cNvPr id="15" name="object 15"/>
          <p:cNvSpPr/>
          <p:nvPr/>
        </p:nvSpPr>
        <p:spPr>
          <a:xfrm>
            <a:off x="5224109" y="1160669"/>
            <a:ext cx="447040" cy="0"/>
          </a:xfrm>
          <a:custGeom>
            <a:avLst/>
            <a:gdLst/>
            <a:ahLst/>
            <a:cxnLst/>
            <a:rect l="l" t="t" r="r" b="b"/>
            <a:pathLst>
              <a:path w="447039">
                <a:moveTo>
                  <a:pt x="0" y="0"/>
                </a:moveTo>
                <a:lnTo>
                  <a:pt x="446610" y="0"/>
                </a:lnTo>
              </a:path>
            </a:pathLst>
          </a:custGeom>
          <a:ln w="14075">
            <a:solidFill>
              <a:srgbClr val="000000"/>
            </a:solidFill>
          </a:ln>
        </p:spPr>
        <p:txBody>
          <a:bodyPr wrap="square" lIns="0" tIns="0" rIns="0" bIns="0" rtlCol="0"/>
          <a:lstStyle/>
          <a:p>
            <a:endParaRPr/>
          </a:p>
        </p:txBody>
      </p:sp>
      <p:sp>
        <p:nvSpPr>
          <p:cNvPr id="16" name="object 16"/>
          <p:cNvSpPr/>
          <p:nvPr/>
        </p:nvSpPr>
        <p:spPr>
          <a:xfrm>
            <a:off x="6028326" y="1160669"/>
            <a:ext cx="1424305" cy="0"/>
          </a:xfrm>
          <a:custGeom>
            <a:avLst/>
            <a:gdLst/>
            <a:ahLst/>
            <a:cxnLst/>
            <a:rect l="l" t="t" r="r" b="b"/>
            <a:pathLst>
              <a:path w="1424304">
                <a:moveTo>
                  <a:pt x="0" y="0"/>
                </a:moveTo>
                <a:lnTo>
                  <a:pt x="1424183" y="0"/>
                </a:lnTo>
              </a:path>
            </a:pathLst>
          </a:custGeom>
          <a:ln w="14075">
            <a:solidFill>
              <a:srgbClr val="000000"/>
            </a:solidFill>
          </a:ln>
        </p:spPr>
        <p:txBody>
          <a:bodyPr wrap="square" lIns="0" tIns="0" rIns="0" bIns="0" rtlCol="0"/>
          <a:lstStyle/>
          <a:p>
            <a:endParaRPr/>
          </a:p>
        </p:txBody>
      </p:sp>
      <p:sp>
        <p:nvSpPr>
          <p:cNvPr id="17" name="object 17"/>
          <p:cNvSpPr/>
          <p:nvPr/>
        </p:nvSpPr>
        <p:spPr>
          <a:xfrm>
            <a:off x="7810757" y="1160669"/>
            <a:ext cx="934719" cy="0"/>
          </a:xfrm>
          <a:custGeom>
            <a:avLst/>
            <a:gdLst/>
            <a:ahLst/>
            <a:cxnLst/>
            <a:rect l="l" t="t" r="r" b="b"/>
            <a:pathLst>
              <a:path w="934720">
                <a:moveTo>
                  <a:pt x="0" y="0"/>
                </a:moveTo>
                <a:lnTo>
                  <a:pt x="934631" y="0"/>
                </a:lnTo>
              </a:path>
            </a:pathLst>
          </a:custGeom>
          <a:ln w="14075">
            <a:solidFill>
              <a:srgbClr val="000000"/>
            </a:solidFill>
          </a:ln>
        </p:spPr>
        <p:txBody>
          <a:bodyPr wrap="square" lIns="0" tIns="0" rIns="0" bIns="0" rtlCol="0"/>
          <a:lstStyle/>
          <a:p>
            <a:endParaRPr/>
          </a:p>
        </p:txBody>
      </p:sp>
      <p:sp>
        <p:nvSpPr>
          <p:cNvPr id="18" name="object 18"/>
          <p:cNvSpPr/>
          <p:nvPr/>
        </p:nvSpPr>
        <p:spPr>
          <a:xfrm>
            <a:off x="5045319" y="2239118"/>
            <a:ext cx="836930" cy="41910"/>
          </a:xfrm>
          <a:custGeom>
            <a:avLst/>
            <a:gdLst/>
            <a:ahLst/>
            <a:cxnLst/>
            <a:rect l="l" t="t" r="r" b="b"/>
            <a:pathLst>
              <a:path w="836929" h="41910">
                <a:moveTo>
                  <a:pt x="0" y="41556"/>
                </a:moveTo>
                <a:lnTo>
                  <a:pt x="836848" y="41556"/>
                </a:lnTo>
              </a:path>
              <a:path w="836929" h="41910">
                <a:moveTo>
                  <a:pt x="0" y="0"/>
                </a:moveTo>
                <a:lnTo>
                  <a:pt x="836848" y="0"/>
                </a:lnTo>
              </a:path>
            </a:pathLst>
          </a:custGeom>
          <a:ln w="14175">
            <a:solidFill>
              <a:srgbClr val="000000"/>
            </a:solidFill>
          </a:ln>
        </p:spPr>
        <p:txBody>
          <a:bodyPr wrap="square" lIns="0" tIns="0" rIns="0" bIns="0" rtlCol="0"/>
          <a:lstStyle/>
          <a:p>
            <a:endParaRPr/>
          </a:p>
        </p:txBody>
      </p:sp>
      <p:sp>
        <p:nvSpPr>
          <p:cNvPr id="19" name="object 19"/>
          <p:cNvSpPr txBox="1"/>
          <p:nvPr/>
        </p:nvSpPr>
        <p:spPr>
          <a:xfrm>
            <a:off x="5016958" y="1755912"/>
            <a:ext cx="920115" cy="428625"/>
          </a:xfrm>
          <a:prstGeom prst="rect">
            <a:avLst/>
          </a:prstGeom>
        </p:spPr>
        <p:txBody>
          <a:bodyPr vert="horz" wrap="square" lIns="0" tIns="11430" rIns="0" bIns="0" rtlCol="0">
            <a:spAutoFit/>
          </a:bodyPr>
          <a:lstStyle/>
          <a:p>
            <a:pPr marL="12700">
              <a:lnSpc>
                <a:spcPct val="100000"/>
              </a:lnSpc>
              <a:spcBef>
                <a:spcPts val="90"/>
              </a:spcBef>
            </a:pPr>
            <a:r>
              <a:rPr sz="2650" spc="-10" dirty="0">
                <a:latin typeface="Times New Roman"/>
                <a:cs typeface="Times New Roman"/>
              </a:rPr>
              <a:t>9,4</a:t>
            </a:r>
            <a:r>
              <a:rPr sz="2650" i="1" spc="-10" dirty="0">
                <a:latin typeface="Times New Roman"/>
                <a:cs typeface="Times New Roman"/>
              </a:rPr>
              <a:t>mA</a:t>
            </a:r>
            <a:endParaRPr sz="2650">
              <a:latin typeface="Times New Roman"/>
              <a:cs typeface="Times New Roman"/>
            </a:endParaRPr>
          </a:p>
        </p:txBody>
      </p:sp>
      <p:sp>
        <p:nvSpPr>
          <p:cNvPr id="25" name="object 25"/>
          <p:cNvSpPr txBox="1">
            <a:spLocks noGrp="1"/>
          </p:cNvSpPr>
          <p:nvPr>
            <p:ph type="sldNum" sz="quarter" idx="7"/>
          </p:nvPr>
        </p:nvSpPr>
        <p:spPr>
          <a:prstGeom prst="rect">
            <a:avLst/>
          </a:prstGeom>
        </p:spPr>
        <p:txBody>
          <a:bodyPr vert="horz" wrap="square" lIns="0" tIns="0" rIns="0" bIns="0" rtlCol="0">
            <a:spAutoFit/>
          </a:bodyPr>
          <a:lstStyle/>
          <a:p>
            <a:pPr marL="38100">
              <a:lnSpc>
                <a:spcPts val="3145"/>
              </a:lnSpc>
            </a:pPr>
            <a:fld id="{81D60167-4931-47E6-BA6A-407CBD079E47}" type="slidenum">
              <a:rPr sz="3200" b="1" spc="-25" dirty="0">
                <a:latin typeface="Calibri"/>
                <a:cs typeface="Calibri"/>
              </a:rPr>
              <a:t>30</a:t>
            </a:fld>
            <a:endParaRPr sz="3200">
              <a:latin typeface="Calibri"/>
              <a:cs typeface="Calibri"/>
            </a:endParaRPr>
          </a:p>
        </p:txBody>
      </p:sp>
      <p:sp>
        <p:nvSpPr>
          <p:cNvPr id="20" name="object 20"/>
          <p:cNvSpPr txBox="1"/>
          <p:nvPr/>
        </p:nvSpPr>
        <p:spPr>
          <a:xfrm>
            <a:off x="7939617" y="684843"/>
            <a:ext cx="628015" cy="428625"/>
          </a:xfrm>
          <a:prstGeom prst="rect">
            <a:avLst/>
          </a:prstGeom>
        </p:spPr>
        <p:txBody>
          <a:bodyPr vert="horz" wrap="square" lIns="0" tIns="11430" rIns="0" bIns="0" rtlCol="0">
            <a:spAutoFit/>
          </a:bodyPr>
          <a:lstStyle/>
          <a:p>
            <a:pPr marL="12700">
              <a:lnSpc>
                <a:spcPct val="100000"/>
              </a:lnSpc>
              <a:spcBef>
                <a:spcPts val="90"/>
              </a:spcBef>
            </a:pPr>
            <a:r>
              <a:rPr sz="2650" spc="-40" dirty="0">
                <a:latin typeface="Times New Roman"/>
                <a:cs typeface="Times New Roman"/>
              </a:rPr>
              <a:t>9,4</a:t>
            </a:r>
            <a:r>
              <a:rPr sz="2650" i="1" spc="-40" dirty="0">
                <a:latin typeface="Times New Roman"/>
                <a:cs typeface="Times New Roman"/>
              </a:rPr>
              <a:t>V</a:t>
            </a:r>
            <a:endParaRPr sz="2650">
              <a:latin typeface="Times New Roman"/>
              <a:cs typeface="Times New Roman"/>
            </a:endParaRPr>
          </a:p>
        </p:txBody>
      </p:sp>
      <p:sp>
        <p:nvSpPr>
          <p:cNvPr id="21" name="object 21"/>
          <p:cNvSpPr txBox="1"/>
          <p:nvPr/>
        </p:nvSpPr>
        <p:spPr>
          <a:xfrm>
            <a:off x="5721680" y="684842"/>
            <a:ext cx="2045970" cy="428625"/>
          </a:xfrm>
          <a:prstGeom prst="rect">
            <a:avLst/>
          </a:prstGeom>
        </p:spPr>
        <p:txBody>
          <a:bodyPr vert="horz" wrap="square" lIns="0" tIns="11430" rIns="0" bIns="0" rtlCol="0">
            <a:spAutoFit/>
          </a:bodyPr>
          <a:lstStyle/>
          <a:p>
            <a:pPr marL="38100">
              <a:lnSpc>
                <a:spcPct val="100000"/>
              </a:lnSpc>
              <a:spcBef>
                <a:spcPts val="90"/>
              </a:spcBef>
              <a:tabLst>
                <a:tab pos="1819910" algn="l"/>
              </a:tabLst>
            </a:pPr>
            <a:r>
              <a:rPr sz="3975" baseline="-34591" dirty="0">
                <a:latin typeface="Symbol"/>
                <a:cs typeface="Symbol"/>
              </a:rPr>
              <a:t></a:t>
            </a:r>
            <a:r>
              <a:rPr sz="3975" spc="202" baseline="-34591" dirty="0">
                <a:latin typeface="Times New Roman"/>
                <a:cs typeface="Times New Roman"/>
              </a:rPr>
              <a:t> </a:t>
            </a:r>
            <a:r>
              <a:rPr sz="2650" spc="-80" dirty="0">
                <a:latin typeface="Times New Roman"/>
                <a:cs typeface="Times New Roman"/>
              </a:rPr>
              <a:t>(10</a:t>
            </a:r>
            <a:r>
              <a:rPr sz="2650" spc="-305" dirty="0">
                <a:latin typeface="Times New Roman"/>
                <a:cs typeface="Times New Roman"/>
              </a:rPr>
              <a:t> </a:t>
            </a:r>
            <a:r>
              <a:rPr sz="2650" dirty="0">
                <a:latin typeface="Times New Roman"/>
                <a:cs typeface="Times New Roman"/>
              </a:rPr>
              <a:t>-</a:t>
            </a:r>
            <a:r>
              <a:rPr sz="2650" spc="-305" dirty="0">
                <a:latin typeface="Times New Roman"/>
                <a:cs typeface="Times New Roman"/>
              </a:rPr>
              <a:t> </a:t>
            </a:r>
            <a:r>
              <a:rPr sz="2650" spc="-20" dirty="0">
                <a:latin typeface="Times New Roman"/>
                <a:cs typeface="Times New Roman"/>
              </a:rPr>
              <a:t>0,6)</a:t>
            </a:r>
            <a:r>
              <a:rPr sz="2650" i="1" spc="-20" dirty="0">
                <a:latin typeface="Times New Roman"/>
                <a:cs typeface="Times New Roman"/>
              </a:rPr>
              <a:t>V</a:t>
            </a:r>
            <a:r>
              <a:rPr sz="2650" i="1" dirty="0">
                <a:latin typeface="Times New Roman"/>
                <a:cs typeface="Times New Roman"/>
              </a:rPr>
              <a:t>	</a:t>
            </a:r>
            <a:r>
              <a:rPr sz="3975" spc="-75" baseline="-34591" dirty="0">
                <a:latin typeface="Symbol"/>
                <a:cs typeface="Symbol"/>
              </a:rPr>
              <a:t></a:t>
            </a:r>
            <a:endParaRPr sz="3975" baseline="-34591">
              <a:latin typeface="Symbol"/>
              <a:cs typeface="Symbol"/>
            </a:endParaRPr>
          </a:p>
        </p:txBody>
      </p:sp>
      <p:sp>
        <p:nvSpPr>
          <p:cNvPr id="22" name="object 22"/>
          <p:cNvSpPr txBox="1"/>
          <p:nvPr/>
        </p:nvSpPr>
        <p:spPr>
          <a:xfrm>
            <a:off x="4691094" y="895979"/>
            <a:ext cx="962660" cy="428625"/>
          </a:xfrm>
          <a:prstGeom prst="rect">
            <a:avLst/>
          </a:prstGeom>
        </p:spPr>
        <p:txBody>
          <a:bodyPr vert="horz" wrap="square" lIns="0" tIns="11430" rIns="0" bIns="0" rtlCol="0">
            <a:spAutoFit/>
          </a:bodyPr>
          <a:lstStyle/>
          <a:p>
            <a:pPr marL="38100">
              <a:lnSpc>
                <a:spcPct val="100000"/>
              </a:lnSpc>
              <a:spcBef>
                <a:spcPts val="90"/>
              </a:spcBef>
            </a:pPr>
            <a:r>
              <a:rPr sz="2650" i="1" dirty="0">
                <a:latin typeface="Times New Roman"/>
                <a:cs typeface="Times New Roman"/>
              </a:rPr>
              <a:t>I</a:t>
            </a:r>
            <a:r>
              <a:rPr sz="2650" i="1" spc="235" dirty="0">
                <a:latin typeface="Times New Roman"/>
                <a:cs typeface="Times New Roman"/>
              </a:rPr>
              <a:t> </a:t>
            </a:r>
            <a:r>
              <a:rPr sz="2650" dirty="0">
                <a:latin typeface="Symbol"/>
                <a:cs typeface="Symbol"/>
              </a:rPr>
              <a:t></a:t>
            </a:r>
            <a:r>
              <a:rPr sz="2650" spc="-90" dirty="0">
                <a:latin typeface="Times New Roman"/>
                <a:cs typeface="Times New Roman"/>
              </a:rPr>
              <a:t> </a:t>
            </a:r>
            <a:r>
              <a:rPr sz="3975" i="1" spc="165" baseline="34591" dirty="0">
                <a:latin typeface="Times New Roman"/>
                <a:cs typeface="Times New Roman"/>
              </a:rPr>
              <a:t>U</a:t>
            </a:r>
            <a:r>
              <a:rPr sz="2325" i="1" spc="165" baseline="35842" dirty="0">
                <a:latin typeface="Times New Roman"/>
                <a:cs typeface="Times New Roman"/>
              </a:rPr>
              <a:t>R</a:t>
            </a:r>
            <a:endParaRPr sz="2325" baseline="35842">
              <a:latin typeface="Times New Roman"/>
              <a:cs typeface="Times New Roman"/>
            </a:endParaRPr>
          </a:p>
        </p:txBody>
      </p:sp>
      <p:sp>
        <p:nvSpPr>
          <p:cNvPr id="23" name="object 23"/>
          <p:cNvSpPr txBox="1"/>
          <p:nvPr/>
        </p:nvSpPr>
        <p:spPr>
          <a:xfrm>
            <a:off x="5337168" y="1158051"/>
            <a:ext cx="1870075" cy="428625"/>
          </a:xfrm>
          <a:prstGeom prst="rect">
            <a:avLst/>
          </a:prstGeom>
        </p:spPr>
        <p:txBody>
          <a:bodyPr vert="horz" wrap="square" lIns="0" tIns="11430" rIns="0" bIns="0" rtlCol="0">
            <a:spAutoFit/>
          </a:bodyPr>
          <a:lstStyle/>
          <a:p>
            <a:pPr marL="12700">
              <a:lnSpc>
                <a:spcPct val="100000"/>
              </a:lnSpc>
              <a:spcBef>
                <a:spcPts val="90"/>
              </a:spcBef>
              <a:tabLst>
                <a:tab pos="921385" algn="l"/>
              </a:tabLst>
            </a:pPr>
            <a:r>
              <a:rPr sz="2650" i="1" spc="-50" dirty="0">
                <a:latin typeface="Times New Roman"/>
                <a:cs typeface="Times New Roman"/>
              </a:rPr>
              <a:t>R</a:t>
            </a:r>
            <a:r>
              <a:rPr sz="2650" i="1" dirty="0">
                <a:latin typeface="Times New Roman"/>
                <a:cs typeface="Times New Roman"/>
              </a:rPr>
              <a:t>	</a:t>
            </a:r>
            <a:r>
              <a:rPr sz="2650" spc="-10" dirty="0">
                <a:latin typeface="Times New Roman"/>
                <a:cs typeface="Times New Roman"/>
              </a:rPr>
              <a:t>1000</a:t>
            </a:r>
            <a:r>
              <a:rPr sz="2650" spc="-10" dirty="0">
                <a:latin typeface="Symbol"/>
                <a:cs typeface="Symbol"/>
              </a:rPr>
              <a:t></a:t>
            </a:r>
            <a:endParaRPr sz="2650">
              <a:latin typeface="Symbol"/>
              <a:cs typeface="Symbol"/>
            </a:endParaRPr>
          </a:p>
        </p:txBody>
      </p:sp>
      <p:sp>
        <p:nvSpPr>
          <p:cNvPr id="24" name="object 24"/>
          <p:cNvSpPr txBox="1"/>
          <p:nvPr/>
        </p:nvSpPr>
        <p:spPr>
          <a:xfrm>
            <a:off x="7783845" y="1158052"/>
            <a:ext cx="960755" cy="428625"/>
          </a:xfrm>
          <a:prstGeom prst="rect">
            <a:avLst/>
          </a:prstGeom>
        </p:spPr>
        <p:txBody>
          <a:bodyPr vert="horz" wrap="square" lIns="0" tIns="11430" rIns="0" bIns="0" rtlCol="0">
            <a:spAutoFit/>
          </a:bodyPr>
          <a:lstStyle/>
          <a:p>
            <a:pPr marL="12700">
              <a:lnSpc>
                <a:spcPct val="100000"/>
              </a:lnSpc>
              <a:spcBef>
                <a:spcPts val="90"/>
              </a:spcBef>
            </a:pPr>
            <a:r>
              <a:rPr sz="2650" spc="-10" dirty="0">
                <a:latin typeface="Times New Roman"/>
                <a:cs typeface="Times New Roman"/>
              </a:rPr>
              <a:t>1000</a:t>
            </a:r>
            <a:r>
              <a:rPr sz="2650" spc="-10" dirty="0">
                <a:latin typeface="Symbol"/>
                <a:cs typeface="Symbol"/>
              </a:rPr>
              <a:t></a:t>
            </a:r>
            <a:endParaRPr sz="2650">
              <a:latin typeface="Symbol"/>
              <a:cs typeface="Symbo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dirty="0"/>
              <a:t>Çıkış</a:t>
            </a:r>
            <a:r>
              <a:rPr spc="-70" dirty="0"/>
              <a:t> </a:t>
            </a:r>
            <a:r>
              <a:rPr dirty="0"/>
              <a:t>gerilimi</a:t>
            </a:r>
            <a:r>
              <a:rPr spc="-95" dirty="0"/>
              <a:t> </a:t>
            </a:r>
            <a:r>
              <a:rPr dirty="0"/>
              <a:t>V</a:t>
            </a:r>
            <a:r>
              <a:rPr sz="2850" baseline="-20467" dirty="0"/>
              <a:t>0</a:t>
            </a:r>
            <a:r>
              <a:rPr sz="2900" dirty="0"/>
              <a:t>’ı</a:t>
            </a:r>
            <a:r>
              <a:rPr sz="2900" spc="-45" dirty="0"/>
              <a:t> </a:t>
            </a:r>
            <a:r>
              <a:rPr sz="2900" spc="-10" dirty="0"/>
              <a:t>hesaplayınız.</a:t>
            </a:r>
            <a:endParaRPr sz="2900"/>
          </a:p>
        </p:txBody>
      </p:sp>
      <p:grpSp>
        <p:nvGrpSpPr>
          <p:cNvPr id="3" name="object 3"/>
          <p:cNvGrpSpPr/>
          <p:nvPr/>
        </p:nvGrpSpPr>
        <p:grpSpPr>
          <a:xfrm>
            <a:off x="548447" y="851614"/>
            <a:ext cx="3430270" cy="1970405"/>
            <a:chOff x="548447" y="851614"/>
            <a:chExt cx="3430270" cy="1970405"/>
          </a:xfrm>
        </p:grpSpPr>
        <p:sp>
          <p:nvSpPr>
            <p:cNvPr id="4" name="object 4"/>
            <p:cNvSpPr/>
            <p:nvPr/>
          </p:nvSpPr>
          <p:spPr>
            <a:xfrm>
              <a:off x="564640" y="1111807"/>
              <a:ext cx="3397885" cy="1694180"/>
            </a:xfrm>
            <a:custGeom>
              <a:avLst/>
              <a:gdLst/>
              <a:ahLst/>
              <a:cxnLst/>
              <a:rect l="l" t="t" r="r" b="b"/>
              <a:pathLst>
                <a:path w="3397885" h="1694180">
                  <a:moveTo>
                    <a:pt x="0" y="0"/>
                  </a:moveTo>
                  <a:lnTo>
                    <a:pt x="974780" y="0"/>
                  </a:lnTo>
                </a:path>
                <a:path w="3397885" h="1694180">
                  <a:moveTo>
                    <a:pt x="2422616" y="1449646"/>
                  </a:moveTo>
                  <a:lnTo>
                    <a:pt x="2422616" y="1693646"/>
                  </a:lnTo>
                </a:path>
                <a:path w="3397885" h="1694180">
                  <a:moveTo>
                    <a:pt x="2422616" y="229647"/>
                  </a:moveTo>
                  <a:lnTo>
                    <a:pt x="2422616" y="0"/>
                  </a:lnTo>
                  <a:lnTo>
                    <a:pt x="1691531" y="0"/>
                  </a:lnTo>
                </a:path>
                <a:path w="3397885" h="1694180">
                  <a:moveTo>
                    <a:pt x="2422616" y="0"/>
                  </a:moveTo>
                  <a:lnTo>
                    <a:pt x="3397397" y="0"/>
                  </a:lnTo>
                </a:path>
              </a:pathLst>
            </a:custGeom>
            <a:ln w="32337">
              <a:solidFill>
                <a:srgbClr val="000000"/>
              </a:solidFill>
            </a:ln>
          </p:spPr>
          <p:txBody>
            <a:bodyPr wrap="square" lIns="0" tIns="0" rIns="0" bIns="0" rtlCol="0"/>
            <a:lstStyle/>
            <a:p>
              <a:endParaRPr/>
            </a:p>
          </p:txBody>
        </p:sp>
        <p:sp>
          <p:nvSpPr>
            <p:cNvPr id="5" name="object 5"/>
            <p:cNvSpPr/>
            <p:nvPr/>
          </p:nvSpPr>
          <p:spPr>
            <a:xfrm>
              <a:off x="1783116" y="867807"/>
              <a:ext cx="229870" cy="473709"/>
            </a:xfrm>
            <a:custGeom>
              <a:avLst/>
              <a:gdLst/>
              <a:ahLst/>
              <a:cxnLst/>
              <a:rect l="l" t="t" r="r" b="b"/>
              <a:pathLst>
                <a:path w="229869" h="473709">
                  <a:moveTo>
                    <a:pt x="0" y="0"/>
                  </a:moveTo>
                  <a:lnTo>
                    <a:pt x="0" y="473646"/>
                  </a:lnTo>
                  <a:lnTo>
                    <a:pt x="229360" y="243999"/>
                  </a:lnTo>
                  <a:lnTo>
                    <a:pt x="0" y="0"/>
                  </a:lnTo>
                  <a:close/>
                </a:path>
              </a:pathLst>
            </a:custGeom>
            <a:solidFill>
              <a:srgbClr val="82B4E0"/>
            </a:solidFill>
          </p:spPr>
          <p:txBody>
            <a:bodyPr wrap="square" lIns="0" tIns="0" rIns="0" bIns="0" rtlCol="0"/>
            <a:lstStyle/>
            <a:p>
              <a:endParaRPr/>
            </a:p>
          </p:txBody>
        </p:sp>
        <p:sp>
          <p:nvSpPr>
            <p:cNvPr id="6" name="object 6"/>
            <p:cNvSpPr/>
            <p:nvPr/>
          </p:nvSpPr>
          <p:spPr>
            <a:xfrm>
              <a:off x="1539420" y="867807"/>
              <a:ext cx="716915" cy="473709"/>
            </a:xfrm>
            <a:custGeom>
              <a:avLst/>
              <a:gdLst/>
              <a:ahLst/>
              <a:cxnLst/>
              <a:rect l="l" t="t" r="r" b="b"/>
              <a:pathLst>
                <a:path w="716914" h="473709">
                  <a:moveTo>
                    <a:pt x="243695" y="0"/>
                  </a:moveTo>
                  <a:lnTo>
                    <a:pt x="243695" y="473646"/>
                  </a:lnTo>
                  <a:lnTo>
                    <a:pt x="473055" y="243999"/>
                  </a:lnTo>
                  <a:lnTo>
                    <a:pt x="243695" y="0"/>
                  </a:lnTo>
                  <a:close/>
                </a:path>
                <a:path w="716914" h="473709">
                  <a:moveTo>
                    <a:pt x="473055" y="0"/>
                  </a:moveTo>
                  <a:lnTo>
                    <a:pt x="473055" y="473646"/>
                  </a:lnTo>
                </a:path>
                <a:path w="716914" h="473709">
                  <a:moveTo>
                    <a:pt x="0" y="243999"/>
                  </a:moveTo>
                  <a:lnTo>
                    <a:pt x="243695" y="243999"/>
                  </a:lnTo>
                </a:path>
                <a:path w="716914" h="473709">
                  <a:moveTo>
                    <a:pt x="716750" y="243999"/>
                  </a:moveTo>
                  <a:lnTo>
                    <a:pt x="473055" y="243999"/>
                  </a:lnTo>
                </a:path>
              </a:pathLst>
            </a:custGeom>
            <a:ln w="32337">
              <a:solidFill>
                <a:srgbClr val="000000"/>
              </a:solidFill>
            </a:ln>
          </p:spPr>
          <p:txBody>
            <a:bodyPr wrap="square" lIns="0" tIns="0" rIns="0" bIns="0" rtlCol="0"/>
            <a:lstStyle/>
            <a:p>
              <a:endParaRPr/>
            </a:p>
          </p:txBody>
        </p:sp>
        <p:sp>
          <p:nvSpPr>
            <p:cNvPr id="7" name="object 7"/>
            <p:cNvSpPr/>
            <p:nvPr/>
          </p:nvSpPr>
          <p:spPr>
            <a:xfrm>
              <a:off x="2886912" y="1585454"/>
              <a:ext cx="201295" cy="732155"/>
            </a:xfrm>
            <a:custGeom>
              <a:avLst/>
              <a:gdLst/>
              <a:ahLst/>
              <a:cxnLst/>
              <a:rect l="l" t="t" r="r" b="b"/>
              <a:pathLst>
                <a:path w="201294" h="732155">
                  <a:moveTo>
                    <a:pt x="200690" y="0"/>
                  </a:moveTo>
                  <a:lnTo>
                    <a:pt x="0" y="0"/>
                  </a:lnTo>
                  <a:lnTo>
                    <a:pt x="0" y="731999"/>
                  </a:lnTo>
                  <a:lnTo>
                    <a:pt x="200690" y="731999"/>
                  </a:lnTo>
                  <a:lnTo>
                    <a:pt x="200690" y="0"/>
                  </a:lnTo>
                  <a:close/>
                </a:path>
              </a:pathLst>
            </a:custGeom>
            <a:solidFill>
              <a:srgbClr val="82B4E0"/>
            </a:solidFill>
          </p:spPr>
          <p:txBody>
            <a:bodyPr wrap="square" lIns="0" tIns="0" rIns="0" bIns="0" rtlCol="0"/>
            <a:lstStyle/>
            <a:p>
              <a:endParaRPr/>
            </a:p>
          </p:txBody>
        </p:sp>
        <p:sp>
          <p:nvSpPr>
            <p:cNvPr id="8" name="object 8"/>
            <p:cNvSpPr/>
            <p:nvPr/>
          </p:nvSpPr>
          <p:spPr>
            <a:xfrm>
              <a:off x="2886912" y="1341454"/>
              <a:ext cx="201295" cy="1220470"/>
            </a:xfrm>
            <a:custGeom>
              <a:avLst/>
              <a:gdLst/>
              <a:ahLst/>
              <a:cxnLst/>
              <a:rect l="l" t="t" r="r" b="b"/>
              <a:pathLst>
                <a:path w="201294" h="1220470">
                  <a:moveTo>
                    <a:pt x="0" y="975999"/>
                  </a:moveTo>
                  <a:lnTo>
                    <a:pt x="200690" y="975999"/>
                  </a:lnTo>
                  <a:lnTo>
                    <a:pt x="200690" y="243999"/>
                  </a:lnTo>
                  <a:lnTo>
                    <a:pt x="0" y="243999"/>
                  </a:lnTo>
                  <a:lnTo>
                    <a:pt x="0" y="975999"/>
                  </a:lnTo>
                  <a:close/>
                </a:path>
                <a:path w="201294" h="1220470">
                  <a:moveTo>
                    <a:pt x="100345" y="0"/>
                  </a:moveTo>
                  <a:lnTo>
                    <a:pt x="100345" y="243999"/>
                  </a:lnTo>
                </a:path>
                <a:path w="201294" h="1220470">
                  <a:moveTo>
                    <a:pt x="100345" y="1219999"/>
                  </a:moveTo>
                  <a:lnTo>
                    <a:pt x="100345" y="975999"/>
                  </a:lnTo>
                </a:path>
              </a:pathLst>
            </a:custGeom>
            <a:ln w="32337">
              <a:solidFill>
                <a:srgbClr val="000000"/>
              </a:solidFill>
            </a:ln>
          </p:spPr>
          <p:txBody>
            <a:bodyPr wrap="square" lIns="0" tIns="0" rIns="0" bIns="0" rtlCol="0"/>
            <a:lstStyle/>
            <a:p>
              <a:endParaRPr/>
            </a:p>
          </p:txBody>
        </p:sp>
      </p:grpSp>
      <p:sp>
        <p:nvSpPr>
          <p:cNvPr id="9" name="object 9"/>
          <p:cNvSpPr txBox="1"/>
          <p:nvPr/>
        </p:nvSpPr>
        <p:spPr>
          <a:xfrm>
            <a:off x="3123641" y="1744380"/>
            <a:ext cx="400050" cy="393065"/>
          </a:xfrm>
          <a:prstGeom prst="rect">
            <a:avLst/>
          </a:prstGeom>
        </p:spPr>
        <p:txBody>
          <a:bodyPr vert="horz" wrap="square" lIns="0" tIns="13970" rIns="0" bIns="0" rtlCol="0">
            <a:spAutoFit/>
          </a:bodyPr>
          <a:lstStyle/>
          <a:p>
            <a:pPr marL="12700">
              <a:lnSpc>
                <a:spcPct val="100000"/>
              </a:lnSpc>
              <a:spcBef>
                <a:spcPts val="110"/>
              </a:spcBef>
            </a:pPr>
            <a:r>
              <a:rPr sz="2400" spc="-25" dirty="0">
                <a:latin typeface="Microsoft Sans Serif"/>
                <a:cs typeface="Microsoft Sans Serif"/>
              </a:rPr>
              <a:t>1K</a:t>
            </a:r>
            <a:endParaRPr sz="2400">
              <a:latin typeface="Microsoft Sans Serif"/>
              <a:cs typeface="Microsoft Sans Serif"/>
            </a:endParaRPr>
          </a:p>
        </p:txBody>
      </p:sp>
      <p:grpSp>
        <p:nvGrpSpPr>
          <p:cNvPr id="10" name="object 10"/>
          <p:cNvGrpSpPr/>
          <p:nvPr/>
        </p:nvGrpSpPr>
        <p:grpSpPr>
          <a:xfrm>
            <a:off x="500254" y="1040140"/>
            <a:ext cx="3522979" cy="2025650"/>
            <a:chOff x="500254" y="1040140"/>
            <a:chExt cx="3522979" cy="2025650"/>
          </a:xfrm>
        </p:grpSpPr>
        <p:pic>
          <p:nvPicPr>
            <p:cNvPr id="11" name="object 11"/>
            <p:cNvPicPr/>
            <p:nvPr/>
          </p:nvPicPr>
          <p:blipFill>
            <a:blip r:embed="rId2" cstate="print"/>
            <a:stretch>
              <a:fillRect/>
            </a:stretch>
          </p:blipFill>
          <p:spPr>
            <a:xfrm>
              <a:off x="500254" y="1040140"/>
              <a:ext cx="129293" cy="129554"/>
            </a:xfrm>
            <a:prstGeom prst="rect">
              <a:avLst/>
            </a:prstGeom>
          </p:spPr>
        </p:pic>
        <p:sp>
          <p:nvSpPr>
            <p:cNvPr id="12" name="object 12"/>
            <p:cNvSpPr/>
            <p:nvPr/>
          </p:nvSpPr>
          <p:spPr>
            <a:xfrm>
              <a:off x="2743561" y="2805454"/>
              <a:ext cx="487680" cy="244475"/>
            </a:xfrm>
            <a:custGeom>
              <a:avLst/>
              <a:gdLst/>
              <a:ahLst/>
              <a:cxnLst/>
              <a:rect l="l" t="t" r="r" b="b"/>
              <a:pathLst>
                <a:path w="487680" h="244475">
                  <a:moveTo>
                    <a:pt x="243695" y="0"/>
                  </a:moveTo>
                  <a:lnTo>
                    <a:pt x="243695" y="243999"/>
                  </a:lnTo>
                </a:path>
                <a:path w="487680" h="244475">
                  <a:moveTo>
                    <a:pt x="0" y="243999"/>
                  </a:moveTo>
                  <a:lnTo>
                    <a:pt x="487390" y="243999"/>
                  </a:lnTo>
                </a:path>
              </a:pathLst>
            </a:custGeom>
            <a:ln w="32337">
              <a:solidFill>
                <a:srgbClr val="000000"/>
              </a:solidFill>
            </a:ln>
          </p:spPr>
          <p:txBody>
            <a:bodyPr wrap="square" lIns="0" tIns="0" rIns="0" bIns="0" rtlCol="0"/>
            <a:lstStyle/>
            <a:p>
              <a:endParaRPr/>
            </a:p>
          </p:txBody>
        </p:sp>
        <p:pic>
          <p:nvPicPr>
            <p:cNvPr id="13" name="object 13"/>
            <p:cNvPicPr/>
            <p:nvPr/>
          </p:nvPicPr>
          <p:blipFill>
            <a:blip r:embed="rId3" cstate="print"/>
            <a:stretch>
              <a:fillRect/>
            </a:stretch>
          </p:blipFill>
          <p:spPr>
            <a:xfrm>
              <a:off x="3893498" y="1040140"/>
              <a:ext cx="129432" cy="129554"/>
            </a:xfrm>
            <a:prstGeom prst="rect">
              <a:avLst/>
            </a:prstGeom>
          </p:spPr>
        </p:pic>
        <p:pic>
          <p:nvPicPr>
            <p:cNvPr id="14" name="object 14"/>
            <p:cNvPicPr/>
            <p:nvPr/>
          </p:nvPicPr>
          <p:blipFill>
            <a:blip r:embed="rId4" cstate="print"/>
            <a:stretch>
              <a:fillRect/>
            </a:stretch>
          </p:blipFill>
          <p:spPr>
            <a:xfrm>
              <a:off x="2924069" y="1040140"/>
              <a:ext cx="129241" cy="129554"/>
            </a:xfrm>
            <a:prstGeom prst="rect">
              <a:avLst/>
            </a:prstGeom>
          </p:spPr>
        </p:pic>
      </p:grpSp>
      <p:sp>
        <p:nvSpPr>
          <p:cNvPr id="15" name="object 15"/>
          <p:cNvSpPr txBox="1"/>
          <p:nvPr/>
        </p:nvSpPr>
        <p:spPr>
          <a:xfrm>
            <a:off x="328022" y="659336"/>
            <a:ext cx="3808729" cy="1452880"/>
          </a:xfrm>
          <a:prstGeom prst="rect">
            <a:avLst/>
          </a:prstGeom>
        </p:spPr>
        <p:txBody>
          <a:bodyPr vert="horz" wrap="square" lIns="0" tIns="13970" rIns="0" bIns="0" rtlCol="0">
            <a:spAutoFit/>
          </a:bodyPr>
          <a:lstStyle/>
          <a:p>
            <a:pPr marL="88900">
              <a:lnSpc>
                <a:spcPct val="100000"/>
              </a:lnSpc>
              <a:spcBef>
                <a:spcPts val="110"/>
              </a:spcBef>
              <a:tabLst>
                <a:tab pos="3055620" algn="l"/>
              </a:tabLst>
            </a:pPr>
            <a:r>
              <a:rPr sz="2400" spc="-10" dirty="0">
                <a:latin typeface="Microsoft Sans Serif"/>
                <a:cs typeface="Microsoft Sans Serif"/>
              </a:rPr>
              <a:t>V</a:t>
            </a:r>
            <a:r>
              <a:rPr sz="2325" spc="-15" baseline="-12544" dirty="0">
                <a:latin typeface="Microsoft Sans Serif"/>
                <a:cs typeface="Microsoft Sans Serif"/>
              </a:rPr>
              <a:t>i</a:t>
            </a:r>
            <a:r>
              <a:rPr sz="2400" spc="-10" dirty="0">
                <a:latin typeface="Microsoft Sans Serif"/>
                <a:cs typeface="Microsoft Sans Serif"/>
              </a:rPr>
              <a:t>=5V</a:t>
            </a:r>
            <a:r>
              <a:rPr sz="2400" dirty="0">
                <a:latin typeface="Microsoft Sans Serif"/>
                <a:cs typeface="Microsoft Sans Serif"/>
              </a:rPr>
              <a:t>	</a:t>
            </a:r>
            <a:r>
              <a:rPr sz="2400" spc="-20" dirty="0">
                <a:latin typeface="Microsoft Sans Serif"/>
                <a:cs typeface="Microsoft Sans Serif"/>
              </a:rPr>
              <a:t>V</a:t>
            </a:r>
            <a:r>
              <a:rPr sz="2325" spc="-30" baseline="-12544" dirty="0">
                <a:latin typeface="Microsoft Sans Serif"/>
                <a:cs typeface="Microsoft Sans Serif"/>
              </a:rPr>
              <a:t>0</a:t>
            </a:r>
            <a:r>
              <a:rPr sz="2400" spc="-20" dirty="0">
                <a:latin typeface="Microsoft Sans Serif"/>
                <a:cs typeface="Microsoft Sans Serif"/>
              </a:rPr>
              <a:t>=?</a:t>
            </a:r>
            <a:endParaRPr sz="2400">
              <a:latin typeface="Microsoft Sans Serif"/>
              <a:cs typeface="Microsoft Sans Serif"/>
            </a:endParaRPr>
          </a:p>
          <a:p>
            <a:pPr marL="1304925" marR="1972310" algn="ctr">
              <a:lnSpc>
                <a:spcPct val="100000"/>
              </a:lnSpc>
              <a:spcBef>
                <a:spcPts val="2320"/>
              </a:spcBef>
            </a:pPr>
            <a:r>
              <a:rPr sz="1800" spc="-10" dirty="0">
                <a:solidFill>
                  <a:srgbClr val="C00000"/>
                </a:solidFill>
                <a:latin typeface="Microsoft Sans Serif"/>
                <a:cs typeface="Microsoft Sans Serif"/>
              </a:rPr>
              <a:t>İdeal Diyot</a:t>
            </a:r>
            <a:endParaRPr sz="1800">
              <a:latin typeface="Microsoft Sans Serif"/>
              <a:cs typeface="Microsoft Sans Serif"/>
            </a:endParaRPr>
          </a:p>
          <a:p>
            <a:pPr marL="1009650" algn="ctr">
              <a:lnSpc>
                <a:spcPts val="1700"/>
              </a:lnSpc>
            </a:pPr>
            <a:r>
              <a:rPr sz="1800" spc="-50" dirty="0">
                <a:solidFill>
                  <a:srgbClr val="C00000"/>
                </a:solidFill>
                <a:latin typeface="Microsoft Sans Serif"/>
                <a:cs typeface="Microsoft Sans Serif"/>
              </a:rPr>
              <a:t>R</a:t>
            </a:r>
            <a:endParaRPr sz="1800">
              <a:latin typeface="Microsoft Sans Serif"/>
              <a:cs typeface="Microsoft Sans Serif"/>
            </a:endParaRPr>
          </a:p>
        </p:txBody>
      </p:sp>
      <p:sp>
        <p:nvSpPr>
          <p:cNvPr id="16" name="object 16"/>
          <p:cNvSpPr/>
          <p:nvPr/>
        </p:nvSpPr>
        <p:spPr>
          <a:xfrm>
            <a:off x="2872576" y="3164277"/>
            <a:ext cx="243840" cy="0"/>
          </a:xfrm>
          <a:custGeom>
            <a:avLst/>
            <a:gdLst/>
            <a:ahLst/>
            <a:cxnLst/>
            <a:rect l="l" t="t" r="r" b="b"/>
            <a:pathLst>
              <a:path w="243839">
                <a:moveTo>
                  <a:pt x="0" y="0"/>
                </a:moveTo>
                <a:lnTo>
                  <a:pt x="243695" y="0"/>
                </a:lnTo>
              </a:path>
            </a:pathLst>
          </a:custGeom>
          <a:ln w="32357">
            <a:solidFill>
              <a:srgbClr val="000000"/>
            </a:solidFill>
          </a:ln>
        </p:spPr>
        <p:txBody>
          <a:bodyPr wrap="square" lIns="0" tIns="0" rIns="0" bIns="0" rtlCol="0"/>
          <a:lstStyle/>
          <a:p>
            <a:endParaRPr/>
          </a:p>
        </p:txBody>
      </p:sp>
      <p:sp>
        <p:nvSpPr>
          <p:cNvPr id="17" name="object 17"/>
          <p:cNvSpPr/>
          <p:nvPr/>
        </p:nvSpPr>
        <p:spPr>
          <a:xfrm>
            <a:off x="2958587" y="3293452"/>
            <a:ext cx="57785" cy="0"/>
          </a:xfrm>
          <a:custGeom>
            <a:avLst/>
            <a:gdLst/>
            <a:ahLst/>
            <a:cxnLst/>
            <a:rect l="l" t="t" r="r" b="b"/>
            <a:pathLst>
              <a:path w="57785">
                <a:moveTo>
                  <a:pt x="0" y="0"/>
                </a:moveTo>
                <a:lnTo>
                  <a:pt x="57340" y="0"/>
                </a:lnTo>
              </a:path>
            </a:pathLst>
          </a:custGeom>
          <a:ln w="32357">
            <a:solidFill>
              <a:srgbClr val="000000"/>
            </a:solidFill>
          </a:ln>
        </p:spPr>
        <p:txBody>
          <a:bodyPr wrap="square" lIns="0" tIns="0" rIns="0" bIns="0" rtlCol="0"/>
          <a:lstStyle/>
          <a:p>
            <a:endParaRPr/>
          </a:p>
        </p:txBody>
      </p:sp>
      <p:grpSp>
        <p:nvGrpSpPr>
          <p:cNvPr id="18" name="object 18"/>
          <p:cNvGrpSpPr/>
          <p:nvPr/>
        </p:nvGrpSpPr>
        <p:grpSpPr>
          <a:xfrm>
            <a:off x="450931" y="4185799"/>
            <a:ext cx="3122295" cy="1877695"/>
            <a:chOff x="450931" y="4185799"/>
            <a:chExt cx="3122295" cy="1877695"/>
          </a:xfrm>
        </p:grpSpPr>
        <p:sp>
          <p:nvSpPr>
            <p:cNvPr id="19" name="object 19"/>
            <p:cNvSpPr/>
            <p:nvPr/>
          </p:nvSpPr>
          <p:spPr>
            <a:xfrm>
              <a:off x="2842247" y="4242876"/>
              <a:ext cx="0" cy="254000"/>
            </a:xfrm>
            <a:custGeom>
              <a:avLst/>
              <a:gdLst/>
              <a:ahLst/>
              <a:cxnLst/>
              <a:rect l="l" t="t" r="r" b="b"/>
              <a:pathLst>
                <a:path h="254000">
                  <a:moveTo>
                    <a:pt x="0" y="253376"/>
                  </a:moveTo>
                  <a:lnTo>
                    <a:pt x="0" y="0"/>
                  </a:lnTo>
                </a:path>
              </a:pathLst>
            </a:custGeom>
            <a:ln w="28621">
              <a:solidFill>
                <a:srgbClr val="000000"/>
              </a:solidFill>
              <a:prstDash val="sysDash"/>
            </a:ln>
          </p:spPr>
          <p:txBody>
            <a:bodyPr wrap="square" lIns="0" tIns="0" rIns="0" bIns="0" rtlCol="0"/>
            <a:lstStyle/>
            <a:p>
              <a:endParaRPr/>
            </a:p>
          </p:txBody>
        </p:sp>
        <p:sp>
          <p:nvSpPr>
            <p:cNvPr id="20" name="object 20"/>
            <p:cNvSpPr/>
            <p:nvPr/>
          </p:nvSpPr>
          <p:spPr>
            <a:xfrm>
              <a:off x="851752" y="4242876"/>
              <a:ext cx="2659380" cy="1759585"/>
            </a:xfrm>
            <a:custGeom>
              <a:avLst/>
              <a:gdLst/>
              <a:ahLst/>
              <a:cxnLst/>
              <a:rect l="l" t="t" r="r" b="b"/>
              <a:pathLst>
                <a:path w="2659379" h="1759585">
                  <a:moveTo>
                    <a:pt x="1232918" y="0"/>
                  </a:moveTo>
                  <a:lnTo>
                    <a:pt x="1990495" y="0"/>
                  </a:lnTo>
                </a:path>
                <a:path w="2659379" h="1759585">
                  <a:moveTo>
                    <a:pt x="2658945" y="0"/>
                  </a:moveTo>
                  <a:lnTo>
                    <a:pt x="1990495" y="0"/>
                  </a:lnTo>
                </a:path>
                <a:path w="2659379" h="1759585">
                  <a:moveTo>
                    <a:pt x="490196" y="0"/>
                  </a:moveTo>
                  <a:lnTo>
                    <a:pt x="0" y="0"/>
                  </a:lnTo>
                  <a:lnTo>
                    <a:pt x="0" y="506832"/>
                  </a:lnTo>
                </a:path>
                <a:path w="2659379" h="1759585">
                  <a:moveTo>
                    <a:pt x="0" y="1252291"/>
                  </a:moveTo>
                  <a:lnTo>
                    <a:pt x="0" y="1759203"/>
                  </a:lnTo>
                  <a:lnTo>
                    <a:pt x="1990495" y="1759203"/>
                  </a:lnTo>
                </a:path>
                <a:path w="2659379" h="1759585">
                  <a:moveTo>
                    <a:pt x="2658945" y="1759203"/>
                  </a:moveTo>
                  <a:lnTo>
                    <a:pt x="1990495" y="1759203"/>
                  </a:lnTo>
                </a:path>
                <a:path w="2659379" h="1759585">
                  <a:moveTo>
                    <a:pt x="490196" y="0"/>
                  </a:moveTo>
                  <a:lnTo>
                    <a:pt x="742722" y="0"/>
                  </a:lnTo>
                </a:path>
                <a:path w="2659379" h="1759585">
                  <a:moveTo>
                    <a:pt x="1232918" y="0"/>
                  </a:moveTo>
                  <a:lnTo>
                    <a:pt x="995247" y="0"/>
                  </a:lnTo>
                </a:path>
              </a:pathLst>
            </a:custGeom>
            <a:ln w="28674">
              <a:solidFill>
                <a:srgbClr val="000000"/>
              </a:solidFill>
            </a:ln>
          </p:spPr>
          <p:txBody>
            <a:bodyPr wrap="square" lIns="0" tIns="0" rIns="0" bIns="0" rtlCol="0"/>
            <a:lstStyle/>
            <a:p>
              <a:endParaRPr/>
            </a:p>
          </p:txBody>
        </p:sp>
        <p:pic>
          <p:nvPicPr>
            <p:cNvPr id="21" name="object 21"/>
            <p:cNvPicPr/>
            <p:nvPr/>
          </p:nvPicPr>
          <p:blipFill>
            <a:blip r:embed="rId5" cstate="print"/>
            <a:stretch>
              <a:fillRect/>
            </a:stretch>
          </p:blipFill>
          <p:spPr>
            <a:xfrm>
              <a:off x="3444666" y="4185799"/>
              <a:ext cx="128298" cy="128466"/>
            </a:xfrm>
            <a:prstGeom prst="rect">
              <a:avLst/>
            </a:prstGeom>
          </p:spPr>
        </p:pic>
        <p:sp>
          <p:nvSpPr>
            <p:cNvPr id="22" name="object 22"/>
            <p:cNvSpPr/>
            <p:nvPr/>
          </p:nvSpPr>
          <p:spPr>
            <a:xfrm>
              <a:off x="465536" y="4749709"/>
              <a:ext cx="758190" cy="745490"/>
            </a:xfrm>
            <a:custGeom>
              <a:avLst/>
              <a:gdLst/>
              <a:ahLst/>
              <a:cxnLst/>
              <a:rect l="l" t="t" r="r" b="b"/>
              <a:pathLst>
                <a:path w="758190" h="745489">
                  <a:moveTo>
                    <a:pt x="757576" y="253456"/>
                  </a:moveTo>
                  <a:lnTo>
                    <a:pt x="0" y="253456"/>
                  </a:lnTo>
                </a:path>
                <a:path w="758190" h="745489">
                  <a:moveTo>
                    <a:pt x="505051" y="372729"/>
                  </a:moveTo>
                  <a:lnTo>
                    <a:pt x="252525" y="372729"/>
                  </a:lnTo>
                </a:path>
                <a:path w="758190" h="745489">
                  <a:moveTo>
                    <a:pt x="386215" y="372729"/>
                  </a:moveTo>
                  <a:lnTo>
                    <a:pt x="386215" y="506912"/>
                  </a:lnTo>
                </a:path>
                <a:path w="758190" h="745489">
                  <a:moveTo>
                    <a:pt x="386215" y="0"/>
                  </a:moveTo>
                  <a:lnTo>
                    <a:pt x="386215" y="253456"/>
                  </a:lnTo>
                </a:path>
                <a:path w="758190" h="745489">
                  <a:moveTo>
                    <a:pt x="386215" y="745458"/>
                  </a:moveTo>
                  <a:lnTo>
                    <a:pt x="386215" y="506912"/>
                  </a:lnTo>
                </a:path>
              </a:pathLst>
            </a:custGeom>
            <a:ln w="28674">
              <a:solidFill>
                <a:srgbClr val="000000"/>
              </a:solidFill>
            </a:ln>
          </p:spPr>
          <p:txBody>
            <a:bodyPr wrap="square" lIns="0" tIns="0" rIns="0" bIns="0" rtlCol="0"/>
            <a:lstStyle/>
            <a:p>
              <a:endParaRPr/>
            </a:p>
          </p:txBody>
        </p:sp>
        <p:pic>
          <p:nvPicPr>
            <p:cNvPr id="23" name="object 23"/>
            <p:cNvPicPr/>
            <p:nvPr/>
          </p:nvPicPr>
          <p:blipFill>
            <a:blip r:embed="rId6" cstate="print"/>
            <a:stretch>
              <a:fillRect/>
            </a:stretch>
          </p:blipFill>
          <p:spPr>
            <a:xfrm>
              <a:off x="3444667" y="5934666"/>
              <a:ext cx="128298" cy="128625"/>
            </a:xfrm>
            <a:prstGeom prst="rect">
              <a:avLst/>
            </a:prstGeom>
          </p:spPr>
        </p:pic>
      </p:grpSp>
      <p:sp>
        <p:nvSpPr>
          <p:cNvPr id="24" name="object 24"/>
          <p:cNvSpPr txBox="1"/>
          <p:nvPr/>
        </p:nvSpPr>
        <p:spPr>
          <a:xfrm>
            <a:off x="2228061" y="4778730"/>
            <a:ext cx="431165" cy="657860"/>
          </a:xfrm>
          <a:prstGeom prst="rect">
            <a:avLst/>
          </a:prstGeom>
        </p:spPr>
        <p:txBody>
          <a:bodyPr vert="horz" wrap="square" lIns="0" tIns="15875" rIns="0" bIns="0" rtlCol="0">
            <a:spAutoFit/>
          </a:bodyPr>
          <a:lstStyle/>
          <a:p>
            <a:pPr marL="246379">
              <a:lnSpc>
                <a:spcPts val="2085"/>
              </a:lnSpc>
              <a:spcBef>
                <a:spcPts val="125"/>
              </a:spcBef>
            </a:pPr>
            <a:r>
              <a:rPr sz="1850" spc="-50" dirty="0">
                <a:solidFill>
                  <a:srgbClr val="A4A4A4"/>
                </a:solidFill>
                <a:latin typeface="Microsoft Sans Serif"/>
                <a:cs typeface="Microsoft Sans Serif"/>
              </a:rPr>
              <a:t>R</a:t>
            </a:r>
            <a:endParaRPr sz="1850">
              <a:latin typeface="Microsoft Sans Serif"/>
              <a:cs typeface="Microsoft Sans Serif"/>
            </a:endParaRPr>
          </a:p>
          <a:p>
            <a:pPr marL="12700">
              <a:lnSpc>
                <a:spcPts val="2865"/>
              </a:lnSpc>
            </a:pPr>
            <a:r>
              <a:rPr sz="2500" spc="-25" dirty="0">
                <a:solidFill>
                  <a:srgbClr val="A4A4A4"/>
                </a:solidFill>
                <a:latin typeface="Microsoft Sans Serif"/>
                <a:cs typeface="Microsoft Sans Serif"/>
              </a:rPr>
              <a:t>1K</a:t>
            </a:r>
            <a:endParaRPr sz="2500">
              <a:latin typeface="Microsoft Sans Serif"/>
              <a:cs typeface="Microsoft Sans Serif"/>
            </a:endParaRPr>
          </a:p>
        </p:txBody>
      </p:sp>
      <p:sp>
        <p:nvSpPr>
          <p:cNvPr id="25" name="object 25"/>
          <p:cNvSpPr txBox="1"/>
          <p:nvPr/>
        </p:nvSpPr>
        <p:spPr>
          <a:xfrm>
            <a:off x="1283754" y="4889078"/>
            <a:ext cx="184150" cy="311785"/>
          </a:xfrm>
          <a:prstGeom prst="rect">
            <a:avLst/>
          </a:prstGeom>
        </p:spPr>
        <p:txBody>
          <a:bodyPr vert="horz" wrap="square" lIns="0" tIns="15875" rIns="0" bIns="0" rtlCol="0">
            <a:spAutoFit/>
          </a:bodyPr>
          <a:lstStyle/>
          <a:p>
            <a:pPr marL="12700">
              <a:lnSpc>
                <a:spcPct val="100000"/>
              </a:lnSpc>
              <a:spcBef>
                <a:spcPts val="125"/>
              </a:spcBef>
            </a:pPr>
            <a:r>
              <a:rPr sz="1850" spc="-50" dirty="0">
                <a:solidFill>
                  <a:srgbClr val="C00000"/>
                </a:solidFill>
                <a:latin typeface="Microsoft Sans Serif"/>
                <a:cs typeface="Microsoft Sans Serif"/>
              </a:rPr>
              <a:t>V</a:t>
            </a:r>
            <a:endParaRPr sz="1850">
              <a:latin typeface="Microsoft Sans Serif"/>
              <a:cs typeface="Microsoft Sans Serif"/>
            </a:endParaRPr>
          </a:p>
        </p:txBody>
      </p:sp>
      <p:sp>
        <p:nvSpPr>
          <p:cNvPr id="26" name="object 26"/>
          <p:cNvSpPr txBox="1"/>
          <p:nvPr/>
        </p:nvSpPr>
        <p:spPr>
          <a:xfrm>
            <a:off x="1442281" y="5005567"/>
            <a:ext cx="60325" cy="211454"/>
          </a:xfrm>
          <a:prstGeom prst="rect">
            <a:avLst/>
          </a:prstGeom>
        </p:spPr>
        <p:txBody>
          <a:bodyPr vert="horz" wrap="square" lIns="0" tIns="15240" rIns="0" bIns="0" rtlCol="0">
            <a:spAutoFit/>
          </a:bodyPr>
          <a:lstStyle/>
          <a:p>
            <a:pPr marL="12700">
              <a:lnSpc>
                <a:spcPct val="100000"/>
              </a:lnSpc>
              <a:spcBef>
                <a:spcPts val="120"/>
              </a:spcBef>
            </a:pPr>
            <a:r>
              <a:rPr sz="1200" spc="-50" dirty="0">
                <a:solidFill>
                  <a:srgbClr val="C00000"/>
                </a:solidFill>
                <a:latin typeface="Microsoft Sans Serif"/>
                <a:cs typeface="Microsoft Sans Serif"/>
              </a:rPr>
              <a:t>i</a:t>
            </a:r>
            <a:endParaRPr sz="1200">
              <a:latin typeface="Microsoft Sans Serif"/>
              <a:cs typeface="Microsoft Sans Serif"/>
            </a:endParaRPr>
          </a:p>
        </p:txBody>
      </p:sp>
      <p:sp>
        <p:nvSpPr>
          <p:cNvPr id="27" name="object 27"/>
          <p:cNvSpPr txBox="1"/>
          <p:nvPr/>
        </p:nvSpPr>
        <p:spPr>
          <a:xfrm>
            <a:off x="1023603" y="5209971"/>
            <a:ext cx="413384" cy="407670"/>
          </a:xfrm>
          <a:prstGeom prst="rect">
            <a:avLst/>
          </a:prstGeom>
        </p:spPr>
        <p:txBody>
          <a:bodyPr vert="horz" wrap="square" lIns="0" tIns="13335" rIns="0" bIns="0" rtlCol="0">
            <a:spAutoFit/>
          </a:bodyPr>
          <a:lstStyle/>
          <a:p>
            <a:pPr marL="12700">
              <a:lnSpc>
                <a:spcPct val="100000"/>
              </a:lnSpc>
              <a:spcBef>
                <a:spcPts val="105"/>
              </a:spcBef>
            </a:pPr>
            <a:r>
              <a:rPr sz="2500" spc="-25" dirty="0">
                <a:latin typeface="Microsoft Sans Serif"/>
                <a:cs typeface="Microsoft Sans Serif"/>
              </a:rPr>
              <a:t>5V</a:t>
            </a:r>
            <a:endParaRPr sz="2500">
              <a:latin typeface="Microsoft Sans Serif"/>
              <a:cs typeface="Microsoft Sans Serif"/>
            </a:endParaRPr>
          </a:p>
        </p:txBody>
      </p:sp>
      <p:grpSp>
        <p:nvGrpSpPr>
          <p:cNvPr id="28" name="object 28"/>
          <p:cNvGrpSpPr/>
          <p:nvPr/>
        </p:nvGrpSpPr>
        <p:grpSpPr>
          <a:xfrm>
            <a:off x="3466134" y="4317422"/>
            <a:ext cx="89535" cy="1625600"/>
            <a:chOff x="3466134" y="4317422"/>
            <a:chExt cx="89535" cy="1625600"/>
          </a:xfrm>
        </p:grpSpPr>
        <p:sp>
          <p:nvSpPr>
            <p:cNvPr id="29" name="object 29"/>
            <p:cNvSpPr/>
            <p:nvPr/>
          </p:nvSpPr>
          <p:spPr>
            <a:xfrm>
              <a:off x="3510697" y="4377059"/>
              <a:ext cx="0" cy="1506220"/>
            </a:xfrm>
            <a:custGeom>
              <a:avLst/>
              <a:gdLst/>
              <a:ahLst/>
              <a:cxnLst/>
              <a:rect l="l" t="t" r="r" b="b"/>
              <a:pathLst>
                <a:path h="1506220">
                  <a:moveTo>
                    <a:pt x="0" y="0"/>
                  </a:moveTo>
                  <a:lnTo>
                    <a:pt x="0" y="685742"/>
                  </a:lnTo>
                </a:path>
                <a:path h="1506220">
                  <a:moveTo>
                    <a:pt x="0" y="1013744"/>
                  </a:moveTo>
                  <a:lnTo>
                    <a:pt x="0" y="1505747"/>
                  </a:lnTo>
                </a:path>
              </a:pathLst>
            </a:custGeom>
            <a:ln w="9902">
              <a:solidFill>
                <a:srgbClr val="C00000"/>
              </a:solidFill>
              <a:prstDash val="sysDash"/>
            </a:ln>
          </p:spPr>
          <p:txBody>
            <a:bodyPr wrap="square" lIns="0" tIns="0" rIns="0" bIns="0" rtlCol="0"/>
            <a:lstStyle/>
            <a:p>
              <a:endParaRPr/>
            </a:p>
          </p:txBody>
        </p:sp>
        <p:pic>
          <p:nvPicPr>
            <p:cNvPr id="30" name="object 30"/>
            <p:cNvPicPr/>
            <p:nvPr/>
          </p:nvPicPr>
          <p:blipFill>
            <a:blip r:embed="rId7" cstate="print"/>
            <a:stretch>
              <a:fillRect/>
            </a:stretch>
          </p:blipFill>
          <p:spPr>
            <a:xfrm>
              <a:off x="3466134" y="4317422"/>
              <a:ext cx="89126" cy="89455"/>
            </a:xfrm>
            <a:prstGeom prst="rect">
              <a:avLst/>
            </a:prstGeom>
          </p:spPr>
        </p:pic>
        <p:pic>
          <p:nvPicPr>
            <p:cNvPr id="31" name="object 31"/>
            <p:cNvPicPr/>
            <p:nvPr/>
          </p:nvPicPr>
          <p:blipFill>
            <a:blip r:embed="rId8" cstate="print"/>
            <a:stretch>
              <a:fillRect/>
            </a:stretch>
          </p:blipFill>
          <p:spPr>
            <a:xfrm>
              <a:off x="3466134" y="5864637"/>
              <a:ext cx="89126" cy="77806"/>
            </a:xfrm>
            <a:prstGeom prst="rect">
              <a:avLst/>
            </a:prstGeom>
          </p:spPr>
        </p:pic>
      </p:grpSp>
      <p:sp>
        <p:nvSpPr>
          <p:cNvPr id="32" name="object 32"/>
          <p:cNvSpPr txBox="1"/>
          <p:nvPr/>
        </p:nvSpPr>
        <p:spPr>
          <a:xfrm>
            <a:off x="3318507" y="4969214"/>
            <a:ext cx="739140" cy="455295"/>
          </a:xfrm>
          <a:prstGeom prst="rect">
            <a:avLst/>
          </a:prstGeom>
        </p:spPr>
        <p:txBody>
          <a:bodyPr vert="horz" wrap="square" lIns="0" tIns="14604" rIns="0" bIns="0" rtlCol="0">
            <a:spAutoFit/>
          </a:bodyPr>
          <a:lstStyle/>
          <a:p>
            <a:pPr marL="38100">
              <a:lnSpc>
                <a:spcPct val="100000"/>
              </a:lnSpc>
              <a:spcBef>
                <a:spcPts val="114"/>
              </a:spcBef>
            </a:pPr>
            <a:r>
              <a:rPr sz="2800" spc="-20" dirty="0">
                <a:latin typeface="Calibri"/>
                <a:cs typeface="Calibri"/>
              </a:rPr>
              <a:t>V</a:t>
            </a:r>
            <a:r>
              <a:rPr sz="2700" spc="-30" baseline="-12345" dirty="0">
                <a:latin typeface="Calibri"/>
                <a:cs typeface="Calibri"/>
              </a:rPr>
              <a:t>0</a:t>
            </a:r>
            <a:r>
              <a:rPr sz="2800" spc="-20" dirty="0">
                <a:latin typeface="Calibri"/>
                <a:cs typeface="Calibri"/>
              </a:rPr>
              <a:t>=?</a:t>
            </a:r>
            <a:endParaRPr sz="2800">
              <a:latin typeface="Calibri"/>
              <a:cs typeface="Calibri"/>
            </a:endParaRPr>
          </a:p>
        </p:txBody>
      </p:sp>
      <p:sp>
        <p:nvSpPr>
          <p:cNvPr id="33" name="object 33"/>
          <p:cNvSpPr txBox="1"/>
          <p:nvPr/>
        </p:nvSpPr>
        <p:spPr>
          <a:xfrm>
            <a:off x="571493" y="4637399"/>
            <a:ext cx="210820" cy="407670"/>
          </a:xfrm>
          <a:prstGeom prst="rect">
            <a:avLst/>
          </a:prstGeom>
        </p:spPr>
        <p:txBody>
          <a:bodyPr vert="horz" wrap="square" lIns="0" tIns="13335" rIns="0" bIns="0" rtlCol="0">
            <a:spAutoFit/>
          </a:bodyPr>
          <a:lstStyle/>
          <a:p>
            <a:pPr marL="12700">
              <a:lnSpc>
                <a:spcPct val="100000"/>
              </a:lnSpc>
              <a:spcBef>
                <a:spcPts val="105"/>
              </a:spcBef>
            </a:pPr>
            <a:r>
              <a:rPr sz="2500" spc="-50" dirty="0">
                <a:latin typeface="Microsoft Sans Serif"/>
                <a:cs typeface="Microsoft Sans Serif"/>
              </a:rPr>
              <a:t>+</a:t>
            </a:r>
            <a:endParaRPr sz="2500">
              <a:latin typeface="Microsoft Sans Serif"/>
              <a:cs typeface="Microsoft Sans Serif"/>
            </a:endParaRPr>
          </a:p>
        </p:txBody>
      </p:sp>
      <p:sp>
        <p:nvSpPr>
          <p:cNvPr id="34" name="object 34"/>
          <p:cNvSpPr txBox="1"/>
          <p:nvPr/>
        </p:nvSpPr>
        <p:spPr>
          <a:xfrm>
            <a:off x="1262265" y="3648319"/>
            <a:ext cx="1675764" cy="954405"/>
          </a:xfrm>
          <a:prstGeom prst="rect">
            <a:avLst/>
          </a:prstGeom>
        </p:spPr>
        <p:txBody>
          <a:bodyPr vert="horz" wrap="square" lIns="0" tIns="2540" rIns="0" bIns="0" rtlCol="0">
            <a:spAutoFit/>
          </a:bodyPr>
          <a:lstStyle/>
          <a:p>
            <a:pPr marL="12700" marR="5080" indent="328295">
              <a:lnSpc>
                <a:spcPct val="105100"/>
              </a:lnSpc>
              <a:spcBef>
                <a:spcPts val="20"/>
              </a:spcBef>
            </a:pPr>
            <a:r>
              <a:rPr sz="1550" dirty="0">
                <a:latin typeface="Microsoft Sans Serif"/>
                <a:cs typeface="Microsoft Sans Serif"/>
              </a:rPr>
              <a:t>Eşdeğer</a:t>
            </a:r>
            <a:r>
              <a:rPr sz="1550" spc="25" dirty="0">
                <a:latin typeface="Microsoft Sans Serif"/>
                <a:cs typeface="Microsoft Sans Serif"/>
              </a:rPr>
              <a:t> </a:t>
            </a:r>
            <a:r>
              <a:rPr sz="1550" spc="-20" dirty="0">
                <a:latin typeface="Microsoft Sans Serif"/>
                <a:cs typeface="Microsoft Sans Serif"/>
              </a:rPr>
              <a:t>Devre </a:t>
            </a:r>
            <a:r>
              <a:rPr sz="1550" dirty="0">
                <a:latin typeface="Microsoft Sans Serif"/>
                <a:cs typeface="Microsoft Sans Serif"/>
              </a:rPr>
              <a:t>İdeal</a:t>
            </a:r>
            <a:r>
              <a:rPr sz="1550" spc="15" dirty="0">
                <a:latin typeface="Microsoft Sans Serif"/>
                <a:cs typeface="Microsoft Sans Serif"/>
              </a:rPr>
              <a:t> </a:t>
            </a:r>
            <a:r>
              <a:rPr sz="1550" spc="-10" dirty="0">
                <a:latin typeface="Microsoft Sans Serif"/>
                <a:cs typeface="Microsoft Sans Serif"/>
              </a:rPr>
              <a:t>Diyot</a:t>
            </a:r>
            <a:endParaRPr sz="1550">
              <a:latin typeface="Microsoft Sans Serif"/>
              <a:cs typeface="Microsoft Sans Serif"/>
            </a:endParaRPr>
          </a:p>
          <a:p>
            <a:pPr marL="70485">
              <a:lnSpc>
                <a:spcPct val="100000"/>
              </a:lnSpc>
              <a:spcBef>
                <a:spcPts val="480"/>
              </a:spcBef>
              <a:tabLst>
                <a:tab pos="708025" algn="l"/>
              </a:tabLst>
            </a:pPr>
            <a:r>
              <a:rPr sz="2500" spc="-50" dirty="0">
                <a:latin typeface="Microsoft Sans Serif"/>
                <a:cs typeface="Microsoft Sans Serif"/>
              </a:rPr>
              <a:t>+</a:t>
            </a:r>
            <a:r>
              <a:rPr sz="2500" dirty="0">
                <a:latin typeface="Microsoft Sans Serif"/>
                <a:cs typeface="Microsoft Sans Serif"/>
              </a:rPr>
              <a:t>	</a:t>
            </a:r>
            <a:r>
              <a:rPr sz="3750" spc="-75" baseline="2222" dirty="0">
                <a:latin typeface="Microsoft Sans Serif"/>
                <a:cs typeface="Microsoft Sans Serif"/>
              </a:rPr>
              <a:t>-</a:t>
            </a:r>
            <a:endParaRPr sz="3750" baseline="2222">
              <a:latin typeface="Microsoft Sans Serif"/>
              <a:cs typeface="Microsoft Sans Serif"/>
            </a:endParaRPr>
          </a:p>
        </p:txBody>
      </p:sp>
      <p:grpSp>
        <p:nvGrpSpPr>
          <p:cNvPr id="35" name="object 35"/>
          <p:cNvGrpSpPr/>
          <p:nvPr/>
        </p:nvGrpSpPr>
        <p:grpSpPr>
          <a:xfrm>
            <a:off x="1791370" y="4409992"/>
            <a:ext cx="1382395" cy="1485265"/>
            <a:chOff x="1791370" y="4409992"/>
            <a:chExt cx="1382395" cy="1485265"/>
          </a:xfrm>
        </p:grpSpPr>
        <p:sp>
          <p:nvSpPr>
            <p:cNvPr id="36" name="object 36"/>
            <p:cNvSpPr/>
            <p:nvPr/>
          </p:nvSpPr>
          <p:spPr>
            <a:xfrm>
              <a:off x="1798990" y="4417612"/>
              <a:ext cx="1367155" cy="1470025"/>
            </a:xfrm>
            <a:custGeom>
              <a:avLst/>
              <a:gdLst/>
              <a:ahLst/>
              <a:cxnLst/>
              <a:rect l="l" t="t" r="r" b="b"/>
              <a:pathLst>
                <a:path w="1367155" h="1470025">
                  <a:moveTo>
                    <a:pt x="41513" y="1165718"/>
                  </a:moveTo>
                  <a:lnTo>
                    <a:pt x="70990" y="1203955"/>
                  </a:lnTo>
                  <a:lnTo>
                    <a:pt x="102451" y="1239722"/>
                  </a:lnTo>
                  <a:lnTo>
                    <a:pt x="135762" y="1272996"/>
                  </a:lnTo>
                  <a:lnTo>
                    <a:pt x="170788" y="1303756"/>
                  </a:lnTo>
                  <a:lnTo>
                    <a:pt x="207395" y="1331981"/>
                  </a:lnTo>
                  <a:lnTo>
                    <a:pt x="245447" y="1357648"/>
                  </a:lnTo>
                  <a:lnTo>
                    <a:pt x="284809" y="1380736"/>
                  </a:lnTo>
                  <a:lnTo>
                    <a:pt x="325348" y="1401223"/>
                  </a:lnTo>
                  <a:lnTo>
                    <a:pt x="366928" y="1419087"/>
                  </a:lnTo>
                  <a:lnTo>
                    <a:pt x="409414" y="1434307"/>
                  </a:lnTo>
                  <a:lnTo>
                    <a:pt x="452672" y="1446860"/>
                  </a:lnTo>
                  <a:lnTo>
                    <a:pt x="496567" y="1456726"/>
                  </a:lnTo>
                  <a:lnTo>
                    <a:pt x="540965" y="1463882"/>
                  </a:lnTo>
                  <a:lnTo>
                    <a:pt x="585730" y="1468307"/>
                  </a:lnTo>
                  <a:lnTo>
                    <a:pt x="630727" y="1469978"/>
                  </a:lnTo>
                  <a:lnTo>
                    <a:pt x="675822" y="1468875"/>
                  </a:lnTo>
                  <a:lnTo>
                    <a:pt x="720881" y="1464976"/>
                  </a:lnTo>
                  <a:lnTo>
                    <a:pt x="765768" y="1458258"/>
                  </a:lnTo>
                  <a:lnTo>
                    <a:pt x="810349" y="1448700"/>
                  </a:lnTo>
                  <a:lnTo>
                    <a:pt x="854489" y="1436280"/>
                  </a:lnTo>
                  <a:lnTo>
                    <a:pt x="898053" y="1420977"/>
                  </a:lnTo>
                  <a:lnTo>
                    <a:pt x="940906" y="1402768"/>
                  </a:lnTo>
                  <a:lnTo>
                    <a:pt x="982914" y="1381633"/>
                  </a:lnTo>
                  <a:lnTo>
                    <a:pt x="1023942" y="1357549"/>
                  </a:lnTo>
                  <a:lnTo>
                    <a:pt x="1063855" y="1330494"/>
                  </a:lnTo>
                  <a:lnTo>
                    <a:pt x="1101965" y="1300909"/>
                  </a:lnTo>
                  <a:lnTo>
                    <a:pt x="1137613" y="1269331"/>
                  </a:lnTo>
                  <a:lnTo>
                    <a:pt x="1170775" y="1235897"/>
                  </a:lnTo>
                  <a:lnTo>
                    <a:pt x="1201432" y="1200741"/>
                  </a:lnTo>
                  <a:lnTo>
                    <a:pt x="1229561" y="1163998"/>
                  </a:lnTo>
                  <a:lnTo>
                    <a:pt x="1255140" y="1125805"/>
                  </a:lnTo>
                  <a:lnTo>
                    <a:pt x="1278149" y="1086296"/>
                  </a:lnTo>
                  <a:lnTo>
                    <a:pt x="1298565" y="1045606"/>
                  </a:lnTo>
                  <a:lnTo>
                    <a:pt x="1316367" y="1003870"/>
                  </a:lnTo>
                  <a:lnTo>
                    <a:pt x="1331533" y="961225"/>
                  </a:lnTo>
                  <a:lnTo>
                    <a:pt x="1344042" y="917805"/>
                  </a:lnTo>
                  <a:lnTo>
                    <a:pt x="1353871" y="873745"/>
                  </a:lnTo>
                  <a:lnTo>
                    <a:pt x="1361001" y="829180"/>
                  </a:lnTo>
                  <a:lnTo>
                    <a:pt x="1365408" y="784247"/>
                  </a:lnTo>
                  <a:lnTo>
                    <a:pt x="1367071" y="739079"/>
                  </a:lnTo>
                  <a:lnTo>
                    <a:pt x="1365969" y="693813"/>
                  </a:lnTo>
                  <a:lnTo>
                    <a:pt x="1362080" y="648583"/>
                  </a:lnTo>
                  <a:lnTo>
                    <a:pt x="1355383" y="603524"/>
                  </a:lnTo>
                  <a:lnTo>
                    <a:pt x="1345855" y="558773"/>
                  </a:lnTo>
                  <a:lnTo>
                    <a:pt x="1333476" y="514464"/>
                  </a:lnTo>
                  <a:lnTo>
                    <a:pt x="1318223" y="470733"/>
                  </a:lnTo>
                  <a:lnTo>
                    <a:pt x="1300075" y="427714"/>
                  </a:lnTo>
                  <a:lnTo>
                    <a:pt x="1279011" y="385543"/>
                  </a:lnTo>
                  <a:lnTo>
                    <a:pt x="1255008" y="344355"/>
                  </a:lnTo>
                  <a:lnTo>
                    <a:pt x="1228046" y="304286"/>
                  </a:lnTo>
                  <a:lnTo>
                    <a:pt x="1198583" y="266042"/>
                  </a:lnTo>
                  <a:lnTo>
                    <a:pt x="1167135" y="230269"/>
                  </a:lnTo>
                  <a:lnTo>
                    <a:pt x="1133836" y="196990"/>
                  </a:lnTo>
                  <a:lnTo>
                    <a:pt x="1098821" y="166226"/>
                  </a:lnTo>
                  <a:lnTo>
                    <a:pt x="1062225" y="137998"/>
                  </a:lnTo>
                  <a:lnTo>
                    <a:pt x="1024182" y="112328"/>
                  </a:lnTo>
                  <a:lnTo>
                    <a:pt x="984828" y="89239"/>
                  </a:lnTo>
                  <a:lnTo>
                    <a:pt x="944296" y="68750"/>
                  </a:lnTo>
                  <a:lnTo>
                    <a:pt x="902722" y="50886"/>
                  </a:lnTo>
                  <a:lnTo>
                    <a:pt x="860240" y="35666"/>
                  </a:lnTo>
                  <a:lnTo>
                    <a:pt x="816986" y="23112"/>
                  </a:lnTo>
                  <a:lnTo>
                    <a:pt x="773092" y="13247"/>
                  </a:lnTo>
                  <a:lnTo>
                    <a:pt x="728696" y="6092"/>
                  </a:lnTo>
                  <a:lnTo>
                    <a:pt x="683930" y="1669"/>
                  </a:lnTo>
                  <a:lnTo>
                    <a:pt x="638930" y="0"/>
                  </a:lnTo>
                  <a:lnTo>
                    <a:pt x="593831" y="1105"/>
                  </a:lnTo>
                  <a:lnTo>
                    <a:pt x="548767" y="5007"/>
                  </a:lnTo>
                  <a:lnTo>
                    <a:pt x="503872" y="11727"/>
                  </a:lnTo>
                  <a:lnTo>
                    <a:pt x="459283" y="21288"/>
                  </a:lnTo>
                  <a:lnTo>
                    <a:pt x="415132" y="33710"/>
                  </a:lnTo>
                  <a:lnTo>
                    <a:pt x="371556" y="49016"/>
                  </a:lnTo>
                  <a:lnTo>
                    <a:pt x="328688" y="67228"/>
                  </a:lnTo>
                  <a:lnTo>
                    <a:pt x="286664" y="88366"/>
                  </a:lnTo>
                  <a:lnTo>
                    <a:pt x="245618" y="112452"/>
                  </a:lnTo>
                  <a:lnTo>
                    <a:pt x="205684" y="139509"/>
                  </a:lnTo>
                  <a:lnTo>
                    <a:pt x="164889" y="171391"/>
                  </a:lnTo>
                  <a:lnTo>
                    <a:pt x="126527" y="205993"/>
                  </a:lnTo>
                  <a:lnTo>
                    <a:pt x="90728" y="243170"/>
                  </a:lnTo>
                  <a:lnTo>
                    <a:pt x="57621" y="282782"/>
                  </a:lnTo>
                  <a:lnTo>
                    <a:pt x="27335" y="324684"/>
                  </a:lnTo>
                  <a:lnTo>
                    <a:pt x="0" y="368733"/>
                  </a:lnTo>
                </a:path>
              </a:pathLst>
            </a:custGeom>
            <a:ln w="14879">
              <a:solidFill>
                <a:srgbClr val="000000"/>
              </a:solidFill>
            </a:ln>
          </p:spPr>
          <p:txBody>
            <a:bodyPr wrap="square" lIns="0" tIns="0" rIns="0" bIns="0" rtlCol="0"/>
            <a:lstStyle/>
            <a:p>
              <a:endParaRPr/>
            </a:p>
          </p:txBody>
        </p:sp>
        <p:pic>
          <p:nvPicPr>
            <p:cNvPr id="37" name="object 37"/>
            <p:cNvPicPr/>
            <p:nvPr/>
          </p:nvPicPr>
          <p:blipFill>
            <a:blip r:embed="rId9" cstate="print"/>
            <a:stretch>
              <a:fillRect/>
            </a:stretch>
          </p:blipFill>
          <p:spPr>
            <a:xfrm>
              <a:off x="1802436" y="5524986"/>
              <a:ext cx="93800" cy="106570"/>
            </a:xfrm>
            <a:prstGeom prst="rect">
              <a:avLst/>
            </a:prstGeom>
          </p:spPr>
        </p:pic>
      </p:grpSp>
      <p:sp>
        <p:nvSpPr>
          <p:cNvPr id="38" name="object 38"/>
          <p:cNvSpPr txBox="1"/>
          <p:nvPr/>
        </p:nvSpPr>
        <p:spPr>
          <a:xfrm>
            <a:off x="1643905" y="5102226"/>
            <a:ext cx="394970" cy="407670"/>
          </a:xfrm>
          <a:prstGeom prst="rect">
            <a:avLst/>
          </a:prstGeom>
        </p:spPr>
        <p:txBody>
          <a:bodyPr vert="horz" wrap="square" lIns="0" tIns="12700" rIns="0" bIns="0" rtlCol="0">
            <a:spAutoFit/>
          </a:bodyPr>
          <a:lstStyle/>
          <a:p>
            <a:pPr marL="33020" marR="5080" indent="-20955">
              <a:lnSpc>
                <a:spcPct val="100000"/>
              </a:lnSpc>
              <a:spcBef>
                <a:spcPts val="100"/>
              </a:spcBef>
            </a:pPr>
            <a:r>
              <a:rPr sz="1250" spc="-10" dirty="0">
                <a:latin typeface="Calibri"/>
                <a:cs typeface="Calibri"/>
              </a:rPr>
              <a:t>Çevre </a:t>
            </a:r>
            <a:r>
              <a:rPr sz="1250" spc="-20" dirty="0">
                <a:latin typeface="Calibri"/>
                <a:cs typeface="Calibri"/>
              </a:rPr>
              <a:t>Yönü</a:t>
            </a:r>
            <a:endParaRPr sz="1250">
              <a:latin typeface="Calibri"/>
              <a:cs typeface="Calibri"/>
            </a:endParaRPr>
          </a:p>
        </p:txBody>
      </p:sp>
      <p:grpSp>
        <p:nvGrpSpPr>
          <p:cNvPr id="39" name="object 39"/>
          <p:cNvGrpSpPr/>
          <p:nvPr/>
        </p:nvGrpSpPr>
        <p:grpSpPr>
          <a:xfrm>
            <a:off x="1524502" y="4185799"/>
            <a:ext cx="1451610" cy="2084705"/>
            <a:chOff x="1524502" y="4185799"/>
            <a:chExt cx="1451610" cy="2084705"/>
          </a:xfrm>
        </p:grpSpPr>
        <p:sp>
          <p:nvSpPr>
            <p:cNvPr id="40" name="object 40"/>
            <p:cNvSpPr/>
            <p:nvPr/>
          </p:nvSpPr>
          <p:spPr>
            <a:xfrm>
              <a:off x="2842247" y="4496253"/>
              <a:ext cx="0" cy="1506220"/>
            </a:xfrm>
            <a:custGeom>
              <a:avLst/>
              <a:gdLst/>
              <a:ahLst/>
              <a:cxnLst/>
              <a:rect l="l" t="t" r="r" b="b"/>
              <a:pathLst>
                <a:path h="1506220">
                  <a:moveTo>
                    <a:pt x="0" y="1252371"/>
                  </a:moveTo>
                  <a:lnTo>
                    <a:pt x="0" y="1505827"/>
                  </a:lnTo>
                </a:path>
                <a:path h="1506220">
                  <a:moveTo>
                    <a:pt x="0" y="0"/>
                  </a:moveTo>
                  <a:lnTo>
                    <a:pt x="0" y="253456"/>
                  </a:lnTo>
                </a:path>
              </a:pathLst>
            </a:custGeom>
            <a:ln w="28674">
              <a:solidFill>
                <a:srgbClr val="000000"/>
              </a:solidFill>
            </a:ln>
          </p:spPr>
          <p:txBody>
            <a:bodyPr wrap="square" lIns="0" tIns="0" rIns="0" bIns="0" rtlCol="0"/>
            <a:lstStyle/>
            <a:p>
              <a:endParaRPr/>
            </a:p>
          </p:txBody>
        </p:sp>
        <p:sp>
          <p:nvSpPr>
            <p:cNvPr id="41" name="object 41"/>
            <p:cNvSpPr/>
            <p:nvPr/>
          </p:nvSpPr>
          <p:spPr>
            <a:xfrm>
              <a:off x="2738266" y="4749709"/>
              <a:ext cx="193675" cy="745490"/>
            </a:xfrm>
            <a:custGeom>
              <a:avLst/>
              <a:gdLst/>
              <a:ahLst/>
              <a:cxnLst/>
              <a:rect l="l" t="t" r="r" b="b"/>
              <a:pathLst>
                <a:path w="193675" h="745489">
                  <a:moveTo>
                    <a:pt x="193107" y="0"/>
                  </a:moveTo>
                  <a:lnTo>
                    <a:pt x="0" y="0"/>
                  </a:lnTo>
                  <a:lnTo>
                    <a:pt x="0" y="745458"/>
                  </a:lnTo>
                  <a:lnTo>
                    <a:pt x="193107" y="745458"/>
                  </a:lnTo>
                  <a:lnTo>
                    <a:pt x="193107" y="0"/>
                  </a:lnTo>
                  <a:close/>
                </a:path>
              </a:pathLst>
            </a:custGeom>
            <a:solidFill>
              <a:srgbClr val="82B4E0"/>
            </a:solidFill>
          </p:spPr>
          <p:txBody>
            <a:bodyPr wrap="square" lIns="0" tIns="0" rIns="0" bIns="0" rtlCol="0"/>
            <a:lstStyle/>
            <a:p>
              <a:endParaRPr/>
            </a:p>
          </p:txBody>
        </p:sp>
        <p:sp>
          <p:nvSpPr>
            <p:cNvPr id="42" name="object 42"/>
            <p:cNvSpPr/>
            <p:nvPr/>
          </p:nvSpPr>
          <p:spPr>
            <a:xfrm>
              <a:off x="2738266" y="4749709"/>
              <a:ext cx="193675" cy="999490"/>
            </a:xfrm>
            <a:custGeom>
              <a:avLst/>
              <a:gdLst/>
              <a:ahLst/>
              <a:cxnLst/>
              <a:rect l="l" t="t" r="r" b="b"/>
              <a:pathLst>
                <a:path w="193675" h="999489">
                  <a:moveTo>
                    <a:pt x="0" y="745458"/>
                  </a:moveTo>
                  <a:lnTo>
                    <a:pt x="193107" y="745458"/>
                  </a:lnTo>
                  <a:lnTo>
                    <a:pt x="193107" y="0"/>
                  </a:lnTo>
                  <a:lnTo>
                    <a:pt x="0" y="0"/>
                  </a:lnTo>
                  <a:lnTo>
                    <a:pt x="0" y="745458"/>
                  </a:lnTo>
                  <a:close/>
                </a:path>
                <a:path w="193675" h="999489">
                  <a:moveTo>
                    <a:pt x="103981" y="998915"/>
                  </a:moveTo>
                  <a:lnTo>
                    <a:pt x="103981" y="745458"/>
                  </a:lnTo>
                </a:path>
              </a:pathLst>
            </a:custGeom>
            <a:ln w="28674">
              <a:solidFill>
                <a:srgbClr val="000000"/>
              </a:solidFill>
            </a:ln>
          </p:spPr>
          <p:txBody>
            <a:bodyPr wrap="square" lIns="0" tIns="0" rIns="0" bIns="0" rtlCol="0"/>
            <a:lstStyle/>
            <a:p>
              <a:endParaRPr/>
            </a:p>
          </p:txBody>
        </p:sp>
        <p:pic>
          <p:nvPicPr>
            <p:cNvPr id="43" name="object 43"/>
            <p:cNvPicPr/>
            <p:nvPr/>
          </p:nvPicPr>
          <p:blipFill>
            <a:blip r:embed="rId10" cstate="print"/>
            <a:stretch>
              <a:fillRect/>
            </a:stretch>
          </p:blipFill>
          <p:spPr>
            <a:xfrm>
              <a:off x="2773048" y="4185799"/>
              <a:ext cx="128100" cy="128466"/>
            </a:xfrm>
            <a:prstGeom prst="rect">
              <a:avLst/>
            </a:prstGeom>
          </p:spPr>
        </p:pic>
        <p:sp>
          <p:nvSpPr>
            <p:cNvPr id="44" name="object 44"/>
            <p:cNvSpPr/>
            <p:nvPr/>
          </p:nvSpPr>
          <p:spPr>
            <a:xfrm>
              <a:off x="2787385" y="5949003"/>
              <a:ext cx="99695" cy="100330"/>
            </a:xfrm>
            <a:custGeom>
              <a:avLst/>
              <a:gdLst/>
              <a:ahLst/>
              <a:cxnLst/>
              <a:rect l="l" t="t" r="r" b="b"/>
              <a:pathLst>
                <a:path w="99694" h="100329">
                  <a:moveTo>
                    <a:pt x="49712" y="0"/>
                  </a:moveTo>
                  <a:lnTo>
                    <a:pt x="30330" y="3928"/>
                  </a:lnTo>
                  <a:lnTo>
                    <a:pt x="14532" y="14640"/>
                  </a:lnTo>
                  <a:lnTo>
                    <a:pt x="3896" y="30526"/>
                  </a:lnTo>
                  <a:lnTo>
                    <a:pt x="0" y="49975"/>
                  </a:lnTo>
                  <a:lnTo>
                    <a:pt x="3896" y="69424"/>
                  </a:lnTo>
                  <a:lnTo>
                    <a:pt x="14532" y="85310"/>
                  </a:lnTo>
                  <a:lnTo>
                    <a:pt x="30330" y="96022"/>
                  </a:lnTo>
                  <a:lnTo>
                    <a:pt x="49712" y="99951"/>
                  </a:lnTo>
                  <a:lnTo>
                    <a:pt x="69094" y="96022"/>
                  </a:lnTo>
                  <a:lnTo>
                    <a:pt x="84893" y="85310"/>
                  </a:lnTo>
                  <a:lnTo>
                    <a:pt x="95529" y="69424"/>
                  </a:lnTo>
                  <a:lnTo>
                    <a:pt x="99425" y="49975"/>
                  </a:lnTo>
                  <a:lnTo>
                    <a:pt x="95529" y="30526"/>
                  </a:lnTo>
                  <a:lnTo>
                    <a:pt x="84893" y="14640"/>
                  </a:lnTo>
                  <a:lnTo>
                    <a:pt x="69094" y="3928"/>
                  </a:lnTo>
                  <a:lnTo>
                    <a:pt x="49712" y="0"/>
                  </a:lnTo>
                  <a:close/>
                </a:path>
              </a:pathLst>
            </a:custGeom>
            <a:solidFill>
              <a:srgbClr val="82B4E0"/>
            </a:solidFill>
          </p:spPr>
          <p:txBody>
            <a:bodyPr wrap="square" lIns="0" tIns="0" rIns="0" bIns="0" rtlCol="0"/>
            <a:lstStyle/>
            <a:p>
              <a:endParaRPr/>
            </a:p>
          </p:txBody>
        </p:sp>
        <p:sp>
          <p:nvSpPr>
            <p:cNvPr id="45" name="object 45"/>
            <p:cNvSpPr/>
            <p:nvPr/>
          </p:nvSpPr>
          <p:spPr>
            <a:xfrm>
              <a:off x="2693703" y="5949003"/>
              <a:ext cx="282575" cy="306705"/>
            </a:xfrm>
            <a:custGeom>
              <a:avLst/>
              <a:gdLst/>
              <a:ahLst/>
              <a:cxnLst/>
              <a:rect l="l" t="t" r="r" b="b"/>
              <a:pathLst>
                <a:path w="282575" h="306704">
                  <a:moveTo>
                    <a:pt x="193107" y="49975"/>
                  </a:moveTo>
                  <a:lnTo>
                    <a:pt x="189211" y="30526"/>
                  </a:lnTo>
                  <a:lnTo>
                    <a:pt x="178575" y="14640"/>
                  </a:lnTo>
                  <a:lnTo>
                    <a:pt x="162776" y="3928"/>
                  </a:lnTo>
                  <a:lnTo>
                    <a:pt x="143394" y="0"/>
                  </a:lnTo>
                  <a:lnTo>
                    <a:pt x="124012" y="3928"/>
                  </a:lnTo>
                  <a:lnTo>
                    <a:pt x="108214" y="14640"/>
                  </a:lnTo>
                  <a:lnTo>
                    <a:pt x="97578" y="30526"/>
                  </a:lnTo>
                  <a:lnTo>
                    <a:pt x="93682" y="49975"/>
                  </a:lnTo>
                  <a:lnTo>
                    <a:pt x="97578" y="69424"/>
                  </a:lnTo>
                  <a:lnTo>
                    <a:pt x="108214" y="85310"/>
                  </a:lnTo>
                  <a:lnTo>
                    <a:pt x="124012" y="96022"/>
                  </a:lnTo>
                  <a:lnTo>
                    <a:pt x="143394" y="99951"/>
                  </a:lnTo>
                  <a:lnTo>
                    <a:pt x="162776" y="96022"/>
                  </a:lnTo>
                  <a:lnTo>
                    <a:pt x="178575" y="85310"/>
                  </a:lnTo>
                  <a:lnTo>
                    <a:pt x="189211" y="69424"/>
                  </a:lnTo>
                  <a:lnTo>
                    <a:pt x="193107" y="49975"/>
                  </a:lnTo>
                  <a:close/>
                </a:path>
                <a:path w="282575" h="306704">
                  <a:moveTo>
                    <a:pt x="148544" y="97804"/>
                  </a:moveTo>
                  <a:lnTo>
                    <a:pt x="148544" y="246896"/>
                  </a:lnTo>
                </a:path>
                <a:path w="282575" h="306704">
                  <a:moveTo>
                    <a:pt x="0" y="246896"/>
                  </a:moveTo>
                  <a:lnTo>
                    <a:pt x="282234" y="246896"/>
                  </a:lnTo>
                </a:path>
                <a:path w="282575" h="306704">
                  <a:moveTo>
                    <a:pt x="74272" y="306534"/>
                  </a:moveTo>
                  <a:lnTo>
                    <a:pt x="207962" y="306534"/>
                  </a:lnTo>
                </a:path>
              </a:pathLst>
            </a:custGeom>
            <a:ln w="28674">
              <a:solidFill>
                <a:srgbClr val="000000"/>
              </a:solidFill>
            </a:ln>
          </p:spPr>
          <p:txBody>
            <a:bodyPr wrap="square" lIns="0" tIns="0" rIns="0" bIns="0" rtlCol="0"/>
            <a:lstStyle/>
            <a:p>
              <a:endParaRPr/>
            </a:p>
          </p:txBody>
        </p:sp>
        <p:pic>
          <p:nvPicPr>
            <p:cNvPr id="46" name="object 46"/>
            <p:cNvPicPr/>
            <p:nvPr/>
          </p:nvPicPr>
          <p:blipFill>
            <a:blip r:embed="rId11" cstate="print"/>
            <a:stretch>
              <a:fillRect/>
            </a:stretch>
          </p:blipFill>
          <p:spPr>
            <a:xfrm>
              <a:off x="1524502" y="4187787"/>
              <a:ext cx="386547" cy="128665"/>
            </a:xfrm>
            <a:prstGeom prst="rect">
              <a:avLst/>
            </a:prstGeom>
          </p:spPr>
        </p:pic>
      </p:grpSp>
      <p:sp>
        <p:nvSpPr>
          <p:cNvPr id="47" name="object 47"/>
          <p:cNvSpPr txBox="1"/>
          <p:nvPr/>
        </p:nvSpPr>
        <p:spPr>
          <a:xfrm>
            <a:off x="3439768" y="3818487"/>
            <a:ext cx="210820" cy="407670"/>
          </a:xfrm>
          <a:prstGeom prst="rect">
            <a:avLst/>
          </a:prstGeom>
        </p:spPr>
        <p:txBody>
          <a:bodyPr vert="horz" wrap="square" lIns="0" tIns="13335" rIns="0" bIns="0" rtlCol="0">
            <a:spAutoFit/>
          </a:bodyPr>
          <a:lstStyle/>
          <a:p>
            <a:pPr marL="12700">
              <a:lnSpc>
                <a:spcPct val="100000"/>
              </a:lnSpc>
              <a:spcBef>
                <a:spcPts val="105"/>
              </a:spcBef>
            </a:pPr>
            <a:r>
              <a:rPr sz="2500" spc="-50" dirty="0">
                <a:latin typeface="Microsoft Sans Serif"/>
                <a:cs typeface="Microsoft Sans Serif"/>
              </a:rPr>
              <a:t>+</a:t>
            </a:r>
            <a:endParaRPr sz="2500">
              <a:latin typeface="Microsoft Sans Serif"/>
              <a:cs typeface="Microsoft Sans Serif"/>
            </a:endParaRPr>
          </a:p>
        </p:txBody>
      </p:sp>
      <p:sp>
        <p:nvSpPr>
          <p:cNvPr id="48" name="object 48"/>
          <p:cNvSpPr txBox="1"/>
          <p:nvPr/>
        </p:nvSpPr>
        <p:spPr>
          <a:xfrm>
            <a:off x="3620002" y="5644484"/>
            <a:ext cx="131445" cy="407670"/>
          </a:xfrm>
          <a:prstGeom prst="rect">
            <a:avLst/>
          </a:prstGeom>
        </p:spPr>
        <p:txBody>
          <a:bodyPr vert="horz" wrap="square" lIns="0" tIns="13335" rIns="0" bIns="0" rtlCol="0">
            <a:spAutoFit/>
          </a:bodyPr>
          <a:lstStyle/>
          <a:p>
            <a:pPr marL="12700">
              <a:lnSpc>
                <a:spcPct val="100000"/>
              </a:lnSpc>
              <a:spcBef>
                <a:spcPts val="105"/>
              </a:spcBef>
            </a:pPr>
            <a:r>
              <a:rPr sz="2500" spc="-50" dirty="0">
                <a:latin typeface="Microsoft Sans Serif"/>
                <a:cs typeface="Microsoft Sans Serif"/>
              </a:rPr>
              <a:t>-</a:t>
            </a:r>
            <a:endParaRPr sz="2500">
              <a:latin typeface="Microsoft Sans Serif"/>
              <a:cs typeface="Microsoft Sans Serif"/>
            </a:endParaRPr>
          </a:p>
        </p:txBody>
      </p:sp>
      <p:sp>
        <p:nvSpPr>
          <p:cNvPr id="49" name="object 49"/>
          <p:cNvSpPr/>
          <p:nvPr/>
        </p:nvSpPr>
        <p:spPr>
          <a:xfrm>
            <a:off x="2827393" y="6330084"/>
            <a:ext cx="29845" cy="0"/>
          </a:xfrm>
          <a:custGeom>
            <a:avLst/>
            <a:gdLst/>
            <a:ahLst/>
            <a:cxnLst/>
            <a:rect l="l" t="t" r="r" b="b"/>
            <a:pathLst>
              <a:path w="29844">
                <a:moveTo>
                  <a:pt x="0" y="0"/>
                </a:moveTo>
                <a:lnTo>
                  <a:pt x="29708" y="0"/>
                </a:lnTo>
              </a:path>
            </a:pathLst>
          </a:custGeom>
          <a:ln w="28727">
            <a:solidFill>
              <a:srgbClr val="000000"/>
            </a:solidFill>
          </a:ln>
        </p:spPr>
        <p:txBody>
          <a:bodyPr wrap="square" lIns="0" tIns="0" rIns="0" bIns="0" rtlCol="0"/>
          <a:lstStyle/>
          <a:p>
            <a:endParaRPr/>
          </a:p>
        </p:txBody>
      </p:sp>
      <p:sp>
        <p:nvSpPr>
          <p:cNvPr id="50" name="object 50"/>
          <p:cNvSpPr/>
          <p:nvPr/>
        </p:nvSpPr>
        <p:spPr>
          <a:xfrm>
            <a:off x="5544444" y="5566998"/>
            <a:ext cx="996950" cy="36830"/>
          </a:xfrm>
          <a:custGeom>
            <a:avLst/>
            <a:gdLst/>
            <a:ahLst/>
            <a:cxnLst/>
            <a:rect l="l" t="t" r="r" b="b"/>
            <a:pathLst>
              <a:path w="996950" h="36829">
                <a:moveTo>
                  <a:pt x="0" y="36478"/>
                </a:moveTo>
                <a:lnTo>
                  <a:pt x="996821" y="36478"/>
                </a:lnTo>
              </a:path>
              <a:path w="996950" h="36829">
                <a:moveTo>
                  <a:pt x="0" y="0"/>
                </a:moveTo>
                <a:lnTo>
                  <a:pt x="996821" y="0"/>
                </a:lnTo>
              </a:path>
            </a:pathLst>
          </a:custGeom>
          <a:ln w="12371">
            <a:solidFill>
              <a:srgbClr val="000000"/>
            </a:solidFill>
          </a:ln>
        </p:spPr>
        <p:txBody>
          <a:bodyPr wrap="square" lIns="0" tIns="0" rIns="0" bIns="0" rtlCol="0"/>
          <a:lstStyle/>
          <a:p>
            <a:endParaRPr/>
          </a:p>
        </p:txBody>
      </p:sp>
      <p:sp>
        <p:nvSpPr>
          <p:cNvPr id="51" name="object 51"/>
          <p:cNvSpPr txBox="1"/>
          <p:nvPr/>
        </p:nvSpPr>
        <p:spPr>
          <a:xfrm>
            <a:off x="5501627" y="5114199"/>
            <a:ext cx="1085215" cy="381000"/>
          </a:xfrm>
          <a:prstGeom prst="rect">
            <a:avLst/>
          </a:prstGeom>
        </p:spPr>
        <p:txBody>
          <a:bodyPr vert="horz" wrap="square" lIns="0" tIns="16510" rIns="0" bIns="0" rtlCol="0">
            <a:spAutoFit/>
          </a:bodyPr>
          <a:lstStyle/>
          <a:p>
            <a:pPr marL="38100">
              <a:lnSpc>
                <a:spcPct val="100000"/>
              </a:lnSpc>
              <a:spcBef>
                <a:spcPts val="130"/>
              </a:spcBef>
            </a:pPr>
            <a:r>
              <a:rPr sz="2300" dirty="0">
                <a:latin typeface="Times New Roman"/>
                <a:cs typeface="Times New Roman"/>
              </a:rPr>
              <a:t>V</a:t>
            </a:r>
            <a:r>
              <a:rPr sz="2025" baseline="-24691" dirty="0">
                <a:latin typeface="Times New Roman"/>
                <a:cs typeface="Times New Roman"/>
              </a:rPr>
              <a:t>0</a:t>
            </a:r>
            <a:r>
              <a:rPr sz="2025" spc="450" baseline="-24691" dirty="0">
                <a:latin typeface="Times New Roman"/>
                <a:cs typeface="Times New Roman"/>
              </a:rPr>
              <a:t> </a:t>
            </a:r>
            <a:r>
              <a:rPr sz="2300" dirty="0">
                <a:latin typeface="Symbol"/>
                <a:cs typeface="Symbol"/>
              </a:rPr>
              <a:t></a:t>
            </a:r>
            <a:r>
              <a:rPr sz="2300" spc="-140" dirty="0">
                <a:latin typeface="Times New Roman"/>
                <a:cs typeface="Times New Roman"/>
              </a:rPr>
              <a:t> </a:t>
            </a:r>
            <a:r>
              <a:rPr sz="2300" dirty="0">
                <a:latin typeface="Times New Roman"/>
                <a:cs typeface="Times New Roman"/>
              </a:rPr>
              <a:t>5</a:t>
            </a:r>
            <a:r>
              <a:rPr sz="2300" spc="-185" dirty="0">
                <a:latin typeface="Times New Roman"/>
                <a:cs typeface="Times New Roman"/>
              </a:rPr>
              <a:t> </a:t>
            </a:r>
            <a:r>
              <a:rPr sz="2300" spc="-50" dirty="0">
                <a:latin typeface="Times New Roman"/>
                <a:cs typeface="Times New Roman"/>
              </a:rPr>
              <a:t>V</a:t>
            </a:r>
            <a:endParaRPr sz="2300">
              <a:latin typeface="Times New Roman"/>
              <a:cs typeface="Times New Roman"/>
            </a:endParaRPr>
          </a:p>
        </p:txBody>
      </p:sp>
      <p:sp>
        <p:nvSpPr>
          <p:cNvPr id="54" name="object 54"/>
          <p:cNvSpPr txBox="1">
            <a:spLocks noGrp="1"/>
          </p:cNvSpPr>
          <p:nvPr>
            <p:ph type="sldNum" sz="quarter" idx="7"/>
          </p:nvPr>
        </p:nvSpPr>
        <p:spPr>
          <a:prstGeom prst="rect">
            <a:avLst/>
          </a:prstGeom>
        </p:spPr>
        <p:txBody>
          <a:bodyPr vert="horz" wrap="square" lIns="0" tIns="0" rIns="0" bIns="0" rtlCol="0">
            <a:spAutoFit/>
          </a:bodyPr>
          <a:lstStyle/>
          <a:p>
            <a:pPr marL="38100">
              <a:lnSpc>
                <a:spcPts val="3145"/>
              </a:lnSpc>
            </a:pPr>
            <a:fld id="{81D60167-4931-47E6-BA6A-407CBD079E47}" type="slidenum">
              <a:rPr sz="3200" b="1" spc="-25" dirty="0">
                <a:latin typeface="Calibri"/>
                <a:cs typeface="Calibri"/>
              </a:rPr>
              <a:t>31</a:t>
            </a:fld>
            <a:endParaRPr sz="3200">
              <a:latin typeface="Calibri"/>
              <a:cs typeface="Calibri"/>
            </a:endParaRPr>
          </a:p>
        </p:txBody>
      </p:sp>
      <p:sp>
        <p:nvSpPr>
          <p:cNvPr id="53" name="object 53"/>
          <p:cNvSpPr txBox="1"/>
          <p:nvPr/>
        </p:nvSpPr>
        <p:spPr>
          <a:xfrm>
            <a:off x="4291329" y="727405"/>
            <a:ext cx="4704715" cy="4074833"/>
          </a:xfrm>
          <a:prstGeom prst="rect">
            <a:avLst/>
          </a:prstGeom>
        </p:spPr>
        <p:txBody>
          <a:bodyPr vert="horz" wrap="square" lIns="0" tIns="12065" rIns="0" bIns="0" rtlCol="0">
            <a:spAutoFit/>
          </a:bodyPr>
          <a:lstStyle/>
          <a:p>
            <a:pPr marL="12700" marR="293370">
              <a:lnSpc>
                <a:spcPct val="100000"/>
              </a:lnSpc>
              <a:spcBef>
                <a:spcPts val="95"/>
              </a:spcBef>
            </a:pPr>
            <a:r>
              <a:rPr sz="2200" dirty="0">
                <a:latin typeface="Calibri"/>
                <a:cs typeface="Calibri"/>
              </a:rPr>
              <a:t>İdeal</a:t>
            </a:r>
            <a:r>
              <a:rPr sz="2200" spc="-45" dirty="0">
                <a:latin typeface="Calibri"/>
                <a:cs typeface="Calibri"/>
              </a:rPr>
              <a:t> </a:t>
            </a:r>
            <a:r>
              <a:rPr sz="2200" dirty="0">
                <a:latin typeface="Calibri"/>
                <a:cs typeface="Calibri"/>
              </a:rPr>
              <a:t>diyotun</a:t>
            </a:r>
            <a:r>
              <a:rPr sz="2200" spc="-55" dirty="0">
                <a:latin typeface="Calibri"/>
                <a:cs typeface="Calibri"/>
              </a:rPr>
              <a:t> </a:t>
            </a:r>
            <a:r>
              <a:rPr sz="2200" dirty="0">
                <a:latin typeface="Calibri"/>
                <a:cs typeface="Calibri"/>
              </a:rPr>
              <a:t>kapalı</a:t>
            </a:r>
            <a:r>
              <a:rPr sz="2200" spc="-45" dirty="0">
                <a:latin typeface="Calibri"/>
                <a:cs typeface="Calibri"/>
              </a:rPr>
              <a:t> </a:t>
            </a:r>
            <a:r>
              <a:rPr sz="2200" dirty="0">
                <a:latin typeface="Calibri"/>
                <a:cs typeface="Calibri"/>
              </a:rPr>
              <a:t>bir</a:t>
            </a:r>
            <a:r>
              <a:rPr sz="2200" spc="-60" dirty="0">
                <a:latin typeface="Calibri"/>
                <a:cs typeface="Calibri"/>
              </a:rPr>
              <a:t> </a:t>
            </a:r>
            <a:r>
              <a:rPr sz="2200" dirty="0">
                <a:latin typeface="Calibri"/>
                <a:cs typeface="Calibri"/>
              </a:rPr>
              <a:t>anahtar</a:t>
            </a:r>
            <a:r>
              <a:rPr sz="2200" spc="-55" dirty="0">
                <a:latin typeface="Calibri"/>
                <a:cs typeface="Calibri"/>
              </a:rPr>
              <a:t> </a:t>
            </a:r>
            <a:r>
              <a:rPr sz="2200" spc="-20" dirty="0">
                <a:latin typeface="Calibri"/>
                <a:cs typeface="Calibri"/>
              </a:rPr>
              <a:t>gibi </a:t>
            </a:r>
            <a:r>
              <a:rPr sz="2200" dirty="0">
                <a:latin typeface="Calibri"/>
                <a:cs typeface="Calibri"/>
              </a:rPr>
              <a:t>davrandığı</a:t>
            </a:r>
            <a:r>
              <a:rPr sz="2200" spc="-90" dirty="0">
                <a:latin typeface="Calibri"/>
                <a:cs typeface="Calibri"/>
              </a:rPr>
              <a:t> </a:t>
            </a:r>
            <a:r>
              <a:rPr sz="2200" dirty="0">
                <a:latin typeface="Calibri"/>
                <a:cs typeface="Calibri"/>
              </a:rPr>
              <a:t>kabul</a:t>
            </a:r>
            <a:r>
              <a:rPr sz="2200" spc="-40" dirty="0">
                <a:latin typeface="Calibri"/>
                <a:cs typeface="Calibri"/>
              </a:rPr>
              <a:t> </a:t>
            </a:r>
            <a:r>
              <a:rPr sz="2200" dirty="0">
                <a:latin typeface="Calibri"/>
                <a:cs typeface="Calibri"/>
              </a:rPr>
              <a:t>edilir</a:t>
            </a:r>
            <a:r>
              <a:rPr sz="2200" spc="-60" dirty="0">
                <a:latin typeface="Calibri"/>
                <a:cs typeface="Calibri"/>
              </a:rPr>
              <a:t> </a:t>
            </a:r>
            <a:r>
              <a:rPr sz="2200" dirty="0">
                <a:latin typeface="Calibri"/>
                <a:cs typeface="Calibri"/>
              </a:rPr>
              <a:t>ve</a:t>
            </a:r>
            <a:r>
              <a:rPr sz="2200" spc="-50" dirty="0">
                <a:latin typeface="Calibri"/>
                <a:cs typeface="Calibri"/>
              </a:rPr>
              <a:t> </a:t>
            </a:r>
            <a:r>
              <a:rPr sz="2200" dirty="0">
                <a:latin typeface="Calibri"/>
                <a:cs typeface="Calibri"/>
              </a:rPr>
              <a:t>diyot</a:t>
            </a:r>
            <a:r>
              <a:rPr sz="2200" spc="-45" dirty="0">
                <a:latin typeface="Calibri"/>
                <a:cs typeface="Calibri"/>
              </a:rPr>
              <a:t> </a:t>
            </a:r>
            <a:r>
              <a:rPr sz="2200" spc="-10" dirty="0">
                <a:latin typeface="Calibri"/>
                <a:cs typeface="Calibri"/>
              </a:rPr>
              <a:t>üzerine </a:t>
            </a:r>
            <a:r>
              <a:rPr sz="2200" dirty="0">
                <a:latin typeface="Calibri"/>
                <a:cs typeface="Calibri"/>
              </a:rPr>
              <a:t>düşen</a:t>
            </a:r>
            <a:r>
              <a:rPr sz="2200" spc="-35" dirty="0">
                <a:latin typeface="Calibri"/>
                <a:cs typeface="Calibri"/>
              </a:rPr>
              <a:t> </a:t>
            </a:r>
            <a:r>
              <a:rPr sz="2200" dirty="0">
                <a:latin typeface="Calibri"/>
                <a:cs typeface="Calibri"/>
              </a:rPr>
              <a:t>gerilim</a:t>
            </a:r>
            <a:r>
              <a:rPr sz="2200" spc="-40" dirty="0">
                <a:latin typeface="Calibri"/>
                <a:cs typeface="Calibri"/>
              </a:rPr>
              <a:t> </a:t>
            </a:r>
            <a:r>
              <a:rPr sz="2200" dirty="0">
                <a:latin typeface="Calibri"/>
                <a:cs typeface="Calibri"/>
              </a:rPr>
              <a:t>sıfır</a:t>
            </a:r>
            <a:r>
              <a:rPr sz="2200" spc="-35" dirty="0">
                <a:latin typeface="Calibri"/>
                <a:cs typeface="Calibri"/>
              </a:rPr>
              <a:t> </a:t>
            </a:r>
            <a:r>
              <a:rPr sz="2200" dirty="0">
                <a:latin typeface="Calibri"/>
                <a:cs typeface="Calibri"/>
              </a:rPr>
              <a:t>volt</a:t>
            </a:r>
            <a:r>
              <a:rPr sz="2200" spc="-45" dirty="0">
                <a:latin typeface="Calibri"/>
                <a:cs typeface="Calibri"/>
              </a:rPr>
              <a:t> </a:t>
            </a:r>
            <a:r>
              <a:rPr sz="2200" spc="-25" dirty="0">
                <a:latin typeface="Calibri"/>
                <a:cs typeface="Calibri"/>
              </a:rPr>
              <a:t>alınır.</a:t>
            </a:r>
            <a:r>
              <a:rPr sz="2200" spc="-65" dirty="0">
                <a:latin typeface="Calibri"/>
                <a:cs typeface="Calibri"/>
              </a:rPr>
              <a:t> </a:t>
            </a:r>
            <a:r>
              <a:rPr sz="2200" dirty="0">
                <a:latin typeface="Calibri"/>
                <a:cs typeface="Calibri"/>
              </a:rPr>
              <a:t>Buna</a:t>
            </a:r>
            <a:r>
              <a:rPr sz="2200" spc="-30" dirty="0">
                <a:latin typeface="Calibri"/>
                <a:cs typeface="Calibri"/>
              </a:rPr>
              <a:t> </a:t>
            </a:r>
            <a:r>
              <a:rPr sz="2200" spc="-20" dirty="0">
                <a:latin typeface="Calibri"/>
                <a:cs typeface="Calibri"/>
              </a:rPr>
              <a:t>göre </a:t>
            </a:r>
            <a:r>
              <a:rPr sz="2200" dirty="0">
                <a:latin typeface="Calibri"/>
                <a:cs typeface="Calibri"/>
              </a:rPr>
              <a:t>eşdeğer</a:t>
            </a:r>
            <a:r>
              <a:rPr sz="2200" spc="-35" dirty="0">
                <a:latin typeface="Calibri"/>
                <a:cs typeface="Calibri"/>
              </a:rPr>
              <a:t> </a:t>
            </a:r>
            <a:r>
              <a:rPr sz="2200" dirty="0">
                <a:latin typeface="Calibri"/>
                <a:cs typeface="Calibri"/>
              </a:rPr>
              <a:t>devre</a:t>
            </a:r>
            <a:r>
              <a:rPr sz="2200" spc="-60" dirty="0">
                <a:latin typeface="Calibri"/>
                <a:cs typeface="Calibri"/>
              </a:rPr>
              <a:t> </a:t>
            </a:r>
            <a:r>
              <a:rPr sz="2200" spc="-25" dirty="0">
                <a:latin typeface="Calibri"/>
                <a:cs typeface="Calibri"/>
              </a:rPr>
              <a:t>çizilir.</a:t>
            </a:r>
            <a:r>
              <a:rPr sz="2200" spc="-75" dirty="0">
                <a:latin typeface="Calibri"/>
                <a:cs typeface="Calibri"/>
              </a:rPr>
              <a:t> </a:t>
            </a:r>
            <a:r>
              <a:rPr sz="2200" dirty="0">
                <a:latin typeface="Calibri"/>
                <a:cs typeface="Calibri"/>
              </a:rPr>
              <a:t>Bir</a:t>
            </a:r>
            <a:r>
              <a:rPr sz="2200" spc="-60" dirty="0">
                <a:latin typeface="Calibri"/>
                <a:cs typeface="Calibri"/>
              </a:rPr>
              <a:t> </a:t>
            </a:r>
            <a:r>
              <a:rPr sz="2200" dirty="0">
                <a:latin typeface="Calibri"/>
                <a:cs typeface="Calibri"/>
              </a:rPr>
              <a:t>çevre</a:t>
            </a:r>
            <a:r>
              <a:rPr sz="2200" spc="-60" dirty="0">
                <a:latin typeface="Calibri"/>
                <a:cs typeface="Calibri"/>
              </a:rPr>
              <a:t> </a:t>
            </a:r>
            <a:r>
              <a:rPr sz="2200" spc="-20" dirty="0">
                <a:latin typeface="Calibri"/>
                <a:cs typeface="Calibri"/>
              </a:rPr>
              <a:t>yönü</a:t>
            </a:r>
            <a:endParaRPr sz="2200" dirty="0">
              <a:latin typeface="Calibri"/>
              <a:cs typeface="Calibri"/>
            </a:endParaRPr>
          </a:p>
          <a:p>
            <a:pPr marL="12700">
              <a:lnSpc>
                <a:spcPct val="100000"/>
              </a:lnSpc>
              <a:spcBef>
                <a:spcPts val="5"/>
              </a:spcBef>
            </a:pPr>
            <a:r>
              <a:rPr sz="2200" dirty="0">
                <a:latin typeface="Calibri"/>
                <a:cs typeface="Calibri"/>
              </a:rPr>
              <a:t>alınarak,</a:t>
            </a:r>
            <a:r>
              <a:rPr sz="2200" spc="-65" dirty="0">
                <a:latin typeface="Calibri"/>
                <a:cs typeface="Calibri"/>
              </a:rPr>
              <a:t> </a:t>
            </a:r>
            <a:r>
              <a:rPr sz="2200" dirty="0">
                <a:latin typeface="Calibri"/>
                <a:cs typeface="Calibri"/>
              </a:rPr>
              <a:t>Kirşof’un</a:t>
            </a:r>
            <a:r>
              <a:rPr sz="2200" spc="-50" dirty="0">
                <a:latin typeface="Calibri"/>
                <a:cs typeface="Calibri"/>
              </a:rPr>
              <a:t> </a:t>
            </a:r>
            <a:r>
              <a:rPr sz="2200" spc="-10" dirty="0">
                <a:latin typeface="Calibri"/>
                <a:cs typeface="Calibri"/>
              </a:rPr>
              <a:t>Gerilimler</a:t>
            </a:r>
            <a:endParaRPr sz="2200" dirty="0">
              <a:latin typeface="Calibri"/>
              <a:cs typeface="Calibri"/>
            </a:endParaRPr>
          </a:p>
          <a:p>
            <a:pPr marL="12700">
              <a:lnSpc>
                <a:spcPct val="100000"/>
              </a:lnSpc>
            </a:pPr>
            <a:r>
              <a:rPr sz="2200" dirty="0">
                <a:latin typeface="Calibri"/>
                <a:cs typeface="Calibri"/>
              </a:rPr>
              <a:t>Kanunundan</a:t>
            </a:r>
            <a:r>
              <a:rPr sz="2200" spc="-110" dirty="0">
                <a:latin typeface="Calibri"/>
                <a:cs typeface="Calibri"/>
              </a:rPr>
              <a:t> </a:t>
            </a:r>
            <a:r>
              <a:rPr sz="2200" dirty="0">
                <a:latin typeface="Calibri"/>
                <a:cs typeface="Calibri"/>
              </a:rPr>
              <a:t>istenilen</a:t>
            </a:r>
            <a:r>
              <a:rPr sz="2200" spc="-90" dirty="0">
                <a:latin typeface="Calibri"/>
                <a:cs typeface="Calibri"/>
              </a:rPr>
              <a:t> </a:t>
            </a:r>
            <a:r>
              <a:rPr sz="2200" dirty="0">
                <a:latin typeface="Calibri"/>
                <a:cs typeface="Calibri"/>
              </a:rPr>
              <a:t>değer</a:t>
            </a:r>
            <a:r>
              <a:rPr sz="2200" spc="-60" dirty="0">
                <a:latin typeface="Calibri"/>
                <a:cs typeface="Calibri"/>
              </a:rPr>
              <a:t> </a:t>
            </a:r>
            <a:r>
              <a:rPr sz="2200" spc="-10" dirty="0">
                <a:latin typeface="Calibri"/>
                <a:cs typeface="Calibri"/>
              </a:rPr>
              <a:t>bulunur.</a:t>
            </a:r>
            <a:endParaRPr sz="2200" dirty="0">
              <a:latin typeface="Calibri"/>
              <a:cs typeface="Calibri"/>
            </a:endParaRPr>
          </a:p>
          <a:p>
            <a:pPr marL="12700">
              <a:lnSpc>
                <a:spcPct val="100000"/>
              </a:lnSpc>
            </a:pPr>
            <a:r>
              <a:rPr sz="2200" dirty="0">
                <a:latin typeface="Calibri"/>
                <a:cs typeface="Calibri"/>
              </a:rPr>
              <a:t>Kirşof’un</a:t>
            </a:r>
            <a:r>
              <a:rPr sz="2200" spc="-45" dirty="0">
                <a:latin typeface="Calibri"/>
                <a:cs typeface="Calibri"/>
              </a:rPr>
              <a:t> </a:t>
            </a:r>
            <a:r>
              <a:rPr sz="2200" dirty="0">
                <a:latin typeface="Calibri"/>
                <a:cs typeface="Calibri"/>
              </a:rPr>
              <a:t>Gerilimler</a:t>
            </a:r>
            <a:r>
              <a:rPr sz="2200" spc="-25" dirty="0">
                <a:latin typeface="Calibri"/>
                <a:cs typeface="Calibri"/>
              </a:rPr>
              <a:t> </a:t>
            </a:r>
            <a:r>
              <a:rPr sz="2200" dirty="0">
                <a:latin typeface="Calibri"/>
                <a:cs typeface="Calibri"/>
              </a:rPr>
              <a:t>Kanununa</a:t>
            </a:r>
            <a:r>
              <a:rPr sz="2200" spc="-45" dirty="0">
                <a:latin typeface="Calibri"/>
                <a:cs typeface="Calibri"/>
              </a:rPr>
              <a:t> </a:t>
            </a:r>
            <a:r>
              <a:rPr sz="2200" spc="-20" dirty="0">
                <a:latin typeface="Calibri"/>
                <a:cs typeface="Calibri"/>
              </a:rPr>
              <a:t>göre</a:t>
            </a:r>
            <a:endParaRPr sz="2200" dirty="0">
              <a:latin typeface="Calibri"/>
              <a:cs typeface="Calibri"/>
            </a:endParaRPr>
          </a:p>
          <a:p>
            <a:pPr marL="12700">
              <a:lnSpc>
                <a:spcPct val="100000"/>
              </a:lnSpc>
            </a:pPr>
            <a:r>
              <a:rPr sz="2200" dirty="0">
                <a:latin typeface="Calibri"/>
                <a:cs typeface="Calibri"/>
              </a:rPr>
              <a:t>kapalı</a:t>
            </a:r>
            <a:r>
              <a:rPr sz="2200" spc="-50" dirty="0">
                <a:latin typeface="Calibri"/>
                <a:cs typeface="Calibri"/>
              </a:rPr>
              <a:t> </a:t>
            </a:r>
            <a:r>
              <a:rPr sz="2200" dirty="0">
                <a:latin typeface="Calibri"/>
                <a:cs typeface="Calibri"/>
              </a:rPr>
              <a:t>bir</a:t>
            </a:r>
            <a:r>
              <a:rPr sz="2200" spc="-45" dirty="0">
                <a:latin typeface="Calibri"/>
                <a:cs typeface="Calibri"/>
              </a:rPr>
              <a:t> </a:t>
            </a:r>
            <a:r>
              <a:rPr sz="2200" dirty="0">
                <a:latin typeface="Calibri"/>
                <a:cs typeface="Calibri"/>
              </a:rPr>
              <a:t>elektrik</a:t>
            </a:r>
            <a:r>
              <a:rPr sz="2200" spc="-30" dirty="0">
                <a:latin typeface="Calibri"/>
                <a:cs typeface="Calibri"/>
              </a:rPr>
              <a:t> </a:t>
            </a:r>
            <a:r>
              <a:rPr sz="2200" spc="-10" dirty="0">
                <a:latin typeface="Calibri"/>
                <a:cs typeface="Calibri"/>
              </a:rPr>
              <a:t>devresinde</a:t>
            </a:r>
            <a:r>
              <a:rPr sz="2200" spc="-50" dirty="0">
                <a:latin typeface="Calibri"/>
                <a:cs typeface="Calibri"/>
              </a:rPr>
              <a:t> </a:t>
            </a:r>
            <a:r>
              <a:rPr sz="2200" spc="-10" dirty="0">
                <a:latin typeface="Calibri"/>
                <a:cs typeface="Calibri"/>
              </a:rPr>
              <a:t>(çevrede)</a:t>
            </a:r>
            <a:endParaRPr sz="2200" dirty="0">
              <a:latin typeface="Calibri"/>
              <a:cs typeface="Calibri"/>
            </a:endParaRPr>
          </a:p>
          <a:p>
            <a:pPr marL="12700">
              <a:lnSpc>
                <a:spcPct val="100000"/>
              </a:lnSpc>
              <a:spcBef>
                <a:spcPts val="5"/>
              </a:spcBef>
            </a:pPr>
            <a:r>
              <a:rPr sz="2200" dirty="0">
                <a:latin typeface="Calibri"/>
                <a:cs typeface="Calibri"/>
              </a:rPr>
              <a:t>devre</a:t>
            </a:r>
            <a:r>
              <a:rPr sz="2200" spc="-55" dirty="0">
                <a:latin typeface="Calibri"/>
                <a:cs typeface="Calibri"/>
              </a:rPr>
              <a:t> </a:t>
            </a:r>
            <a:r>
              <a:rPr sz="2200" dirty="0">
                <a:latin typeface="Calibri"/>
                <a:cs typeface="Calibri"/>
              </a:rPr>
              <a:t>elemanları</a:t>
            </a:r>
            <a:r>
              <a:rPr sz="2200" spc="-45" dirty="0">
                <a:latin typeface="Calibri"/>
                <a:cs typeface="Calibri"/>
              </a:rPr>
              <a:t> </a:t>
            </a:r>
            <a:r>
              <a:rPr sz="2200" spc="-10" dirty="0">
                <a:latin typeface="Calibri"/>
                <a:cs typeface="Calibri"/>
              </a:rPr>
              <a:t>üzerinde</a:t>
            </a:r>
            <a:r>
              <a:rPr sz="2200" spc="-55" dirty="0">
                <a:latin typeface="Calibri"/>
                <a:cs typeface="Calibri"/>
              </a:rPr>
              <a:t> </a:t>
            </a:r>
            <a:r>
              <a:rPr sz="2200" spc="-10" dirty="0">
                <a:latin typeface="Calibri"/>
                <a:cs typeface="Calibri"/>
              </a:rPr>
              <a:t>düşen</a:t>
            </a:r>
            <a:endParaRPr sz="2200" dirty="0">
              <a:latin typeface="Calibri"/>
              <a:cs typeface="Calibri"/>
            </a:endParaRPr>
          </a:p>
          <a:p>
            <a:pPr marL="12700">
              <a:lnSpc>
                <a:spcPct val="100000"/>
              </a:lnSpc>
            </a:pPr>
            <a:r>
              <a:rPr sz="2200" dirty="0">
                <a:latin typeface="Calibri"/>
                <a:cs typeface="Calibri"/>
              </a:rPr>
              <a:t>gerilimlerin</a:t>
            </a:r>
            <a:r>
              <a:rPr sz="2200" spc="-70" dirty="0">
                <a:latin typeface="Calibri"/>
                <a:cs typeface="Calibri"/>
              </a:rPr>
              <a:t> </a:t>
            </a:r>
            <a:r>
              <a:rPr sz="2200" dirty="0">
                <a:latin typeface="Calibri"/>
                <a:cs typeface="Calibri"/>
              </a:rPr>
              <a:t>toplamı</a:t>
            </a:r>
            <a:r>
              <a:rPr sz="2200" spc="-65" dirty="0">
                <a:latin typeface="Calibri"/>
                <a:cs typeface="Calibri"/>
              </a:rPr>
              <a:t> </a:t>
            </a:r>
            <a:r>
              <a:rPr sz="2200" dirty="0">
                <a:latin typeface="Calibri"/>
                <a:cs typeface="Calibri"/>
              </a:rPr>
              <a:t>gerilim</a:t>
            </a:r>
            <a:r>
              <a:rPr sz="2200" spc="-70" dirty="0">
                <a:latin typeface="Calibri"/>
                <a:cs typeface="Calibri"/>
              </a:rPr>
              <a:t> </a:t>
            </a:r>
            <a:r>
              <a:rPr sz="2200" spc="-10" dirty="0">
                <a:latin typeface="Calibri"/>
                <a:cs typeface="Calibri"/>
              </a:rPr>
              <a:t>kaynağının</a:t>
            </a:r>
            <a:endParaRPr sz="2200" dirty="0">
              <a:latin typeface="Calibri"/>
              <a:cs typeface="Calibri"/>
            </a:endParaRPr>
          </a:p>
          <a:p>
            <a:pPr marL="12700">
              <a:lnSpc>
                <a:spcPct val="100000"/>
              </a:lnSpc>
            </a:pPr>
            <a:r>
              <a:rPr sz="2200" dirty="0">
                <a:latin typeface="Calibri"/>
                <a:cs typeface="Calibri"/>
              </a:rPr>
              <a:t>gerilimine</a:t>
            </a:r>
            <a:r>
              <a:rPr sz="2200" spc="-45" dirty="0">
                <a:latin typeface="Calibri"/>
                <a:cs typeface="Calibri"/>
              </a:rPr>
              <a:t> </a:t>
            </a:r>
            <a:r>
              <a:rPr sz="2200" dirty="0">
                <a:latin typeface="Calibri"/>
                <a:cs typeface="Calibri"/>
              </a:rPr>
              <a:t>eşittir</a:t>
            </a:r>
            <a:r>
              <a:rPr sz="2200" spc="-60" dirty="0">
                <a:latin typeface="Calibri"/>
                <a:cs typeface="Calibri"/>
              </a:rPr>
              <a:t> </a:t>
            </a:r>
            <a:r>
              <a:rPr sz="2200" dirty="0">
                <a:latin typeface="Calibri"/>
                <a:cs typeface="Calibri"/>
              </a:rPr>
              <a:t>veya</a:t>
            </a:r>
            <a:r>
              <a:rPr sz="2200" spc="-55" dirty="0">
                <a:latin typeface="Calibri"/>
                <a:cs typeface="Calibri"/>
              </a:rPr>
              <a:t> </a:t>
            </a:r>
            <a:r>
              <a:rPr sz="2200" dirty="0">
                <a:latin typeface="Calibri"/>
                <a:cs typeface="Calibri"/>
              </a:rPr>
              <a:t>kapalı</a:t>
            </a:r>
            <a:r>
              <a:rPr sz="2200" spc="-70" dirty="0">
                <a:latin typeface="Calibri"/>
                <a:cs typeface="Calibri"/>
              </a:rPr>
              <a:t> </a:t>
            </a:r>
            <a:r>
              <a:rPr sz="2200" dirty="0">
                <a:latin typeface="Calibri"/>
                <a:cs typeface="Calibri"/>
              </a:rPr>
              <a:t>bir</a:t>
            </a:r>
            <a:r>
              <a:rPr sz="2200" spc="-65" dirty="0">
                <a:latin typeface="Calibri"/>
                <a:cs typeface="Calibri"/>
              </a:rPr>
              <a:t> </a:t>
            </a:r>
            <a:r>
              <a:rPr sz="2200" spc="-10" dirty="0">
                <a:latin typeface="Calibri"/>
                <a:cs typeface="Calibri"/>
              </a:rPr>
              <a:t>çevredeki</a:t>
            </a:r>
            <a:endParaRPr sz="2200" dirty="0">
              <a:latin typeface="Calibri"/>
              <a:cs typeface="Calibri"/>
            </a:endParaRPr>
          </a:p>
          <a:p>
            <a:pPr marL="12700">
              <a:lnSpc>
                <a:spcPct val="100000"/>
              </a:lnSpc>
            </a:pPr>
            <a:r>
              <a:rPr sz="2200" dirty="0">
                <a:latin typeface="Calibri"/>
                <a:cs typeface="Calibri"/>
              </a:rPr>
              <a:t>gerilimlerin</a:t>
            </a:r>
            <a:r>
              <a:rPr sz="2200" spc="-50" dirty="0">
                <a:latin typeface="Calibri"/>
                <a:cs typeface="Calibri"/>
              </a:rPr>
              <a:t> </a:t>
            </a:r>
            <a:r>
              <a:rPr sz="2200" dirty="0">
                <a:latin typeface="Calibri"/>
                <a:cs typeface="Calibri"/>
              </a:rPr>
              <a:t>toplamı</a:t>
            </a:r>
            <a:r>
              <a:rPr sz="2200" spc="-40" dirty="0">
                <a:latin typeface="Calibri"/>
                <a:cs typeface="Calibri"/>
              </a:rPr>
              <a:t> </a:t>
            </a:r>
            <a:r>
              <a:rPr sz="2200" spc="-25" dirty="0">
                <a:latin typeface="Calibri"/>
                <a:cs typeface="Calibri"/>
              </a:rPr>
              <a:t>sıfırdır.</a:t>
            </a:r>
            <a:r>
              <a:rPr sz="2200" spc="-80" dirty="0">
                <a:latin typeface="Calibri"/>
                <a:cs typeface="Calibri"/>
              </a:rPr>
              <a:t> </a:t>
            </a:r>
            <a:r>
              <a:rPr sz="2200" dirty="0">
                <a:latin typeface="Calibri"/>
                <a:cs typeface="Calibri"/>
              </a:rPr>
              <a:t>Buna</a:t>
            </a:r>
            <a:r>
              <a:rPr sz="2200" spc="-50" dirty="0">
                <a:latin typeface="Calibri"/>
                <a:cs typeface="Calibri"/>
              </a:rPr>
              <a:t> </a:t>
            </a:r>
            <a:r>
              <a:rPr sz="2200" spc="-20" dirty="0" err="1">
                <a:latin typeface="Calibri"/>
                <a:cs typeface="Calibri"/>
              </a:rPr>
              <a:t>göre</a:t>
            </a:r>
            <a:endParaRPr sz="2300" dirty="0">
              <a:latin typeface="Times New Roman"/>
              <a:cs typeface="Times New Roman"/>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dirty="0"/>
              <a:t>Çıkış</a:t>
            </a:r>
            <a:r>
              <a:rPr spc="-70" dirty="0"/>
              <a:t> </a:t>
            </a:r>
            <a:r>
              <a:rPr dirty="0"/>
              <a:t>gerilimi</a:t>
            </a:r>
            <a:r>
              <a:rPr spc="-95" dirty="0"/>
              <a:t> </a:t>
            </a:r>
            <a:r>
              <a:rPr dirty="0"/>
              <a:t>V</a:t>
            </a:r>
            <a:r>
              <a:rPr sz="2850" baseline="-20467" dirty="0"/>
              <a:t>0</a:t>
            </a:r>
            <a:r>
              <a:rPr sz="2900" dirty="0"/>
              <a:t>’ı</a:t>
            </a:r>
            <a:r>
              <a:rPr sz="2900" spc="-45" dirty="0"/>
              <a:t> </a:t>
            </a:r>
            <a:r>
              <a:rPr sz="2900" spc="-10" dirty="0"/>
              <a:t>hesaplayınız.</a:t>
            </a:r>
            <a:endParaRPr sz="2900"/>
          </a:p>
        </p:txBody>
      </p:sp>
      <p:grpSp>
        <p:nvGrpSpPr>
          <p:cNvPr id="3" name="object 3"/>
          <p:cNvGrpSpPr/>
          <p:nvPr/>
        </p:nvGrpSpPr>
        <p:grpSpPr>
          <a:xfrm>
            <a:off x="858838" y="955928"/>
            <a:ext cx="3328670" cy="1837689"/>
            <a:chOff x="858838" y="955928"/>
            <a:chExt cx="3328670" cy="1837689"/>
          </a:xfrm>
        </p:grpSpPr>
        <p:sp>
          <p:nvSpPr>
            <p:cNvPr id="4" name="object 4"/>
            <p:cNvSpPr/>
            <p:nvPr/>
          </p:nvSpPr>
          <p:spPr>
            <a:xfrm>
              <a:off x="871855" y="1198119"/>
              <a:ext cx="1130300" cy="0"/>
            </a:xfrm>
            <a:custGeom>
              <a:avLst/>
              <a:gdLst/>
              <a:ahLst/>
              <a:cxnLst/>
              <a:rect l="l" t="t" r="r" b="b"/>
              <a:pathLst>
                <a:path w="1130300">
                  <a:moveTo>
                    <a:pt x="0" y="0"/>
                  </a:moveTo>
                  <a:lnTo>
                    <a:pt x="1129838" y="0"/>
                  </a:lnTo>
                </a:path>
              </a:pathLst>
            </a:custGeom>
            <a:ln w="25689">
              <a:solidFill>
                <a:srgbClr val="000000"/>
              </a:solidFill>
            </a:ln>
          </p:spPr>
          <p:txBody>
            <a:bodyPr wrap="square" lIns="0" tIns="0" rIns="0" bIns="0" rtlCol="0"/>
            <a:lstStyle/>
            <a:p>
              <a:endParaRPr/>
            </a:p>
          </p:txBody>
        </p:sp>
        <p:sp>
          <p:nvSpPr>
            <p:cNvPr id="5" name="object 5"/>
            <p:cNvSpPr/>
            <p:nvPr/>
          </p:nvSpPr>
          <p:spPr>
            <a:xfrm>
              <a:off x="3167200" y="2565479"/>
              <a:ext cx="28575" cy="227965"/>
            </a:xfrm>
            <a:custGeom>
              <a:avLst/>
              <a:gdLst/>
              <a:ahLst/>
              <a:cxnLst/>
              <a:rect l="l" t="t" r="r" b="b"/>
              <a:pathLst>
                <a:path w="28575" h="227964">
                  <a:moveTo>
                    <a:pt x="0" y="227903"/>
                  </a:moveTo>
                  <a:lnTo>
                    <a:pt x="27990" y="227903"/>
                  </a:lnTo>
                  <a:lnTo>
                    <a:pt x="27990" y="0"/>
                  </a:lnTo>
                  <a:lnTo>
                    <a:pt x="0" y="0"/>
                  </a:lnTo>
                  <a:lnTo>
                    <a:pt x="0" y="227903"/>
                  </a:lnTo>
                  <a:close/>
                </a:path>
              </a:pathLst>
            </a:custGeom>
            <a:solidFill>
              <a:srgbClr val="000000"/>
            </a:solidFill>
          </p:spPr>
          <p:txBody>
            <a:bodyPr wrap="square" lIns="0" tIns="0" rIns="0" bIns="0" rtlCol="0"/>
            <a:lstStyle/>
            <a:p>
              <a:endParaRPr/>
            </a:p>
          </p:txBody>
        </p:sp>
        <p:sp>
          <p:nvSpPr>
            <p:cNvPr id="6" name="object 6"/>
            <p:cNvSpPr/>
            <p:nvPr/>
          </p:nvSpPr>
          <p:spPr>
            <a:xfrm>
              <a:off x="2436247" y="1198119"/>
              <a:ext cx="1738630" cy="227965"/>
            </a:xfrm>
            <a:custGeom>
              <a:avLst/>
              <a:gdLst/>
              <a:ahLst/>
              <a:cxnLst/>
              <a:rect l="l" t="t" r="r" b="b"/>
              <a:pathLst>
                <a:path w="1738629" h="227965">
                  <a:moveTo>
                    <a:pt x="744948" y="227903"/>
                  </a:moveTo>
                  <a:lnTo>
                    <a:pt x="744948" y="0"/>
                  </a:lnTo>
                  <a:lnTo>
                    <a:pt x="0" y="0"/>
                  </a:lnTo>
                </a:path>
                <a:path w="1738629" h="227965">
                  <a:moveTo>
                    <a:pt x="744948" y="0"/>
                  </a:moveTo>
                  <a:lnTo>
                    <a:pt x="1738212" y="0"/>
                  </a:lnTo>
                </a:path>
              </a:pathLst>
            </a:custGeom>
            <a:ln w="26839">
              <a:solidFill>
                <a:srgbClr val="000000"/>
              </a:solidFill>
            </a:ln>
          </p:spPr>
          <p:txBody>
            <a:bodyPr wrap="square" lIns="0" tIns="0" rIns="0" bIns="0" rtlCol="0"/>
            <a:lstStyle/>
            <a:p>
              <a:endParaRPr/>
            </a:p>
          </p:txBody>
        </p:sp>
        <p:sp>
          <p:nvSpPr>
            <p:cNvPr id="7" name="object 7"/>
            <p:cNvSpPr/>
            <p:nvPr/>
          </p:nvSpPr>
          <p:spPr>
            <a:xfrm>
              <a:off x="2038941" y="970215"/>
              <a:ext cx="248920" cy="455930"/>
            </a:xfrm>
            <a:custGeom>
              <a:avLst/>
              <a:gdLst/>
              <a:ahLst/>
              <a:cxnLst/>
              <a:rect l="l" t="t" r="r" b="b"/>
              <a:pathLst>
                <a:path w="248919" h="455930">
                  <a:moveTo>
                    <a:pt x="248316" y="0"/>
                  </a:moveTo>
                  <a:lnTo>
                    <a:pt x="0" y="227903"/>
                  </a:lnTo>
                  <a:lnTo>
                    <a:pt x="248316" y="455806"/>
                  </a:lnTo>
                  <a:lnTo>
                    <a:pt x="248316" y="0"/>
                  </a:lnTo>
                  <a:close/>
                </a:path>
              </a:pathLst>
            </a:custGeom>
            <a:solidFill>
              <a:srgbClr val="82B4E0"/>
            </a:solidFill>
          </p:spPr>
          <p:txBody>
            <a:bodyPr wrap="square" lIns="0" tIns="0" rIns="0" bIns="0" rtlCol="0"/>
            <a:lstStyle/>
            <a:p>
              <a:endParaRPr/>
            </a:p>
          </p:txBody>
        </p:sp>
        <p:sp>
          <p:nvSpPr>
            <p:cNvPr id="8" name="object 8"/>
            <p:cNvSpPr/>
            <p:nvPr/>
          </p:nvSpPr>
          <p:spPr>
            <a:xfrm>
              <a:off x="2038941" y="970215"/>
              <a:ext cx="497205" cy="455930"/>
            </a:xfrm>
            <a:custGeom>
              <a:avLst/>
              <a:gdLst/>
              <a:ahLst/>
              <a:cxnLst/>
              <a:rect l="l" t="t" r="r" b="b"/>
              <a:pathLst>
                <a:path w="497205" h="455930">
                  <a:moveTo>
                    <a:pt x="248316" y="455806"/>
                  </a:moveTo>
                  <a:lnTo>
                    <a:pt x="248316" y="0"/>
                  </a:lnTo>
                  <a:lnTo>
                    <a:pt x="0" y="227903"/>
                  </a:lnTo>
                  <a:lnTo>
                    <a:pt x="248316" y="455806"/>
                  </a:lnTo>
                  <a:close/>
                </a:path>
                <a:path w="497205" h="455930">
                  <a:moveTo>
                    <a:pt x="0" y="455806"/>
                  </a:moveTo>
                  <a:lnTo>
                    <a:pt x="0" y="0"/>
                  </a:lnTo>
                </a:path>
                <a:path w="497205" h="455930">
                  <a:moveTo>
                    <a:pt x="496632" y="227903"/>
                  </a:moveTo>
                  <a:lnTo>
                    <a:pt x="248316" y="227903"/>
                  </a:lnTo>
                </a:path>
              </a:pathLst>
            </a:custGeom>
            <a:ln w="26839">
              <a:solidFill>
                <a:srgbClr val="000000"/>
              </a:solidFill>
            </a:ln>
          </p:spPr>
          <p:txBody>
            <a:bodyPr wrap="square" lIns="0" tIns="0" rIns="0" bIns="0" rtlCol="0"/>
            <a:lstStyle/>
            <a:p>
              <a:endParaRPr/>
            </a:p>
          </p:txBody>
        </p:sp>
      </p:grpSp>
      <p:sp>
        <p:nvSpPr>
          <p:cNvPr id="9" name="object 9"/>
          <p:cNvSpPr txBox="1"/>
          <p:nvPr/>
        </p:nvSpPr>
        <p:spPr>
          <a:xfrm>
            <a:off x="1836445" y="1445225"/>
            <a:ext cx="456565" cy="244475"/>
          </a:xfrm>
          <a:prstGeom prst="rect">
            <a:avLst/>
          </a:prstGeom>
        </p:spPr>
        <p:txBody>
          <a:bodyPr vert="horz" wrap="square" lIns="0" tIns="17145" rIns="0" bIns="0" rtlCol="0">
            <a:spAutoFit/>
          </a:bodyPr>
          <a:lstStyle/>
          <a:p>
            <a:pPr marL="12700">
              <a:lnSpc>
                <a:spcPct val="100000"/>
              </a:lnSpc>
              <a:spcBef>
                <a:spcPts val="135"/>
              </a:spcBef>
            </a:pPr>
            <a:r>
              <a:rPr sz="1400" spc="55" dirty="0">
                <a:solidFill>
                  <a:srgbClr val="C00000"/>
                </a:solidFill>
                <a:latin typeface="Microsoft Sans Serif"/>
                <a:cs typeface="Microsoft Sans Serif"/>
              </a:rPr>
              <a:t>İdeal</a:t>
            </a:r>
            <a:endParaRPr sz="1400">
              <a:latin typeface="Microsoft Sans Serif"/>
              <a:cs typeface="Microsoft Sans Serif"/>
            </a:endParaRPr>
          </a:p>
        </p:txBody>
      </p:sp>
      <p:sp>
        <p:nvSpPr>
          <p:cNvPr id="10" name="object 10"/>
          <p:cNvSpPr txBox="1"/>
          <p:nvPr/>
        </p:nvSpPr>
        <p:spPr>
          <a:xfrm>
            <a:off x="1825519" y="1664012"/>
            <a:ext cx="478155" cy="244475"/>
          </a:xfrm>
          <a:prstGeom prst="rect">
            <a:avLst/>
          </a:prstGeom>
        </p:spPr>
        <p:txBody>
          <a:bodyPr vert="horz" wrap="square" lIns="0" tIns="17145" rIns="0" bIns="0" rtlCol="0">
            <a:spAutoFit/>
          </a:bodyPr>
          <a:lstStyle/>
          <a:p>
            <a:pPr marL="12700">
              <a:lnSpc>
                <a:spcPct val="100000"/>
              </a:lnSpc>
              <a:spcBef>
                <a:spcPts val="135"/>
              </a:spcBef>
            </a:pPr>
            <a:r>
              <a:rPr sz="1400" spc="55" dirty="0">
                <a:solidFill>
                  <a:srgbClr val="C00000"/>
                </a:solidFill>
                <a:latin typeface="Microsoft Sans Serif"/>
                <a:cs typeface="Microsoft Sans Serif"/>
              </a:rPr>
              <a:t>Diyot</a:t>
            </a:r>
            <a:endParaRPr sz="1400">
              <a:latin typeface="Microsoft Sans Serif"/>
              <a:cs typeface="Microsoft Sans Serif"/>
            </a:endParaRPr>
          </a:p>
        </p:txBody>
      </p:sp>
      <p:grpSp>
        <p:nvGrpSpPr>
          <p:cNvPr id="11" name="object 11"/>
          <p:cNvGrpSpPr/>
          <p:nvPr/>
        </p:nvGrpSpPr>
        <p:grpSpPr>
          <a:xfrm>
            <a:off x="809053" y="1143524"/>
            <a:ext cx="3423920" cy="1674495"/>
            <a:chOff x="809053" y="1143524"/>
            <a:chExt cx="3423920" cy="1674495"/>
          </a:xfrm>
        </p:grpSpPr>
        <p:sp>
          <p:nvSpPr>
            <p:cNvPr id="12" name="object 12"/>
            <p:cNvSpPr/>
            <p:nvPr/>
          </p:nvSpPr>
          <p:spPr>
            <a:xfrm>
              <a:off x="3081869" y="1653865"/>
              <a:ext cx="198755" cy="683895"/>
            </a:xfrm>
            <a:custGeom>
              <a:avLst/>
              <a:gdLst/>
              <a:ahLst/>
              <a:cxnLst/>
              <a:rect l="l" t="t" r="r" b="b"/>
              <a:pathLst>
                <a:path w="198754" h="683894">
                  <a:moveTo>
                    <a:pt x="198652" y="0"/>
                  </a:moveTo>
                  <a:lnTo>
                    <a:pt x="0" y="0"/>
                  </a:lnTo>
                  <a:lnTo>
                    <a:pt x="0" y="683710"/>
                  </a:lnTo>
                  <a:lnTo>
                    <a:pt x="198652" y="683710"/>
                  </a:lnTo>
                  <a:lnTo>
                    <a:pt x="198652" y="0"/>
                  </a:lnTo>
                  <a:close/>
                </a:path>
              </a:pathLst>
            </a:custGeom>
            <a:solidFill>
              <a:srgbClr val="82B4E0"/>
            </a:solidFill>
          </p:spPr>
          <p:txBody>
            <a:bodyPr wrap="square" lIns="0" tIns="0" rIns="0" bIns="0" rtlCol="0"/>
            <a:lstStyle/>
            <a:p>
              <a:endParaRPr/>
            </a:p>
          </p:txBody>
        </p:sp>
        <p:sp>
          <p:nvSpPr>
            <p:cNvPr id="13" name="object 13"/>
            <p:cNvSpPr/>
            <p:nvPr/>
          </p:nvSpPr>
          <p:spPr>
            <a:xfrm>
              <a:off x="3081869" y="1426022"/>
              <a:ext cx="198755" cy="1139825"/>
            </a:xfrm>
            <a:custGeom>
              <a:avLst/>
              <a:gdLst/>
              <a:ahLst/>
              <a:cxnLst/>
              <a:rect l="l" t="t" r="r" b="b"/>
              <a:pathLst>
                <a:path w="198754" h="1139825">
                  <a:moveTo>
                    <a:pt x="0" y="911552"/>
                  </a:moveTo>
                  <a:lnTo>
                    <a:pt x="198652" y="911553"/>
                  </a:lnTo>
                  <a:lnTo>
                    <a:pt x="198652" y="227842"/>
                  </a:lnTo>
                  <a:lnTo>
                    <a:pt x="0" y="227842"/>
                  </a:lnTo>
                  <a:lnTo>
                    <a:pt x="0" y="911552"/>
                  </a:lnTo>
                  <a:close/>
                </a:path>
                <a:path w="198754" h="1139825">
                  <a:moveTo>
                    <a:pt x="99326" y="0"/>
                  </a:moveTo>
                  <a:lnTo>
                    <a:pt x="99326" y="227903"/>
                  </a:lnTo>
                </a:path>
                <a:path w="198754" h="1139825">
                  <a:moveTo>
                    <a:pt x="99326" y="1139456"/>
                  </a:moveTo>
                  <a:lnTo>
                    <a:pt x="99326" y="911553"/>
                  </a:lnTo>
                </a:path>
              </a:pathLst>
            </a:custGeom>
            <a:ln w="26839">
              <a:solidFill>
                <a:srgbClr val="000000"/>
              </a:solidFill>
            </a:ln>
          </p:spPr>
          <p:txBody>
            <a:bodyPr wrap="square" lIns="0" tIns="0" rIns="0" bIns="0" rtlCol="0"/>
            <a:lstStyle/>
            <a:p>
              <a:endParaRPr/>
            </a:p>
          </p:txBody>
        </p:sp>
        <p:pic>
          <p:nvPicPr>
            <p:cNvPr id="14" name="object 14"/>
            <p:cNvPicPr/>
            <p:nvPr/>
          </p:nvPicPr>
          <p:blipFill>
            <a:blip r:embed="rId2" cstate="print"/>
            <a:stretch>
              <a:fillRect/>
            </a:stretch>
          </p:blipFill>
          <p:spPr>
            <a:xfrm>
              <a:off x="809053" y="1143524"/>
              <a:ext cx="125753" cy="117698"/>
            </a:xfrm>
            <a:prstGeom prst="rect">
              <a:avLst/>
            </a:prstGeom>
          </p:spPr>
        </p:pic>
        <p:sp>
          <p:nvSpPr>
            <p:cNvPr id="15" name="object 15"/>
            <p:cNvSpPr/>
            <p:nvPr/>
          </p:nvSpPr>
          <p:spPr>
            <a:xfrm>
              <a:off x="3167200" y="2576874"/>
              <a:ext cx="28575" cy="227965"/>
            </a:xfrm>
            <a:custGeom>
              <a:avLst/>
              <a:gdLst/>
              <a:ahLst/>
              <a:cxnLst/>
              <a:rect l="l" t="t" r="r" b="b"/>
              <a:pathLst>
                <a:path w="28575" h="227964">
                  <a:moveTo>
                    <a:pt x="0" y="227903"/>
                  </a:moveTo>
                  <a:lnTo>
                    <a:pt x="27990" y="227903"/>
                  </a:lnTo>
                  <a:lnTo>
                    <a:pt x="27990" y="0"/>
                  </a:lnTo>
                  <a:lnTo>
                    <a:pt x="0" y="0"/>
                  </a:lnTo>
                  <a:lnTo>
                    <a:pt x="0" y="227903"/>
                  </a:lnTo>
                  <a:close/>
                </a:path>
              </a:pathLst>
            </a:custGeom>
            <a:solidFill>
              <a:srgbClr val="000000"/>
            </a:solidFill>
          </p:spPr>
          <p:txBody>
            <a:bodyPr wrap="square" lIns="0" tIns="0" rIns="0" bIns="0" rtlCol="0"/>
            <a:lstStyle/>
            <a:p>
              <a:endParaRPr/>
            </a:p>
          </p:txBody>
        </p:sp>
        <p:sp>
          <p:nvSpPr>
            <p:cNvPr id="16" name="object 16"/>
            <p:cNvSpPr/>
            <p:nvPr/>
          </p:nvSpPr>
          <p:spPr>
            <a:xfrm>
              <a:off x="2932879" y="2804777"/>
              <a:ext cx="497205" cy="0"/>
            </a:xfrm>
            <a:custGeom>
              <a:avLst/>
              <a:gdLst/>
              <a:ahLst/>
              <a:cxnLst/>
              <a:rect l="l" t="t" r="r" b="b"/>
              <a:pathLst>
                <a:path w="497204">
                  <a:moveTo>
                    <a:pt x="0" y="0"/>
                  </a:moveTo>
                  <a:lnTo>
                    <a:pt x="496632" y="0"/>
                  </a:lnTo>
                </a:path>
              </a:pathLst>
            </a:custGeom>
            <a:ln w="25689">
              <a:solidFill>
                <a:srgbClr val="000000"/>
              </a:solidFill>
            </a:ln>
          </p:spPr>
          <p:txBody>
            <a:bodyPr wrap="square" lIns="0" tIns="0" rIns="0" bIns="0" rtlCol="0"/>
            <a:lstStyle/>
            <a:p>
              <a:endParaRPr/>
            </a:p>
          </p:txBody>
        </p:sp>
        <p:pic>
          <p:nvPicPr>
            <p:cNvPr id="17" name="object 17"/>
            <p:cNvPicPr/>
            <p:nvPr/>
          </p:nvPicPr>
          <p:blipFill>
            <a:blip r:embed="rId3" cstate="print"/>
            <a:stretch>
              <a:fillRect/>
            </a:stretch>
          </p:blipFill>
          <p:spPr>
            <a:xfrm>
              <a:off x="4106741" y="1143524"/>
              <a:ext cx="125671" cy="117699"/>
            </a:xfrm>
            <a:prstGeom prst="rect">
              <a:avLst/>
            </a:prstGeom>
          </p:spPr>
        </p:pic>
        <p:pic>
          <p:nvPicPr>
            <p:cNvPr id="18" name="object 18"/>
            <p:cNvPicPr/>
            <p:nvPr/>
          </p:nvPicPr>
          <p:blipFill>
            <a:blip r:embed="rId4" cstate="print"/>
            <a:stretch>
              <a:fillRect/>
            </a:stretch>
          </p:blipFill>
          <p:spPr>
            <a:xfrm>
              <a:off x="3117616" y="1143524"/>
              <a:ext cx="125835" cy="117697"/>
            </a:xfrm>
            <a:prstGeom prst="rect">
              <a:avLst/>
            </a:prstGeom>
          </p:spPr>
        </p:pic>
      </p:grpSp>
      <p:sp>
        <p:nvSpPr>
          <p:cNvPr id="19" name="object 19"/>
          <p:cNvSpPr txBox="1"/>
          <p:nvPr/>
        </p:nvSpPr>
        <p:spPr>
          <a:xfrm>
            <a:off x="2839725" y="1884319"/>
            <a:ext cx="168910" cy="244475"/>
          </a:xfrm>
          <a:prstGeom prst="rect">
            <a:avLst/>
          </a:prstGeom>
        </p:spPr>
        <p:txBody>
          <a:bodyPr vert="horz" wrap="square" lIns="0" tIns="17145" rIns="0" bIns="0" rtlCol="0">
            <a:spAutoFit/>
          </a:bodyPr>
          <a:lstStyle/>
          <a:p>
            <a:pPr marL="12700">
              <a:lnSpc>
                <a:spcPct val="100000"/>
              </a:lnSpc>
              <a:spcBef>
                <a:spcPts val="135"/>
              </a:spcBef>
            </a:pPr>
            <a:r>
              <a:rPr sz="1400" spc="60" dirty="0">
                <a:solidFill>
                  <a:srgbClr val="C00000"/>
                </a:solidFill>
                <a:latin typeface="Microsoft Sans Serif"/>
                <a:cs typeface="Microsoft Sans Serif"/>
              </a:rPr>
              <a:t>R</a:t>
            </a:r>
            <a:endParaRPr sz="1400">
              <a:latin typeface="Microsoft Sans Serif"/>
              <a:cs typeface="Microsoft Sans Serif"/>
            </a:endParaRPr>
          </a:p>
        </p:txBody>
      </p:sp>
      <p:sp>
        <p:nvSpPr>
          <p:cNvPr id="20" name="object 20"/>
          <p:cNvSpPr txBox="1"/>
          <p:nvPr/>
        </p:nvSpPr>
        <p:spPr>
          <a:xfrm>
            <a:off x="3347283" y="1829735"/>
            <a:ext cx="349885" cy="317500"/>
          </a:xfrm>
          <a:prstGeom prst="rect">
            <a:avLst/>
          </a:prstGeom>
        </p:spPr>
        <p:txBody>
          <a:bodyPr vert="horz" wrap="square" lIns="0" tIns="14605" rIns="0" bIns="0" rtlCol="0">
            <a:spAutoFit/>
          </a:bodyPr>
          <a:lstStyle/>
          <a:p>
            <a:pPr marL="12700">
              <a:lnSpc>
                <a:spcPct val="100000"/>
              </a:lnSpc>
              <a:spcBef>
                <a:spcPts val="115"/>
              </a:spcBef>
            </a:pPr>
            <a:r>
              <a:rPr sz="1900" spc="85" dirty="0">
                <a:latin typeface="Microsoft Sans Serif"/>
                <a:cs typeface="Microsoft Sans Serif"/>
              </a:rPr>
              <a:t>1K</a:t>
            </a:r>
            <a:endParaRPr sz="1900">
              <a:latin typeface="Microsoft Sans Serif"/>
              <a:cs typeface="Microsoft Sans Serif"/>
            </a:endParaRPr>
          </a:p>
        </p:txBody>
      </p:sp>
      <p:sp>
        <p:nvSpPr>
          <p:cNvPr id="21" name="object 21"/>
          <p:cNvSpPr/>
          <p:nvPr/>
        </p:nvSpPr>
        <p:spPr>
          <a:xfrm>
            <a:off x="3057037" y="2918729"/>
            <a:ext cx="248920" cy="0"/>
          </a:xfrm>
          <a:custGeom>
            <a:avLst/>
            <a:gdLst/>
            <a:ahLst/>
            <a:cxnLst/>
            <a:rect l="l" t="t" r="r" b="b"/>
            <a:pathLst>
              <a:path w="248920">
                <a:moveTo>
                  <a:pt x="0" y="0"/>
                </a:moveTo>
                <a:lnTo>
                  <a:pt x="248316" y="0"/>
                </a:lnTo>
              </a:path>
            </a:pathLst>
          </a:custGeom>
          <a:ln w="25689">
            <a:solidFill>
              <a:srgbClr val="000000"/>
            </a:solidFill>
          </a:ln>
        </p:spPr>
        <p:txBody>
          <a:bodyPr wrap="square" lIns="0" tIns="0" rIns="0" bIns="0" rtlCol="0"/>
          <a:lstStyle/>
          <a:p>
            <a:endParaRPr/>
          </a:p>
        </p:txBody>
      </p:sp>
      <p:sp>
        <p:nvSpPr>
          <p:cNvPr id="22" name="object 22"/>
          <p:cNvSpPr/>
          <p:nvPr/>
        </p:nvSpPr>
        <p:spPr>
          <a:xfrm>
            <a:off x="3156364" y="3032681"/>
            <a:ext cx="50165" cy="0"/>
          </a:xfrm>
          <a:custGeom>
            <a:avLst/>
            <a:gdLst/>
            <a:ahLst/>
            <a:cxnLst/>
            <a:rect l="l" t="t" r="r" b="b"/>
            <a:pathLst>
              <a:path w="50164">
                <a:moveTo>
                  <a:pt x="0" y="0"/>
                </a:moveTo>
                <a:lnTo>
                  <a:pt x="49663" y="0"/>
                </a:lnTo>
              </a:path>
            </a:pathLst>
          </a:custGeom>
          <a:ln w="25689">
            <a:solidFill>
              <a:srgbClr val="000000"/>
            </a:solidFill>
          </a:ln>
        </p:spPr>
        <p:txBody>
          <a:bodyPr wrap="square" lIns="0" tIns="0" rIns="0" bIns="0" rtlCol="0"/>
          <a:lstStyle/>
          <a:p>
            <a:endParaRPr/>
          </a:p>
        </p:txBody>
      </p:sp>
      <p:sp>
        <p:nvSpPr>
          <p:cNvPr id="23" name="object 23"/>
          <p:cNvSpPr txBox="1"/>
          <p:nvPr/>
        </p:nvSpPr>
        <p:spPr>
          <a:xfrm>
            <a:off x="844668" y="780057"/>
            <a:ext cx="3265170" cy="317500"/>
          </a:xfrm>
          <a:prstGeom prst="rect">
            <a:avLst/>
          </a:prstGeom>
        </p:spPr>
        <p:txBody>
          <a:bodyPr vert="horz" wrap="square" lIns="0" tIns="14605" rIns="0" bIns="0" rtlCol="0">
            <a:spAutoFit/>
          </a:bodyPr>
          <a:lstStyle/>
          <a:p>
            <a:pPr marL="25400">
              <a:lnSpc>
                <a:spcPct val="100000"/>
              </a:lnSpc>
              <a:spcBef>
                <a:spcPts val="115"/>
              </a:spcBef>
              <a:tabLst>
                <a:tab pos="2664460" algn="l"/>
              </a:tabLst>
            </a:pPr>
            <a:r>
              <a:rPr sz="1900" spc="80" dirty="0">
                <a:latin typeface="Microsoft Sans Serif"/>
                <a:cs typeface="Microsoft Sans Serif"/>
              </a:rPr>
              <a:t>V</a:t>
            </a:r>
            <a:r>
              <a:rPr sz="1875" spc="120" baseline="-11111" dirty="0">
                <a:latin typeface="Microsoft Sans Serif"/>
                <a:cs typeface="Microsoft Sans Serif"/>
              </a:rPr>
              <a:t>i</a:t>
            </a:r>
            <a:r>
              <a:rPr sz="1900" spc="80" dirty="0">
                <a:latin typeface="Microsoft Sans Serif"/>
                <a:cs typeface="Microsoft Sans Serif"/>
              </a:rPr>
              <a:t>=5V</a:t>
            </a:r>
            <a:r>
              <a:rPr sz="1900" dirty="0">
                <a:latin typeface="Microsoft Sans Serif"/>
                <a:cs typeface="Microsoft Sans Serif"/>
              </a:rPr>
              <a:t>	</a:t>
            </a:r>
            <a:r>
              <a:rPr sz="1900" spc="70" dirty="0">
                <a:latin typeface="Microsoft Sans Serif"/>
                <a:cs typeface="Microsoft Sans Serif"/>
              </a:rPr>
              <a:t>V</a:t>
            </a:r>
            <a:r>
              <a:rPr sz="1875" spc="104" baseline="-11111" dirty="0">
                <a:latin typeface="Microsoft Sans Serif"/>
                <a:cs typeface="Microsoft Sans Serif"/>
              </a:rPr>
              <a:t>0</a:t>
            </a:r>
            <a:r>
              <a:rPr sz="1900" spc="70" dirty="0">
                <a:latin typeface="Microsoft Sans Serif"/>
                <a:cs typeface="Microsoft Sans Serif"/>
              </a:rPr>
              <a:t>=?</a:t>
            </a:r>
            <a:endParaRPr sz="1900">
              <a:latin typeface="Microsoft Sans Serif"/>
              <a:cs typeface="Microsoft Sans Serif"/>
            </a:endParaRPr>
          </a:p>
        </p:txBody>
      </p:sp>
      <p:sp>
        <p:nvSpPr>
          <p:cNvPr id="24" name="object 24"/>
          <p:cNvSpPr txBox="1"/>
          <p:nvPr/>
        </p:nvSpPr>
        <p:spPr>
          <a:xfrm>
            <a:off x="4651628" y="997458"/>
            <a:ext cx="4379595" cy="2372360"/>
          </a:xfrm>
          <a:prstGeom prst="rect">
            <a:avLst/>
          </a:prstGeom>
        </p:spPr>
        <p:txBody>
          <a:bodyPr vert="horz" wrap="square" lIns="0" tIns="12065" rIns="0" bIns="0" rtlCol="0">
            <a:spAutoFit/>
          </a:bodyPr>
          <a:lstStyle/>
          <a:p>
            <a:pPr marL="12700">
              <a:lnSpc>
                <a:spcPct val="100000"/>
              </a:lnSpc>
              <a:spcBef>
                <a:spcPts val="95"/>
              </a:spcBef>
            </a:pPr>
            <a:r>
              <a:rPr sz="2200" spc="-10" dirty="0">
                <a:latin typeface="Calibri"/>
                <a:cs typeface="Calibri"/>
              </a:rPr>
              <a:t>Çözüm:</a:t>
            </a:r>
            <a:endParaRPr sz="2200">
              <a:latin typeface="Calibri"/>
              <a:cs typeface="Calibri"/>
            </a:endParaRPr>
          </a:p>
          <a:p>
            <a:pPr marL="12700" marR="170815">
              <a:lnSpc>
                <a:spcPct val="100000"/>
              </a:lnSpc>
            </a:pPr>
            <a:r>
              <a:rPr sz="2200" dirty="0">
                <a:latin typeface="Calibri"/>
                <a:cs typeface="Calibri"/>
              </a:rPr>
              <a:t>Diyot</a:t>
            </a:r>
            <a:r>
              <a:rPr sz="2200" spc="-60" dirty="0">
                <a:latin typeface="Calibri"/>
                <a:cs typeface="Calibri"/>
              </a:rPr>
              <a:t> </a:t>
            </a:r>
            <a:r>
              <a:rPr sz="2200" dirty="0">
                <a:latin typeface="Calibri"/>
                <a:cs typeface="Calibri"/>
              </a:rPr>
              <a:t>açık</a:t>
            </a:r>
            <a:r>
              <a:rPr sz="2200" spc="-50" dirty="0">
                <a:latin typeface="Calibri"/>
                <a:cs typeface="Calibri"/>
              </a:rPr>
              <a:t> </a:t>
            </a:r>
            <a:r>
              <a:rPr sz="2200" dirty="0">
                <a:latin typeface="Calibri"/>
                <a:cs typeface="Calibri"/>
              </a:rPr>
              <a:t>devre</a:t>
            </a:r>
            <a:r>
              <a:rPr sz="2200" spc="-50" dirty="0">
                <a:latin typeface="Calibri"/>
                <a:cs typeface="Calibri"/>
              </a:rPr>
              <a:t> </a:t>
            </a:r>
            <a:r>
              <a:rPr sz="2200" dirty="0">
                <a:latin typeface="Calibri"/>
                <a:cs typeface="Calibri"/>
              </a:rPr>
              <a:t>olduğundan</a:t>
            </a:r>
            <a:r>
              <a:rPr sz="2200" spc="-65" dirty="0">
                <a:latin typeface="Calibri"/>
                <a:cs typeface="Calibri"/>
              </a:rPr>
              <a:t> </a:t>
            </a:r>
            <a:r>
              <a:rPr sz="2200" spc="-10" dirty="0">
                <a:latin typeface="Calibri"/>
                <a:cs typeface="Calibri"/>
              </a:rPr>
              <a:t>eşdeğer </a:t>
            </a:r>
            <a:r>
              <a:rPr sz="2200" dirty="0">
                <a:latin typeface="Calibri"/>
                <a:cs typeface="Calibri"/>
              </a:rPr>
              <a:t>devrede</a:t>
            </a:r>
            <a:r>
              <a:rPr sz="2200" spc="-45" dirty="0">
                <a:latin typeface="Calibri"/>
                <a:cs typeface="Calibri"/>
              </a:rPr>
              <a:t> </a:t>
            </a:r>
            <a:r>
              <a:rPr sz="2200" dirty="0">
                <a:latin typeface="Calibri"/>
                <a:cs typeface="Calibri"/>
              </a:rPr>
              <a:t>diyot</a:t>
            </a:r>
            <a:r>
              <a:rPr sz="2200" spc="-45" dirty="0">
                <a:latin typeface="Calibri"/>
                <a:cs typeface="Calibri"/>
              </a:rPr>
              <a:t> </a:t>
            </a:r>
            <a:r>
              <a:rPr sz="2200" dirty="0">
                <a:latin typeface="Calibri"/>
                <a:cs typeface="Calibri"/>
              </a:rPr>
              <a:t>açık</a:t>
            </a:r>
            <a:r>
              <a:rPr sz="2200" spc="-50" dirty="0">
                <a:latin typeface="Calibri"/>
                <a:cs typeface="Calibri"/>
              </a:rPr>
              <a:t> </a:t>
            </a:r>
            <a:r>
              <a:rPr sz="2200" dirty="0">
                <a:latin typeface="Calibri"/>
                <a:cs typeface="Calibri"/>
              </a:rPr>
              <a:t>bir</a:t>
            </a:r>
            <a:r>
              <a:rPr sz="2200" spc="-45" dirty="0">
                <a:latin typeface="Calibri"/>
                <a:cs typeface="Calibri"/>
              </a:rPr>
              <a:t> </a:t>
            </a:r>
            <a:r>
              <a:rPr sz="2200" dirty="0">
                <a:latin typeface="Calibri"/>
                <a:cs typeface="Calibri"/>
              </a:rPr>
              <a:t>anahtar</a:t>
            </a:r>
            <a:r>
              <a:rPr sz="2200" spc="-65" dirty="0">
                <a:latin typeface="Calibri"/>
                <a:cs typeface="Calibri"/>
              </a:rPr>
              <a:t> </a:t>
            </a:r>
            <a:r>
              <a:rPr sz="2200" spc="-20" dirty="0">
                <a:latin typeface="Calibri"/>
                <a:cs typeface="Calibri"/>
              </a:rPr>
              <a:t>gibi</a:t>
            </a:r>
            <a:endParaRPr sz="2200">
              <a:latin typeface="Calibri"/>
              <a:cs typeface="Calibri"/>
            </a:endParaRPr>
          </a:p>
          <a:p>
            <a:pPr marL="12700">
              <a:lnSpc>
                <a:spcPct val="100000"/>
              </a:lnSpc>
            </a:pPr>
            <a:r>
              <a:rPr sz="2200" spc="-25" dirty="0">
                <a:latin typeface="Calibri"/>
                <a:cs typeface="Calibri"/>
              </a:rPr>
              <a:t>çizilir.</a:t>
            </a:r>
            <a:r>
              <a:rPr sz="2200" spc="-80" dirty="0">
                <a:latin typeface="Calibri"/>
                <a:cs typeface="Calibri"/>
              </a:rPr>
              <a:t> </a:t>
            </a:r>
            <a:r>
              <a:rPr sz="2200" dirty="0">
                <a:latin typeface="Calibri"/>
                <a:cs typeface="Calibri"/>
              </a:rPr>
              <a:t>Buna</a:t>
            </a:r>
            <a:r>
              <a:rPr sz="2200" spc="-60" dirty="0">
                <a:latin typeface="Calibri"/>
                <a:cs typeface="Calibri"/>
              </a:rPr>
              <a:t> </a:t>
            </a:r>
            <a:r>
              <a:rPr sz="2200" dirty="0">
                <a:latin typeface="Calibri"/>
                <a:cs typeface="Calibri"/>
              </a:rPr>
              <a:t>göre</a:t>
            </a:r>
            <a:r>
              <a:rPr sz="2200" spc="-60" dirty="0">
                <a:latin typeface="Calibri"/>
                <a:cs typeface="Calibri"/>
              </a:rPr>
              <a:t> </a:t>
            </a:r>
            <a:r>
              <a:rPr sz="2200" dirty="0">
                <a:latin typeface="Calibri"/>
                <a:cs typeface="Calibri"/>
              </a:rPr>
              <a:t>eşdeğer</a:t>
            </a:r>
            <a:r>
              <a:rPr sz="2200" spc="-40" dirty="0">
                <a:latin typeface="Calibri"/>
                <a:cs typeface="Calibri"/>
              </a:rPr>
              <a:t> </a:t>
            </a:r>
            <a:r>
              <a:rPr sz="2200" dirty="0">
                <a:latin typeface="Calibri"/>
                <a:cs typeface="Calibri"/>
              </a:rPr>
              <a:t>devre</a:t>
            </a:r>
            <a:r>
              <a:rPr sz="2200" spc="-60" dirty="0">
                <a:latin typeface="Calibri"/>
                <a:cs typeface="Calibri"/>
              </a:rPr>
              <a:t> </a:t>
            </a:r>
            <a:r>
              <a:rPr sz="2200" spc="-10" dirty="0">
                <a:latin typeface="Calibri"/>
                <a:cs typeface="Calibri"/>
              </a:rPr>
              <a:t>çizilir.</a:t>
            </a:r>
            <a:endParaRPr sz="2200">
              <a:latin typeface="Calibri"/>
              <a:cs typeface="Calibri"/>
            </a:endParaRPr>
          </a:p>
          <a:p>
            <a:pPr marL="12700">
              <a:lnSpc>
                <a:spcPct val="100000"/>
              </a:lnSpc>
            </a:pPr>
            <a:r>
              <a:rPr sz="2200" dirty="0">
                <a:latin typeface="Calibri"/>
                <a:cs typeface="Calibri"/>
              </a:rPr>
              <a:t>Bir</a:t>
            </a:r>
            <a:r>
              <a:rPr sz="2200" spc="-60" dirty="0">
                <a:latin typeface="Calibri"/>
                <a:cs typeface="Calibri"/>
              </a:rPr>
              <a:t> </a:t>
            </a:r>
            <a:r>
              <a:rPr sz="2200" dirty="0">
                <a:latin typeface="Calibri"/>
                <a:cs typeface="Calibri"/>
              </a:rPr>
              <a:t>çevre</a:t>
            </a:r>
            <a:r>
              <a:rPr sz="2200" spc="-55" dirty="0">
                <a:latin typeface="Calibri"/>
                <a:cs typeface="Calibri"/>
              </a:rPr>
              <a:t> </a:t>
            </a:r>
            <a:r>
              <a:rPr sz="2200" dirty="0">
                <a:latin typeface="Calibri"/>
                <a:cs typeface="Calibri"/>
              </a:rPr>
              <a:t>yönü</a:t>
            </a:r>
            <a:r>
              <a:rPr sz="2200" spc="-55" dirty="0">
                <a:latin typeface="Calibri"/>
                <a:cs typeface="Calibri"/>
              </a:rPr>
              <a:t> </a:t>
            </a:r>
            <a:r>
              <a:rPr sz="2200" dirty="0">
                <a:latin typeface="Calibri"/>
                <a:cs typeface="Calibri"/>
              </a:rPr>
              <a:t>alınarak,</a:t>
            </a:r>
            <a:r>
              <a:rPr sz="2200" spc="-65" dirty="0">
                <a:latin typeface="Calibri"/>
                <a:cs typeface="Calibri"/>
              </a:rPr>
              <a:t> </a:t>
            </a:r>
            <a:r>
              <a:rPr sz="2200" spc="-10" dirty="0">
                <a:latin typeface="Calibri"/>
                <a:cs typeface="Calibri"/>
              </a:rPr>
              <a:t>Kirşof’un</a:t>
            </a:r>
            <a:endParaRPr sz="2200">
              <a:latin typeface="Calibri"/>
              <a:cs typeface="Calibri"/>
            </a:endParaRPr>
          </a:p>
          <a:p>
            <a:pPr marL="12700">
              <a:lnSpc>
                <a:spcPct val="100000"/>
              </a:lnSpc>
            </a:pPr>
            <a:r>
              <a:rPr sz="2200" dirty="0">
                <a:latin typeface="Calibri"/>
                <a:cs typeface="Calibri"/>
              </a:rPr>
              <a:t>Gerilimler</a:t>
            </a:r>
            <a:r>
              <a:rPr sz="2200" spc="-70" dirty="0">
                <a:latin typeface="Calibri"/>
                <a:cs typeface="Calibri"/>
              </a:rPr>
              <a:t> </a:t>
            </a:r>
            <a:r>
              <a:rPr sz="2200" dirty="0">
                <a:latin typeface="Calibri"/>
                <a:cs typeface="Calibri"/>
              </a:rPr>
              <a:t>Kanunundan</a:t>
            </a:r>
            <a:r>
              <a:rPr sz="2200" spc="-90" dirty="0">
                <a:latin typeface="Calibri"/>
                <a:cs typeface="Calibri"/>
              </a:rPr>
              <a:t> </a:t>
            </a:r>
            <a:r>
              <a:rPr sz="2200" dirty="0">
                <a:latin typeface="Calibri"/>
                <a:cs typeface="Calibri"/>
              </a:rPr>
              <a:t>istenilen</a:t>
            </a:r>
            <a:r>
              <a:rPr sz="2200" spc="-75" dirty="0">
                <a:latin typeface="Calibri"/>
                <a:cs typeface="Calibri"/>
              </a:rPr>
              <a:t> </a:t>
            </a:r>
            <a:r>
              <a:rPr sz="2200" spc="-10" dirty="0">
                <a:latin typeface="Calibri"/>
                <a:cs typeface="Calibri"/>
              </a:rPr>
              <a:t>değer</a:t>
            </a:r>
            <a:endParaRPr sz="2200">
              <a:latin typeface="Calibri"/>
              <a:cs typeface="Calibri"/>
            </a:endParaRPr>
          </a:p>
          <a:p>
            <a:pPr marL="12700">
              <a:lnSpc>
                <a:spcPct val="100000"/>
              </a:lnSpc>
            </a:pPr>
            <a:r>
              <a:rPr sz="2200" spc="-10" dirty="0">
                <a:latin typeface="Calibri"/>
                <a:cs typeface="Calibri"/>
              </a:rPr>
              <a:t>bulunur.</a:t>
            </a:r>
            <a:endParaRPr sz="2200">
              <a:latin typeface="Calibri"/>
              <a:cs typeface="Calibri"/>
            </a:endParaRPr>
          </a:p>
        </p:txBody>
      </p:sp>
      <p:grpSp>
        <p:nvGrpSpPr>
          <p:cNvPr id="25" name="object 25"/>
          <p:cNvGrpSpPr/>
          <p:nvPr/>
        </p:nvGrpSpPr>
        <p:grpSpPr>
          <a:xfrm>
            <a:off x="354460" y="3803117"/>
            <a:ext cx="3390265" cy="2035175"/>
            <a:chOff x="354460" y="3803117"/>
            <a:chExt cx="3390265" cy="2035175"/>
          </a:xfrm>
        </p:grpSpPr>
        <p:sp>
          <p:nvSpPr>
            <p:cNvPr id="26" name="object 26"/>
            <p:cNvSpPr/>
            <p:nvPr/>
          </p:nvSpPr>
          <p:spPr>
            <a:xfrm>
              <a:off x="789215" y="3874170"/>
              <a:ext cx="2890520" cy="1899285"/>
            </a:xfrm>
            <a:custGeom>
              <a:avLst/>
              <a:gdLst/>
              <a:ahLst/>
              <a:cxnLst/>
              <a:rect l="l" t="t" r="r" b="b"/>
              <a:pathLst>
                <a:path w="2890520" h="1899285">
                  <a:moveTo>
                    <a:pt x="2159722" y="264582"/>
                  </a:moveTo>
                  <a:lnTo>
                    <a:pt x="2159722" y="0"/>
                  </a:lnTo>
                </a:path>
                <a:path w="2890520" h="1899285">
                  <a:moveTo>
                    <a:pt x="1009942" y="0"/>
                  </a:moveTo>
                  <a:lnTo>
                    <a:pt x="2159722" y="0"/>
                  </a:lnTo>
                </a:path>
                <a:path w="2890520" h="1899285">
                  <a:moveTo>
                    <a:pt x="2889988" y="0"/>
                  </a:moveTo>
                  <a:lnTo>
                    <a:pt x="2159722" y="0"/>
                  </a:lnTo>
                </a:path>
                <a:path w="2890520" h="1899285">
                  <a:moveTo>
                    <a:pt x="528277" y="0"/>
                  </a:moveTo>
                  <a:lnTo>
                    <a:pt x="0" y="0"/>
                  </a:lnTo>
                  <a:lnTo>
                    <a:pt x="0" y="544728"/>
                  </a:lnTo>
                </a:path>
                <a:path w="2890520" h="1899285">
                  <a:moveTo>
                    <a:pt x="0" y="1354040"/>
                  </a:moveTo>
                  <a:lnTo>
                    <a:pt x="0" y="1898763"/>
                  </a:lnTo>
                  <a:lnTo>
                    <a:pt x="2159722" y="1898763"/>
                  </a:lnTo>
                </a:path>
                <a:path w="2890520" h="1899285">
                  <a:moveTo>
                    <a:pt x="2159722" y="1618623"/>
                  </a:moveTo>
                  <a:lnTo>
                    <a:pt x="2159722" y="1898763"/>
                  </a:lnTo>
                </a:path>
                <a:path w="2890520" h="1899285">
                  <a:moveTo>
                    <a:pt x="2889988" y="1898763"/>
                  </a:moveTo>
                  <a:lnTo>
                    <a:pt x="2159722" y="1898763"/>
                  </a:lnTo>
                </a:path>
              </a:pathLst>
            </a:custGeom>
            <a:ln w="29962">
              <a:solidFill>
                <a:srgbClr val="000000"/>
              </a:solidFill>
            </a:ln>
          </p:spPr>
          <p:txBody>
            <a:bodyPr wrap="square" lIns="0" tIns="0" rIns="0" bIns="0" rtlCol="0"/>
            <a:lstStyle/>
            <a:p>
              <a:endParaRPr/>
            </a:p>
          </p:txBody>
        </p:sp>
        <p:sp>
          <p:nvSpPr>
            <p:cNvPr id="27" name="object 27"/>
            <p:cNvSpPr/>
            <p:nvPr/>
          </p:nvSpPr>
          <p:spPr>
            <a:xfrm>
              <a:off x="2840174" y="4418899"/>
              <a:ext cx="217804" cy="809625"/>
            </a:xfrm>
            <a:custGeom>
              <a:avLst/>
              <a:gdLst/>
              <a:ahLst/>
              <a:cxnLst/>
              <a:rect l="l" t="t" r="r" b="b"/>
              <a:pathLst>
                <a:path w="217805" h="809625">
                  <a:moveTo>
                    <a:pt x="217525" y="0"/>
                  </a:moveTo>
                  <a:lnTo>
                    <a:pt x="0" y="0"/>
                  </a:lnTo>
                  <a:lnTo>
                    <a:pt x="0" y="809311"/>
                  </a:lnTo>
                  <a:lnTo>
                    <a:pt x="217526" y="809311"/>
                  </a:lnTo>
                  <a:lnTo>
                    <a:pt x="217525" y="0"/>
                  </a:lnTo>
                  <a:close/>
                </a:path>
              </a:pathLst>
            </a:custGeom>
            <a:solidFill>
              <a:srgbClr val="82B4E0"/>
            </a:solidFill>
          </p:spPr>
          <p:txBody>
            <a:bodyPr wrap="square" lIns="0" tIns="0" rIns="0" bIns="0" rtlCol="0"/>
            <a:lstStyle/>
            <a:p>
              <a:endParaRPr/>
            </a:p>
          </p:txBody>
        </p:sp>
        <p:sp>
          <p:nvSpPr>
            <p:cNvPr id="28" name="object 28"/>
            <p:cNvSpPr/>
            <p:nvPr/>
          </p:nvSpPr>
          <p:spPr>
            <a:xfrm>
              <a:off x="2840174" y="4138752"/>
              <a:ext cx="217804" cy="1354455"/>
            </a:xfrm>
            <a:custGeom>
              <a:avLst/>
              <a:gdLst/>
              <a:ahLst/>
              <a:cxnLst/>
              <a:rect l="l" t="t" r="r" b="b"/>
              <a:pathLst>
                <a:path w="217805" h="1354454">
                  <a:moveTo>
                    <a:pt x="0" y="1089457"/>
                  </a:moveTo>
                  <a:lnTo>
                    <a:pt x="217526" y="1089457"/>
                  </a:lnTo>
                  <a:lnTo>
                    <a:pt x="217525" y="280146"/>
                  </a:lnTo>
                  <a:lnTo>
                    <a:pt x="0" y="280146"/>
                  </a:lnTo>
                  <a:lnTo>
                    <a:pt x="0" y="1089457"/>
                  </a:lnTo>
                  <a:close/>
                </a:path>
                <a:path w="217805" h="1354454">
                  <a:moveTo>
                    <a:pt x="108762" y="0"/>
                  </a:moveTo>
                  <a:lnTo>
                    <a:pt x="108762" y="280146"/>
                  </a:lnTo>
                </a:path>
                <a:path w="217805" h="1354454">
                  <a:moveTo>
                    <a:pt x="108763" y="1354040"/>
                  </a:moveTo>
                  <a:lnTo>
                    <a:pt x="108763" y="1089457"/>
                  </a:lnTo>
                </a:path>
              </a:pathLst>
            </a:custGeom>
            <a:ln w="29962">
              <a:solidFill>
                <a:srgbClr val="000000"/>
              </a:solidFill>
            </a:ln>
          </p:spPr>
          <p:txBody>
            <a:bodyPr wrap="square" lIns="0" tIns="0" rIns="0" bIns="0" rtlCol="0"/>
            <a:lstStyle/>
            <a:p>
              <a:endParaRPr/>
            </a:p>
          </p:txBody>
        </p:sp>
        <p:pic>
          <p:nvPicPr>
            <p:cNvPr id="29" name="object 29"/>
            <p:cNvPicPr/>
            <p:nvPr/>
          </p:nvPicPr>
          <p:blipFill>
            <a:blip r:embed="rId5" cstate="print"/>
            <a:stretch>
              <a:fillRect/>
            </a:stretch>
          </p:blipFill>
          <p:spPr>
            <a:xfrm>
              <a:off x="3606422" y="3803117"/>
              <a:ext cx="138104" cy="138327"/>
            </a:xfrm>
            <a:prstGeom prst="rect">
              <a:avLst/>
            </a:prstGeom>
          </p:spPr>
        </p:pic>
        <p:pic>
          <p:nvPicPr>
            <p:cNvPr id="30" name="object 30"/>
            <p:cNvPicPr/>
            <p:nvPr/>
          </p:nvPicPr>
          <p:blipFill>
            <a:blip r:embed="rId5" cstate="print"/>
            <a:stretch>
              <a:fillRect/>
            </a:stretch>
          </p:blipFill>
          <p:spPr>
            <a:xfrm>
              <a:off x="2876570" y="3803117"/>
              <a:ext cx="138104" cy="138327"/>
            </a:xfrm>
            <a:prstGeom prst="rect">
              <a:avLst/>
            </a:prstGeom>
          </p:spPr>
        </p:pic>
        <p:sp>
          <p:nvSpPr>
            <p:cNvPr id="31" name="object 31"/>
            <p:cNvSpPr/>
            <p:nvPr/>
          </p:nvSpPr>
          <p:spPr>
            <a:xfrm>
              <a:off x="369700" y="4418899"/>
              <a:ext cx="823594" cy="809625"/>
            </a:xfrm>
            <a:custGeom>
              <a:avLst/>
              <a:gdLst/>
              <a:ahLst/>
              <a:cxnLst/>
              <a:rect l="l" t="t" r="r" b="b"/>
              <a:pathLst>
                <a:path w="823594" h="809625">
                  <a:moveTo>
                    <a:pt x="823491" y="264582"/>
                  </a:moveTo>
                  <a:lnTo>
                    <a:pt x="0" y="264582"/>
                  </a:lnTo>
                </a:path>
                <a:path w="823594" h="809625">
                  <a:moveTo>
                    <a:pt x="543814" y="404655"/>
                  </a:moveTo>
                  <a:lnTo>
                    <a:pt x="279676" y="404655"/>
                  </a:lnTo>
                </a:path>
                <a:path w="823594" h="809625">
                  <a:moveTo>
                    <a:pt x="419514" y="404655"/>
                  </a:moveTo>
                  <a:lnTo>
                    <a:pt x="419514" y="544728"/>
                  </a:lnTo>
                </a:path>
                <a:path w="823594" h="809625">
                  <a:moveTo>
                    <a:pt x="419514" y="0"/>
                  </a:moveTo>
                  <a:lnTo>
                    <a:pt x="419514" y="264582"/>
                  </a:lnTo>
                </a:path>
                <a:path w="823594" h="809625">
                  <a:moveTo>
                    <a:pt x="419514" y="809311"/>
                  </a:moveTo>
                  <a:lnTo>
                    <a:pt x="419514" y="544728"/>
                  </a:lnTo>
                </a:path>
              </a:pathLst>
            </a:custGeom>
            <a:ln w="29962">
              <a:solidFill>
                <a:srgbClr val="000000"/>
              </a:solidFill>
            </a:ln>
          </p:spPr>
          <p:txBody>
            <a:bodyPr wrap="square" lIns="0" tIns="0" rIns="0" bIns="0" rtlCol="0"/>
            <a:lstStyle/>
            <a:p>
              <a:endParaRPr/>
            </a:p>
          </p:txBody>
        </p:sp>
        <p:pic>
          <p:nvPicPr>
            <p:cNvPr id="32" name="object 32"/>
            <p:cNvPicPr/>
            <p:nvPr/>
          </p:nvPicPr>
          <p:blipFill>
            <a:blip r:embed="rId5" cstate="print"/>
            <a:stretch>
              <a:fillRect/>
            </a:stretch>
          </p:blipFill>
          <p:spPr>
            <a:xfrm>
              <a:off x="3606422" y="5699505"/>
              <a:ext cx="138104" cy="138327"/>
            </a:xfrm>
            <a:prstGeom prst="rect">
              <a:avLst/>
            </a:prstGeom>
          </p:spPr>
        </p:pic>
        <p:pic>
          <p:nvPicPr>
            <p:cNvPr id="33" name="object 33"/>
            <p:cNvPicPr/>
            <p:nvPr/>
          </p:nvPicPr>
          <p:blipFill>
            <a:blip r:embed="rId5" cstate="print"/>
            <a:stretch>
              <a:fillRect/>
            </a:stretch>
          </p:blipFill>
          <p:spPr>
            <a:xfrm>
              <a:off x="2876570" y="5699505"/>
              <a:ext cx="138104" cy="138327"/>
            </a:xfrm>
            <a:prstGeom prst="rect">
              <a:avLst/>
            </a:prstGeom>
          </p:spPr>
        </p:pic>
      </p:grpSp>
      <p:sp>
        <p:nvSpPr>
          <p:cNvPr id="34" name="object 34"/>
          <p:cNvSpPr txBox="1"/>
          <p:nvPr/>
        </p:nvSpPr>
        <p:spPr>
          <a:xfrm>
            <a:off x="2310922" y="4453362"/>
            <a:ext cx="436880" cy="698500"/>
          </a:xfrm>
          <a:prstGeom prst="rect">
            <a:avLst/>
          </a:prstGeom>
        </p:spPr>
        <p:txBody>
          <a:bodyPr vert="horz" wrap="square" lIns="0" tIns="13970" rIns="0" bIns="0" rtlCol="0">
            <a:spAutoFit/>
          </a:bodyPr>
          <a:lstStyle/>
          <a:p>
            <a:pPr marL="244475">
              <a:lnSpc>
                <a:spcPts val="2250"/>
              </a:lnSpc>
              <a:spcBef>
                <a:spcPts val="110"/>
              </a:spcBef>
            </a:pPr>
            <a:r>
              <a:rPr sz="1950" spc="-50" dirty="0">
                <a:solidFill>
                  <a:srgbClr val="C00000"/>
                </a:solidFill>
                <a:latin typeface="Microsoft Sans Serif"/>
                <a:cs typeface="Microsoft Sans Serif"/>
              </a:rPr>
              <a:t>R</a:t>
            </a:r>
            <a:endParaRPr sz="1950">
              <a:latin typeface="Microsoft Sans Serif"/>
              <a:cs typeface="Microsoft Sans Serif"/>
            </a:endParaRPr>
          </a:p>
          <a:p>
            <a:pPr marL="12700">
              <a:lnSpc>
                <a:spcPts val="3030"/>
              </a:lnSpc>
            </a:pPr>
            <a:r>
              <a:rPr sz="2600" spc="-25" dirty="0">
                <a:latin typeface="Microsoft Sans Serif"/>
                <a:cs typeface="Microsoft Sans Serif"/>
              </a:rPr>
              <a:t>1K</a:t>
            </a:r>
            <a:endParaRPr sz="2600">
              <a:latin typeface="Microsoft Sans Serif"/>
              <a:cs typeface="Microsoft Sans Serif"/>
            </a:endParaRPr>
          </a:p>
        </p:txBody>
      </p:sp>
      <p:sp>
        <p:nvSpPr>
          <p:cNvPr id="35" name="object 35"/>
          <p:cNvSpPr txBox="1"/>
          <p:nvPr/>
        </p:nvSpPr>
        <p:spPr>
          <a:xfrm>
            <a:off x="866217" y="4289611"/>
            <a:ext cx="278130" cy="324485"/>
          </a:xfrm>
          <a:prstGeom prst="rect">
            <a:avLst/>
          </a:prstGeom>
        </p:spPr>
        <p:txBody>
          <a:bodyPr vert="horz" wrap="square" lIns="0" tIns="13970" rIns="0" bIns="0" rtlCol="0">
            <a:spAutoFit/>
          </a:bodyPr>
          <a:lstStyle/>
          <a:p>
            <a:pPr marL="38100">
              <a:lnSpc>
                <a:spcPct val="100000"/>
              </a:lnSpc>
              <a:spcBef>
                <a:spcPts val="110"/>
              </a:spcBef>
            </a:pPr>
            <a:r>
              <a:rPr sz="1950" spc="-25" dirty="0">
                <a:solidFill>
                  <a:srgbClr val="C00000"/>
                </a:solidFill>
                <a:latin typeface="Microsoft Sans Serif"/>
                <a:cs typeface="Microsoft Sans Serif"/>
              </a:rPr>
              <a:t>V</a:t>
            </a:r>
            <a:r>
              <a:rPr sz="1875" spc="-37" baseline="-11111" dirty="0">
                <a:solidFill>
                  <a:srgbClr val="C00000"/>
                </a:solidFill>
                <a:latin typeface="Microsoft Sans Serif"/>
                <a:cs typeface="Microsoft Sans Serif"/>
              </a:rPr>
              <a:t>i</a:t>
            </a:r>
            <a:endParaRPr sz="1875" baseline="-11111">
              <a:latin typeface="Microsoft Sans Serif"/>
              <a:cs typeface="Microsoft Sans Serif"/>
            </a:endParaRPr>
          </a:p>
        </p:txBody>
      </p:sp>
      <p:sp>
        <p:nvSpPr>
          <p:cNvPr id="36" name="object 36"/>
          <p:cNvSpPr txBox="1"/>
          <p:nvPr/>
        </p:nvSpPr>
        <p:spPr>
          <a:xfrm>
            <a:off x="913556" y="4815174"/>
            <a:ext cx="431165" cy="424180"/>
          </a:xfrm>
          <a:prstGeom prst="rect">
            <a:avLst/>
          </a:prstGeom>
        </p:spPr>
        <p:txBody>
          <a:bodyPr vert="horz" wrap="square" lIns="0" tIns="14605" rIns="0" bIns="0" rtlCol="0">
            <a:spAutoFit/>
          </a:bodyPr>
          <a:lstStyle/>
          <a:p>
            <a:pPr marL="12700">
              <a:lnSpc>
                <a:spcPct val="100000"/>
              </a:lnSpc>
              <a:spcBef>
                <a:spcPts val="115"/>
              </a:spcBef>
            </a:pPr>
            <a:r>
              <a:rPr sz="2600" spc="-25" dirty="0">
                <a:latin typeface="Microsoft Sans Serif"/>
                <a:cs typeface="Microsoft Sans Serif"/>
              </a:rPr>
              <a:t>5V</a:t>
            </a:r>
            <a:endParaRPr sz="2600">
              <a:latin typeface="Microsoft Sans Serif"/>
              <a:cs typeface="Microsoft Sans Serif"/>
            </a:endParaRPr>
          </a:p>
        </p:txBody>
      </p:sp>
      <p:grpSp>
        <p:nvGrpSpPr>
          <p:cNvPr id="37" name="object 37"/>
          <p:cNvGrpSpPr/>
          <p:nvPr/>
        </p:nvGrpSpPr>
        <p:grpSpPr>
          <a:xfrm>
            <a:off x="3632590" y="3951988"/>
            <a:ext cx="85090" cy="1758950"/>
            <a:chOff x="3632590" y="3951988"/>
            <a:chExt cx="85090" cy="1758950"/>
          </a:xfrm>
        </p:grpSpPr>
        <p:sp>
          <p:nvSpPr>
            <p:cNvPr id="38" name="object 38"/>
            <p:cNvSpPr/>
            <p:nvPr/>
          </p:nvSpPr>
          <p:spPr>
            <a:xfrm>
              <a:off x="3679203" y="4014243"/>
              <a:ext cx="0" cy="1634489"/>
            </a:xfrm>
            <a:custGeom>
              <a:avLst/>
              <a:gdLst/>
              <a:ahLst/>
              <a:cxnLst/>
              <a:rect l="l" t="t" r="r" b="b"/>
              <a:pathLst>
                <a:path h="1634489">
                  <a:moveTo>
                    <a:pt x="0" y="809311"/>
                  </a:moveTo>
                  <a:lnTo>
                    <a:pt x="0" y="1634186"/>
                  </a:lnTo>
                </a:path>
                <a:path h="1634489">
                  <a:moveTo>
                    <a:pt x="0" y="0"/>
                  </a:moveTo>
                  <a:lnTo>
                    <a:pt x="0" y="513601"/>
                  </a:lnTo>
                </a:path>
              </a:pathLst>
            </a:custGeom>
            <a:ln w="10358">
              <a:solidFill>
                <a:srgbClr val="C00000"/>
              </a:solidFill>
              <a:prstDash val="sysDash"/>
            </a:ln>
          </p:spPr>
          <p:txBody>
            <a:bodyPr wrap="square" lIns="0" tIns="0" rIns="0" bIns="0" rtlCol="0"/>
            <a:lstStyle/>
            <a:p>
              <a:endParaRPr/>
            </a:p>
          </p:txBody>
        </p:sp>
        <p:pic>
          <p:nvPicPr>
            <p:cNvPr id="39" name="object 39"/>
            <p:cNvPicPr/>
            <p:nvPr/>
          </p:nvPicPr>
          <p:blipFill>
            <a:blip r:embed="rId6" cstate="print"/>
            <a:stretch>
              <a:fillRect/>
            </a:stretch>
          </p:blipFill>
          <p:spPr>
            <a:xfrm>
              <a:off x="3632590" y="3951988"/>
              <a:ext cx="84731" cy="79603"/>
            </a:xfrm>
            <a:prstGeom prst="rect">
              <a:avLst/>
            </a:prstGeom>
          </p:spPr>
        </p:pic>
        <p:pic>
          <p:nvPicPr>
            <p:cNvPr id="40" name="object 40"/>
            <p:cNvPicPr/>
            <p:nvPr/>
          </p:nvPicPr>
          <p:blipFill>
            <a:blip r:embed="rId7" cstate="print"/>
            <a:stretch>
              <a:fillRect/>
            </a:stretch>
          </p:blipFill>
          <p:spPr>
            <a:xfrm>
              <a:off x="3632590" y="5626122"/>
              <a:ext cx="84731" cy="84556"/>
            </a:xfrm>
            <a:prstGeom prst="rect">
              <a:avLst/>
            </a:prstGeom>
          </p:spPr>
        </p:pic>
      </p:grpSp>
      <p:sp>
        <p:nvSpPr>
          <p:cNvPr id="41" name="object 41"/>
          <p:cNvSpPr txBox="1"/>
          <p:nvPr/>
        </p:nvSpPr>
        <p:spPr>
          <a:xfrm>
            <a:off x="3522107" y="4590025"/>
            <a:ext cx="148590" cy="316865"/>
          </a:xfrm>
          <a:prstGeom prst="rect">
            <a:avLst/>
          </a:prstGeom>
        </p:spPr>
        <p:txBody>
          <a:bodyPr vert="horz" wrap="square" lIns="0" tIns="13970" rIns="0" bIns="0" rtlCol="0">
            <a:spAutoFit/>
          </a:bodyPr>
          <a:lstStyle/>
          <a:p>
            <a:pPr marL="12700">
              <a:lnSpc>
                <a:spcPct val="100000"/>
              </a:lnSpc>
              <a:spcBef>
                <a:spcPts val="110"/>
              </a:spcBef>
            </a:pPr>
            <a:r>
              <a:rPr sz="1900" spc="-50" dirty="0">
                <a:latin typeface="Calibri"/>
                <a:cs typeface="Calibri"/>
              </a:rPr>
              <a:t>0</a:t>
            </a:r>
            <a:endParaRPr sz="1900">
              <a:latin typeface="Calibri"/>
              <a:cs typeface="Calibri"/>
            </a:endParaRPr>
          </a:p>
        </p:txBody>
      </p:sp>
      <p:sp>
        <p:nvSpPr>
          <p:cNvPr id="42" name="object 42"/>
          <p:cNvSpPr txBox="1"/>
          <p:nvPr/>
        </p:nvSpPr>
        <p:spPr>
          <a:xfrm>
            <a:off x="3310589" y="4407091"/>
            <a:ext cx="718820" cy="473709"/>
          </a:xfrm>
          <a:prstGeom prst="rect">
            <a:avLst/>
          </a:prstGeom>
        </p:spPr>
        <p:txBody>
          <a:bodyPr vert="horz" wrap="square" lIns="0" tIns="11430" rIns="0" bIns="0" rtlCol="0">
            <a:spAutoFit/>
          </a:bodyPr>
          <a:lstStyle/>
          <a:p>
            <a:pPr marL="12700">
              <a:lnSpc>
                <a:spcPct val="100000"/>
              </a:lnSpc>
              <a:spcBef>
                <a:spcPts val="90"/>
              </a:spcBef>
            </a:pPr>
            <a:r>
              <a:rPr sz="2950" dirty="0">
                <a:latin typeface="Calibri"/>
                <a:cs typeface="Calibri"/>
              </a:rPr>
              <a:t>V</a:t>
            </a:r>
            <a:r>
              <a:rPr sz="2950" spc="270" dirty="0">
                <a:latin typeface="Calibri"/>
                <a:cs typeface="Calibri"/>
              </a:rPr>
              <a:t> </a:t>
            </a:r>
            <a:r>
              <a:rPr sz="2950" spc="-25" dirty="0">
                <a:latin typeface="Calibri"/>
                <a:cs typeface="Calibri"/>
              </a:rPr>
              <a:t>=?</a:t>
            </a:r>
            <a:endParaRPr sz="2950">
              <a:latin typeface="Calibri"/>
              <a:cs typeface="Calibri"/>
            </a:endParaRPr>
          </a:p>
        </p:txBody>
      </p:sp>
      <p:sp>
        <p:nvSpPr>
          <p:cNvPr id="43" name="object 43"/>
          <p:cNvSpPr txBox="1"/>
          <p:nvPr/>
        </p:nvSpPr>
        <p:spPr>
          <a:xfrm>
            <a:off x="1275623" y="3505309"/>
            <a:ext cx="1407795" cy="274955"/>
          </a:xfrm>
          <a:prstGeom prst="rect">
            <a:avLst/>
          </a:prstGeom>
        </p:spPr>
        <p:txBody>
          <a:bodyPr vert="horz" wrap="square" lIns="0" tIns="16510" rIns="0" bIns="0" rtlCol="0">
            <a:spAutoFit/>
          </a:bodyPr>
          <a:lstStyle/>
          <a:p>
            <a:pPr marL="12700">
              <a:lnSpc>
                <a:spcPct val="100000"/>
              </a:lnSpc>
              <a:spcBef>
                <a:spcPts val="130"/>
              </a:spcBef>
            </a:pPr>
            <a:r>
              <a:rPr sz="1600" dirty="0">
                <a:latin typeface="Microsoft Sans Serif"/>
                <a:cs typeface="Microsoft Sans Serif"/>
              </a:rPr>
              <a:t>Eşdeğer</a:t>
            </a:r>
            <a:r>
              <a:rPr sz="1600" spc="130" dirty="0">
                <a:latin typeface="Microsoft Sans Serif"/>
                <a:cs typeface="Microsoft Sans Serif"/>
              </a:rPr>
              <a:t> </a:t>
            </a:r>
            <a:r>
              <a:rPr sz="1600" spc="-20" dirty="0">
                <a:latin typeface="Microsoft Sans Serif"/>
                <a:cs typeface="Microsoft Sans Serif"/>
              </a:rPr>
              <a:t>Devre</a:t>
            </a:r>
            <a:endParaRPr sz="1600">
              <a:latin typeface="Microsoft Sans Serif"/>
              <a:cs typeface="Microsoft Sans Serif"/>
            </a:endParaRPr>
          </a:p>
        </p:txBody>
      </p:sp>
      <p:sp>
        <p:nvSpPr>
          <p:cNvPr id="44" name="object 44"/>
          <p:cNvSpPr txBox="1"/>
          <p:nvPr/>
        </p:nvSpPr>
        <p:spPr>
          <a:xfrm>
            <a:off x="488970" y="4302361"/>
            <a:ext cx="219075" cy="424180"/>
          </a:xfrm>
          <a:prstGeom prst="rect">
            <a:avLst/>
          </a:prstGeom>
        </p:spPr>
        <p:txBody>
          <a:bodyPr vert="horz" wrap="square" lIns="0" tIns="14605" rIns="0" bIns="0" rtlCol="0">
            <a:spAutoFit/>
          </a:bodyPr>
          <a:lstStyle/>
          <a:p>
            <a:pPr marL="12700">
              <a:lnSpc>
                <a:spcPct val="100000"/>
              </a:lnSpc>
              <a:spcBef>
                <a:spcPts val="115"/>
              </a:spcBef>
            </a:pPr>
            <a:r>
              <a:rPr sz="2600" spc="-50" dirty="0">
                <a:latin typeface="Microsoft Sans Serif"/>
                <a:cs typeface="Microsoft Sans Serif"/>
              </a:rPr>
              <a:t>+</a:t>
            </a:r>
            <a:endParaRPr sz="2600">
              <a:latin typeface="Microsoft Sans Serif"/>
              <a:cs typeface="Microsoft Sans Serif"/>
            </a:endParaRPr>
          </a:p>
        </p:txBody>
      </p:sp>
      <p:sp>
        <p:nvSpPr>
          <p:cNvPr id="45" name="object 45"/>
          <p:cNvSpPr txBox="1"/>
          <p:nvPr/>
        </p:nvSpPr>
        <p:spPr>
          <a:xfrm>
            <a:off x="3035470" y="3860415"/>
            <a:ext cx="219075" cy="424180"/>
          </a:xfrm>
          <a:prstGeom prst="rect">
            <a:avLst/>
          </a:prstGeom>
        </p:spPr>
        <p:txBody>
          <a:bodyPr vert="horz" wrap="square" lIns="0" tIns="14605" rIns="0" bIns="0" rtlCol="0">
            <a:spAutoFit/>
          </a:bodyPr>
          <a:lstStyle/>
          <a:p>
            <a:pPr marL="12700">
              <a:lnSpc>
                <a:spcPct val="100000"/>
              </a:lnSpc>
              <a:spcBef>
                <a:spcPts val="115"/>
              </a:spcBef>
            </a:pPr>
            <a:r>
              <a:rPr sz="2600" spc="-50" dirty="0">
                <a:latin typeface="Microsoft Sans Serif"/>
                <a:cs typeface="Microsoft Sans Serif"/>
              </a:rPr>
              <a:t>+</a:t>
            </a:r>
            <a:endParaRPr sz="2600">
              <a:latin typeface="Microsoft Sans Serif"/>
              <a:cs typeface="Microsoft Sans Serif"/>
            </a:endParaRPr>
          </a:p>
        </p:txBody>
      </p:sp>
      <p:sp>
        <p:nvSpPr>
          <p:cNvPr id="46" name="object 46"/>
          <p:cNvSpPr txBox="1"/>
          <p:nvPr/>
        </p:nvSpPr>
        <p:spPr>
          <a:xfrm>
            <a:off x="3077111" y="5348347"/>
            <a:ext cx="135890" cy="424180"/>
          </a:xfrm>
          <a:prstGeom prst="rect">
            <a:avLst/>
          </a:prstGeom>
        </p:spPr>
        <p:txBody>
          <a:bodyPr vert="horz" wrap="square" lIns="0" tIns="14605" rIns="0" bIns="0" rtlCol="0">
            <a:spAutoFit/>
          </a:bodyPr>
          <a:lstStyle/>
          <a:p>
            <a:pPr marL="12700">
              <a:lnSpc>
                <a:spcPct val="100000"/>
              </a:lnSpc>
              <a:spcBef>
                <a:spcPts val="115"/>
              </a:spcBef>
            </a:pPr>
            <a:r>
              <a:rPr sz="2600" spc="-50" dirty="0">
                <a:latin typeface="Microsoft Sans Serif"/>
                <a:cs typeface="Microsoft Sans Serif"/>
              </a:rPr>
              <a:t>-</a:t>
            </a:r>
            <a:endParaRPr sz="2600">
              <a:latin typeface="Microsoft Sans Serif"/>
              <a:cs typeface="Microsoft Sans Serif"/>
            </a:endParaRPr>
          </a:p>
        </p:txBody>
      </p:sp>
      <p:grpSp>
        <p:nvGrpSpPr>
          <p:cNvPr id="47" name="object 47"/>
          <p:cNvGrpSpPr/>
          <p:nvPr/>
        </p:nvGrpSpPr>
        <p:grpSpPr>
          <a:xfrm>
            <a:off x="1232029" y="3805213"/>
            <a:ext cx="955675" cy="1236345"/>
            <a:chOff x="1232029" y="3805213"/>
            <a:chExt cx="955675" cy="1236345"/>
          </a:xfrm>
        </p:grpSpPr>
        <p:pic>
          <p:nvPicPr>
            <p:cNvPr id="48" name="object 48"/>
            <p:cNvPicPr/>
            <p:nvPr/>
          </p:nvPicPr>
          <p:blipFill>
            <a:blip r:embed="rId8" cstate="print"/>
            <a:stretch>
              <a:fillRect/>
            </a:stretch>
          </p:blipFill>
          <p:spPr>
            <a:xfrm>
              <a:off x="1307462" y="3805213"/>
              <a:ext cx="138145" cy="138327"/>
            </a:xfrm>
            <a:prstGeom prst="rect">
              <a:avLst/>
            </a:prstGeom>
          </p:spPr>
        </p:pic>
        <p:pic>
          <p:nvPicPr>
            <p:cNvPr id="49" name="object 49"/>
            <p:cNvPicPr/>
            <p:nvPr/>
          </p:nvPicPr>
          <p:blipFill>
            <a:blip r:embed="rId8" cstate="print"/>
            <a:stretch>
              <a:fillRect/>
            </a:stretch>
          </p:blipFill>
          <p:spPr>
            <a:xfrm>
              <a:off x="1731865" y="3805213"/>
              <a:ext cx="138145" cy="138327"/>
            </a:xfrm>
            <a:prstGeom prst="rect">
              <a:avLst/>
            </a:prstGeom>
          </p:spPr>
        </p:pic>
        <p:sp>
          <p:nvSpPr>
            <p:cNvPr id="50" name="object 50"/>
            <p:cNvSpPr/>
            <p:nvPr/>
          </p:nvSpPr>
          <p:spPr>
            <a:xfrm>
              <a:off x="1239804" y="4107625"/>
              <a:ext cx="901700" cy="871855"/>
            </a:xfrm>
            <a:custGeom>
              <a:avLst/>
              <a:gdLst/>
              <a:ahLst/>
              <a:cxnLst/>
              <a:rect l="l" t="t" r="r" b="b"/>
              <a:pathLst>
                <a:path w="901700" h="871854">
                  <a:moveTo>
                    <a:pt x="901179" y="871566"/>
                  </a:moveTo>
                  <a:lnTo>
                    <a:pt x="901179" y="0"/>
                  </a:lnTo>
                  <a:lnTo>
                    <a:pt x="0" y="0"/>
                  </a:lnTo>
                </a:path>
              </a:pathLst>
            </a:custGeom>
            <a:ln w="15551">
              <a:solidFill>
                <a:srgbClr val="C00000"/>
              </a:solidFill>
            </a:ln>
          </p:spPr>
          <p:txBody>
            <a:bodyPr wrap="square" lIns="0" tIns="0" rIns="0" bIns="0" rtlCol="0"/>
            <a:lstStyle/>
            <a:p>
              <a:endParaRPr/>
            </a:p>
          </p:txBody>
        </p:sp>
        <p:pic>
          <p:nvPicPr>
            <p:cNvPr id="51" name="object 51"/>
            <p:cNvPicPr/>
            <p:nvPr/>
          </p:nvPicPr>
          <p:blipFill>
            <a:blip r:embed="rId9" cstate="print"/>
            <a:stretch>
              <a:fillRect/>
            </a:stretch>
          </p:blipFill>
          <p:spPr>
            <a:xfrm>
              <a:off x="2091926" y="4948064"/>
              <a:ext cx="95670" cy="93382"/>
            </a:xfrm>
            <a:prstGeom prst="rect">
              <a:avLst/>
            </a:prstGeom>
          </p:spPr>
        </p:pic>
      </p:grpSp>
      <p:sp>
        <p:nvSpPr>
          <p:cNvPr id="52" name="object 52"/>
          <p:cNvSpPr txBox="1"/>
          <p:nvPr/>
        </p:nvSpPr>
        <p:spPr>
          <a:xfrm>
            <a:off x="1970173" y="4989728"/>
            <a:ext cx="329565" cy="324485"/>
          </a:xfrm>
          <a:prstGeom prst="rect">
            <a:avLst/>
          </a:prstGeom>
        </p:spPr>
        <p:txBody>
          <a:bodyPr vert="horz" wrap="square" lIns="0" tIns="13970" rIns="0" bIns="0" rtlCol="0">
            <a:spAutoFit/>
          </a:bodyPr>
          <a:lstStyle/>
          <a:p>
            <a:pPr marL="12700">
              <a:lnSpc>
                <a:spcPct val="100000"/>
              </a:lnSpc>
              <a:spcBef>
                <a:spcPts val="110"/>
              </a:spcBef>
            </a:pPr>
            <a:r>
              <a:rPr sz="1950" spc="-25" dirty="0">
                <a:solidFill>
                  <a:srgbClr val="C00000"/>
                </a:solidFill>
                <a:latin typeface="Microsoft Sans Serif"/>
                <a:cs typeface="Microsoft Sans Serif"/>
              </a:rPr>
              <a:t>0A</a:t>
            </a:r>
            <a:endParaRPr sz="1950">
              <a:latin typeface="Microsoft Sans Serif"/>
              <a:cs typeface="Microsoft Sans Serif"/>
            </a:endParaRPr>
          </a:p>
        </p:txBody>
      </p:sp>
      <p:sp>
        <p:nvSpPr>
          <p:cNvPr id="53" name="object 53"/>
          <p:cNvSpPr txBox="1"/>
          <p:nvPr/>
        </p:nvSpPr>
        <p:spPr>
          <a:xfrm>
            <a:off x="4634229" y="3655822"/>
            <a:ext cx="4107179" cy="360680"/>
          </a:xfrm>
          <a:prstGeom prst="rect">
            <a:avLst/>
          </a:prstGeom>
        </p:spPr>
        <p:txBody>
          <a:bodyPr vert="horz" wrap="square" lIns="0" tIns="12065" rIns="0" bIns="0" rtlCol="0">
            <a:spAutoFit/>
          </a:bodyPr>
          <a:lstStyle/>
          <a:p>
            <a:pPr marL="12700">
              <a:lnSpc>
                <a:spcPct val="100000"/>
              </a:lnSpc>
              <a:spcBef>
                <a:spcPts val="95"/>
              </a:spcBef>
            </a:pPr>
            <a:r>
              <a:rPr sz="2200" dirty="0">
                <a:latin typeface="Calibri"/>
                <a:cs typeface="Calibri"/>
              </a:rPr>
              <a:t>Açık</a:t>
            </a:r>
            <a:r>
              <a:rPr sz="2200" spc="-55" dirty="0">
                <a:latin typeface="Calibri"/>
                <a:cs typeface="Calibri"/>
              </a:rPr>
              <a:t> </a:t>
            </a:r>
            <a:r>
              <a:rPr sz="2200" dirty="0">
                <a:latin typeface="Calibri"/>
                <a:cs typeface="Calibri"/>
              </a:rPr>
              <a:t>bir</a:t>
            </a:r>
            <a:r>
              <a:rPr sz="2200" spc="-50" dirty="0">
                <a:latin typeface="Calibri"/>
                <a:cs typeface="Calibri"/>
              </a:rPr>
              <a:t> </a:t>
            </a:r>
            <a:r>
              <a:rPr sz="2200" dirty="0">
                <a:latin typeface="Calibri"/>
                <a:cs typeface="Calibri"/>
              </a:rPr>
              <a:t>devrede</a:t>
            </a:r>
            <a:r>
              <a:rPr sz="2200" spc="-50" dirty="0">
                <a:latin typeface="Calibri"/>
                <a:cs typeface="Calibri"/>
              </a:rPr>
              <a:t> </a:t>
            </a:r>
            <a:r>
              <a:rPr sz="2200" dirty="0">
                <a:latin typeface="Calibri"/>
                <a:cs typeface="Calibri"/>
              </a:rPr>
              <a:t>elemanlar</a:t>
            </a:r>
            <a:r>
              <a:rPr sz="2200" spc="-55" dirty="0">
                <a:latin typeface="Calibri"/>
                <a:cs typeface="Calibri"/>
              </a:rPr>
              <a:t> </a:t>
            </a:r>
            <a:r>
              <a:rPr sz="2200" spc="-10" dirty="0">
                <a:latin typeface="Calibri"/>
                <a:cs typeface="Calibri"/>
              </a:rPr>
              <a:t>üzerinde</a:t>
            </a:r>
            <a:endParaRPr sz="2200">
              <a:latin typeface="Calibri"/>
              <a:cs typeface="Calibri"/>
            </a:endParaRPr>
          </a:p>
        </p:txBody>
      </p:sp>
      <p:sp>
        <p:nvSpPr>
          <p:cNvPr id="54" name="object 54"/>
          <p:cNvSpPr txBox="1"/>
          <p:nvPr/>
        </p:nvSpPr>
        <p:spPr>
          <a:xfrm>
            <a:off x="4634229" y="3990797"/>
            <a:ext cx="3752850" cy="360680"/>
          </a:xfrm>
          <a:prstGeom prst="rect">
            <a:avLst/>
          </a:prstGeom>
        </p:spPr>
        <p:txBody>
          <a:bodyPr vert="horz" wrap="square" lIns="0" tIns="12065" rIns="0" bIns="0" rtlCol="0">
            <a:spAutoFit/>
          </a:bodyPr>
          <a:lstStyle/>
          <a:p>
            <a:pPr marL="12700">
              <a:lnSpc>
                <a:spcPct val="100000"/>
              </a:lnSpc>
              <a:spcBef>
                <a:spcPts val="95"/>
              </a:spcBef>
              <a:tabLst>
                <a:tab pos="2809240" algn="l"/>
              </a:tabLst>
            </a:pPr>
            <a:r>
              <a:rPr sz="2200" dirty="0">
                <a:latin typeface="Calibri"/>
                <a:cs typeface="Calibri"/>
              </a:rPr>
              <a:t>bir</a:t>
            </a:r>
            <a:r>
              <a:rPr sz="2200" spc="-50" dirty="0">
                <a:latin typeface="Calibri"/>
                <a:cs typeface="Calibri"/>
              </a:rPr>
              <a:t> </a:t>
            </a:r>
            <a:r>
              <a:rPr sz="2200" dirty="0">
                <a:latin typeface="Calibri"/>
                <a:cs typeface="Calibri"/>
              </a:rPr>
              <a:t>akım</a:t>
            </a:r>
            <a:r>
              <a:rPr sz="2200" spc="-45" dirty="0">
                <a:latin typeface="Calibri"/>
                <a:cs typeface="Calibri"/>
              </a:rPr>
              <a:t> </a:t>
            </a:r>
            <a:r>
              <a:rPr sz="2200" dirty="0">
                <a:latin typeface="Calibri"/>
                <a:cs typeface="Calibri"/>
              </a:rPr>
              <a:t>geçişi</a:t>
            </a:r>
            <a:r>
              <a:rPr sz="2200" spc="-35" dirty="0">
                <a:latin typeface="Calibri"/>
                <a:cs typeface="Calibri"/>
              </a:rPr>
              <a:t> </a:t>
            </a:r>
            <a:r>
              <a:rPr sz="2200" dirty="0">
                <a:latin typeface="Calibri"/>
                <a:cs typeface="Calibri"/>
              </a:rPr>
              <a:t>olmaz.</a:t>
            </a:r>
            <a:r>
              <a:rPr sz="2200" spc="-25" dirty="0">
                <a:latin typeface="Calibri"/>
                <a:cs typeface="Calibri"/>
              </a:rPr>
              <a:t> </a:t>
            </a:r>
            <a:r>
              <a:rPr sz="2200" spc="-50" dirty="0">
                <a:latin typeface="Calibri"/>
                <a:cs typeface="Calibri"/>
              </a:rPr>
              <a:t>V</a:t>
            </a:r>
            <a:r>
              <a:rPr sz="2200" dirty="0">
                <a:latin typeface="Calibri"/>
                <a:cs typeface="Calibri"/>
              </a:rPr>
              <a:t>	değeri</a:t>
            </a:r>
            <a:r>
              <a:rPr sz="2200" spc="-60" dirty="0">
                <a:latin typeface="Calibri"/>
                <a:cs typeface="Calibri"/>
              </a:rPr>
              <a:t> </a:t>
            </a:r>
            <a:r>
              <a:rPr sz="2200" spc="-50" dirty="0">
                <a:latin typeface="Calibri"/>
                <a:cs typeface="Calibri"/>
              </a:rPr>
              <a:t>R</a:t>
            </a:r>
            <a:endParaRPr sz="2200">
              <a:latin typeface="Calibri"/>
              <a:cs typeface="Calibri"/>
            </a:endParaRPr>
          </a:p>
        </p:txBody>
      </p:sp>
      <p:sp>
        <p:nvSpPr>
          <p:cNvPr id="55" name="object 55"/>
          <p:cNvSpPr txBox="1"/>
          <p:nvPr/>
        </p:nvSpPr>
        <p:spPr>
          <a:xfrm>
            <a:off x="4634229" y="4152645"/>
            <a:ext cx="4191000" cy="869950"/>
          </a:xfrm>
          <a:prstGeom prst="rect">
            <a:avLst/>
          </a:prstGeom>
        </p:spPr>
        <p:txBody>
          <a:bodyPr vert="horz" wrap="square" lIns="0" tIns="13970" rIns="0" bIns="0" rtlCol="0">
            <a:spAutoFit/>
          </a:bodyPr>
          <a:lstStyle/>
          <a:p>
            <a:pPr marL="1209040" algn="ctr">
              <a:lnSpc>
                <a:spcPts val="1545"/>
              </a:lnSpc>
              <a:spcBef>
                <a:spcPts val="110"/>
              </a:spcBef>
            </a:pPr>
            <a:r>
              <a:rPr sz="1450" spc="-50" dirty="0">
                <a:latin typeface="Calibri"/>
                <a:cs typeface="Calibri"/>
              </a:rPr>
              <a:t>0</a:t>
            </a:r>
            <a:endParaRPr sz="1450">
              <a:latin typeface="Calibri"/>
              <a:cs typeface="Calibri"/>
            </a:endParaRPr>
          </a:p>
          <a:p>
            <a:pPr marL="12700">
              <a:lnSpc>
                <a:spcPts val="2445"/>
              </a:lnSpc>
            </a:pPr>
            <a:r>
              <a:rPr sz="2200" dirty="0">
                <a:latin typeface="Calibri"/>
                <a:cs typeface="Calibri"/>
              </a:rPr>
              <a:t>direnci</a:t>
            </a:r>
            <a:r>
              <a:rPr sz="2200" spc="-65" dirty="0">
                <a:latin typeface="Calibri"/>
                <a:cs typeface="Calibri"/>
              </a:rPr>
              <a:t> </a:t>
            </a:r>
            <a:r>
              <a:rPr sz="2200" spc="-10" dirty="0">
                <a:latin typeface="Calibri"/>
                <a:cs typeface="Calibri"/>
              </a:rPr>
              <a:t>üzerine</a:t>
            </a:r>
            <a:r>
              <a:rPr sz="2200" spc="-70" dirty="0">
                <a:latin typeface="Calibri"/>
                <a:cs typeface="Calibri"/>
              </a:rPr>
              <a:t> </a:t>
            </a:r>
            <a:r>
              <a:rPr sz="2200" dirty="0">
                <a:latin typeface="Calibri"/>
                <a:cs typeface="Calibri"/>
              </a:rPr>
              <a:t>düşen</a:t>
            </a:r>
            <a:r>
              <a:rPr sz="2200" spc="-70" dirty="0">
                <a:latin typeface="Calibri"/>
                <a:cs typeface="Calibri"/>
              </a:rPr>
              <a:t> </a:t>
            </a:r>
            <a:r>
              <a:rPr sz="2200" dirty="0">
                <a:latin typeface="Calibri"/>
                <a:cs typeface="Calibri"/>
              </a:rPr>
              <a:t>gerilime</a:t>
            </a:r>
            <a:r>
              <a:rPr sz="2200" spc="-55" dirty="0">
                <a:latin typeface="Calibri"/>
                <a:cs typeface="Calibri"/>
              </a:rPr>
              <a:t> </a:t>
            </a:r>
            <a:r>
              <a:rPr sz="2200" spc="-10" dirty="0">
                <a:latin typeface="Calibri"/>
                <a:cs typeface="Calibri"/>
              </a:rPr>
              <a:t>eşittir.</a:t>
            </a:r>
            <a:endParaRPr sz="2200">
              <a:latin typeface="Calibri"/>
              <a:cs typeface="Calibri"/>
            </a:endParaRPr>
          </a:p>
          <a:p>
            <a:pPr marL="12700">
              <a:lnSpc>
                <a:spcPct val="100000"/>
              </a:lnSpc>
              <a:spcBef>
                <a:spcPts val="5"/>
              </a:spcBef>
            </a:pPr>
            <a:r>
              <a:rPr sz="2200" dirty="0">
                <a:latin typeface="Calibri"/>
                <a:cs typeface="Calibri"/>
              </a:rPr>
              <a:t>Bu</a:t>
            </a:r>
            <a:r>
              <a:rPr sz="2200" spc="-15" dirty="0">
                <a:latin typeface="Calibri"/>
                <a:cs typeface="Calibri"/>
              </a:rPr>
              <a:t> </a:t>
            </a:r>
            <a:r>
              <a:rPr sz="2200" dirty="0">
                <a:latin typeface="Calibri"/>
                <a:cs typeface="Calibri"/>
              </a:rPr>
              <a:t>da</a:t>
            </a:r>
            <a:r>
              <a:rPr sz="2200" spc="-15" dirty="0">
                <a:latin typeface="Calibri"/>
                <a:cs typeface="Calibri"/>
              </a:rPr>
              <a:t> </a:t>
            </a:r>
            <a:r>
              <a:rPr sz="2200" dirty="0">
                <a:latin typeface="Calibri"/>
                <a:cs typeface="Calibri"/>
              </a:rPr>
              <a:t>0 </a:t>
            </a:r>
            <a:r>
              <a:rPr sz="2200" spc="-10" dirty="0">
                <a:latin typeface="Calibri"/>
                <a:cs typeface="Calibri"/>
              </a:rPr>
              <a:t>voltur.</a:t>
            </a:r>
            <a:endParaRPr sz="2200">
              <a:latin typeface="Calibri"/>
              <a:cs typeface="Calibri"/>
            </a:endParaRPr>
          </a:p>
        </p:txBody>
      </p:sp>
      <p:sp>
        <p:nvSpPr>
          <p:cNvPr id="56" name="object 56"/>
          <p:cNvSpPr/>
          <p:nvPr/>
        </p:nvSpPr>
        <p:spPr>
          <a:xfrm>
            <a:off x="4621362" y="6334300"/>
            <a:ext cx="886460" cy="37465"/>
          </a:xfrm>
          <a:custGeom>
            <a:avLst/>
            <a:gdLst/>
            <a:ahLst/>
            <a:cxnLst/>
            <a:rect l="l" t="t" r="r" b="b"/>
            <a:pathLst>
              <a:path w="886460" h="37464">
                <a:moveTo>
                  <a:pt x="0" y="37069"/>
                </a:moveTo>
                <a:lnTo>
                  <a:pt x="886160" y="37069"/>
                </a:lnTo>
              </a:path>
              <a:path w="886460" h="37464">
                <a:moveTo>
                  <a:pt x="0" y="0"/>
                </a:moveTo>
                <a:lnTo>
                  <a:pt x="886160" y="0"/>
                </a:lnTo>
              </a:path>
            </a:pathLst>
          </a:custGeom>
          <a:ln w="12422">
            <a:solidFill>
              <a:srgbClr val="000000"/>
            </a:solidFill>
          </a:ln>
        </p:spPr>
        <p:txBody>
          <a:bodyPr wrap="square" lIns="0" tIns="0" rIns="0" bIns="0" rtlCol="0"/>
          <a:lstStyle/>
          <a:p>
            <a:endParaRPr/>
          </a:p>
        </p:txBody>
      </p:sp>
      <p:sp>
        <p:nvSpPr>
          <p:cNvPr id="57" name="object 57"/>
          <p:cNvSpPr txBox="1"/>
          <p:nvPr/>
        </p:nvSpPr>
        <p:spPr>
          <a:xfrm>
            <a:off x="4550552" y="5276044"/>
            <a:ext cx="2868295" cy="979805"/>
          </a:xfrm>
          <a:prstGeom prst="rect">
            <a:avLst/>
          </a:prstGeom>
        </p:spPr>
        <p:txBody>
          <a:bodyPr vert="horz" wrap="square" lIns="0" tIns="16510" rIns="0" bIns="0" rtlCol="0">
            <a:spAutoFit/>
          </a:bodyPr>
          <a:lstStyle/>
          <a:p>
            <a:pPr marL="38100">
              <a:lnSpc>
                <a:spcPct val="100000"/>
              </a:lnSpc>
              <a:spcBef>
                <a:spcPts val="130"/>
              </a:spcBef>
            </a:pPr>
            <a:r>
              <a:rPr sz="2300" i="1" dirty="0">
                <a:latin typeface="Times New Roman"/>
                <a:cs typeface="Times New Roman"/>
              </a:rPr>
              <a:t>V</a:t>
            </a:r>
            <a:r>
              <a:rPr sz="2025" baseline="-24691" dirty="0">
                <a:latin typeface="Times New Roman"/>
                <a:cs typeface="Times New Roman"/>
              </a:rPr>
              <a:t>0</a:t>
            </a:r>
            <a:r>
              <a:rPr sz="2025" spc="660" baseline="-24691" dirty="0">
                <a:latin typeface="Times New Roman"/>
                <a:cs typeface="Times New Roman"/>
              </a:rPr>
              <a:t> </a:t>
            </a:r>
            <a:r>
              <a:rPr sz="2300" dirty="0">
                <a:latin typeface="Symbol"/>
                <a:cs typeface="Symbol"/>
              </a:rPr>
              <a:t></a:t>
            </a:r>
            <a:r>
              <a:rPr sz="2300" spc="-285" dirty="0">
                <a:latin typeface="Times New Roman"/>
                <a:cs typeface="Times New Roman"/>
              </a:rPr>
              <a:t> </a:t>
            </a:r>
            <a:r>
              <a:rPr sz="2300" i="1" dirty="0">
                <a:latin typeface="Times New Roman"/>
                <a:cs typeface="Times New Roman"/>
              </a:rPr>
              <a:t>V</a:t>
            </a:r>
            <a:r>
              <a:rPr sz="2025" i="1" baseline="-24691" dirty="0">
                <a:latin typeface="Times New Roman"/>
                <a:cs typeface="Times New Roman"/>
              </a:rPr>
              <a:t>R</a:t>
            </a:r>
            <a:r>
              <a:rPr sz="2025" i="1" spc="727" baseline="-24691" dirty="0">
                <a:latin typeface="Times New Roman"/>
                <a:cs typeface="Times New Roman"/>
              </a:rPr>
              <a:t> </a:t>
            </a:r>
            <a:r>
              <a:rPr sz="2300" dirty="0">
                <a:latin typeface="Symbol"/>
                <a:cs typeface="Symbol"/>
              </a:rPr>
              <a:t></a:t>
            </a:r>
            <a:r>
              <a:rPr sz="2300" spc="20" dirty="0">
                <a:latin typeface="Times New Roman"/>
                <a:cs typeface="Times New Roman"/>
              </a:rPr>
              <a:t> </a:t>
            </a:r>
            <a:r>
              <a:rPr sz="2300" i="1" spc="114" dirty="0">
                <a:latin typeface="Times New Roman"/>
                <a:cs typeface="Times New Roman"/>
              </a:rPr>
              <a:t>I</a:t>
            </a:r>
            <a:r>
              <a:rPr sz="2025" i="1" spc="172" baseline="-24691" dirty="0">
                <a:latin typeface="Times New Roman"/>
                <a:cs typeface="Times New Roman"/>
              </a:rPr>
              <a:t>R</a:t>
            </a:r>
            <a:r>
              <a:rPr sz="2025" i="1" spc="382" baseline="-24691" dirty="0">
                <a:latin typeface="Times New Roman"/>
                <a:cs typeface="Times New Roman"/>
              </a:rPr>
              <a:t> </a:t>
            </a:r>
            <a:r>
              <a:rPr sz="2300" dirty="0">
                <a:latin typeface="Symbol"/>
                <a:cs typeface="Symbol"/>
              </a:rPr>
              <a:t></a:t>
            </a:r>
            <a:r>
              <a:rPr sz="2300" spc="-140" dirty="0">
                <a:latin typeface="Times New Roman"/>
                <a:cs typeface="Times New Roman"/>
              </a:rPr>
              <a:t> </a:t>
            </a:r>
            <a:r>
              <a:rPr sz="2300" i="1" dirty="0">
                <a:latin typeface="Times New Roman"/>
                <a:cs typeface="Times New Roman"/>
              </a:rPr>
              <a:t>R</a:t>
            </a:r>
            <a:r>
              <a:rPr sz="2300" i="1" spc="-25" dirty="0">
                <a:latin typeface="Times New Roman"/>
                <a:cs typeface="Times New Roman"/>
              </a:rPr>
              <a:t> </a:t>
            </a:r>
            <a:r>
              <a:rPr sz="2300" dirty="0">
                <a:latin typeface="Symbol"/>
                <a:cs typeface="Symbol"/>
              </a:rPr>
              <a:t></a:t>
            </a:r>
            <a:r>
              <a:rPr sz="2300" spc="-95" dirty="0">
                <a:latin typeface="Times New Roman"/>
                <a:cs typeface="Times New Roman"/>
              </a:rPr>
              <a:t> </a:t>
            </a:r>
            <a:r>
              <a:rPr sz="2300" dirty="0">
                <a:latin typeface="Times New Roman"/>
                <a:cs typeface="Times New Roman"/>
              </a:rPr>
              <a:t>0</a:t>
            </a:r>
            <a:r>
              <a:rPr sz="2300" spc="-285" dirty="0">
                <a:latin typeface="Times New Roman"/>
                <a:cs typeface="Times New Roman"/>
              </a:rPr>
              <a:t> </a:t>
            </a:r>
            <a:r>
              <a:rPr sz="2300" spc="-25" dirty="0">
                <a:latin typeface="Symbol"/>
                <a:cs typeface="Symbol"/>
              </a:rPr>
              <a:t></a:t>
            </a:r>
            <a:r>
              <a:rPr sz="2300" spc="-25" dirty="0">
                <a:latin typeface="Times New Roman"/>
                <a:cs typeface="Times New Roman"/>
              </a:rPr>
              <a:t>1</a:t>
            </a:r>
            <a:r>
              <a:rPr sz="2300" i="1" spc="-25" dirty="0">
                <a:latin typeface="Times New Roman"/>
                <a:cs typeface="Times New Roman"/>
              </a:rPr>
              <a:t>K</a:t>
            </a:r>
            <a:endParaRPr sz="2300">
              <a:latin typeface="Times New Roman"/>
              <a:cs typeface="Times New Roman"/>
            </a:endParaRPr>
          </a:p>
          <a:p>
            <a:pPr marL="38100">
              <a:lnSpc>
                <a:spcPct val="100000"/>
              </a:lnSpc>
              <a:spcBef>
                <a:spcPts val="1955"/>
              </a:spcBef>
            </a:pPr>
            <a:r>
              <a:rPr sz="2300" i="1" dirty="0">
                <a:latin typeface="Times New Roman"/>
                <a:cs typeface="Times New Roman"/>
              </a:rPr>
              <a:t>V</a:t>
            </a:r>
            <a:r>
              <a:rPr sz="2025" baseline="-24691" dirty="0">
                <a:latin typeface="Times New Roman"/>
                <a:cs typeface="Times New Roman"/>
              </a:rPr>
              <a:t>0</a:t>
            </a:r>
            <a:r>
              <a:rPr sz="2025" spc="622" baseline="-24691" dirty="0">
                <a:latin typeface="Times New Roman"/>
                <a:cs typeface="Times New Roman"/>
              </a:rPr>
              <a:t> </a:t>
            </a:r>
            <a:r>
              <a:rPr sz="2300" dirty="0">
                <a:latin typeface="Symbol"/>
                <a:cs typeface="Symbol"/>
              </a:rPr>
              <a:t></a:t>
            </a:r>
            <a:r>
              <a:rPr sz="2300" spc="-114" dirty="0">
                <a:latin typeface="Times New Roman"/>
                <a:cs typeface="Times New Roman"/>
              </a:rPr>
              <a:t> </a:t>
            </a:r>
            <a:r>
              <a:rPr sz="2300" spc="-25" dirty="0">
                <a:latin typeface="Times New Roman"/>
                <a:cs typeface="Times New Roman"/>
              </a:rPr>
              <a:t>0</a:t>
            </a:r>
            <a:r>
              <a:rPr sz="2300" i="1" spc="-25" dirty="0">
                <a:latin typeface="Times New Roman"/>
                <a:cs typeface="Times New Roman"/>
              </a:rPr>
              <a:t>V</a:t>
            </a:r>
            <a:endParaRPr sz="2300">
              <a:latin typeface="Times New Roman"/>
              <a:cs typeface="Times New Roman"/>
            </a:endParaRPr>
          </a:p>
        </p:txBody>
      </p:sp>
      <p:sp>
        <p:nvSpPr>
          <p:cNvPr id="58" name="object 58"/>
          <p:cNvSpPr txBox="1">
            <a:spLocks noGrp="1"/>
          </p:cNvSpPr>
          <p:nvPr>
            <p:ph type="sldNum" sz="quarter" idx="7"/>
          </p:nvPr>
        </p:nvSpPr>
        <p:spPr>
          <a:prstGeom prst="rect">
            <a:avLst/>
          </a:prstGeom>
        </p:spPr>
        <p:txBody>
          <a:bodyPr vert="horz" wrap="square" lIns="0" tIns="0" rIns="0" bIns="0" rtlCol="0">
            <a:spAutoFit/>
          </a:bodyPr>
          <a:lstStyle/>
          <a:p>
            <a:pPr marL="38100">
              <a:lnSpc>
                <a:spcPts val="3145"/>
              </a:lnSpc>
            </a:pPr>
            <a:fld id="{81D60167-4931-47E6-BA6A-407CBD079E47}" type="slidenum">
              <a:rPr sz="3200" b="1" spc="-25" dirty="0">
                <a:latin typeface="Calibri"/>
                <a:cs typeface="Calibri"/>
              </a:rPr>
              <a:t>32</a:t>
            </a:fld>
            <a:endParaRPr sz="3200">
              <a:latin typeface="Calibri"/>
              <a:cs typeface="Calibri"/>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978791" y="1235295"/>
            <a:ext cx="960755" cy="0"/>
          </a:xfrm>
          <a:custGeom>
            <a:avLst/>
            <a:gdLst/>
            <a:ahLst/>
            <a:cxnLst/>
            <a:rect l="l" t="t" r="r" b="b"/>
            <a:pathLst>
              <a:path w="960755">
                <a:moveTo>
                  <a:pt x="0" y="0"/>
                </a:moveTo>
                <a:lnTo>
                  <a:pt x="960228" y="0"/>
                </a:lnTo>
              </a:path>
            </a:pathLst>
          </a:custGeom>
          <a:ln w="31785">
            <a:solidFill>
              <a:srgbClr val="000000"/>
            </a:solidFill>
          </a:ln>
        </p:spPr>
        <p:txBody>
          <a:bodyPr wrap="square" lIns="0" tIns="0" rIns="0" bIns="0" rtlCol="0"/>
          <a:lstStyle/>
          <a:p>
            <a:endParaRPr/>
          </a:p>
        </p:txBody>
      </p:sp>
      <p:sp>
        <p:nvSpPr>
          <p:cNvPr id="3" name="object 3"/>
          <p:cNvSpPr/>
          <p:nvPr/>
        </p:nvSpPr>
        <p:spPr>
          <a:xfrm>
            <a:off x="3365241" y="2659333"/>
            <a:ext cx="0" cy="240029"/>
          </a:xfrm>
          <a:custGeom>
            <a:avLst/>
            <a:gdLst/>
            <a:ahLst/>
            <a:cxnLst/>
            <a:rect l="l" t="t" r="r" b="b"/>
            <a:pathLst>
              <a:path h="240030">
                <a:moveTo>
                  <a:pt x="0" y="0"/>
                </a:moveTo>
                <a:lnTo>
                  <a:pt x="0" y="239689"/>
                </a:lnTo>
              </a:path>
            </a:pathLst>
          </a:custGeom>
          <a:ln w="31834">
            <a:solidFill>
              <a:srgbClr val="000000"/>
            </a:solidFill>
          </a:ln>
        </p:spPr>
        <p:txBody>
          <a:bodyPr wrap="square" lIns="0" tIns="0" rIns="0" bIns="0" rtlCol="0"/>
          <a:lstStyle/>
          <a:p>
            <a:endParaRPr/>
          </a:p>
        </p:txBody>
      </p:sp>
      <p:sp>
        <p:nvSpPr>
          <p:cNvPr id="4" name="object 4"/>
          <p:cNvSpPr/>
          <p:nvPr/>
        </p:nvSpPr>
        <p:spPr>
          <a:xfrm>
            <a:off x="2645069" y="1235295"/>
            <a:ext cx="1680845" cy="226060"/>
          </a:xfrm>
          <a:custGeom>
            <a:avLst/>
            <a:gdLst/>
            <a:ahLst/>
            <a:cxnLst/>
            <a:rect l="l" t="t" r="r" b="b"/>
            <a:pathLst>
              <a:path w="1680845" h="226059">
                <a:moveTo>
                  <a:pt x="720171" y="225590"/>
                </a:moveTo>
                <a:lnTo>
                  <a:pt x="720171" y="0"/>
                </a:lnTo>
                <a:lnTo>
                  <a:pt x="0" y="0"/>
                </a:lnTo>
              </a:path>
              <a:path w="1680845" h="226059">
                <a:moveTo>
                  <a:pt x="720171" y="0"/>
                </a:moveTo>
                <a:lnTo>
                  <a:pt x="1680399" y="0"/>
                </a:lnTo>
              </a:path>
            </a:pathLst>
          </a:custGeom>
          <a:ln w="31810">
            <a:solidFill>
              <a:srgbClr val="000000"/>
            </a:solidFill>
          </a:ln>
        </p:spPr>
        <p:txBody>
          <a:bodyPr wrap="square" lIns="0" tIns="0" rIns="0" bIns="0" rtlCol="0"/>
          <a:lstStyle/>
          <a:p>
            <a:endParaRPr/>
          </a:p>
        </p:txBody>
      </p:sp>
      <p:grpSp>
        <p:nvGrpSpPr>
          <p:cNvPr id="5" name="object 5"/>
          <p:cNvGrpSpPr/>
          <p:nvPr/>
        </p:nvGrpSpPr>
        <p:grpSpPr>
          <a:xfrm>
            <a:off x="1939020" y="979692"/>
            <a:ext cx="706120" cy="497205"/>
            <a:chOff x="1939020" y="979692"/>
            <a:chExt cx="706120" cy="497205"/>
          </a:xfrm>
        </p:grpSpPr>
        <p:sp>
          <p:nvSpPr>
            <p:cNvPr id="6" name="object 6"/>
            <p:cNvSpPr/>
            <p:nvPr/>
          </p:nvSpPr>
          <p:spPr>
            <a:xfrm>
              <a:off x="2179077" y="995605"/>
              <a:ext cx="226060" cy="465455"/>
            </a:xfrm>
            <a:custGeom>
              <a:avLst/>
              <a:gdLst/>
              <a:ahLst/>
              <a:cxnLst/>
              <a:rect l="l" t="t" r="r" b="b"/>
              <a:pathLst>
                <a:path w="226060" h="465455">
                  <a:moveTo>
                    <a:pt x="0" y="0"/>
                  </a:moveTo>
                  <a:lnTo>
                    <a:pt x="0" y="465279"/>
                  </a:lnTo>
                  <a:lnTo>
                    <a:pt x="225936" y="239689"/>
                  </a:lnTo>
                  <a:lnTo>
                    <a:pt x="0" y="0"/>
                  </a:lnTo>
                  <a:close/>
                </a:path>
              </a:pathLst>
            </a:custGeom>
            <a:solidFill>
              <a:srgbClr val="82B4E0"/>
            </a:solidFill>
          </p:spPr>
          <p:txBody>
            <a:bodyPr wrap="square" lIns="0" tIns="0" rIns="0" bIns="0" rtlCol="0"/>
            <a:lstStyle/>
            <a:p>
              <a:endParaRPr/>
            </a:p>
          </p:txBody>
        </p:sp>
        <p:sp>
          <p:nvSpPr>
            <p:cNvPr id="7" name="object 7"/>
            <p:cNvSpPr/>
            <p:nvPr/>
          </p:nvSpPr>
          <p:spPr>
            <a:xfrm>
              <a:off x="1939020" y="995605"/>
              <a:ext cx="706120" cy="465455"/>
            </a:xfrm>
            <a:custGeom>
              <a:avLst/>
              <a:gdLst/>
              <a:ahLst/>
              <a:cxnLst/>
              <a:rect l="l" t="t" r="r" b="b"/>
              <a:pathLst>
                <a:path w="706119" h="465455">
                  <a:moveTo>
                    <a:pt x="240057" y="0"/>
                  </a:moveTo>
                  <a:lnTo>
                    <a:pt x="240057" y="465279"/>
                  </a:lnTo>
                  <a:lnTo>
                    <a:pt x="465993" y="239689"/>
                  </a:lnTo>
                  <a:lnTo>
                    <a:pt x="240057" y="0"/>
                  </a:lnTo>
                  <a:close/>
                </a:path>
                <a:path w="706119" h="465455">
                  <a:moveTo>
                    <a:pt x="465993" y="0"/>
                  </a:moveTo>
                  <a:lnTo>
                    <a:pt x="465993" y="465279"/>
                  </a:lnTo>
                </a:path>
                <a:path w="706119" h="465455">
                  <a:moveTo>
                    <a:pt x="0" y="239689"/>
                  </a:moveTo>
                  <a:lnTo>
                    <a:pt x="240057" y="239689"/>
                  </a:lnTo>
                </a:path>
                <a:path w="706119" h="465455">
                  <a:moveTo>
                    <a:pt x="706050" y="239689"/>
                  </a:moveTo>
                  <a:lnTo>
                    <a:pt x="465993" y="239689"/>
                  </a:lnTo>
                </a:path>
              </a:pathLst>
            </a:custGeom>
            <a:ln w="31810">
              <a:solidFill>
                <a:srgbClr val="000000"/>
              </a:solidFill>
            </a:ln>
          </p:spPr>
          <p:txBody>
            <a:bodyPr wrap="square" lIns="0" tIns="0" rIns="0" bIns="0" rtlCol="0"/>
            <a:lstStyle/>
            <a:p>
              <a:endParaRPr/>
            </a:p>
          </p:txBody>
        </p:sp>
      </p:grpSp>
      <p:grpSp>
        <p:nvGrpSpPr>
          <p:cNvPr id="8" name="object 8"/>
          <p:cNvGrpSpPr/>
          <p:nvPr/>
        </p:nvGrpSpPr>
        <p:grpSpPr>
          <a:xfrm>
            <a:off x="3250478" y="1460885"/>
            <a:ext cx="229870" cy="1198880"/>
            <a:chOff x="3250478" y="1460885"/>
            <a:chExt cx="229870" cy="1198880"/>
          </a:xfrm>
        </p:grpSpPr>
        <p:sp>
          <p:nvSpPr>
            <p:cNvPr id="9" name="object 9"/>
            <p:cNvSpPr/>
            <p:nvPr/>
          </p:nvSpPr>
          <p:spPr>
            <a:xfrm>
              <a:off x="3266394" y="1700575"/>
              <a:ext cx="198120" cy="719455"/>
            </a:xfrm>
            <a:custGeom>
              <a:avLst/>
              <a:gdLst/>
              <a:ahLst/>
              <a:cxnLst/>
              <a:rect l="l" t="t" r="r" b="b"/>
              <a:pathLst>
                <a:path w="198120" h="719455">
                  <a:moveTo>
                    <a:pt x="197694" y="0"/>
                  </a:moveTo>
                  <a:lnTo>
                    <a:pt x="0" y="0"/>
                  </a:lnTo>
                  <a:lnTo>
                    <a:pt x="0" y="719069"/>
                  </a:lnTo>
                  <a:lnTo>
                    <a:pt x="197694" y="719069"/>
                  </a:lnTo>
                  <a:lnTo>
                    <a:pt x="197694" y="0"/>
                  </a:lnTo>
                  <a:close/>
                </a:path>
              </a:pathLst>
            </a:custGeom>
            <a:solidFill>
              <a:srgbClr val="82B4E0"/>
            </a:solidFill>
          </p:spPr>
          <p:txBody>
            <a:bodyPr wrap="square" lIns="0" tIns="0" rIns="0" bIns="0" rtlCol="0"/>
            <a:lstStyle/>
            <a:p>
              <a:endParaRPr/>
            </a:p>
          </p:txBody>
        </p:sp>
        <p:sp>
          <p:nvSpPr>
            <p:cNvPr id="10" name="object 10"/>
            <p:cNvSpPr/>
            <p:nvPr/>
          </p:nvSpPr>
          <p:spPr>
            <a:xfrm>
              <a:off x="3266394" y="1460885"/>
              <a:ext cx="198120" cy="1198880"/>
            </a:xfrm>
            <a:custGeom>
              <a:avLst/>
              <a:gdLst/>
              <a:ahLst/>
              <a:cxnLst/>
              <a:rect l="l" t="t" r="r" b="b"/>
              <a:pathLst>
                <a:path w="198120" h="1198880">
                  <a:moveTo>
                    <a:pt x="0" y="958758"/>
                  </a:moveTo>
                  <a:lnTo>
                    <a:pt x="197694" y="958758"/>
                  </a:lnTo>
                  <a:lnTo>
                    <a:pt x="197694" y="239689"/>
                  </a:lnTo>
                  <a:lnTo>
                    <a:pt x="0" y="239689"/>
                  </a:lnTo>
                  <a:lnTo>
                    <a:pt x="0" y="958758"/>
                  </a:lnTo>
                  <a:close/>
                </a:path>
                <a:path w="198120" h="1198880">
                  <a:moveTo>
                    <a:pt x="98846" y="0"/>
                  </a:moveTo>
                  <a:lnTo>
                    <a:pt x="98847" y="239689"/>
                  </a:lnTo>
                </a:path>
                <a:path w="198120" h="1198880">
                  <a:moveTo>
                    <a:pt x="98847" y="1198448"/>
                  </a:moveTo>
                  <a:lnTo>
                    <a:pt x="98847" y="958758"/>
                  </a:lnTo>
                </a:path>
              </a:pathLst>
            </a:custGeom>
            <a:ln w="31810">
              <a:solidFill>
                <a:srgbClr val="000000"/>
              </a:solidFill>
            </a:ln>
          </p:spPr>
          <p:txBody>
            <a:bodyPr wrap="square" lIns="0" tIns="0" rIns="0" bIns="0" rtlCol="0"/>
            <a:lstStyle/>
            <a:p>
              <a:endParaRPr/>
            </a:p>
          </p:txBody>
        </p:sp>
      </p:grpSp>
      <p:sp>
        <p:nvSpPr>
          <p:cNvPr id="11" name="object 11"/>
          <p:cNvSpPr txBox="1"/>
          <p:nvPr/>
        </p:nvSpPr>
        <p:spPr>
          <a:xfrm>
            <a:off x="3512579" y="1751825"/>
            <a:ext cx="394335" cy="622935"/>
          </a:xfrm>
          <a:prstGeom prst="rect">
            <a:avLst/>
          </a:prstGeom>
        </p:spPr>
        <p:txBody>
          <a:bodyPr vert="horz" wrap="square" lIns="0" tIns="15875" rIns="0" bIns="0" rtlCol="0">
            <a:spAutoFit/>
          </a:bodyPr>
          <a:lstStyle/>
          <a:p>
            <a:pPr marL="31750">
              <a:lnSpc>
                <a:spcPts val="1975"/>
              </a:lnSpc>
              <a:spcBef>
                <a:spcPts val="125"/>
              </a:spcBef>
            </a:pPr>
            <a:r>
              <a:rPr sz="1750" spc="-50" dirty="0">
                <a:solidFill>
                  <a:srgbClr val="C00000"/>
                </a:solidFill>
                <a:latin typeface="Microsoft Sans Serif"/>
                <a:cs typeface="Microsoft Sans Serif"/>
              </a:rPr>
              <a:t>R</a:t>
            </a:r>
            <a:endParaRPr sz="1750">
              <a:latin typeface="Microsoft Sans Serif"/>
              <a:cs typeface="Microsoft Sans Serif"/>
            </a:endParaRPr>
          </a:p>
          <a:p>
            <a:pPr marL="12700">
              <a:lnSpc>
                <a:spcPts val="2695"/>
              </a:lnSpc>
            </a:pPr>
            <a:r>
              <a:rPr sz="2350" spc="-25" dirty="0">
                <a:latin typeface="Microsoft Sans Serif"/>
                <a:cs typeface="Microsoft Sans Serif"/>
              </a:rPr>
              <a:t>3K</a:t>
            </a:r>
            <a:endParaRPr sz="2350">
              <a:latin typeface="Microsoft Sans Serif"/>
              <a:cs typeface="Microsoft Sans Serif"/>
            </a:endParaRPr>
          </a:p>
        </p:txBody>
      </p:sp>
      <p:pic>
        <p:nvPicPr>
          <p:cNvPr id="12" name="object 12"/>
          <p:cNvPicPr/>
          <p:nvPr/>
        </p:nvPicPr>
        <p:blipFill>
          <a:blip r:embed="rId2" cstate="print"/>
          <a:stretch>
            <a:fillRect/>
          </a:stretch>
        </p:blipFill>
        <p:spPr>
          <a:xfrm>
            <a:off x="915389" y="1164872"/>
            <a:ext cx="127318" cy="127309"/>
          </a:xfrm>
          <a:prstGeom prst="rect">
            <a:avLst/>
          </a:prstGeom>
        </p:spPr>
      </p:pic>
      <p:sp>
        <p:nvSpPr>
          <p:cNvPr id="13" name="object 13"/>
          <p:cNvSpPr/>
          <p:nvPr/>
        </p:nvSpPr>
        <p:spPr>
          <a:xfrm>
            <a:off x="3125184" y="2899023"/>
            <a:ext cx="480695" cy="240029"/>
          </a:xfrm>
          <a:custGeom>
            <a:avLst/>
            <a:gdLst/>
            <a:ahLst/>
            <a:cxnLst/>
            <a:rect l="l" t="t" r="r" b="b"/>
            <a:pathLst>
              <a:path w="480695" h="240030">
                <a:moveTo>
                  <a:pt x="240057" y="0"/>
                </a:moveTo>
                <a:lnTo>
                  <a:pt x="240057" y="239689"/>
                </a:lnTo>
              </a:path>
              <a:path w="480695" h="240030">
                <a:moveTo>
                  <a:pt x="0" y="239689"/>
                </a:moveTo>
                <a:lnTo>
                  <a:pt x="480114" y="239689"/>
                </a:lnTo>
              </a:path>
            </a:pathLst>
          </a:custGeom>
          <a:ln w="31810">
            <a:solidFill>
              <a:srgbClr val="000000"/>
            </a:solidFill>
          </a:ln>
        </p:spPr>
        <p:txBody>
          <a:bodyPr wrap="square" lIns="0" tIns="0" rIns="0" bIns="0" rtlCol="0"/>
          <a:lstStyle/>
          <a:p>
            <a:endParaRPr/>
          </a:p>
        </p:txBody>
      </p:sp>
      <p:sp>
        <p:nvSpPr>
          <p:cNvPr id="14" name="object 14"/>
          <p:cNvSpPr/>
          <p:nvPr/>
        </p:nvSpPr>
        <p:spPr>
          <a:xfrm>
            <a:off x="3252273" y="3251508"/>
            <a:ext cx="240665" cy="0"/>
          </a:xfrm>
          <a:custGeom>
            <a:avLst/>
            <a:gdLst/>
            <a:ahLst/>
            <a:cxnLst/>
            <a:rect l="l" t="t" r="r" b="b"/>
            <a:pathLst>
              <a:path w="240664">
                <a:moveTo>
                  <a:pt x="0" y="0"/>
                </a:moveTo>
                <a:lnTo>
                  <a:pt x="240057" y="0"/>
                </a:lnTo>
              </a:path>
            </a:pathLst>
          </a:custGeom>
          <a:ln w="31785">
            <a:solidFill>
              <a:srgbClr val="000000"/>
            </a:solidFill>
          </a:ln>
        </p:spPr>
        <p:txBody>
          <a:bodyPr wrap="square" lIns="0" tIns="0" rIns="0" bIns="0" rtlCol="0"/>
          <a:lstStyle/>
          <a:p>
            <a:endParaRPr/>
          </a:p>
        </p:txBody>
      </p:sp>
      <p:sp>
        <p:nvSpPr>
          <p:cNvPr id="15" name="object 15"/>
          <p:cNvSpPr/>
          <p:nvPr/>
        </p:nvSpPr>
        <p:spPr>
          <a:xfrm>
            <a:off x="3336999" y="3378400"/>
            <a:ext cx="56515" cy="0"/>
          </a:xfrm>
          <a:custGeom>
            <a:avLst/>
            <a:gdLst/>
            <a:ahLst/>
            <a:cxnLst/>
            <a:rect l="l" t="t" r="r" b="b"/>
            <a:pathLst>
              <a:path w="56514">
                <a:moveTo>
                  <a:pt x="0" y="0"/>
                </a:moveTo>
                <a:lnTo>
                  <a:pt x="56484" y="0"/>
                </a:lnTo>
              </a:path>
            </a:pathLst>
          </a:custGeom>
          <a:ln w="31785">
            <a:solidFill>
              <a:srgbClr val="000000"/>
            </a:solidFill>
          </a:ln>
        </p:spPr>
        <p:txBody>
          <a:bodyPr wrap="square" lIns="0" tIns="0" rIns="0" bIns="0" rtlCol="0"/>
          <a:lstStyle/>
          <a:p>
            <a:endParaRPr/>
          </a:p>
        </p:txBody>
      </p:sp>
      <p:pic>
        <p:nvPicPr>
          <p:cNvPr id="16" name="object 16"/>
          <p:cNvPicPr/>
          <p:nvPr/>
        </p:nvPicPr>
        <p:blipFill>
          <a:blip r:embed="rId3" cstate="print"/>
          <a:stretch>
            <a:fillRect/>
          </a:stretch>
        </p:blipFill>
        <p:spPr>
          <a:xfrm>
            <a:off x="4257975" y="1164872"/>
            <a:ext cx="127456" cy="127309"/>
          </a:xfrm>
          <a:prstGeom prst="rect">
            <a:avLst/>
          </a:prstGeom>
        </p:spPr>
      </p:pic>
      <p:pic>
        <p:nvPicPr>
          <p:cNvPr id="17" name="object 17"/>
          <p:cNvPicPr/>
          <p:nvPr/>
        </p:nvPicPr>
        <p:blipFill>
          <a:blip r:embed="rId4" cstate="print"/>
          <a:stretch>
            <a:fillRect/>
          </a:stretch>
        </p:blipFill>
        <p:spPr>
          <a:xfrm>
            <a:off x="3303018" y="1164872"/>
            <a:ext cx="127268" cy="127309"/>
          </a:xfrm>
          <a:prstGeom prst="rect">
            <a:avLst/>
          </a:prstGeom>
        </p:spPr>
      </p:pic>
      <p:sp>
        <p:nvSpPr>
          <p:cNvPr id="18" name="object 18"/>
          <p:cNvSpPr txBox="1"/>
          <p:nvPr/>
        </p:nvSpPr>
        <p:spPr>
          <a:xfrm>
            <a:off x="725611" y="790592"/>
            <a:ext cx="3747770" cy="1065530"/>
          </a:xfrm>
          <a:prstGeom prst="rect">
            <a:avLst/>
          </a:prstGeom>
        </p:spPr>
        <p:txBody>
          <a:bodyPr vert="horz" wrap="square" lIns="0" tIns="14604" rIns="0" bIns="0" rtlCol="0">
            <a:spAutoFit/>
          </a:bodyPr>
          <a:lstStyle/>
          <a:p>
            <a:pPr marL="63500">
              <a:lnSpc>
                <a:spcPct val="100000"/>
              </a:lnSpc>
              <a:spcBef>
                <a:spcPts val="114"/>
              </a:spcBef>
              <a:tabLst>
                <a:tab pos="3030220" algn="l"/>
              </a:tabLst>
            </a:pPr>
            <a:r>
              <a:rPr sz="2350" dirty="0">
                <a:latin typeface="Microsoft Sans Serif"/>
                <a:cs typeface="Microsoft Sans Serif"/>
              </a:rPr>
              <a:t>V</a:t>
            </a:r>
            <a:r>
              <a:rPr sz="2250" baseline="-12962" dirty="0">
                <a:latin typeface="Microsoft Sans Serif"/>
                <a:cs typeface="Microsoft Sans Serif"/>
              </a:rPr>
              <a:t>i</a:t>
            </a:r>
            <a:r>
              <a:rPr sz="2350" dirty="0">
                <a:latin typeface="Microsoft Sans Serif"/>
                <a:cs typeface="Microsoft Sans Serif"/>
              </a:rPr>
              <a:t>=</a:t>
            </a:r>
            <a:r>
              <a:rPr sz="2350" spc="25" dirty="0">
                <a:latin typeface="Microsoft Sans Serif"/>
                <a:cs typeface="Microsoft Sans Serif"/>
              </a:rPr>
              <a:t> </a:t>
            </a:r>
            <a:r>
              <a:rPr sz="2350" dirty="0">
                <a:latin typeface="Microsoft Sans Serif"/>
                <a:cs typeface="Microsoft Sans Serif"/>
              </a:rPr>
              <a:t>-12</a:t>
            </a:r>
            <a:r>
              <a:rPr sz="2350" spc="45" dirty="0">
                <a:latin typeface="Microsoft Sans Serif"/>
                <a:cs typeface="Microsoft Sans Serif"/>
              </a:rPr>
              <a:t> </a:t>
            </a:r>
            <a:r>
              <a:rPr sz="2350" spc="-50" dirty="0">
                <a:latin typeface="Microsoft Sans Serif"/>
                <a:cs typeface="Microsoft Sans Serif"/>
              </a:rPr>
              <a:t>V</a:t>
            </a:r>
            <a:r>
              <a:rPr sz="2350" dirty="0">
                <a:latin typeface="Microsoft Sans Serif"/>
                <a:cs typeface="Microsoft Sans Serif"/>
              </a:rPr>
              <a:t>	</a:t>
            </a:r>
            <a:r>
              <a:rPr sz="2350" spc="-20" dirty="0">
                <a:latin typeface="Microsoft Sans Serif"/>
                <a:cs typeface="Microsoft Sans Serif"/>
              </a:rPr>
              <a:t>V</a:t>
            </a:r>
            <a:r>
              <a:rPr sz="2250" spc="-30" baseline="-12962" dirty="0">
                <a:latin typeface="Microsoft Sans Serif"/>
                <a:cs typeface="Microsoft Sans Serif"/>
              </a:rPr>
              <a:t>0</a:t>
            </a:r>
            <a:r>
              <a:rPr sz="2350" spc="-20" dirty="0">
                <a:latin typeface="Microsoft Sans Serif"/>
                <a:cs typeface="Microsoft Sans Serif"/>
              </a:rPr>
              <a:t>=?</a:t>
            </a:r>
            <a:endParaRPr sz="2350">
              <a:latin typeface="Microsoft Sans Serif"/>
              <a:cs typeface="Microsoft Sans Serif"/>
            </a:endParaRPr>
          </a:p>
          <a:p>
            <a:pPr marR="600710" algn="ctr">
              <a:lnSpc>
                <a:spcPct val="100000"/>
              </a:lnSpc>
              <a:spcBef>
                <a:spcPts val="2525"/>
              </a:spcBef>
            </a:pPr>
            <a:r>
              <a:rPr sz="2350" b="1" spc="-25" dirty="0">
                <a:solidFill>
                  <a:srgbClr val="C00000"/>
                </a:solidFill>
                <a:latin typeface="Arial"/>
                <a:cs typeface="Arial"/>
              </a:rPr>
              <a:t>Si</a:t>
            </a:r>
            <a:endParaRPr sz="2350">
              <a:latin typeface="Arial"/>
              <a:cs typeface="Arial"/>
            </a:endParaRPr>
          </a:p>
        </p:txBody>
      </p:sp>
      <p:sp>
        <p:nvSpPr>
          <p:cNvPr id="19" name="object 19"/>
          <p:cNvSpPr txBox="1">
            <a:spLocks noGrp="1"/>
          </p:cNvSpPr>
          <p:nvPr>
            <p:ph type="title"/>
          </p:nvPr>
        </p:nvSpPr>
        <p:spPr>
          <a:xfrm>
            <a:off x="304800" y="227533"/>
            <a:ext cx="4509135" cy="452120"/>
          </a:xfrm>
          <a:prstGeom prst="rect">
            <a:avLst/>
          </a:prstGeom>
        </p:spPr>
        <p:txBody>
          <a:bodyPr vert="horz" wrap="square" lIns="0" tIns="12065" rIns="0" bIns="0" rtlCol="0">
            <a:spAutoFit/>
          </a:bodyPr>
          <a:lstStyle/>
          <a:p>
            <a:pPr marL="38100">
              <a:lnSpc>
                <a:spcPct val="100000"/>
              </a:lnSpc>
              <a:spcBef>
                <a:spcPts val="95"/>
              </a:spcBef>
            </a:pPr>
            <a:r>
              <a:rPr sz="2800" b="1" dirty="0">
                <a:solidFill>
                  <a:srgbClr val="006FC0"/>
                </a:solidFill>
                <a:latin typeface="Calibri"/>
                <a:cs typeface="Calibri"/>
              </a:rPr>
              <a:t>Çıkış</a:t>
            </a:r>
            <a:r>
              <a:rPr sz="2800" b="1" spc="-55" dirty="0">
                <a:solidFill>
                  <a:srgbClr val="006FC0"/>
                </a:solidFill>
                <a:latin typeface="Calibri"/>
                <a:cs typeface="Calibri"/>
              </a:rPr>
              <a:t> </a:t>
            </a:r>
            <a:r>
              <a:rPr sz="2800" b="1" dirty="0">
                <a:solidFill>
                  <a:srgbClr val="006FC0"/>
                </a:solidFill>
                <a:latin typeface="Calibri"/>
                <a:cs typeface="Calibri"/>
              </a:rPr>
              <a:t>gerilimi</a:t>
            </a:r>
            <a:r>
              <a:rPr sz="2800" b="1" spc="-50" dirty="0">
                <a:solidFill>
                  <a:srgbClr val="006FC0"/>
                </a:solidFill>
                <a:latin typeface="Calibri"/>
                <a:cs typeface="Calibri"/>
              </a:rPr>
              <a:t> </a:t>
            </a:r>
            <a:r>
              <a:rPr sz="2800" b="1" dirty="0">
                <a:solidFill>
                  <a:srgbClr val="006FC0"/>
                </a:solidFill>
                <a:latin typeface="Calibri"/>
                <a:cs typeface="Calibri"/>
              </a:rPr>
              <a:t>V</a:t>
            </a:r>
            <a:r>
              <a:rPr sz="2775" b="1" baseline="-21021" dirty="0">
                <a:solidFill>
                  <a:srgbClr val="006FC0"/>
                </a:solidFill>
                <a:latin typeface="Calibri"/>
                <a:cs typeface="Calibri"/>
              </a:rPr>
              <a:t>0</a:t>
            </a:r>
            <a:r>
              <a:rPr sz="2800" b="1" dirty="0">
                <a:solidFill>
                  <a:srgbClr val="006FC0"/>
                </a:solidFill>
                <a:latin typeface="Calibri"/>
                <a:cs typeface="Calibri"/>
              </a:rPr>
              <a:t>’ı</a:t>
            </a:r>
            <a:r>
              <a:rPr sz="2800" b="1" spc="-75" dirty="0">
                <a:solidFill>
                  <a:srgbClr val="006FC0"/>
                </a:solidFill>
                <a:latin typeface="Calibri"/>
                <a:cs typeface="Calibri"/>
              </a:rPr>
              <a:t> </a:t>
            </a:r>
            <a:r>
              <a:rPr sz="2800" b="1" spc="-10" dirty="0">
                <a:solidFill>
                  <a:srgbClr val="006FC0"/>
                </a:solidFill>
                <a:latin typeface="Calibri"/>
                <a:cs typeface="Calibri"/>
              </a:rPr>
              <a:t>hesaplayınız.</a:t>
            </a:r>
            <a:endParaRPr sz="2800">
              <a:latin typeface="Calibri"/>
              <a:cs typeface="Calibri"/>
            </a:endParaRPr>
          </a:p>
        </p:txBody>
      </p:sp>
      <p:sp>
        <p:nvSpPr>
          <p:cNvPr id="20" name="object 20"/>
          <p:cNvSpPr txBox="1"/>
          <p:nvPr/>
        </p:nvSpPr>
        <p:spPr>
          <a:xfrm>
            <a:off x="4537810" y="997458"/>
            <a:ext cx="4519295" cy="4812665"/>
          </a:xfrm>
          <a:prstGeom prst="rect">
            <a:avLst/>
          </a:prstGeom>
        </p:spPr>
        <p:txBody>
          <a:bodyPr vert="horz" wrap="square" lIns="0" tIns="12065" rIns="0" bIns="0" rtlCol="0">
            <a:spAutoFit/>
          </a:bodyPr>
          <a:lstStyle/>
          <a:p>
            <a:pPr marL="126364">
              <a:lnSpc>
                <a:spcPct val="100000"/>
              </a:lnSpc>
              <a:spcBef>
                <a:spcPts val="95"/>
              </a:spcBef>
            </a:pPr>
            <a:r>
              <a:rPr sz="2200" spc="-10" dirty="0">
                <a:latin typeface="Calibri"/>
                <a:cs typeface="Calibri"/>
              </a:rPr>
              <a:t>Çözüm:</a:t>
            </a:r>
            <a:endParaRPr sz="2200">
              <a:latin typeface="Calibri"/>
              <a:cs typeface="Calibri"/>
            </a:endParaRPr>
          </a:p>
          <a:p>
            <a:pPr marL="126364" marR="196215">
              <a:lnSpc>
                <a:spcPct val="100000"/>
              </a:lnSpc>
            </a:pPr>
            <a:r>
              <a:rPr sz="2200" dirty="0">
                <a:latin typeface="Calibri"/>
                <a:cs typeface="Calibri"/>
              </a:rPr>
              <a:t>Diyot</a:t>
            </a:r>
            <a:r>
              <a:rPr sz="2200" spc="-60" dirty="0">
                <a:latin typeface="Calibri"/>
                <a:cs typeface="Calibri"/>
              </a:rPr>
              <a:t> </a:t>
            </a:r>
            <a:r>
              <a:rPr sz="2200" dirty="0">
                <a:latin typeface="Calibri"/>
                <a:cs typeface="Calibri"/>
              </a:rPr>
              <a:t>açık</a:t>
            </a:r>
            <a:r>
              <a:rPr sz="2200" spc="-50" dirty="0">
                <a:latin typeface="Calibri"/>
                <a:cs typeface="Calibri"/>
              </a:rPr>
              <a:t> </a:t>
            </a:r>
            <a:r>
              <a:rPr sz="2200" dirty="0">
                <a:latin typeface="Calibri"/>
                <a:cs typeface="Calibri"/>
              </a:rPr>
              <a:t>devre</a:t>
            </a:r>
            <a:r>
              <a:rPr sz="2200" spc="-50" dirty="0">
                <a:latin typeface="Calibri"/>
                <a:cs typeface="Calibri"/>
              </a:rPr>
              <a:t> </a:t>
            </a:r>
            <a:r>
              <a:rPr sz="2200" dirty="0">
                <a:latin typeface="Calibri"/>
                <a:cs typeface="Calibri"/>
              </a:rPr>
              <a:t>olduğundan</a:t>
            </a:r>
            <a:r>
              <a:rPr sz="2200" spc="-65" dirty="0">
                <a:latin typeface="Calibri"/>
                <a:cs typeface="Calibri"/>
              </a:rPr>
              <a:t> </a:t>
            </a:r>
            <a:r>
              <a:rPr sz="2200" spc="-10" dirty="0">
                <a:latin typeface="Calibri"/>
                <a:cs typeface="Calibri"/>
              </a:rPr>
              <a:t>eşdeğer </a:t>
            </a:r>
            <a:r>
              <a:rPr sz="2200" dirty="0">
                <a:latin typeface="Calibri"/>
                <a:cs typeface="Calibri"/>
              </a:rPr>
              <a:t>devrede</a:t>
            </a:r>
            <a:r>
              <a:rPr sz="2200" spc="-45" dirty="0">
                <a:latin typeface="Calibri"/>
                <a:cs typeface="Calibri"/>
              </a:rPr>
              <a:t> </a:t>
            </a:r>
            <a:r>
              <a:rPr sz="2200" dirty="0">
                <a:latin typeface="Calibri"/>
                <a:cs typeface="Calibri"/>
              </a:rPr>
              <a:t>diyot</a:t>
            </a:r>
            <a:r>
              <a:rPr sz="2200" spc="-45" dirty="0">
                <a:latin typeface="Calibri"/>
                <a:cs typeface="Calibri"/>
              </a:rPr>
              <a:t> </a:t>
            </a:r>
            <a:r>
              <a:rPr sz="2200" dirty="0">
                <a:latin typeface="Calibri"/>
                <a:cs typeface="Calibri"/>
              </a:rPr>
              <a:t>açık</a:t>
            </a:r>
            <a:r>
              <a:rPr sz="2200" spc="-50" dirty="0">
                <a:latin typeface="Calibri"/>
                <a:cs typeface="Calibri"/>
              </a:rPr>
              <a:t> </a:t>
            </a:r>
            <a:r>
              <a:rPr sz="2200" dirty="0">
                <a:latin typeface="Calibri"/>
                <a:cs typeface="Calibri"/>
              </a:rPr>
              <a:t>bir</a:t>
            </a:r>
            <a:r>
              <a:rPr sz="2200" spc="-45" dirty="0">
                <a:latin typeface="Calibri"/>
                <a:cs typeface="Calibri"/>
              </a:rPr>
              <a:t> </a:t>
            </a:r>
            <a:r>
              <a:rPr sz="2200" dirty="0">
                <a:latin typeface="Calibri"/>
                <a:cs typeface="Calibri"/>
              </a:rPr>
              <a:t>anahtar</a:t>
            </a:r>
            <a:r>
              <a:rPr sz="2200" spc="-65" dirty="0">
                <a:latin typeface="Calibri"/>
                <a:cs typeface="Calibri"/>
              </a:rPr>
              <a:t> </a:t>
            </a:r>
            <a:r>
              <a:rPr sz="2200" spc="-20" dirty="0">
                <a:latin typeface="Calibri"/>
                <a:cs typeface="Calibri"/>
              </a:rPr>
              <a:t>gibi</a:t>
            </a:r>
            <a:endParaRPr sz="2200">
              <a:latin typeface="Calibri"/>
              <a:cs typeface="Calibri"/>
            </a:endParaRPr>
          </a:p>
          <a:p>
            <a:pPr marL="126364">
              <a:lnSpc>
                <a:spcPct val="100000"/>
              </a:lnSpc>
            </a:pPr>
            <a:r>
              <a:rPr sz="2200" spc="-25" dirty="0">
                <a:latin typeface="Calibri"/>
                <a:cs typeface="Calibri"/>
              </a:rPr>
              <a:t>çizilir.</a:t>
            </a:r>
            <a:r>
              <a:rPr sz="2200" spc="-80" dirty="0">
                <a:latin typeface="Calibri"/>
                <a:cs typeface="Calibri"/>
              </a:rPr>
              <a:t> </a:t>
            </a:r>
            <a:r>
              <a:rPr sz="2200" dirty="0">
                <a:latin typeface="Calibri"/>
                <a:cs typeface="Calibri"/>
              </a:rPr>
              <a:t>Buna</a:t>
            </a:r>
            <a:r>
              <a:rPr sz="2200" spc="-60" dirty="0">
                <a:latin typeface="Calibri"/>
                <a:cs typeface="Calibri"/>
              </a:rPr>
              <a:t> </a:t>
            </a:r>
            <a:r>
              <a:rPr sz="2200" dirty="0">
                <a:latin typeface="Calibri"/>
                <a:cs typeface="Calibri"/>
              </a:rPr>
              <a:t>göre</a:t>
            </a:r>
            <a:r>
              <a:rPr sz="2200" spc="-60" dirty="0">
                <a:latin typeface="Calibri"/>
                <a:cs typeface="Calibri"/>
              </a:rPr>
              <a:t> </a:t>
            </a:r>
            <a:r>
              <a:rPr sz="2200" dirty="0">
                <a:latin typeface="Calibri"/>
                <a:cs typeface="Calibri"/>
              </a:rPr>
              <a:t>eşdeğer</a:t>
            </a:r>
            <a:r>
              <a:rPr sz="2200" spc="-40" dirty="0">
                <a:latin typeface="Calibri"/>
                <a:cs typeface="Calibri"/>
              </a:rPr>
              <a:t> </a:t>
            </a:r>
            <a:r>
              <a:rPr sz="2200" dirty="0">
                <a:latin typeface="Calibri"/>
                <a:cs typeface="Calibri"/>
              </a:rPr>
              <a:t>devre</a:t>
            </a:r>
            <a:r>
              <a:rPr sz="2200" spc="-60" dirty="0">
                <a:latin typeface="Calibri"/>
                <a:cs typeface="Calibri"/>
              </a:rPr>
              <a:t> </a:t>
            </a:r>
            <a:r>
              <a:rPr sz="2200" spc="-10" dirty="0">
                <a:latin typeface="Calibri"/>
                <a:cs typeface="Calibri"/>
              </a:rPr>
              <a:t>çizilir.</a:t>
            </a:r>
            <a:endParaRPr sz="2200">
              <a:latin typeface="Calibri"/>
              <a:cs typeface="Calibri"/>
            </a:endParaRPr>
          </a:p>
          <a:p>
            <a:pPr marL="126364">
              <a:lnSpc>
                <a:spcPct val="100000"/>
              </a:lnSpc>
            </a:pPr>
            <a:r>
              <a:rPr sz="2200" dirty="0">
                <a:latin typeface="Calibri"/>
                <a:cs typeface="Calibri"/>
              </a:rPr>
              <a:t>Bir</a:t>
            </a:r>
            <a:r>
              <a:rPr sz="2200" spc="-60" dirty="0">
                <a:latin typeface="Calibri"/>
                <a:cs typeface="Calibri"/>
              </a:rPr>
              <a:t> </a:t>
            </a:r>
            <a:r>
              <a:rPr sz="2200" dirty="0">
                <a:latin typeface="Calibri"/>
                <a:cs typeface="Calibri"/>
              </a:rPr>
              <a:t>çevre</a:t>
            </a:r>
            <a:r>
              <a:rPr sz="2200" spc="-55" dirty="0">
                <a:latin typeface="Calibri"/>
                <a:cs typeface="Calibri"/>
              </a:rPr>
              <a:t> </a:t>
            </a:r>
            <a:r>
              <a:rPr sz="2200" dirty="0">
                <a:latin typeface="Calibri"/>
                <a:cs typeface="Calibri"/>
              </a:rPr>
              <a:t>yönü</a:t>
            </a:r>
            <a:r>
              <a:rPr sz="2200" spc="-55" dirty="0">
                <a:latin typeface="Calibri"/>
                <a:cs typeface="Calibri"/>
              </a:rPr>
              <a:t> </a:t>
            </a:r>
            <a:r>
              <a:rPr sz="2200" dirty="0">
                <a:latin typeface="Calibri"/>
                <a:cs typeface="Calibri"/>
              </a:rPr>
              <a:t>alınarak,</a:t>
            </a:r>
            <a:r>
              <a:rPr sz="2200" spc="-65" dirty="0">
                <a:latin typeface="Calibri"/>
                <a:cs typeface="Calibri"/>
              </a:rPr>
              <a:t> </a:t>
            </a:r>
            <a:r>
              <a:rPr sz="2200" spc="-10" dirty="0">
                <a:latin typeface="Calibri"/>
                <a:cs typeface="Calibri"/>
              </a:rPr>
              <a:t>Kirşof’un</a:t>
            </a:r>
            <a:endParaRPr sz="2200">
              <a:latin typeface="Calibri"/>
              <a:cs typeface="Calibri"/>
            </a:endParaRPr>
          </a:p>
          <a:p>
            <a:pPr marL="126364">
              <a:lnSpc>
                <a:spcPct val="100000"/>
              </a:lnSpc>
            </a:pPr>
            <a:r>
              <a:rPr sz="2200" dirty="0">
                <a:latin typeface="Calibri"/>
                <a:cs typeface="Calibri"/>
              </a:rPr>
              <a:t>Gerilimler</a:t>
            </a:r>
            <a:r>
              <a:rPr sz="2200" spc="-70" dirty="0">
                <a:latin typeface="Calibri"/>
                <a:cs typeface="Calibri"/>
              </a:rPr>
              <a:t> </a:t>
            </a:r>
            <a:r>
              <a:rPr sz="2200" dirty="0">
                <a:latin typeface="Calibri"/>
                <a:cs typeface="Calibri"/>
              </a:rPr>
              <a:t>Kanunundan</a:t>
            </a:r>
            <a:r>
              <a:rPr sz="2200" spc="-90" dirty="0">
                <a:latin typeface="Calibri"/>
                <a:cs typeface="Calibri"/>
              </a:rPr>
              <a:t> </a:t>
            </a:r>
            <a:r>
              <a:rPr sz="2200" dirty="0">
                <a:latin typeface="Calibri"/>
                <a:cs typeface="Calibri"/>
              </a:rPr>
              <a:t>istenilen</a:t>
            </a:r>
            <a:r>
              <a:rPr sz="2200" spc="-75" dirty="0">
                <a:latin typeface="Calibri"/>
                <a:cs typeface="Calibri"/>
              </a:rPr>
              <a:t> </a:t>
            </a:r>
            <a:r>
              <a:rPr sz="2200" spc="-10" dirty="0">
                <a:latin typeface="Calibri"/>
                <a:cs typeface="Calibri"/>
              </a:rPr>
              <a:t>değer</a:t>
            </a:r>
            <a:endParaRPr sz="2200">
              <a:latin typeface="Calibri"/>
              <a:cs typeface="Calibri"/>
            </a:endParaRPr>
          </a:p>
          <a:p>
            <a:pPr marL="126364">
              <a:lnSpc>
                <a:spcPct val="100000"/>
              </a:lnSpc>
            </a:pPr>
            <a:r>
              <a:rPr sz="2200" spc="-10" dirty="0">
                <a:latin typeface="Calibri"/>
                <a:cs typeface="Calibri"/>
              </a:rPr>
              <a:t>bulunur.</a:t>
            </a:r>
            <a:endParaRPr sz="2200">
              <a:latin typeface="Calibri"/>
              <a:cs typeface="Calibri"/>
            </a:endParaRPr>
          </a:p>
          <a:p>
            <a:pPr>
              <a:lnSpc>
                <a:spcPct val="100000"/>
              </a:lnSpc>
              <a:spcBef>
                <a:spcPts val="1750"/>
              </a:spcBef>
            </a:pPr>
            <a:endParaRPr sz="2200">
              <a:latin typeface="Calibri"/>
              <a:cs typeface="Calibri"/>
            </a:endParaRPr>
          </a:p>
          <a:p>
            <a:pPr marL="126364">
              <a:lnSpc>
                <a:spcPct val="100000"/>
              </a:lnSpc>
            </a:pPr>
            <a:r>
              <a:rPr sz="2200" dirty="0">
                <a:latin typeface="Calibri"/>
                <a:cs typeface="Calibri"/>
              </a:rPr>
              <a:t>Açık</a:t>
            </a:r>
            <a:r>
              <a:rPr sz="2200" spc="-55" dirty="0">
                <a:latin typeface="Calibri"/>
                <a:cs typeface="Calibri"/>
              </a:rPr>
              <a:t> </a:t>
            </a:r>
            <a:r>
              <a:rPr sz="2200" dirty="0">
                <a:latin typeface="Calibri"/>
                <a:cs typeface="Calibri"/>
              </a:rPr>
              <a:t>bir</a:t>
            </a:r>
            <a:r>
              <a:rPr sz="2200" spc="-50" dirty="0">
                <a:latin typeface="Calibri"/>
                <a:cs typeface="Calibri"/>
              </a:rPr>
              <a:t> </a:t>
            </a:r>
            <a:r>
              <a:rPr sz="2200" dirty="0">
                <a:latin typeface="Calibri"/>
                <a:cs typeface="Calibri"/>
              </a:rPr>
              <a:t>devrede</a:t>
            </a:r>
            <a:r>
              <a:rPr sz="2200" spc="-50" dirty="0">
                <a:latin typeface="Calibri"/>
                <a:cs typeface="Calibri"/>
              </a:rPr>
              <a:t> </a:t>
            </a:r>
            <a:r>
              <a:rPr sz="2200" dirty="0">
                <a:latin typeface="Calibri"/>
                <a:cs typeface="Calibri"/>
              </a:rPr>
              <a:t>elemanlar</a:t>
            </a:r>
            <a:r>
              <a:rPr sz="2200" spc="-55" dirty="0">
                <a:latin typeface="Calibri"/>
                <a:cs typeface="Calibri"/>
              </a:rPr>
              <a:t> </a:t>
            </a:r>
            <a:r>
              <a:rPr sz="2200" spc="-10" dirty="0">
                <a:latin typeface="Calibri"/>
                <a:cs typeface="Calibri"/>
              </a:rPr>
              <a:t>üzerinde</a:t>
            </a:r>
            <a:endParaRPr sz="2200">
              <a:latin typeface="Calibri"/>
              <a:cs typeface="Calibri"/>
            </a:endParaRPr>
          </a:p>
          <a:p>
            <a:pPr marL="126364">
              <a:lnSpc>
                <a:spcPct val="100000"/>
              </a:lnSpc>
            </a:pPr>
            <a:r>
              <a:rPr sz="2200" dirty="0">
                <a:latin typeface="Calibri"/>
                <a:cs typeface="Calibri"/>
              </a:rPr>
              <a:t>bir</a:t>
            </a:r>
            <a:r>
              <a:rPr sz="2200" spc="-50" dirty="0">
                <a:latin typeface="Calibri"/>
                <a:cs typeface="Calibri"/>
              </a:rPr>
              <a:t> </a:t>
            </a:r>
            <a:r>
              <a:rPr sz="2200" dirty="0">
                <a:latin typeface="Calibri"/>
                <a:cs typeface="Calibri"/>
              </a:rPr>
              <a:t>akım</a:t>
            </a:r>
            <a:r>
              <a:rPr sz="2200" spc="-40" dirty="0">
                <a:latin typeface="Calibri"/>
                <a:cs typeface="Calibri"/>
              </a:rPr>
              <a:t> </a:t>
            </a:r>
            <a:r>
              <a:rPr sz="2200" dirty="0">
                <a:latin typeface="Calibri"/>
                <a:cs typeface="Calibri"/>
              </a:rPr>
              <a:t>geçişi</a:t>
            </a:r>
            <a:r>
              <a:rPr sz="2200" spc="-35" dirty="0">
                <a:latin typeface="Calibri"/>
                <a:cs typeface="Calibri"/>
              </a:rPr>
              <a:t> </a:t>
            </a:r>
            <a:r>
              <a:rPr sz="2200" dirty="0">
                <a:latin typeface="Calibri"/>
                <a:cs typeface="Calibri"/>
              </a:rPr>
              <a:t>olmaz.</a:t>
            </a:r>
            <a:r>
              <a:rPr sz="2200" spc="-30" dirty="0">
                <a:latin typeface="Calibri"/>
                <a:cs typeface="Calibri"/>
              </a:rPr>
              <a:t> </a:t>
            </a:r>
            <a:r>
              <a:rPr sz="2200" dirty="0">
                <a:latin typeface="Calibri"/>
                <a:cs typeface="Calibri"/>
              </a:rPr>
              <a:t>V</a:t>
            </a:r>
            <a:r>
              <a:rPr sz="2175" baseline="-21072" dirty="0">
                <a:latin typeface="Calibri"/>
                <a:cs typeface="Calibri"/>
              </a:rPr>
              <a:t>0</a:t>
            </a:r>
            <a:r>
              <a:rPr sz="2175" spc="187" baseline="-21072" dirty="0">
                <a:latin typeface="Calibri"/>
                <a:cs typeface="Calibri"/>
              </a:rPr>
              <a:t> </a:t>
            </a:r>
            <a:r>
              <a:rPr sz="2200" dirty="0">
                <a:latin typeface="Calibri"/>
                <a:cs typeface="Calibri"/>
              </a:rPr>
              <a:t>değeri</a:t>
            </a:r>
            <a:r>
              <a:rPr sz="2200" spc="-25" dirty="0">
                <a:latin typeface="Calibri"/>
                <a:cs typeface="Calibri"/>
              </a:rPr>
              <a:t> </a:t>
            </a:r>
            <a:r>
              <a:rPr sz="2200" spc="-50" dirty="0">
                <a:latin typeface="Calibri"/>
                <a:cs typeface="Calibri"/>
              </a:rPr>
              <a:t>R</a:t>
            </a:r>
            <a:endParaRPr sz="2200">
              <a:latin typeface="Calibri"/>
              <a:cs typeface="Calibri"/>
            </a:endParaRPr>
          </a:p>
          <a:p>
            <a:pPr marL="126364" marR="219075">
              <a:lnSpc>
                <a:spcPct val="100000"/>
              </a:lnSpc>
              <a:spcBef>
                <a:spcPts val="5"/>
              </a:spcBef>
            </a:pPr>
            <a:r>
              <a:rPr sz="2200" dirty="0">
                <a:latin typeface="Calibri"/>
                <a:cs typeface="Calibri"/>
              </a:rPr>
              <a:t>direnci</a:t>
            </a:r>
            <a:r>
              <a:rPr sz="2200" spc="-65" dirty="0">
                <a:latin typeface="Calibri"/>
                <a:cs typeface="Calibri"/>
              </a:rPr>
              <a:t> </a:t>
            </a:r>
            <a:r>
              <a:rPr sz="2200" spc="-10" dirty="0">
                <a:latin typeface="Calibri"/>
                <a:cs typeface="Calibri"/>
              </a:rPr>
              <a:t>üzerine</a:t>
            </a:r>
            <a:r>
              <a:rPr sz="2200" spc="-70" dirty="0">
                <a:latin typeface="Calibri"/>
                <a:cs typeface="Calibri"/>
              </a:rPr>
              <a:t> </a:t>
            </a:r>
            <a:r>
              <a:rPr sz="2200" dirty="0">
                <a:latin typeface="Calibri"/>
                <a:cs typeface="Calibri"/>
              </a:rPr>
              <a:t>düşen</a:t>
            </a:r>
            <a:r>
              <a:rPr sz="2200" spc="-70" dirty="0">
                <a:latin typeface="Calibri"/>
                <a:cs typeface="Calibri"/>
              </a:rPr>
              <a:t> </a:t>
            </a:r>
            <a:r>
              <a:rPr sz="2200" dirty="0">
                <a:latin typeface="Calibri"/>
                <a:cs typeface="Calibri"/>
              </a:rPr>
              <a:t>gerilime</a:t>
            </a:r>
            <a:r>
              <a:rPr sz="2200" spc="-55" dirty="0">
                <a:latin typeface="Calibri"/>
                <a:cs typeface="Calibri"/>
              </a:rPr>
              <a:t> </a:t>
            </a:r>
            <a:r>
              <a:rPr sz="2200" spc="-10" dirty="0">
                <a:latin typeface="Calibri"/>
                <a:cs typeface="Calibri"/>
              </a:rPr>
              <a:t>eşittir. </a:t>
            </a:r>
            <a:r>
              <a:rPr sz="2200" dirty="0">
                <a:latin typeface="Calibri"/>
                <a:cs typeface="Calibri"/>
              </a:rPr>
              <a:t>Bu</a:t>
            </a:r>
            <a:r>
              <a:rPr sz="2200" spc="-15" dirty="0">
                <a:latin typeface="Calibri"/>
                <a:cs typeface="Calibri"/>
              </a:rPr>
              <a:t> </a:t>
            </a:r>
            <a:r>
              <a:rPr sz="2200" dirty="0">
                <a:latin typeface="Calibri"/>
                <a:cs typeface="Calibri"/>
              </a:rPr>
              <a:t>da</a:t>
            </a:r>
            <a:r>
              <a:rPr sz="2200" spc="-15" dirty="0">
                <a:latin typeface="Calibri"/>
                <a:cs typeface="Calibri"/>
              </a:rPr>
              <a:t> </a:t>
            </a:r>
            <a:r>
              <a:rPr sz="2200" dirty="0">
                <a:latin typeface="Calibri"/>
                <a:cs typeface="Calibri"/>
              </a:rPr>
              <a:t>0</a:t>
            </a:r>
            <a:r>
              <a:rPr sz="2200" spc="-5" dirty="0">
                <a:latin typeface="Calibri"/>
                <a:cs typeface="Calibri"/>
              </a:rPr>
              <a:t> </a:t>
            </a:r>
            <a:r>
              <a:rPr sz="2200" spc="-10" dirty="0">
                <a:latin typeface="Calibri"/>
                <a:cs typeface="Calibri"/>
              </a:rPr>
              <a:t>voltur.</a:t>
            </a:r>
            <a:endParaRPr sz="2200">
              <a:latin typeface="Calibri"/>
              <a:cs typeface="Calibri"/>
            </a:endParaRPr>
          </a:p>
          <a:p>
            <a:pPr marL="50800">
              <a:lnSpc>
                <a:spcPct val="100000"/>
              </a:lnSpc>
              <a:spcBef>
                <a:spcPts val="1450"/>
              </a:spcBef>
            </a:pPr>
            <a:r>
              <a:rPr sz="2300" i="1" dirty="0">
                <a:latin typeface="Times New Roman"/>
                <a:cs typeface="Times New Roman"/>
              </a:rPr>
              <a:t>V</a:t>
            </a:r>
            <a:r>
              <a:rPr sz="2025" baseline="-24691" dirty="0">
                <a:latin typeface="Times New Roman"/>
                <a:cs typeface="Times New Roman"/>
              </a:rPr>
              <a:t>0</a:t>
            </a:r>
            <a:r>
              <a:rPr sz="2025" spc="690" baseline="-24691" dirty="0">
                <a:latin typeface="Times New Roman"/>
                <a:cs typeface="Times New Roman"/>
              </a:rPr>
              <a:t> </a:t>
            </a:r>
            <a:r>
              <a:rPr sz="2300" dirty="0">
                <a:latin typeface="Symbol"/>
                <a:cs typeface="Symbol"/>
              </a:rPr>
              <a:t></a:t>
            </a:r>
            <a:r>
              <a:rPr sz="2300" spc="-280" dirty="0">
                <a:latin typeface="Times New Roman"/>
                <a:cs typeface="Times New Roman"/>
              </a:rPr>
              <a:t> </a:t>
            </a:r>
            <a:r>
              <a:rPr sz="2300" i="1" dirty="0">
                <a:latin typeface="Times New Roman"/>
                <a:cs typeface="Times New Roman"/>
              </a:rPr>
              <a:t>V</a:t>
            </a:r>
            <a:r>
              <a:rPr sz="2025" i="1" baseline="-24691" dirty="0">
                <a:latin typeface="Times New Roman"/>
                <a:cs typeface="Times New Roman"/>
              </a:rPr>
              <a:t>R</a:t>
            </a:r>
            <a:r>
              <a:rPr sz="2025" i="1" spc="120" baseline="-24691" dirty="0">
                <a:latin typeface="Times New Roman"/>
                <a:cs typeface="Times New Roman"/>
              </a:rPr>
              <a:t>  </a:t>
            </a:r>
            <a:r>
              <a:rPr sz="2300" dirty="0">
                <a:latin typeface="Symbol"/>
                <a:cs typeface="Symbol"/>
              </a:rPr>
              <a:t></a:t>
            </a:r>
            <a:r>
              <a:rPr sz="2300" spc="20" dirty="0">
                <a:latin typeface="Times New Roman"/>
                <a:cs typeface="Times New Roman"/>
              </a:rPr>
              <a:t> </a:t>
            </a:r>
            <a:r>
              <a:rPr sz="2300" i="1" spc="125" dirty="0">
                <a:latin typeface="Times New Roman"/>
                <a:cs typeface="Times New Roman"/>
              </a:rPr>
              <a:t>I</a:t>
            </a:r>
            <a:r>
              <a:rPr sz="2025" i="1" spc="187" baseline="-24691" dirty="0">
                <a:latin typeface="Times New Roman"/>
                <a:cs typeface="Times New Roman"/>
              </a:rPr>
              <a:t>R</a:t>
            </a:r>
            <a:r>
              <a:rPr sz="2025" i="1" spc="322" baseline="-24691" dirty="0">
                <a:latin typeface="Times New Roman"/>
                <a:cs typeface="Times New Roman"/>
              </a:rPr>
              <a:t> </a:t>
            </a:r>
            <a:r>
              <a:rPr sz="2300" dirty="0">
                <a:latin typeface="Symbol"/>
                <a:cs typeface="Symbol"/>
              </a:rPr>
              <a:t></a:t>
            </a:r>
            <a:r>
              <a:rPr sz="2300" spc="-185" dirty="0">
                <a:latin typeface="Times New Roman"/>
                <a:cs typeface="Times New Roman"/>
              </a:rPr>
              <a:t> </a:t>
            </a:r>
            <a:r>
              <a:rPr sz="2300" i="1" dirty="0">
                <a:latin typeface="Times New Roman"/>
                <a:cs typeface="Times New Roman"/>
              </a:rPr>
              <a:t>R</a:t>
            </a:r>
            <a:r>
              <a:rPr sz="2300" i="1" spc="-25" dirty="0">
                <a:latin typeface="Times New Roman"/>
                <a:cs typeface="Times New Roman"/>
              </a:rPr>
              <a:t> </a:t>
            </a:r>
            <a:r>
              <a:rPr sz="2300" dirty="0">
                <a:latin typeface="Symbol"/>
                <a:cs typeface="Symbol"/>
              </a:rPr>
              <a:t></a:t>
            </a:r>
            <a:r>
              <a:rPr sz="2300" spc="-85" dirty="0">
                <a:latin typeface="Times New Roman"/>
                <a:cs typeface="Times New Roman"/>
              </a:rPr>
              <a:t> </a:t>
            </a:r>
            <a:r>
              <a:rPr sz="2300" spc="120" dirty="0">
                <a:latin typeface="Times New Roman"/>
                <a:cs typeface="Times New Roman"/>
              </a:rPr>
              <a:t>0</a:t>
            </a:r>
            <a:r>
              <a:rPr sz="2300" spc="120" dirty="0">
                <a:latin typeface="Symbol"/>
                <a:cs typeface="Symbol"/>
              </a:rPr>
              <a:t></a:t>
            </a:r>
            <a:r>
              <a:rPr sz="2300" spc="-340" dirty="0">
                <a:latin typeface="Times New Roman"/>
                <a:cs typeface="Times New Roman"/>
              </a:rPr>
              <a:t> </a:t>
            </a:r>
            <a:r>
              <a:rPr sz="2300" spc="-25" dirty="0">
                <a:latin typeface="Times New Roman"/>
                <a:cs typeface="Times New Roman"/>
              </a:rPr>
              <a:t>3</a:t>
            </a:r>
            <a:r>
              <a:rPr sz="2300" i="1" spc="-25" dirty="0">
                <a:latin typeface="Times New Roman"/>
                <a:cs typeface="Times New Roman"/>
              </a:rPr>
              <a:t>K</a:t>
            </a:r>
            <a:endParaRPr sz="2300">
              <a:latin typeface="Times New Roman"/>
              <a:cs typeface="Times New Roman"/>
            </a:endParaRPr>
          </a:p>
        </p:txBody>
      </p:sp>
      <p:grpSp>
        <p:nvGrpSpPr>
          <p:cNvPr id="21" name="object 21"/>
          <p:cNvGrpSpPr/>
          <p:nvPr/>
        </p:nvGrpSpPr>
        <p:grpSpPr>
          <a:xfrm>
            <a:off x="147275" y="4146017"/>
            <a:ext cx="3478529" cy="2073910"/>
            <a:chOff x="147275" y="4146017"/>
            <a:chExt cx="3478529" cy="2073910"/>
          </a:xfrm>
        </p:grpSpPr>
        <p:sp>
          <p:nvSpPr>
            <p:cNvPr id="22" name="object 22"/>
            <p:cNvSpPr/>
            <p:nvPr/>
          </p:nvSpPr>
          <p:spPr>
            <a:xfrm>
              <a:off x="1966935" y="4226775"/>
              <a:ext cx="843280" cy="0"/>
            </a:xfrm>
            <a:custGeom>
              <a:avLst/>
              <a:gdLst/>
              <a:ahLst/>
              <a:cxnLst/>
              <a:rect l="l" t="t" r="r" b="b"/>
              <a:pathLst>
                <a:path w="843280">
                  <a:moveTo>
                    <a:pt x="0" y="0"/>
                  </a:moveTo>
                  <a:lnTo>
                    <a:pt x="843136" y="0"/>
                  </a:lnTo>
                </a:path>
              </a:pathLst>
            </a:custGeom>
            <a:ln w="36702">
              <a:solidFill>
                <a:srgbClr val="000000"/>
              </a:solidFill>
            </a:ln>
          </p:spPr>
          <p:txBody>
            <a:bodyPr wrap="square" lIns="0" tIns="0" rIns="0" bIns="0" rtlCol="0"/>
            <a:lstStyle/>
            <a:p>
              <a:endParaRPr/>
            </a:p>
          </p:txBody>
        </p:sp>
        <p:sp>
          <p:nvSpPr>
            <p:cNvPr id="23" name="object 23"/>
            <p:cNvSpPr/>
            <p:nvPr/>
          </p:nvSpPr>
          <p:spPr>
            <a:xfrm>
              <a:off x="2791676" y="4208437"/>
              <a:ext cx="37465" cy="551180"/>
            </a:xfrm>
            <a:custGeom>
              <a:avLst/>
              <a:gdLst/>
              <a:ahLst/>
              <a:cxnLst/>
              <a:rect l="l" t="t" r="r" b="b"/>
              <a:pathLst>
                <a:path w="37464" h="551179">
                  <a:moveTo>
                    <a:pt x="36921" y="0"/>
                  </a:moveTo>
                  <a:lnTo>
                    <a:pt x="0" y="0"/>
                  </a:lnTo>
                  <a:lnTo>
                    <a:pt x="0" y="551002"/>
                  </a:lnTo>
                  <a:lnTo>
                    <a:pt x="36921" y="551002"/>
                  </a:lnTo>
                  <a:lnTo>
                    <a:pt x="36921" y="0"/>
                  </a:lnTo>
                  <a:close/>
                </a:path>
              </a:pathLst>
            </a:custGeom>
            <a:solidFill>
              <a:srgbClr val="000000"/>
            </a:solidFill>
          </p:spPr>
          <p:txBody>
            <a:bodyPr wrap="square" lIns="0" tIns="0" rIns="0" bIns="0" rtlCol="0"/>
            <a:lstStyle/>
            <a:p>
              <a:endParaRPr/>
            </a:p>
          </p:txBody>
        </p:sp>
        <p:sp>
          <p:nvSpPr>
            <p:cNvPr id="24" name="object 24"/>
            <p:cNvSpPr/>
            <p:nvPr/>
          </p:nvSpPr>
          <p:spPr>
            <a:xfrm>
              <a:off x="587258" y="4226775"/>
              <a:ext cx="2970530" cy="1924050"/>
            </a:xfrm>
            <a:custGeom>
              <a:avLst/>
              <a:gdLst/>
              <a:ahLst/>
              <a:cxnLst/>
              <a:rect l="l" t="t" r="r" b="b"/>
              <a:pathLst>
                <a:path w="2970529" h="1924050">
                  <a:moveTo>
                    <a:pt x="2970138" y="0"/>
                  </a:moveTo>
                  <a:lnTo>
                    <a:pt x="2222813" y="0"/>
                  </a:lnTo>
                </a:path>
                <a:path w="2970529" h="1924050">
                  <a:moveTo>
                    <a:pt x="555703" y="0"/>
                  </a:moveTo>
                  <a:lnTo>
                    <a:pt x="0" y="0"/>
                  </a:lnTo>
                  <a:lnTo>
                    <a:pt x="0" y="552399"/>
                  </a:lnTo>
                </a:path>
                <a:path w="2970529" h="1924050">
                  <a:moveTo>
                    <a:pt x="0" y="1371474"/>
                  </a:moveTo>
                  <a:lnTo>
                    <a:pt x="0" y="1923881"/>
                  </a:lnTo>
                  <a:lnTo>
                    <a:pt x="2222813" y="1923881"/>
                  </a:lnTo>
                </a:path>
                <a:path w="2970529" h="1924050">
                  <a:moveTo>
                    <a:pt x="2970138" y="1923881"/>
                  </a:moveTo>
                  <a:lnTo>
                    <a:pt x="2222813" y="1923881"/>
                  </a:lnTo>
                </a:path>
                <a:path w="2970529" h="1924050">
                  <a:moveTo>
                    <a:pt x="2222813" y="1638149"/>
                  </a:moveTo>
                  <a:lnTo>
                    <a:pt x="2222813" y="1923881"/>
                  </a:lnTo>
                </a:path>
                <a:path w="2970529" h="1924050">
                  <a:moveTo>
                    <a:pt x="555703" y="0"/>
                  </a:moveTo>
                  <a:lnTo>
                    <a:pt x="823973" y="0"/>
                  </a:lnTo>
                </a:path>
                <a:path w="2970529" h="1924050">
                  <a:moveTo>
                    <a:pt x="1379677" y="0"/>
                  </a:moveTo>
                  <a:lnTo>
                    <a:pt x="1264704" y="0"/>
                  </a:lnTo>
                </a:path>
              </a:pathLst>
            </a:custGeom>
            <a:ln w="36811">
              <a:solidFill>
                <a:srgbClr val="000000"/>
              </a:solidFill>
            </a:ln>
          </p:spPr>
          <p:txBody>
            <a:bodyPr wrap="square" lIns="0" tIns="0" rIns="0" bIns="0" rtlCol="0"/>
            <a:lstStyle/>
            <a:p>
              <a:endParaRPr/>
            </a:p>
          </p:txBody>
        </p:sp>
        <p:pic>
          <p:nvPicPr>
            <p:cNvPr id="25" name="object 25"/>
            <p:cNvPicPr/>
            <p:nvPr/>
          </p:nvPicPr>
          <p:blipFill>
            <a:blip r:embed="rId5" cstate="print"/>
            <a:stretch>
              <a:fillRect/>
            </a:stretch>
          </p:blipFill>
          <p:spPr>
            <a:xfrm>
              <a:off x="3477927" y="4146017"/>
              <a:ext cx="147696" cy="146910"/>
            </a:xfrm>
            <a:prstGeom prst="rect">
              <a:avLst/>
            </a:prstGeom>
          </p:spPr>
        </p:pic>
        <p:sp>
          <p:nvSpPr>
            <p:cNvPr id="26" name="object 26"/>
            <p:cNvSpPr/>
            <p:nvPr/>
          </p:nvSpPr>
          <p:spPr>
            <a:xfrm>
              <a:off x="165690" y="4779174"/>
              <a:ext cx="843280" cy="819150"/>
            </a:xfrm>
            <a:custGeom>
              <a:avLst/>
              <a:gdLst/>
              <a:ahLst/>
              <a:cxnLst/>
              <a:rect l="l" t="t" r="r" b="b"/>
              <a:pathLst>
                <a:path w="843280" h="819150">
                  <a:moveTo>
                    <a:pt x="0" y="533351"/>
                  </a:moveTo>
                  <a:lnTo>
                    <a:pt x="843136" y="533351"/>
                  </a:lnTo>
                </a:path>
                <a:path w="843280" h="819150">
                  <a:moveTo>
                    <a:pt x="287432" y="400013"/>
                  </a:moveTo>
                  <a:lnTo>
                    <a:pt x="555703" y="400013"/>
                  </a:lnTo>
                </a:path>
                <a:path w="843280" h="819150">
                  <a:moveTo>
                    <a:pt x="421568" y="400013"/>
                  </a:moveTo>
                  <a:lnTo>
                    <a:pt x="421568" y="266675"/>
                  </a:lnTo>
                </a:path>
                <a:path w="843280" h="819150">
                  <a:moveTo>
                    <a:pt x="421568" y="819074"/>
                  </a:moveTo>
                  <a:lnTo>
                    <a:pt x="421568" y="533351"/>
                  </a:lnTo>
                </a:path>
                <a:path w="843280" h="819150">
                  <a:moveTo>
                    <a:pt x="421568" y="0"/>
                  </a:moveTo>
                  <a:lnTo>
                    <a:pt x="421568" y="266675"/>
                  </a:lnTo>
                </a:path>
              </a:pathLst>
            </a:custGeom>
            <a:ln w="36811">
              <a:solidFill>
                <a:srgbClr val="000000"/>
              </a:solidFill>
            </a:ln>
          </p:spPr>
          <p:txBody>
            <a:bodyPr wrap="square" lIns="0" tIns="0" rIns="0" bIns="0" rtlCol="0"/>
            <a:lstStyle/>
            <a:p>
              <a:endParaRPr/>
            </a:p>
          </p:txBody>
        </p:sp>
        <p:pic>
          <p:nvPicPr>
            <p:cNvPr id="27" name="object 27"/>
            <p:cNvPicPr/>
            <p:nvPr/>
          </p:nvPicPr>
          <p:blipFill>
            <a:blip r:embed="rId6" cstate="print"/>
            <a:stretch>
              <a:fillRect/>
            </a:stretch>
          </p:blipFill>
          <p:spPr>
            <a:xfrm>
              <a:off x="3477927" y="6072911"/>
              <a:ext cx="147696" cy="146920"/>
            </a:xfrm>
            <a:prstGeom prst="rect">
              <a:avLst/>
            </a:prstGeom>
          </p:spPr>
        </p:pic>
      </p:grpSp>
      <p:sp>
        <p:nvSpPr>
          <p:cNvPr id="28" name="object 28"/>
          <p:cNvSpPr txBox="1"/>
          <p:nvPr/>
        </p:nvSpPr>
        <p:spPr>
          <a:xfrm>
            <a:off x="1474951" y="4175540"/>
            <a:ext cx="315595" cy="391160"/>
          </a:xfrm>
          <a:prstGeom prst="rect">
            <a:avLst/>
          </a:prstGeom>
        </p:spPr>
        <p:txBody>
          <a:bodyPr vert="horz" wrap="square" lIns="0" tIns="12700" rIns="0" bIns="0" rtlCol="0">
            <a:spAutoFit/>
          </a:bodyPr>
          <a:lstStyle/>
          <a:p>
            <a:pPr marL="12700">
              <a:lnSpc>
                <a:spcPct val="100000"/>
              </a:lnSpc>
              <a:spcBef>
                <a:spcPts val="100"/>
              </a:spcBef>
            </a:pPr>
            <a:r>
              <a:rPr sz="2400" b="1" spc="-25" dirty="0">
                <a:solidFill>
                  <a:srgbClr val="C00000"/>
                </a:solidFill>
                <a:latin typeface="Arial"/>
                <a:cs typeface="Arial"/>
              </a:rPr>
              <a:t>Si</a:t>
            </a:r>
            <a:endParaRPr sz="2400">
              <a:latin typeface="Arial"/>
              <a:cs typeface="Arial"/>
            </a:endParaRPr>
          </a:p>
        </p:txBody>
      </p:sp>
      <p:grpSp>
        <p:nvGrpSpPr>
          <p:cNvPr id="29" name="object 29"/>
          <p:cNvGrpSpPr/>
          <p:nvPr/>
        </p:nvGrpSpPr>
        <p:grpSpPr>
          <a:xfrm>
            <a:off x="2676366" y="4760441"/>
            <a:ext cx="248285" cy="856615"/>
            <a:chOff x="2676366" y="4760441"/>
            <a:chExt cx="248285" cy="856615"/>
          </a:xfrm>
        </p:grpSpPr>
        <p:sp>
          <p:nvSpPr>
            <p:cNvPr id="30" name="object 30"/>
            <p:cNvSpPr/>
            <p:nvPr/>
          </p:nvSpPr>
          <p:spPr>
            <a:xfrm>
              <a:off x="2695098" y="4779174"/>
              <a:ext cx="210820" cy="819150"/>
            </a:xfrm>
            <a:custGeom>
              <a:avLst/>
              <a:gdLst/>
              <a:ahLst/>
              <a:cxnLst/>
              <a:rect l="l" t="t" r="r" b="b"/>
              <a:pathLst>
                <a:path w="210819" h="819150">
                  <a:moveTo>
                    <a:pt x="210784" y="0"/>
                  </a:moveTo>
                  <a:lnTo>
                    <a:pt x="0" y="0"/>
                  </a:lnTo>
                  <a:lnTo>
                    <a:pt x="0" y="819074"/>
                  </a:lnTo>
                  <a:lnTo>
                    <a:pt x="210784" y="819074"/>
                  </a:lnTo>
                  <a:lnTo>
                    <a:pt x="210784" y="0"/>
                  </a:lnTo>
                  <a:close/>
                </a:path>
              </a:pathLst>
            </a:custGeom>
            <a:solidFill>
              <a:srgbClr val="82B4E0">
                <a:alpha val="59999"/>
              </a:srgbClr>
            </a:solidFill>
          </p:spPr>
          <p:txBody>
            <a:bodyPr wrap="square" lIns="0" tIns="0" rIns="0" bIns="0" rtlCol="0"/>
            <a:lstStyle/>
            <a:p>
              <a:endParaRPr/>
            </a:p>
          </p:txBody>
        </p:sp>
        <p:sp>
          <p:nvSpPr>
            <p:cNvPr id="31" name="object 31"/>
            <p:cNvSpPr/>
            <p:nvPr/>
          </p:nvSpPr>
          <p:spPr>
            <a:xfrm>
              <a:off x="2695098" y="4779174"/>
              <a:ext cx="210820" cy="819150"/>
            </a:xfrm>
            <a:custGeom>
              <a:avLst/>
              <a:gdLst/>
              <a:ahLst/>
              <a:cxnLst/>
              <a:rect l="l" t="t" r="r" b="b"/>
              <a:pathLst>
                <a:path w="210819" h="819150">
                  <a:moveTo>
                    <a:pt x="0" y="819074"/>
                  </a:moveTo>
                  <a:lnTo>
                    <a:pt x="210784" y="819074"/>
                  </a:lnTo>
                  <a:lnTo>
                    <a:pt x="210784" y="0"/>
                  </a:lnTo>
                  <a:lnTo>
                    <a:pt x="0" y="0"/>
                  </a:lnTo>
                  <a:lnTo>
                    <a:pt x="0" y="819074"/>
                  </a:lnTo>
                  <a:close/>
                </a:path>
              </a:pathLst>
            </a:custGeom>
            <a:ln w="36908">
              <a:solidFill>
                <a:srgbClr val="000000"/>
              </a:solidFill>
            </a:ln>
          </p:spPr>
          <p:txBody>
            <a:bodyPr wrap="square" lIns="0" tIns="0" rIns="0" bIns="0" rtlCol="0"/>
            <a:lstStyle/>
            <a:p>
              <a:endParaRPr/>
            </a:p>
          </p:txBody>
        </p:sp>
      </p:grpSp>
      <p:sp>
        <p:nvSpPr>
          <p:cNvPr id="32" name="object 32"/>
          <p:cNvSpPr txBox="1"/>
          <p:nvPr/>
        </p:nvSpPr>
        <p:spPr>
          <a:xfrm>
            <a:off x="2923842" y="5211283"/>
            <a:ext cx="400685" cy="391160"/>
          </a:xfrm>
          <a:prstGeom prst="rect">
            <a:avLst/>
          </a:prstGeom>
        </p:spPr>
        <p:txBody>
          <a:bodyPr vert="horz" wrap="square" lIns="0" tIns="12700" rIns="0" bIns="0" rtlCol="0">
            <a:spAutoFit/>
          </a:bodyPr>
          <a:lstStyle/>
          <a:p>
            <a:pPr marL="12700">
              <a:lnSpc>
                <a:spcPct val="100000"/>
              </a:lnSpc>
              <a:spcBef>
                <a:spcPts val="100"/>
              </a:spcBef>
            </a:pPr>
            <a:r>
              <a:rPr sz="2400" spc="-25" dirty="0">
                <a:latin typeface="Microsoft Sans Serif"/>
                <a:cs typeface="Microsoft Sans Serif"/>
              </a:rPr>
              <a:t>3K</a:t>
            </a:r>
            <a:endParaRPr sz="2400">
              <a:latin typeface="Microsoft Sans Serif"/>
              <a:cs typeface="Microsoft Sans Serif"/>
            </a:endParaRPr>
          </a:p>
        </p:txBody>
      </p:sp>
      <p:grpSp>
        <p:nvGrpSpPr>
          <p:cNvPr id="33" name="object 33"/>
          <p:cNvGrpSpPr/>
          <p:nvPr/>
        </p:nvGrpSpPr>
        <p:grpSpPr>
          <a:xfrm>
            <a:off x="1358487" y="4146017"/>
            <a:ext cx="2245360" cy="2073910"/>
            <a:chOff x="1358487" y="4146017"/>
            <a:chExt cx="2245360" cy="2073910"/>
          </a:xfrm>
        </p:grpSpPr>
        <p:sp>
          <p:nvSpPr>
            <p:cNvPr id="34" name="object 34"/>
            <p:cNvSpPr/>
            <p:nvPr/>
          </p:nvSpPr>
          <p:spPr>
            <a:xfrm>
              <a:off x="3557397" y="4379161"/>
              <a:ext cx="0" cy="1638300"/>
            </a:xfrm>
            <a:custGeom>
              <a:avLst/>
              <a:gdLst/>
              <a:ahLst/>
              <a:cxnLst/>
              <a:rect l="l" t="t" r="r" b="b"/>
              <a:pathLst>
                <a:path h="1638300">
                  <a:moveTo>
                    <a:pt x="0" y="0"/>
                  </a:moveTo>
                  <a:lnTo>
                    <a:pt x="0" y="647640"/>
                  </a:lnTo>
                </a:path>
                <a:path h="1638300">
                  <a:moveTo>
                    <a:pt x="0" y="1009557"/>
                  </a:moveTo>
                  <a:lnTo>
                    <a:pt x="0" y="1638149"/>
                  </a:lnTo>
                </a:path>
              </a:pathLst>
            </a:custGeom>
            <a:ln w="12774">
              <a:solidFill>
                <a:srgbClr val="C00000"/>
              </a:solidFill>
              <a:prstDash val="sysDash"/>
            </a:ln>
          </p:spPr>
          <p:txBody>
            <a:bodyPr wrap="square" lIns="0" tIns="0" rIns="0" bIns="0" rtlCol="0"/>
            <a:lstStyle/>
            <a:p>
              <a:endParaRPr/>
            </a:p>
          </p:txBody>
        </p:sp>
        <p:pic>
          <p:nvPicPr>
            <p:cNvPr id="35" name="object 35"/>
            <p:cNvPicPr/>
            <p:nvPr/>
          </p:nvPicPr>
          <p:blipFill>
            <a:blip r:embed="rId7" cstate="print"/>
            <a:stretch>
              <a:fillRect/>
            </a:stretch>
          </p:blipFill>
          <p:spPr>
            <a:xfrm>
              <a:off x="3499910" y="4302968"/>
              <a:ext cx="103574" cy="95241"/>
            </a:xfrm>
            <a:prstGeom prst="rect">
              <a:avLst/>
            </a:prstGeom>
          </p:spPr>
        </p:pic>
        <p:pic>
          <p:nvPicPr>
            <p:cNvPr id="36" name="object 36"/>
            <p:cNvPicPr/>
            <p:nvPr/>
          </p:nvPicPr>
          <p:blipFill>
            <a:blip r:embed="rId8" cstate="print"/>
            <a:stretch>
              <a:fillRect/>
            </a:stretch>
          </p:blipFill>
          <p:spPr>
            <a:xfrm>
              <a:off x="3499910" y="5979214"/>
              <a:ext cx="103220" cy="95248"/>
            </a:xfrm>
            <a:prstGeom prst="rect">
              <a:avLst/>
            </a:prstGeom>
          </p:spPr>
        </p:pic>
        <p:pic>
          <p:nvPicPr>
            <p:cNvPr id="37" name="object 37"/>
            <p:cNvPicPr/>
            <p:nvPr/>
          </p:nvPicPr>
          <p:blipFill>
            <a:blip r:embed="rId9" cstate="print"/>
            <a:stretch>
              <a:fillRect/>
            </a:stretch>
          </p:blipFill>
          <p:spPr>
            <a:xfrm>
              <a:off x="1775993" y="4148151"/>
              <a:ext cx="147569" cy="146910"/>
            </a:xfrm>
            <a:prstGeom prst="rect">
              <a:avLst/>
            </a:prstGeom>
          </p:spPr>
        </p:pic>
        <p:pic>
          <p:nvPicPr>
            <p:cNvPr id="38" name="object 38"/>
            <p:cNvPicPr/>
            <p:nvPr/>
          </p:nvPicPr>
          <p:blipFill>
            <a:blip r:embed="rId10" cstate="print"/>
            <a:stretch>
              <a:fillRect/>
            </a:stretch>
          </p:blipFill>
          <p:spPr>
            <a:xfrm>
              <a:off x="1358487" y="4148151"/>
              <a:ext cx="147569" cy="146910"/>
            </a:xfrm>
            <a:prstGeom prst="rect">
              <a:avLst/>
            </a:prstGeom>
          </p:spPr>
        </p:pic>
        <p:sp>
          <p:nvSpPr>
            <p:cNvPr id="39" name="object 39"/>
            <p:cNvSpPr/>
            <p:nvPr/>
          </p:nvSpPr>
          <p:spPr>
            <a:xfrm>
              <a:off x="2791676" y="5579912"/>
              <a:ext cx="37465" cy="303530"/>
            </a:xfrm>
            <a:custGeom>
              <a:avLst/>
              <a:gdLst/>
              <a:ahLst/>
              <a:cxnLst/>
              <a:rect l="l" t="t" r="r" b="b"/>
              <a:pathLst>
                <a:path w="37464" h="303529">
                  <a:moveTo>
                    <a:pt x="36921" y="0"/>
                  </a:moveTo>
                  <a:lnTo>
                    <a:pt x="0" y="0"/>
                  </a:lnTo>
                  <a:lnTo>
                    <a:pt x="0" y="303375"/>
                  </a:lnTo>
                  <a:lnTo>
                    <a:pt x="36921" y="303375"/>
                  </a:lnTo>
                  <a:lnTo>
                    <a:pt x="36921" y="0"/>
                  </a:lnTo>
                  <a:close/>
                </a:path>
              </a:pathLst>
            </a:custGeom>
            <a:solidFill>
              <a:srgbClr val="000000"/>
            </a:solidFill>
          </p:spPr>
          <p:txBody>
            <a:bodyPr wrap="square" lIns="0" tIns="0" rIns="0" bIns="0" rtlCol="0"/>
            <a:lstStyle/>
            <a:p>
              <a:endParaRPr/>
            </a:p>
          </p:txBody>
        </p:sp>
        <p:pic>
          <p:nvPicPr>
            <p:cNvPr id="40" name="object 40"/>
            <p:cNvPicPr/>
            <p:nvPr/>
          </p:nvPicPr>
          <p:blipFill>
            <a:blip r:embed="rId11" cstate="print"/>
            <a:stretch>
              <a:fillRect/>
            </a:stretch>
          </p:blipFill>
          <p:spPr>
            <a:xfrm>
              <a:off x="2730602" y="4146017"/>
              <a:ext cx="147696" cy="146910"/>
            </a:xfrm>
            <a:prstGeom prst="rect">
              <a:avLst/>
            </a:prstGeom>
          </p:spPr>
        </p:pic>
        <p:pic>
          <p:nvPicPr>
            <p:cNvPr id="41" name="object 41"/>
            <p:cNvPicPr/>
            <p:nvPr/>
          </p:nvPicPr>
          <p:blipFill>
            <a:blip r:embed="rId12" cstate="print"/>
            <a:stretch>
              <a:fillRect/>
            </a:stretch>
          </p:blipFill>
          <p:spPr>
            <a:xfrm>
              <a:off x="2730602" y="6072911"/>
              <a:ext cx="147696" cy="146920"/>
            </a:xfrm>
            <a:prstGeom prst="rect">
              <a:avLst/>
            </a:prstGeom>
          </p:spPr>
        </p:pic>
      </p:grpSp>
      <p:sp>
        <p:nvSpPr>
          <p:cNvPr id="42" name="object 42"/>
          <p:cNvSpPr txBox="1"/>
          <p:nvPr/>
        </p:nvSpPr>
        <p:spPr>
          <a:xfrm>
            <a:off x="305444" y="5239230"/>
            <a:ext cx="1088390" cy="513080"/>
          </a:xfrm>
          <a:prstGeom prst="rect">
            <a:avLst/>
          </a:prstGeom>
        </p:spPr>
        <p:txBody>
          <a:bodyPr vert="horz" wrap="square" lIns="0" tIns="12700" rIns="0" bIns="0" rtlCol="0">
            <a:spAutoFit/>
          </a:bodyPr>
          <a:lstStyle/>
          <a:p>
            <a:pPr marL="12700">
              <a:lnSpc>
                <a:spcPct val="100000"/>
              </a:lnSpc>
              <a:spcBef>
                <a:spcPts val="100"/>
              </a:spcBef>
            </a:pPr>
            <a:r>
              <a:rPr sz="3200" dirty="0">
                <a:latin typeface="Microsoft Sans Serif"/>
                <a:cs typeface="Microsoft Sans Serif"/>
              </a:rPr>
              <a:t>+</a:t>
            </a:r>
            <a:r>
              <a:rPr sz="3200" spc="-95" dirty="0">
                <a:latin typeface="Microsoft Sans Serif"/>
                <a:cs typeface="Microsoft Sans Serif"/>
              </a:rPr>
              <a:t> </a:t>
            </a:r>
            <a:r>
              <a:rPr sz="3200" spc="-25" dirty="0">
                <a:latin typeface="Microsoft Sans Serif"/>
                <a:cs typeface="Microsoft Sans Serif"/>
              </a:rPr>
              <a:t>12V</a:t>
            </a:r>
            <a:endParaRPr sz="3200">
              <a:latin typeface="Microsoft Sans Serif"/>
              <a:cs typeface="Microsoft Sans Serif"/>
            </a:endParaRPr>
          </a:p>
        </p:txBody>
      </p:sp>
      <p:sp>
        <p:nvSpPr>
          <p:cNvPr id="43" name="object 43"/>
          <p:cNvSpPr txBox="1"/>
          <p:nvPr/>
        </p:nvSpPr>
        <p:spPr>
          <a:xfrm>
            <a:off x="295129" y="4595018"/>
            <a:ext cx="648970" cy="513080"/>
          </a:xfrm>
          <a:prstGeom prst="rect">
            <a:avLst/>
          </a:prstGeom>
        </p:spPr>
        <p:txBody>
          <a:bodyPr vert="horz" wrap="square" lIns="0" tIns="12700" rIns="0" bIns="0" rtlCol="0">
            <a:spAutoFit/>
          </a:bodyPr>
          <a:lstStyle/>
          <a:p>
            <a:pPr marL="38100">
              <a:lnSpc>
                <a:spcPct val="100000"/>
              </a:lnSpc>
              <a:spcBef>
                <a:spcPts val="100"/>
              </a:spcBef>
              <a:tabLst>
                <a:tab pos="361950" algn="l"/>
              </a:tabLst>
            </a:pPr>
            <a:r>
              <a:rPr sz="4800" spc="-75" baseline="-13888" dirty="0">
                <a:latin typeface="Microsoft Sans Serif"/>
                <a:cs typeface="Microsoft Sans Serif"/>
              </a:rPr>
              <a:t>-</a:t>
            </a:r>
            <a:r>
              <a:rPr sz="4800" baseline="-13888" dirty="0">
                <a:latin typeface="Microsoft Sans Serif"/>
                <a:cs typeface="Microsoft Sans Serif"/>
              </a:rPr>
              <a:t>	</a:t>
            </a:r>
            <a:r>
              <a:rPr sz="2400" spc="-25" dirty="0">
                <a:solidFill>
                  <a:srgbClr val="C00000"/>
                </a:solidFill>
                <a:latin typeface="Microsoft Sans Serif"/>
                <a:cs typeface="Microsoft Sans Serif"/>
              </a:rPr>
              <a:t>V</a:t>
            </a:r>
            <a:r>
              <a:rPr sz="2325" spc="-37" baseline="-12544" dirty="0">
                <a:solidFill>
                  <a:srgbClr val="C00000"/>
                </a:solidFill>
                <a:latin typeface="Microsoft Sans Serif"/>
                <a:cs typeface="Microsoft Sans Serif"/>
              </a:rPr>
              <a:t>i</a:t>
            </a:r>
            <a:endParaRPr sz="2325" baseline="-12544">
              <a:latin typeface="Microsoft Sans Serif"/>
              <a:cs typeface="Microsoft Sans Serif"/>
            </a:endParaRPr>
          </a:p>
        </p:txBody>
      </p:sp>
      <p:sp>
        <p:nvSpPr>
          <p:cNvPr id="44" name="object 44"/>
          <p:cNvSpPr txBox="1"/>
          <p:nvPr/>
        </p:nvSpPr>
        <p:spPr>
          <a:xfrm>
            <a:off x="2916838" y="4976405"/>
            <a:ext cx="1085850" cy="391160"/>
          </a:xfrm>
          <a:prstGeom prst="rect">
            <a:avLst/>
          </a:prstGeom>
        </p:spPr>
        <p:txBody>
          <a:bodyPr vert="horz" wrap="square" lIns="0" tIns="12700" rIns="0" bIns="0" rtlCol="0">
            <a:spAutoFit/>
          </a:bodyPr>
          <a:lstStyle/>
          <a:p>
            <a:pPr marL="38100">
              <a:lnSpc>
                <a:spcPct val="100000"/>
              </a:lnSpc>
              <a:spcBef>
                <a:spcPts val="100"/>
              </a:spcBef>
              <a:tabLst>
                <a:tab pos="417195" algn="l"/>
              </a:tabLst>
            </a:pPr>
            <a:r>
              <a:rPr sz="3600" spc="-75" baseline="10416" dirty="0">
                <a:latin typeface="Microsoft Sans Serif"/>
                <a:cs typeface="Microsoft Sans Serif"/>
              </a:rPr>
              <a:t>R</a:t>
            </a:r>
            <a:r>
              <a:rPr sz="3600" baseline="10416" dirty="0">
                <a:latin typeface="Microsoft Sans Serif"/>
                <a:cs typeface="Microsoft Sans Serif"/>
              </a:rPr>
              <a:t>	</a:t>
            </a:r>
            <a:r>
              <a:rPr sz="2400" spc="-20" dirty="0">
                <a:latin typeface="Times New Roman"/>
                <a:cs typeface="Times New Roman"/>
              </a:rPr>
              <a:t>V</a:t>
            </a:r>
            <a:r>
              <a:rPr sz="2325" spc="-30" baseline="-12544" dirty="0">
                <a:latin typeface="Times New Roman"/>
                <a:cs typeface="Times New Roman"/>
              </a:rPr>
              <a:t>0</a:t>
            </a:r>
            <a:r>
              <a:rPr sz="2400" spc="-20" dirty="0">
                <a:latin typeface="Times New Roman"/>
                <a:cs typeface="Times New Roman"/>
              </a:rPr>
              <a:t>=?</a:t>
            </a:r>
            <a:endParaRPr sz="2400">
              <a:latin typeface="Times New Roman"/>
              <a:cs typeface="Times New Roman"/>
            </a:endParaRPr>
          </a:p>
        </p:txBody>
      </p:sp>
      <p:sp>
        <p:nvSpPr>
          <p:cNvPr id="45" name="object 45"/>
          <p:cNvSpPr txBox="1"/>
          <p:nvPr/>
        </p:nvSpPr>
        <p:spPr>
          <a:xfrm>
            <a:off x="985012" y="3779137"/>
            <a:ext cx="1729739" cy="330200"/>
          </a:xfrm>
          <a:prstGeom prst="rect">
            <a:avLst/>
          </a:prstGeom>
        </p:spPr>
        <p:txBody>
          <a:bodyPr vert="horz" wrap="square" lIns="0" tIns="12700" rIns="0" bIns="0" rtlCol="0">
            <a:spAutoFit/>
          </a:bodyPr>
          <a:lstStyle/>
          <a:p>
            <a:pPr marL="12700">
              <a:lnSpc>
                <a:spcPct val="100000"/>
              </a:lnSpc>
              <a:spcBef>
                <a:spcPts val="100"/>
              </a:spcBef>
            </a:pPr>
            <a:r>
              <a:rPr sz="2000" dirty="0">
                <a:latin typeface="Microsoft Sans Serif"/>
                <a:cs typeface="Microsoft Sans Serif"/>
              </a:rPr>
              <a:t>Eşdeğer</a:t>
            </a:r>
            <a:r>
              <a:rPr sz="2000" spc="30" dirty="0">
                <a:latin typeface="Microsoft Sans Serif"/>
                <a:cs typeface="Microsoft Sans Serif"/>
              </a:rPr>
              <a:t> </a:t>
            </a:r>
            <a:r>
              <a:rPr sz="2000" spc="-20" dirty="0">
                <a:latin typeface="Microsoft Sans Serif"/>
                <a:cs typeface="Microsoft Sans Serif"/>
              </a:rPr>
              <a:t>Devre</a:t>
            </a:r>
            <a:endParaRPr sz="2000">
              <a:latin typeface="Microsoft Sans Serif"/>
              <a:cs typeface="Microsoft Sans Serif"/>
            </a:endParaRPr>
          </a:p>
        </p:txBody>
      </p:sp>
      <p:sp>
        <p:nvSpPr>
          <p:cNvPr id="46" name="object 46"/>
          <p:cNvSpPr txBox="1"/>
          <p:nvPr/>
        </p:nvSpPr>
        <p:spPr>
          <a:xfrm>
            <a:off x="3709492" y="3943365"/>
            <a:ext cx="264160" cy="513080"/>
          </a:xfrm>
          <a:prstGeom prst="rect">
            <a:avLst/>
          </a:prstGeom>
        </p:spPr>
        <p:txBody>
          <a:bodyPr vert="horz" wrap="square" lIns="0" tIns="12700" rIns="0" bIns="0" rtlCol="0">
            <a:spAutoFit/>
          </a:bodyPr>
          <a:lstStyle/>
          <a:p>
            <a:pPr marL="12700">
              <a:lnSpc>
                <a:spcPct val="100000"/>
              </a:lnSpc>
              <a:spcBef>
                <a:spcPts val="100"/>
              </a:spcBef>
            </a:pPr>
            <a:r>
              <a:rPr sz="3200" spc="-50" dirty="0">
                <a:latin typeface="Microsoft Sans Serif"/>
                <a:cs typeface="Microsoft Sans Serif"/>
              </a:rPr>
              <a:t>+</a:t>
            </a:r>
            <a:endParaRPr sz="3200">
              <a:latin typeface="Microsoft Sans Serif"/>
              <a:cs typeface="Microsoft Sans Serif"/>
            </a:endParaRPr>
          </a:p>
        </p:txBody>
      </p:sp>
      <p:sp>
        <p:nvSpPr>
          <p:cNvPr id="47" name="object 47"/>
          <p:cNvSpPr txBox="1"/>
          <p:nvPr/>
        </p:nvSpPr>
        <p:spPr>
          <a:xfrm>
            <a:off x="3724566" y="5705397"/>
            <a:ext cx="161925" cy="513080"/>
          </a:xfrm>
          <a:prstGeom prst="rect">
            <a:avLst/>
          </a:prstGeom>
        </p:spPr>
        <p:txBody>
          <a:bodyPr vert="horz" wrap="square" lIns="0" tIns="12700" rIns="0" bIns="0" rtlCol="0">
            <a:spAutoFit/>
          </a:bodyPr>
          <a:lstStyle/>
          <a:p>
            <a:pPr marL="12700">
              <a:lnSpc>
                <a:spcPct val="100000"/>
              </a:lnSpc>
              <a:spcBef>
                <a:spcPts val="100"/>
              </a:spcBef>
            </a:pPr>
            <a:r>
              <a:rPr sz="3200" spc="-50" dirty="0">
                <a:latin typeface="Microsoft Sans Serif"/>
                <a:cs typeface="Microsoft Sans Serif"/>
              </a:rPr>
              <a:t>-</a:t>
            </a:r>
            <a:endParaRPr sz="3200">
              <a:latin typeface="Microsoft Sans Serif"/>
              <a:cs typeface="Microsoft Sans Serif"/>
            </a:endParaRPr>
          </a:p>
        </p:txBody>
      </p:sp>
      <p:grpSp>
        <p:nvGrpSpPr>
          <p:cNvPr id="48" name="object 48"/>
          <p:cNvGrpSpPr/>
          <p:nvPr/>
        </p:nvGrpSpPr>
        <p:grpSpPr>
          <a:xfrm>
            <a:off x="2905882" y="4302968"/>
            <a:ext cx="116205" cy="514350"/>
            <a:chOff x="2905882" y="4302968"/>
            <a:chExt cx="116205" cy="514350"/>
          </a:xfrm>
        </p:grpSpPr>
        <p:sp>
          <p:nvSpPr>
            <p:cNvPr id="49" name="object 49"/>
            <p:cNvSpPr/>
            <p:nvPr/>
          </p:nvSpPr>
          <p:spPr>
            <a:xfrm>
              <a:off x="2963369" y="4302968"/>
              <a:ext cx="0" cy="419100"/>
            </a:xfrm>
            <a:custGeom>
              <a:avLst/>
              <a:gdLst/>
              <a:ahLst/>
              <a:cxnLst/>
              <a:rect l="l" t="t" r="r" b="b"/>
              <a:pathLst>
                <a:path h="419100">
                  <a:moveTo>
                    <a:pt x="0" y="0"/>
                  </a:moveTo>
                  <a:lnTo>
                    <a:pt x="0" y="419061"/>
                  </a:lnTo>
                </a:path>
              </a:pathLst>
            </a:custGeom>
            <a:ln w="19162">
              <a:solidFill>
                <a:srgbClr val="000000"/>
              </a:solidFill>
            </a:ln>
          </p:spPr>
          <p:txBody>
            <a:bodyPr wrap="square" lIns="0" tIns="0" rIns="0" bIns="0" rtlCol="0"/>
            <a:lstStyle/>
            <a:p>
              <a:endParaRPr/>
            </a:p>
          </p:txBody>
        </p:sp>
        <p:pic>
          <p:nvPicPr>
            <p:cNvPr id="50" name="object 50"/>
            <p:cNvPicPr/>
            <p:nvPr/>
          </p:nvPicPr>
          <p:blipFill>
            <a:blip r:embed="rId13" cstate="print"/>
            <a:stretch>
              <a:fillRect/>
            </a:stretch>
          </p:blipFill>
          <p:spPr>
            <a:xfrm>
              <a:off x="2905882" y="4702981"/>
              <a:ext cx="115995" cy="114289"/>
            </a:xfrm>
            <a:prstGeom prst="rect">
              <a:avLst/>
            </a:prstGeom>
          </p:spPr>
        </p:pic>
      </p:grpSp>
      <p:sp>
        <p:nvSpPr>
          <p:cNvPr id="51" name="object 51"/>
          <p:cNvSpPr txBox="1"/>
          <p:nvPr/>
        </p:nvSpPr>
        <p:spPr>
          <a:xfrm>
            <a:off x="2955929" y="4353586"/>
            <a:ext cx="590550" cy="269240"/>
          </a:xfrm>
          <a:prstGeom prst="rect">
            <a:avLst/>
          </a:prstGeom>
        </p:spPr>
        <p:txBody>
          <a:bodyPr vert="horz" wrap="square" lIns="0" tIns="12700" rIns="0" bIns="0" rtlCol="0">
            <a:spAutoFit/>
          </a:bodyPr>
          <a:lstStyle/>
          <a:p>
            <a:pPr marL="38100">
              <a:lnSpc>
                <a:spcPct val="100000"/>
              </a:lnSpc>
              <a:spcBef>
                <a:spcPts val="100"/>
              </a:spcBef>
            </a:pPr>
            <a:r>
              <a:rPr sz="1600" i="1" spc="-10" dirty="0">
                <a:latin typeface="Times New Roman"/>
                <a:cs typeface="Times New Roman"/>
              </a:rPr>
              <a:t>I</a:t>
            </a:r>
            <a:r>
              <a:rPr sz="1500" i="1" spc="-15" baseline="-13888" dirty="0">
                <a:latin typeface="Times New Roman"/>
                <a:cs typeface="Times New Roman"/>
              </a:rPr>
              <a:t>R</a:t>
            </a:r>
            <a:r>
              <a:rPr sz="1600" i="1" spc="-10" dirty="0">
                <a:latin typeface="Times New Roman"/>
                <a:cs typeface="Times New Roman"/>
              </a:rPr>
              <a:t>=0A</a:t>
            </a:r>
            <a:endParaRPr sz="1600">
              <a:latin typeface="Times New Roman"/>
              <a:cs typeface="Times New Roman"/>
            </a:endParaRPr>
          </a:p>
        </p:txBody>
      </p:sp>
      <p:sp>
        <p:nvSpPr>
          <p:cNvPr id="52" name="object 52"/>
          <p:cNvSpPr/>
          <p:nvPr/>
        </p:nvSpPr>
        <p:spPr>
          <a:xfrm>
            <a:off x="4621237" y="6471432"/>
            <a:ext cx="889000" cy="37465"/>
          </a:xfrm>
          <a:custGeom>
            <a:avLst/>
            <a:gdLst/>
            <a:ahLst/>
            <a:cxnLst/>
            <a:rect l="l" t="t" r="r" b="b"/>
            <a:pathLst>
              <a:path w="889000" h="37465">
                <a:moveTo>
                  <a:pt x="0" y="37067"/>
                </a:moveTo>
                <a:lnTo>
                  <a:pt x="888647" y="37067"/>
                </a:lnTo>
              </a:path>
              <a:path w="889000" h="37465">
                <a:moveTo>
                  <a:pt x="0" y="0"/>
                </a:moveTo>
                <a:lnTo>
                  <a:pt x="888647" y="0"/>
                </a:lnTo>
              </a:path>
            </a:pathLst>
          </a:custGeom>
          <a:ln w="12406">
            <a:solidFill>
              <a:srgbClr val="000000"/>
            </a:solidFill>
          </a:ln>
        </p:spPr>
        <p:txBody>
          <a:bodyPr wrap="square" lIns="0" tIns="0" rIns="0" bIns="0" rtlCol="0"/>
          <a:lstStyle/>
          <a:p>
            <a:endParaRPr/>
          </a:p>
        </p:txBody>
      </p:sp>
      <p:sp>
        <p:nvSpPr>
          <p:cNvPr id="53" name="object 53"/>
          <p:cNvSpPr txBox="1"/>
          <p:nvPr/>
        </p:nvSpPr>
        <p:spPr>
          <a:xfrm>
            <a:off x="4575910" y="6025851"/>
            <a:ext cx="917575" cy="434975"/>
          </a:xfrm>
          <a:prstGeom prst="rect">
            <a:avLst/>
          </a:prstGeom>
        </p:spPr>
        <p:txBody>
          <a:bodyPr vert="horz" wrap="square" lIns="0" tIns="17780" rIns="0" bIns="0" rtlCol="0">
            <a:spAutoFit/>
          </a:bodyPr>
          <a:lstStyle/>
          <a:p>
            <a:pPr marL="12700">
              <a:lnSpc>
                <a:spcPct val="100000"/>
              </a:lnSpc>
              <a:spcBef>
                <a:spcPts val="140"/>
              </a:spcBef>
            </a:pPr>
            <a:r>
              <a:rPr sz="2300" i="1" dirty="0">
                <a:latin typeface="Times New Roman"/>
                <a:cs typeface="Times New Roman"/>
              </a:rPr>
              <a:t>V</a:t>
            </a:r>
            <a:r>
              <a:rPr sz="2025" baseline="-24691" dirty="0">
                <a:latin typeface="Times New Roman"/>
                <a:cs typeface="Times New Roman"/>
              </a:rPr>
              <a:t>0</a:t>
            </a:r>
            <a:r>
              <a:rPr sz="2025" spc="660" baseline="-24691" dirty="0">
                <a:latin typeface="Times New Roman"/>
                <a:cs typeface="Times New Roman"/>
              </a:rPr>
              <a:t> </a:t>
            </a:r>
            <a:r>
              <a:rPr sz="2300" dirty="0">
                <a:latin typeface="Symbol"/>
                <a:cs typeface="Symbol"/>
              </a:rPr>
              <a:t></a:t>
            </a:r>
            <a:r>
              <a:rPr sz="2300" spc="-100" dirty="0">
                <a:latin typeface="Times New Roman"/>
                <a:cs typeface="Times New Roman"/>
              </a:rPr>
              <a:t> </a:t>
            </a:r>
            <a:r>
              <a:rPr sz="2300" spc="-40" dirty="0">
                <a:latin typeface="Times New Roman"/>
                <a:cs typeface="Times New Roman"/>
              </a:rPr>
              <a:t>0</a:t>
            </a:r>
            <a:r>
              <a:rPr sz="2300" i="1" spc="-40" dirty="0">
                <a:latin typeface="Times New Roman"/>
                <a:cs typeface="Times New Roman"/>
              </a:rPr>
              <a:t>V</a:t>
            </a:r>
            <a:endParaRPr sz="2300">
              <a:latin typeface="Times New Roman"/>
              <a:cs typeface="Times New Roman"/>
            </a:endParaRPr>
          </a:p>
        </p:txBody>
      </p:sp>
      <p:sp>
        <p:nvSpPr>
          <p:cNvPr id="54" name="object 54"/>
          <p:cNvSpPr txBox="1"/>
          <p:nvPr/>
        </p:nvSpPr>
        <p:spPr>
          <a:xfrm>
            <a:off x="8694546" y="6538061"/>
            <a:ext cx="333375" cy="330200"/>
          </a:xfrm>
          <a:prstGeom prst="rect">
            <a:avLst/>
          </a:prstGeom>
        </p:spPr>
        <p:txBody>
          <a:bodyPr vert="horz" wrap="square" lIns="0" tIns="0" rIns="0" bIns="0" rtlCol="0">
            <a:spAutoFit/>
          </a:bodyPr>
          <a:lstStyle/>
          <a:p>
            <a:pPr marL="12700">
              <a:lnSpc>
                <a:spcPts val="2380"/>
              </a:lnSpc>
            </a:pPr>
            <a:r>
              <a:rPr sz="2400" spc="-25" dirty="0">
                <a:solidFill>
                  <a:srgbClr val="888888"/>
                </a:solidFill>
                <a:latin typeface="Calibri"/>
                <a:cs typeface="Calibri"/>
              </a:rPr>
              <a:t>38</a:t>
            </a:r>
            <a:endParaRPr sz="2400">
              <a:latin typeface="Calibri"/>
              <a:cs typeface="Calibri"/>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dirty="0"/>
              <a:t>Aşağıdaki</a:t>
            </a:r>
            <a:r>
              <a:rPr spc="-100" dirty="0"/>
              <a:t> </a:t>
            </a:r>
            <a:r>
              <a:rPr dirty="0"/>
              <a:t>devrede</a:t>
            </a:r>
            <a:r>
              <a:rPr spc="-55" dirty="0"/>
              <a:t> </a:t>
            </a:r>
            <a:r>
              <a:rPr dirty="0"/>
              <a:t>V</a:t>
            </a:r>
            <a:r>
              <a:rPr sz="2850" baseline="-20467" dirty="0"/>
              <a:t>D</a:t>
            </a:r>
            <a:r>
              <a:rPr sz="2900" dirty="0"/>
              <a:t>,</a:t>
            </a:r>
            <a:r>
              <a:rPr sz="2900" spc="-50" dirty="0"/>
              <a:t> </a:t>
            </a:r>
            <a:r>
              <a:rPr sz="2900" dirty="0"/>
              <a:t>V</a:t>
            </a:r>
            <a:r>
              <a:rPr sz="2850" baseline="-20467" dirty="0"/>
              <a:t>R</a:t>
            </a:r>
            <a:r>
              <a:rPr sz="2900" dirty="0"/>
              <a:t>,</a:t>
            </a:r>
            <a:r>
              <a:rPr sz="2900" spc="-40" dirty="0"/>
              <a:t> </a:t>
            </a:r>
            <a:r>
              <a:rPr sz="2900" dirty="0"/>
              <a:t>I</a:t>
            </a:r>
            <a:r>
              <a:rPr sz="2850" baseline="-20467" dirty="0"/>
              <a:t>D</a:t>
            </a:r>
            <a:r>
              <a:rPr sz="2900" dirty="0"/>
              <a:t>,</a:t>
            </a:r>
            <a:r>
              <a:rPr sz="2900" spc="-70" dirty="0"/>
              <a:t> </a:t>
            </a:r>
            <a:r>
              <a:rPr sz="2900" dirty="0"/>
              <a:t>P</a:t>
            </a:r>
            <a:r>
              <a:rPr sz="2850" baseline="-20467" dirty="0"/>
              <a:t>R</a:t>
            </a:r>
            <a:r>
              <a:rPr sz="2900" dirty="0"/>
              <a:t>,</a:t>
            </a:r>
            <a:r>
              <a:rPr sz="2900" spc="-50" dirty="0"/>
              <a:t> </a:t>
            </a:r>
            <a:r>
              <a:rPr sz="2900" dirty="0"/>
              <a:t>P</a:t>
            </a:r>
            <a:r>
              <a:rPr sz="2850" baseline="-20467" dirty="0"/>
              <a:t>D</a:t>
            </a:r>
            <a:r>
              <a:rPr sz="2900" dirty="0"/>
              <a:t>’yi</a:t>
            </a:r>
            <a:r>
              <a:rPr sz="2900" spc="-50" dirty="0"/>
              <a:t> </a:t>
            </a:r>
            <a:r>
              <a:rPr sz="2900" spc="-10" dirty="0"/>
              <a:t>bulunuz.</a:t>
            </a:r>
            <a:endParaRPr sz="2900"/>
          </a:p>
        </p:txBody>
      </p:sp>
      <p:sp>
        <p:nvSpPr>
          <p:cNvPr id="3" name="object 3"/>
          <p:cNvSpPr/>
          <p:nvPr/>
        </p:nvSpPr>
        <p:spPr>
          <a:xfrm>
            <a:off x="944675" y="1892146"/>
            <a:ext cx="601345" cy="145415"/>
          </a:xfrm>
          <a:custGeom>
            <a:avLst/>
            <a:gdLst/>
            <a:ahLst/>
            <a:cxnLst/>
            <a:rect l="l" t="t" r="r" b="b"/>
            <a:pathLst>
              <a:path w="601344" h="145414">
                <a:moveTo>
                  <a:pt x="436945" y="145285"/>
                </a:moveTo>
                <a:lnTo>
                  <a:pt x="163854" y="145285"/>
                </a:lnTo>
              </a:path>
              <a:path w="601344" h="145414">
                <a:moveTo>
                  <a:pt x="600799" y="0"/>
                </a:moveTo>
                <a:lnTo>
                  <a:pt x="0" y="0"/>
                </a:lnTo>
              </a:path>
            </a:pathLst>
          </a:custGeom>
          <a:ln w="27280">
            <a:solidFill>
              <a:srgbClr val="000000"/>
            </a:solidFill>
          </a:ln>
        </p:spPr>
        <p:txBody>
          <a:bodyPr wrap="square" lIns="0" tIns="0" rIns="0" bIns="0" rtlCol="0"/>
          <a:lstStyle/>
          <a:p>
            <a:endParaRPr/>
          </a:p>
        </p:txBody>
      </p:sp>
      <p:sp>
        <p:nvSpPr>
          <p:cNvPr id="4" name="object 4"/>
          <p:cNvSpPr txBox="1"/>
          <p:nvPr/>
        </p:nvSpPr>
        <p:spPr>
          <a:xfrm>
            <a:off x="1369199" y="1486652"/>
            <a:ext cx="404495" cy="374650"/>
          </a:xfrm>
          <a:prstGeom prst="rect">
            <a:avLst/>
          </a:prstGeom>
        </p:spPr>
        <p:txBody>
          <a:bodyPr vert="horz" wrap="square" lIns="0" tIns="17145" rIns="0" bIns="0" rtlCol="0">
            <a:spAutoFit/>
          </a:bodyPr>
          <a:lstStyle/>
          <a:p>
            <a:pPr marL="12700">
              <a:lnSpc>
                <a:spcPct val="100000"/>
              </a:lnSpc>
              <a:spcBef>
                <a:spcPts val="135"/>
              </a:spcBef>
            </a:pPr>
            <a:r>
              <a:rPr sz="2250" dirty="0">
                <a:latin typeface="Calibri"/>
                <a:cs typeface="Calibri"/>
              </a:rPr>
              <a:t>8</a:t>
            </a:r>
            <a:r>
              <a:rPr sz="2250" spc="20" dirty="0">
                <a:latin typeface="Calibri"/>
                <a:cs typeface="Calibri"/>
              </a:rPr>
              <a:t> </a:t>
            </a:r>
            <a:r>
              <a:rPr sz="2250" spc="-50" dirty="0">
                <a:latin typeface="Calibri"/>
                <a:cs typeface="Calibri"/>
              </a:rPr>
              <a:t>V</a:t>
            </a:r>
            <a:endParaRPr sz="2250">
              <a:latin typeface="Calibri"/>
              <a:cs typeface="Calibri"/>
            </a:endParaRPr>
          </a:p>
        </p:txBody>
      </p:sp>
      <p:sp>
        <p:nvSpPr>
          <p:cNvPr id="5" name="object 5"/>
          <p:cNvSpPr/>
          <p:nvPr/>
        </p:nvSpPr>
        <p:spPr>
          <a:xfrm>
            <a:off x="2737970" y="1474277"/>
            <a:ext cx="309880" cy="754380"/>
          </a:xfrm>
          <a:custGeom>
            <a:avLst/>
            <a:gdLst/>
            <a:ahLst/>
            <a:cxnLst/>
            <a:rect l="l" t="t" r="r" b="b"/>
            <a:pathLst>
              <a:path w="309880" h="754380">
                <a:moveTo>
                  <a:pt x="154751" y="753920"/>
                </a:moveTo>
                <a:lnTo>
                  <a:pt x="0" y="690332"/>
                </a:lnTo>
                <a:lnTo>
                  <a:pt x="309502" y="572238"/>
                </a:lnTo>
                <a:lnTo>
                  <a:pt x="0" y="445121"/>
                </a:lnTo>
                <a:lnTo>
                  <a:pt x="309502" y="317944"/>
                </a:lnTo>
                <a:lnTo>
                  <a:pt x="0" y="190766"/>
                </a:lnTo>
                <a:lnTo>
                  <a:pt x="309502" y="63588"/>
                </a:lnTo>
                <a:lnTo>
                  <a:pt x="154751" y="0"/>
                </a:lnTo>
              </a:path>
            </a:pathLst>
          </a:custGeom>
          <a:ln w="27300">
            <a:solidFill>
              <a:srgbClr val="000000"/>
            </a:solidFill>
          </a:ln>
        </p:spPr>
        <p:txBody>
          <a:bodyPr wrap="square" lIns="0" tIns="0" rIns="0" bIns="0" rtlCol="0"/>
          <a:lstStyle/>
          <a:p>
            <a:endParaRPr/>
          </a:p>
        </p:txBody>
      </p:sp>
      <p:sp>
        <p:nvSpPr>
          <p:cNvPr id="6" name="object 6"/>
          <p:cNvSpPr txBox="1"/>
          <p:nvPr/>
        </p:nvSpPr>
        <p:spPr>
          <a:xfrm>
            <a:off x="2181031" y="1690064"/>
            <a:ext cx="544830" cy="374650"/>
          </a:xfrm>
          <a:prstGeom prst="rect">
            <a:avLst/>
          </a:prstGeom>
        </p:spPr>
        <p:txBody>
          <a:bodyPr vert="horz" wrap="square" lIns="0" tIns="17145" rIns="0" bIns="0" rtlCol="0">
            <a:spAutoFit/>
          </a:bodyPr>
          <a:lstStyle/>
          <a:p>
            <a:pPr marL="12700">
              <a:lnSpc>
                <a:spcPct val="100000"/>
              </a:lnSpc>
              <a:spcBef>
                <a:spcPts val="135"/>
              </a:spcBef>
            </a:pPr>
            <a:r>
              <a:rPr sz="2250" spc="-20" dirty="0">
                <a:latin typeface="Calibri"/>
                <a:cs typeface="Calibri"/>
              </a:rPr>
              <a:t>2,2K</a:t>
            </a:r>
            <a:endParaRPr sz="2250">
              <a:latin typeface="Calibri"/>
              <a:cs typeface="Calibri"/>
            </a:endParaRPr>
          </a:p>
        </p:txBody>
      </p:sp>
      <p:grpSp>
        <p:nvGrpSpPr>
          <p:cNvPr id="7" name="object 7"/>
          <p:cNvGrpSpPr/>
          <p:nvPr/>
        </p:nvGrpSpPr>
        <p:grpSpPr>
          <a:xfrm>
            <a:off x="1349761" y="924662"/>
            <a:ext cx="1548130" cy="408940"/>
            <a:chOff x="1349761" y="924662"/>
            <a:chExt cx="1548130" cy="408940"/>
          </a:xfrm>
        </p:grpSpPr>
        <p:sp>
          <p:nvSpPr>
            <p:cNvPr id="8" name="object 8"/>
            <p:cNvSpPr/>
            <p:nvPr/>
          </p:nvSpPr>
          <p:spPr>
            <a:xfrm>
              <a:off x="1927801" y="938314"/>
              <a:ext cx="382905" cy="381635"/>
            </a:xfrm>
            <a:custGeom>
              <a:avLst/>
              <a:gdLst/>
              <a:ahLst/>
              <a:cxnLst/>
              <a:rect l="l" t="t" r="r" b="b"/>
              <a:pathLst>
                <a:path w="382905" h="381634">
                  <a:moveTo>
                    <a:pt x="0" y="0"/>
                  </a:moveTo>
                  <a:lnTo>
                    <a:pt x="0" y="381532"/>
                  </a:lnTo>
                  <a:lnTo>
                    <a:pt x="382326" y="190766"/>
                  </a:lnTo>
                  <a:lnTo>
                    <a:pt x="0" y="0"/>
                  </a:lnTo>
                  <a:close/>
                </a:path>
              </a:pathLst>
            </a:custGeom>
            <a:solidFill>
              <a:srgbClr val="000000"/>
            </a:solidFill>
          </p:spPr>
          <p:txBody>
            <a:bodyPr wrap="square" lIns="0" tIns="0" rIns="0" bIns="0" rtlCol="0"/>
            <a:lstStyle/>
            <a:p>
              <a:endParaRPr/>
            </a:p>
          </p:txBody>
        </p:sp>
        <p:sp>
          <p:nvSpPr>
            <p:cNvPr id="9" name="object 9"/>
            <p:cNvSpPr/>
            <p:nvPr/>
          </p:nvSpPr>
          <p:spPr>
            <a:xfrm>
              <a:off x="1363414" y="938314"/>
              <a:ext cx="1520825" cy="381635"/>
            </a:xfrm>
            <a:custGeom>
              <a:avLst/>
              <a:gdLst/>
              <a:ahLst/>
              <a:cxnLst/>
              <a:rect l="l" t="t" r="r" b="b"/>
              <a:pathLst>
                <a:path w="1520825" h="381634">
                  <a:moveTo>
                    <a:pt x="564387" y="381532"/>
                  </a:moveTo>
                  <a:lnTo>
                    <a:pt x="946714" y="190766"/>
                  </a:lnTo>
                  <a:lnTo>
                    <a:pt x="564387" y="0"/>
                  </a:lnTo>
                  <a:lnTo>
                    <a:pt x="564387" y="381532"/>
                  </a:lnTo>
                </a:path>
                <a:path w="1520825" h="381634">
                  <a:moveTo>
                    <a:pt x="946714" y="0"/>
                  </a:moveTo>
                  <a:lnTo>
                    <a:pt x="946714" y="381532"/>
                  </a:lnTo>
                </a:path>
                <a:path w="1520825" h="381634">
                  <a:moveTo>
                    <a:pt x="0" y="190766"/>
                  </a:moveTo>
                  <a:lnTo>
                    <a:pt x="1520204" y="190766"/>
                  </a:lnTo>
                </a:path>
              </a:pathLst>
            </a:custGeom>
            <a:ln w="27280">
              <a:solidFill>
                <a:srgbClr val="000000"/>
              </a:solidFill>
            </a:ln>
          </p:spPr>
          <p:txBody>
            <a:bodyPr wrap="square" lIns="0" tIns="0" rIns="0" bIns="0" rtlCol="0"/>
            <a:lstStyle/>
            <a:p>
              <a:endParaRPr/>
            </a:p>
          </p:txBody>
        </p:sp>
      </p:grpSp>
      <p:sp>
        <p:nvSpPr>
          <p:cNvPr id="10" name="object 10"/>
          <p:cNvSpPr txBox="1"/>
          <p:nvPr/>
        </p:nvSpPr>
        <p:spPr>
          <a:xfrm>
            <a:off x="1869565" y="549050"/>
            <a:ext cx="358140" cy="374650"/>
          </a:xfrm>
          <a:prstGeom prst="rect">
            <a:avLst/>
          </a:prstGeom>
        </p:spPr>
        <p:txBody>
          <a:bodyPr vert="horz" wrap="square" lIns="0" tIns="17145" rIns="0" bIns="0" rtlCol="0">
            <a:spAutoFit/>
          </a:bodyPr>
          <a:lstStyle/>
          <a:p>
            <a:pPr marL="38100">
              <a:lnSpc>
                <a:spcPct val="100000"/>
              </a:lnSpc>
              <a:spcBef>
                <a:spcPts val="135"/>
              </a:spcBef>
            </a:pPr>
            <a:r>
              <a:rPr sz="2250" spc="-25" dirty="0">
                <a:solidFill>
                  <a:srgbClr val="FF0000"/>
                </a:solidFill>
                <a:latin typeface="Calibri"/>
                <a:cs typeface="Calibri"/>
              </a:rPr>
              <a:t>V</a:t>
            </a:r>
            <a:r>
              <a:rPr sz="2175" spc="-37" baseline="-11494" dirty="0">
                <a:solidFill>
                  <a:srgbClr val="FF0000"/>
                </a:solidFill>
                <a:latin typeface="Calibri"/>
                <a:cs typeface="Calibri"/>
              </a:rPr>
              <a:t>D</a:t>
            </a:r>
            <a:endParaRPr sz="2175" baseline="-11494">
              <a:latin typeface="Calibri"/>
              <a:cs typeface="Calibri"/>
            </a:endParaRPr>
          </a:p>
        </p:txBody>
      </p:sp>
      <p:sp>
        <p:nvSpPr>
          <p:cNvPr id="11" name="object 11"/>
          <p:cNvSpPr txBox="1"/>
          <p:nvPr/>
        </p:nvSpPr>
        <p:spPr>
          <a:xfrm>
            <a:off x="1040980" y="1468605"/>
            <a:ext cx="170815" cy="374650"/>
          </a:xfrm>
          <a:prstGeom prst="rect">
            <a:avLst/>
          </a:prstGeom>
        </p:spPr>
        <p:txBody>
          <a:bodyPr vert="horz" wrap="square" lIns="0" tIns="17145" rIns="0" bIns="0" rtlCol="0">
            <a:spAutoFit/>
          </a:bodyPr>
          <a:lstStyle/>
          <a:p>
            <a:pPr marL="12700">
              <a:lnSpc>
                <a:spcPct val="100000"/>
              </a:lnSpc>
              <a:spcBef>
                <a:spcPts val="135"/>
              </a:spcBef>
            </a:pPr>
            <a:r>
              <a:rPr sz="2250" spc="-50" dirty="0">
                <a:latin typeface="Calibri"/>
                <a:cs typeface="Calibri"/>
              </a:rPr>
              <a:t>+</a:t>
            </a:r>
            <a:endParaRPr sz="2250">
              <a:latin typeface="Calibri"/>
              <a:cs typeface="Calibri"/>
            </a:endParaRPr>
          </a:p>
        </p:txBody>
      </p:sp>
      <p:sp>
        <p:nvSpPr>
          <p:cNvPr id="12" name="object 12"/>
          <p:cNvSpPr txBox="1"/>
          <p:nvPr/>
        </p:nvSpPr>
        <p:spPr>
          <a:xfrm>
            <a:off x="1068933" y="1898671"/>
            <a:ext cx="114935" cy="374650"/>
          </a:xfrm>
          <a:prstGeom prst="rect">
            <a:avLst/>
          </a:prstGeom>
        </p:spPr>
        <p:txBody>
          <a:bodyPr vert="horz" wrap="square" lIns="0" tIns="17145" rIns="0" bIns="0" rtlCol="0">
            <a:spAutoFit/>
          </a:bodyPr>
          <a:lstStyle/>
          <a:p>
            <a:pPr marL="12700">
              <a:lnSpc>
                <a:spcPct val="100000"/>
              </a:lnSpc>
              <a:spcBef>
                <a:spcPts val="135"/>
              </a:spcBef>
            </a:pPr>
            <a:r>
              <a:rPr sz="2250" spc="-50" dirty="0">
                <a:latin typeface="Calibri"/>
                <a:cs typeface="Calibri"/>
              </a:rPr>
              <a:t>-</a:t>
            </a:r>
            <a:endParaRPr sz="2250">
              <a:latin typeface="Calibri"/>
              <a:cs typeface="Calibri"/>
            </a:endParaRPr>
          </a:p>
        </p:txBody>
      </p:sp>
      <p:sp>
        <p:nvSpPr>
          <p:cNvPr id="13" name="object 13"/>
          <p:cNvSpPr/>
          <p:nvPr/>
        </p:nvSpPr>
        <p:spPr>
          <a:xfrm>
            <a:off x="1245074" y="1129080"/>
            <a:ext cx="1647825" cy="1435735"/>
          </a:xfrm>
          <a:custGeom>
            <a:avLst/>
            <a:gdLst/>
            <a:ahLst/>
            <a:cxnLst/>
            <a:rect l="l" t="t" r="r" b="b"/>
            <a:pathLst>
              <a:path w="1647825" h="1435735">
                <a:moveTo>
                  <a:pt x="118339" y="0"/>
                </a:moveTo>
                <a:lnTo>
                  <a:pt x="0" y="0"/>
                </a:lnTo>
                <a:lnTo>
                  <a:pt x="0" y="763065"/>
                </a:lnTo>
              </a:path>
              <a:path w="1647825" h="1435735">
                <a:moveTo>
                  <a:pt x="1574822" y="0"/>
                </a:moveTo>
                <a:lnTo>
                  <a:pt x="1647647" y="0"/>
                </a:lnTo>
                <a:lnTo>
                  <a:pt x="1647647" y="345196"/>
                </a:lnTo>
              </a:path>
              <a:path w="1647825" h="1435735">
                <a:moveTo>
                  <a:pt x="0" y="1435229"/>
                </a:moveTo>
                <a:lnTo>
                  <a:pt x="1647647" y="1435229"/>
                </a:lnTo>
                <a:lnTo>
                  <a:pt x="1647647" y="1099117"/>
                </a:lnTo>
              </a:path>
            </a:pathLst>
          </a:custGeom>
          <a:ln w="27280">
            <a:solidFill>
              <a:srgbClr val="000000"/>
            </a:solidFill>
          </a:ln>
        </p:spPr>
        <p:txBody>
          <a:bodyPr wrap="square" lIns="0" tIns="0" rIns="0" bIns="0" rtlCol="0"/>
          <a:lstStyle/>
          <a:p>
            <a:endParaRPr/>
          </a:p>
        </p:txBody>
      </p:sp>
      <p:sp>
        <p:nvSpPr>
          <p:cNvPr id="14" name="object 14"/>
          <p:cNvSpPr txBox="1"/>
          <p:nvPr/>
        </p:nvSpPr>
        <p:spPr>
          <a:xfrm>
            <a:off x="1648568" y="2586357"/>
            <a:ext cx="735330" cy="461645"/>
          </a:xfrm>
          <a:prstGeom prst="rect">
            <a:avLst/>
          </a:prstGeom>
        </p:spPr>
        <p:txBody>
          <a:bodyPr vert="horz" wrap="square" lIns="0" tIns="13970" rIns="0" bIns="0" rtlCol="0">
            <a:spAutoFit/>
          </a:bodyPr>
          <a:lstStyle/>
          <a:p>
            <a:pPr marL="38100">
              <a:lnSpc>
                <a:spcPct val="100000"/>
              </a:lnSpc>
              <a:spcBef>
                <a:spcPts val="110"/>
              </a:spcBef>
            </a:pPr>
            <a:r>
              <a:rPr sz="2850" spc="-20" dirty="0">
                <a:solidFill>
                  <a:srgbClr val="FF0000"/>
                </a:solidFill>
                <a:latin typeface="Times New Roman"/>
                <a:cs typeface="Times New Roman"/>
              </a:rPr>
              <a:t>I</a:t>
            </a:r>
            <a:r>
              <a:rPr sz="2775" spc="-30" baseline="-12012" dirty="0">
                <a:solidFill>
                  <a:srgbClr val="FF0000"/>
                </a:solidFill>
                <a:latin typeface="Times New Roman"/>
                <a:cs typeface="Times New Roman"/>
              </a:rPr>
              <a:t>D</a:t>
            </a:r>
            <a:r>
              <a:rPr sz="2850" spc="-20" dirty="0">
                <a:solidFill>
                  <a:srgbClr val="FF0000"/>
                </a:solidFill>
                <a:latin typeface="Times New Roman"/>
                <a:cs typeface="Times New Roman"/>
              </a:rPr>
              <a:t>=?</a:t>
            </a:r>
            <a:endParaRPr sz="2850">
              <a:latin typeface="Times New Roman"/>
              <a:cs typeface="Times New Roman"/>
            </a:endParaRPr>
          </a:p>
        </p:txBody>
      </p:sp>
      <p:grpSp>
        <p:nvGrpSpPr>
          <p:cNvPr id="15" name="object 15"/>
          <p:cNvGrpSpPr/>
          <p:nvPr/>
        </p:nvGrpSpPr>
        <p:grpSpPr>
          <a:xfrm>
            <a:off x="1108529" y="2023777"/>
            <a:ext cx="960755" cy="954405"/>
            <a:chOff x="1108529" y="2023777"/>
            <a:chExt cx="960755" cy="954405"/>
          </a:xfrm>
        </p:grpSpPr>
        <p:sp>
          <p:nvSpPr>
            <p:cNvPr id="16" name="object 16"/>
            <p:cNvSpPr/>
            <p:nvPr/>
          </p:nvSpPr>
          <p:spPr>
            <a:xfrm>
              <a:off x="1108529" y="2827749"/>
              <a:ext cx="282575" cy="136525"/>
            </a:xfrm>
            <a:custGeom>
              <a:avLst/>
              <a:gdLst/>
              <a:ahLst/>
              <a:cxnLst/>
              <a:rect l="l" t="t" r="r" b="b"/>
              <a:pathLst>
                <a:path w="282575" h="136525">
                  <a:moveTo>
                    <a:pt x="145648" y="0"/>
                  </a:moveTo>
                  <a:lnTo>
                    <a:pt x="145648" y="136261"/>
                  </a:lnTo>
                </a:path>
                <a:path w="282575" h="136525">
                  <a:moveTo>
                    <a:pt x="0" y="136261"/>
                  </a:moveTo>
                  <a:lnTo>
                    <a:pt x="282193" y="136261"/>
                  </a:lnTo>
                </a:path>
              </a:pathLst>
            </a:custGeom>
            <a:ln w="27280">
              <a:solidFill>
                <a:srgbClr val="000000"/>
              </a:solidFill>
            </a:ln>
          </p:spPr>
          <p:txBody>
            <a:bodyPr wrap="square" lIns="0" tIns="0" rIns="0" bIns="0" rtlCol="0"/>
            <a:lstStyle/>
            <a:p>
              <a:endParaRPr/>
            </a:p>
          </p:txBody>
        </p:sp>
        <p:pic>
          <p:nvPicPr>
            <p:cNvPr id="17" name="object 17"/>
            <p:cNvPicPr/>
            <p:nvPr/>
          </p:nvPicPr>
          <p:blipFill>
            <a:blip r:embed="rId2" cstate="print"/>
            <a:stretch>
              <a:fillRect/>
            </a:stretch>
          </p:blipFill>
          <p:spPr>
            <a:xfrm>
              <a:off x="1209539" y="2523174"/>
              <a:ext cx="81010" cy="80854"/>
            </a:xfrm>
            <a:prstGeom prst="rect">
              <a:avLst/>
            </a:prstGeom>
          </p:spPr>
        </p:pic>
        <p:sp>
          <p:nvSpPr>
            <p:cNvPr id="18" name="object 18"/>
            <p:cNvSpPr/>
            <p:nvPr/>
          </p:nvSpPr>
          <p:spPr>
            <a:xfrm>
              <a:off x="1245074" y="2037431"/>
              <a:ext cx="810260" cy="790575"/>
            </a:xfrm>
            <a:custGeom>
              <a:avLst/>
              <a:gdLst/>
              <a:ahLst/>
              <a:cxnLst/>
              <a:rect l="l" t="t" r="r" b="b"/>
              <a:pathLst>
                <a:path w="810260" h="790575">
                  <a:moveTo>
                    <a:pt x="810169" y="599551"/>
                  </a:moveTo>
                  <a:lnTo>
                    <a:pt x="700932" y="526878"/>
                  </a:lnTo>
                  <a:lnTo>
                    <a:pt x="810169" y="454205"/>
                  </a:lnTo>
                </a:path>
                <a:path w="810260" h="790575">
                  <a:moveTo>
                    <a:pt x="9103" y="790317"/>
                  </a:moveTo>
                  <a:lnTo>
                    <a:pt x="0" y="0"/>
                  </a:lnTo>
                </a:path>
              </a:pathLst>
            </a:custGeom>
            <a:ln w="27280">
              <a:solidFill>
                <a:srgbClr val="000000"/>
              </a:solidFill>
            </a:ln>
          </p:spPr>
          <p:txBody>
            <a:bodyPr wrap="square" lIns="0" tIns="0" rIns="0" bIns="0" rtlCol="0"/>
            <a:lstStyle/>
            <a:p>
              <a:endParaRPr/>
            </a:p>
          </p:txBody>
        </p:sp>
      </p:grpSp>
      <p:sp>
        <p:nvSpPr>
          <p:cNvPr id="19" name="object 19"/>
          <p:cNvSpPr/>
          <p:nvPr/>
        </p:nvSpPr>
        <p:spPr>
          <a:xfrm>
            <a:off x="1181353" y="3036684"/>
            <a:ext cx="137160" cy="0"/>
          </a:xfrm>
          <a:custGeom>
            <a:avLst/>
            <a:gdLst/>
            <a:ahLst/>
            <a:cxnLst/>
            <a:rect l="l" t="t" r="r" b="b"/>
            <a:pathLst>
              <a:path w="137159">
                <a:moveTo>
                  <a:pt x="0" y="0"/>
                </a:moveTo>
                <a:lnTo>
                  <a:pt x="136545" y="0"/>
                </a:lnTo>
              </a:path>
            </a:pathLst>
          </a:custGeom>
          <a:ln w="27252">
            <a:solidFill>
              <a:srgbClr val="000000"/>
            </a:solidFill>
          </a:ln>
        </p:spPr>
        <p:txBody>
          <a:bodyPr wrap="square" lIns="0" tIns="0" rIns="0" bIns="0" rtlCol="0"/>
          <a:lstStyle/>
          <a:p>
            <a:endParaRPr/>
          </a:p>
        </p:txBody>
      </p:sp>
      <p:sp>
        <p:nvSpPr>
          <p:cNvPr id="20" name="object 20"/>
          <p:cNvSpPr/>
          <p:nvPr/>
        </p:nvSpPr>
        <p:spPr>
          <a:xfrm>
            <a:off x="1235971" y="3109360"/>
            <a:ext cx="27305" cy="0"/>
          </a:xfrm>
          <a:custGeom>
            <a:avLst/>
            <a:gdLst/>
            <a:ahLst/>
            <a:cxnLst/>
            <a:rect l="l" t="t" r="r" b="b"/>
            <a:pathLst>
              <a:path w="27305">
                <a:moveTo>
                  <a:pt x="0" y="0"/>
                </a:moveTo>
                <a:lnTo>
                  <a:pt x="27309" y="0"/>
                </a:lnTo>
              </a:path>
            </a:pathLst>
          </a:custGeom>
          <a:ln w="27252">
            <a:solidFill>
              <a:srgbClr val="000000"/>
            </a:solidFill>
          </a:ln>
        </p:spPr>
        <p:txBody>
          <a:bodyPr wrap="square" lIns="0" tIns="0" rIns="0" bIns="0" rtlCol="0"/>
          <a:lstStyle/>
          <a:p>
            <a:endParaRPr/>
          </a:p>
        </p:txBody>
      </p:sp>
      <p:sp>
        <p:nvSpPr>
          <p:cNvPr id="21" name="object 21"/>
          <p:cNvSpPr txBox="1"/>
          <p:nvPr/>
        </p:nvSpPr>
        <p:spPr>
          <a:xfrm>
            <a:off x="2396954" y="1098818"/>
            <a:ext cx="207645" cy="287020"/>
          </a:xfrm>
          <a:prstGeom prst="rect">
            <a:avLst/>
          </a:prstGeom>
        </p:spPr>
        <p:txBody>
          <a:bodyPr vert="horz" wrap="square" lIns="0" tIns="14604" rIns="0" bIns="0" rtlCol="0">
            <a:spAutoFit/>
          </a:bodyPr>
          <a:lstStyle/>
          <a:p>
            <a:pPr marL="12700">
              <a:lnSpc>
                <a:spcPct val="100000"/>
              </a:lnSpc>
              <a:spcBef>
                <a:spcPts val="114"/>
              </a:spcBef>
            </a:pPr>
            <a:r>
              <a:rPr sz="1700" spc="-25" dirty="0">
                <a:latin typeface="Times New Roman"/>
                <a:cs typeface="Times New Roman"/>
              </a:rPr>
              <a:t>Si</a:t>
            </a:r>
            <a:endParaRPr sz="1700">
              <a:latin typeface="Times New Roman"/>
              <a:cs typeface="Times New Roman"/>
            </a:endParaRPr>
          </a:p>
        </p:txBody>
      </p:sp>
      <p:sp>
        <p:nvSpPr>
          <p:cNvPr id="22" name="object 22"/>
          <p:cNvSpPr txBox="1"/>
          <p:nvPr/>
        </p:nvSpPr>
        <p:spPr>
          <a:xfrm>
            <a:off x="3136969" y="912894"/>
            <a:ext cx="231140" cy="461645"/>
          </a:xfrm>
          <a:prstGeom prst="rect">
            <a:avLst/>
          </a:prstGeom>
        </p:spPr>
        <p:txBody>
          <a:bodyPr vert="horz" wrap="square" lIns="0" tIns="13970" rIns="0" bIns="0" rtlCol="0">
            <a:spAutoFit/>
          </a:bodyPr>
          <a:lstStyle/>
          <a:p>
            <a:pPr marL="12700">
              <a:lnSpc>
                <a:spcPct val="100000"/>
              </a:lnSpc>
              <a:spcBef>
                <a:spcPts val="110"/>
              </a:spcBef>
            </a:pPr>
            <a:r>
              <a:rPr sz="2850" spc="-50" dirty="0">
                <a:solidFill>
                  <a:srgbClr val="FF0000"/>
                </a:solidFill>
                <a:latin typeface="Times New Roman"/>
                <a:cs typeface="Times New Roman"/>
              </a:rPr>
              <a:t>+</a:t>
            </a:r>
            <a:endParaRPr sz="2850">
              <a:latin typeface="Times New Roman"/>
              <a:cs typeface="Times New Roman"/>
            </a:endParaRPr>
          </a:p>
        </p:txBody>
      </p:sp>
      <p:sp>
        <p:nvSpPr>
          <p:cNvPr id="23" name="object 23"/>
          <p:cNvSpPr txBox="1"/>
          <p:nvPr/>
        </p:nvSpPr>
        <p:spPr>
          <a:xfrm>
            <a:off x="3179086" y="2259147"/>
            <a:ext cx="146685" cy="461645"/>
          </a:xfrm>
          <a:prstGeom prst="rect">
            <a:avLst/>
          </a:prstGeom>
        </p:spPr>
        <p:txBody>
          <a:bodyPr vert="horz" wrap="square" lIns="0" tIns="13970" rIns="0" bIns="0" rtlCol="0">
            <a:spAutoFit/>
          </a:bodyPr>
          <a:lstStyle/>
          <a:p>
            <a:pPr marL="12700">
              <a:lnSpc>
                <a:spcPct val="100000"/>
              </a:lnSpc>
              <a:spcBef>
                <a:spcPts val="110"/>
              </a:spcBef>
            </a:pPr>
            <a:r>
              <a:rPr sz="2850" spc="-50" dirty="0">
                <a:solidFill>
                  <a:srgbClr val="FF0000"/>
                </a:solidFill>
                <a:latin typeface="Times New Roman"/>
                <a:cs typeface="Times New Roman"/>
              </a:rPr>
              <a:t>-</a:t>
            </a:r>
            <a:endParaRPr sz="2850">
              <a:latin typeface="Times New Roman"/>
              <a:cs typeface="Times New Roman"/>
            </a:endParaRPr>
          </a:p>
        </p:txBody>
      </p:sp>
      <p:grpSp>
        <p:nvGrpSpPr>
          <p:cNvPr id="24" name="object 24"/>
          <p:cNvGrpSpPr/>
          <p:nvPr/>
        </p:nvGrpSpPr>
        <p:grpSpPr>
          <a:xfrm>
            <a:off x="3202224" y="1310763"/>
            <a:ext cx="100330" cy="281940"/>
            <a:chOff x="3202224" y="1310763"/>
            <a:chExt cx="100330" cy="281940"/>
          </a:xfrm>
        </p:grpSpPr>
        <p:sp>
          <p:nvSpPr>
            <p:cNvPr id="25" name="object 25"/>
            <p:cNvSpPr/>
            <p:nvPr/>
          </p:nvSpPr>
          <p:spPr>
            <a:xfrm>
              <a:off x="3256842" y="1347099"/>
              <a:ext cx="0" cy="245745"/>
            </a:xfrm>
            <a:custGeom>
              <a:avLst/>
              <a:gdLst/>
              <a:ahLst/>
              <a:cxnLst/>
              <a:rect l="l" t="t" r="r" b="b"/>
              <a:pathLst>
                <a:path h="245744">
                  <a:moveTo>
                    <a:pt x="0" y="245271"/>
                  </a:moveTo>
                  <a:lnTo>
                    <a:pt x="0" y="0"/>
                  </a:lnTo>
                </a:path>
              </a:pathLst>
            </a:custGeom>
            <a:ln w="18206">
              <a:solidFill>
                <a:srgbClr val="FF0000"/>
              </a:solidFill>
              <a:prstDash val="dot"/>
            </a:ln>
          </p:spPr>
          <p:txBody>
            <a:bodyPr wrap="square" lIns="0" tIns="0" rIns="0" bIns="0" rtlCol="0"/>
            <a:lstStyle/>
            <a:p>
              <a:endParaRPr/>
            </a:p>
          </p:txBody>
        </p:sp>
        <p:sp>
          <p:nvSpPr>
            <p:cNvPr id="26" name="object 26"/>
            <p:cNvSpPr/>
            <p:nvPr/>
          </p:nvSpPr>
          <p:spPr>
            <a:xfrm>
              <a:off x="3202224" y="1310763"/>
              <a:ext cx="100330" cy="54610"/>
            </a:xfrm>
            <a:custGeom>
              <a:avLst/>
              <a:gdLst/>
              <a:ahLst/>
              <a:cxnLst/>
              <a:rect l="l" t="t" r="r" b="b"/>
              <a:pathLst>
                <a:path w="100329" h="54609">
                  <a:moveTo>
                    <a:pt x="54618" y="0"/>
                  </a:moveTo>
                  <a:lnTo>
                    <a:pt x="0" y="54504"/>
                  </a:lnTo>
                  <a:lnTo>
                    <a:pt x="100133" y="54504"/>
                  </a:lnTo>
                  <a:lnTo>
                    <a:pt x="54618" y="0"/>
                  </a:lnTo>
                  <a:close/>
                </a:path>
              </a:pathLst>
            </a:custGeom>
            <a:solidFill>
              <a:srgbClr val="FF0000"/>
            </a:solidFill>
          </p:spPr>
          <p:txBody>
            <a:bodyPr wrap="square" lIns="0" tIns="0" rIns="0" bIns="0" rtlCol="0"/>
            <a:lstStyle/>
            <a:p>
              <a:endParaRPr/>
            </a:p>
          </p:txBody>
        </p:sp>
      </p:grpSp>
      <p:grpSp>
        <p:nvGrpSpPr>
          <p:cNvPr id="27" name="object 27"/>
          <p:cNvGrpSpPr/>
          <p:nvPr/>
        </p:nvGrpSpPr>
        <p:grpSpPr>
          <a:xfrm>
            <a:off x="3202224" y="2073768"/>
            <a:ext cx="100330" cy="418465"/>
            <a:chOff x="3202224" y="2073768"/>
            <a:chExt cx="100330" cy="418465"/>
          </a:xfrm>
        </p:grpSpPr>
        <p:sp>
          <p:nvSpPr>
            <p:cNvPr id="28" name="object 28"/>
            <p:cNvSpPr/>
            <p:nvPr/>
          </p:nvSpPr>
          <p:spPr>
            <a:xfrm>
              <a:off x="3256843" y="2073768"/>
              <a:ext cx="0" cy="372745"/>
            </a:xfrm>
            <a:custGeom>
              <a:avLst/>
              <a:gdLst/>
              <a:ahLst/>
              <a:cxnLst/>
              <a:rect l="l" t="t" r="r" b="b"/>
              <a:pathLst>
                <a:path h="372744">
                  <a:moveTo>
                    <a:pt x="0" y="0"/>
                  </a:moveTo>
                  <a:lnTo>
                    <a:pt x="0" y="372448"/>
                  </a:lnTo>
                </a:path>
              </a:pathLst>
            </a:custGeom>
            <a:ln w="18206">
              <a:solidFill>
                <a:srgbClr val="FF0000"/>
              </a:solidFill>
              <a:prstDash val="dot"/>
            </a:ln>
          </p:spPr>
          <p:txBody>
            <a:bodyPr wrap="square" lIns="0" tIns="0" rIns="0" bIns="0" rtlCol="0"/>
            <a:lstStyle/>
            <a:p>
              <a:endParaRPr/>
            </a:p>
          </p:txBody>
        </p:sp>
        <p:sp>
          <p:nvSpPr>
            <p:cNvPr id="29" name="object 29"/>
            <p:cNvSpPr/>
            <p:nvPr/>
          </p:nvSpPr>
          <p:spPr>
            <a:xfrm>
              <a:off x="3202224" y="2437133"/>
              <a:ext cx="100330" cy="54610"/>
            </a:xfrm>
            <a:custGeom>
              <a:avLst/>
              <a:gdLst/>
              <a:ahLst/>
              <a:cxnLst/>
              <a:rect l="l" t="t" r="r" b="b"/>
              <a:pathLst>
                <a:path w="100329" h="54610">
                  <a:moveTo>
                    <a:pt x="100133" y="0"/>
                  </a:moveTo>
                  <a:lnTo>
                    <a:pt x="0" y="0"/>
                  </a:lnTo>
                  <a:lnTo>
                    <a:pt x="54618" y="54504"/>
                  </a:lnTo>
                  <a:lnTo>
                    <a:pt x="100133" y="0"/>
                  </a:lnTo>
                  <a:close/>
                </a:path>
              </a:pathLst>
            </a:custGeom>
            <a:solidFill>
              <a:srgbClr val="FF0000"/>
            </a:solidFill>
          </p:spPr>
          <p:txBody>
            <a:bodyPr wrap="square" lIns="0" tIns="0" rIns="0" bIns="0" rtlCol="0"/>
            <a:lstStyle/>
            <a:p>
              <a:endParaRPr/>
            </a:p>
          </p:txBody>
        </p:sp>
      </p:grpSp>
      <p:sp>
        <p:nvSpPr>
          <p:cNvPr id="30" name="object 30"/>
          <p:cNvSpPr txBox="1"/>
          <p:nvPr/>
        </p:nvSpPr>
        <p:spPr>
          <a:xfrm>
            <a:off x="3249240" y="1786142"/>
            <a:ext cx="151765" cy="252095"/>
          </a:xfrm>
          <a:prstGeom prst="rect">
            <a:avLst/>
          </a:prstGeom>
        </p:spPr>
        <p:txBody>
          <a:bodyPr vert="horz" wrap="square" lIns="0" tIns="17145" rIns="0" bIns="0" rtlCol="0">
            <a:spAutoFit/>
          </a:bodyPr>
          <a:lstStyle/>
          <a:p>
            <a:pPr marL="12700">
              <a:lnSpc>
                <a:spcPct val="100000"/>
              </a:lnSpc>
              <a:spcBef>
                <a:spcPts val="135"/>
              </a:spcBef>
            </a:pPr>
            <a:r>
              <a:rPr sz="1450" spc="-50" dirty="0">
                <a:solidFill>
                  <a:srgbClr val="FF0000"/>
                </a:solidFill>
                <a:latin typeface="Times New Roman"/>
                <a:cs typeface="Times New Roman"/>
              </a:rPr>
              <a:t>R</a:t>
            </a:r>
            <a:endParaRPr sz="1450">
              <a:latin typeface="Times New Roman"/>
              <a:cs typeface="Times New Roman"/>
            </a:endParaRPr>
          </a:p>
        </p:txBody>
      </p:sp>
      <p:sp>
        <p:nvSpPr>
          <p:cNvPr id="31" name="object 31"/>
          <p:cNvSpPr txBox="1"/>
          <p:nvPr/>
        </p:nvSpPr>
        <p:spPr>
          <a:xfrm>
            <a:off x="3038900" y="1642778"/>
            <a:ext cx="655955" cy="374650"/>
          </a:xfrm>
          <a:prstGeom prst="rect">
            <a:avLst/>
          </a:prstGeom>
        </p:spPr>
        <p:txBody>
          <a:bodyPr vert="horz" wrap="square" lIns="0" tIns="17145" rIns="0" bIns="0" rtlCol="0">
            <a:spAutoFit/>
          </a:bodyPr>
          <a:lstStyle/>
          <a:p>
            <a:pPr marL="12700">
              <a:lnSpc>
                <a:spcPct val="100000"/>
              </a:lnSpc>
              <a:spcBef>
                <a:spcPts val="135"/>
              </a:spcBef>
            </a:pPr>
            <a:r>
              <a:rPr sz="2250" dirty="0">
                <a:solidFill>
                  <a:srgbClr val="FF0000"/>
                </a:solidFill>
                <a:latin typeface="Times New Roman"/>
                <a:cs typeface="Times New Roman"/>
              </a:rPr>
              <a:t>V</a:t>
            </a:r>
            <a:r>
              <a:rPr sz="2250" spc="440" dirty="0">
                <a:solidFill>
                  <a:srgbClr val="FF0000"/>
                </a:solidFill>
                <a:latin typeface="Times New Roman"/>
                <a:cs typeface="Times New Roman"/>
              </a:rPr>
              <a:t> </a:t>
            </a:r>
            <a:r>
              <a:rPr sz="2250" spc="-35" dirty="0">
                <a:solidFill>
                  <a:srgbClr val="FF0000"/>
                </a:solidFill>
                <a:latin typeface="Times New Roman"/>
                <a:cs typeface="Times New Roman"/>
              </a:rPr>
              <a:t>=?</a:t>
            </a:r>
            <a:endParaRPr sz="2250">
              <a:latin typeface="Times New Roman"/>
              <a:cs typeface="Times New Roman"/>
            </a:endParaRPr>
          </a:p>
        </p:txBody>
      </p:sp>
      <p:sp>
        <p:nvSpPr>
          <p:cNvPr id="32" name="object 32"/>
          <p:cNvSpPr txBox="1"/>
          <p:nvPr/>
        </p:nvSpPr>
        <p:spPr>
          <a:xfrm>
            <a:off x="4553715" y="833497"/>
            <a:ext cx="3402329" cy="1002030"/>
          </a:xfrm>
          <a:prstGeom prst="rect">
            <a:avLst/>
          </a:prstGeom>
        </p:spPr>
        <p:txBody>
          <a:bodyPr vert="horz" wrap="square" lIns="0" tIns="100965" rIns="0" bIns="0" rtlCol="0">
            <a:spAutoFit/>
          </a:bodyPr>
          <a:lstStyle/>
          <a:p>
            <a:pPr marL="110489">
              <a:lnSpc>
                <a:spcPct val="100000"/>
              </a:lnSpc>
              <a:spcBef>
                <a:spcPts val="795"/>
              </a:spcBef>
            </a:pPr>
            <a:r>
              <a:rPr sz="2400" dirty="0">
                <a:latin typeface="Calibri"/>
                <a:cs typeface="Calibri"/>
              </a:rPr>
              <a:t>Diyot</a:t>
            </a:r>
            <a:r>
              <a:rPr sz="2400" spc="-80" dirty="0">
                <a:latin typeface="Calibri"/>
                <a:cs typeface="Calibri"/>
              </a:rPr>
              <a:t> </a:t>
            </a:r>
            <a:r>
              <a:rPr sz="2400" dirty="0">
                <a:latin typeface="Calibri"/>
                <a:cs typeface="Calibri"/>
              </a:rPr>
              <a:t>silisyum</a:t>
            </a:r>
            <a:r>
              <a:rPr sz="2400" spc="-65" dirty="0">
                <a:latin typeface="Calibri"/>
                <a:cs typeface="Calibri"/>
              </a:rPr>
              <a:t> </a:t>
            </a:r>
            <a:r>
              <a:rPr sz="2400" spc="-10" dirty="0">
                <a:latin typeface="Calibri"/>
                <a:cs typeface="Calibri"/>
              </a:rPr>
              <a:t>olduğundan</a:t>
            </a:r>
            <a:endParaRPr sz="2400">
              <a:latin typeface="Calibri"/>
              <a:cs typeface="Calibri"/>
            </a:endParaRPr>
          </a:p>
          <a:p>
            <a:pPr marL="38100">
              <a:lnSpc>
                <a:spcPct val="100000"/>
              </a:lnSpc>
              <a:spcBef>
                <a:spcPts val="810"/>
              </a:spcBef>
              <a:tabLst>
                <a:tab pos="537210" algn="l"/>
              </a:tabLst>
            </a:pPr>
            <a:r>
              <a:rPr sz="2750" i="1" spc="-25" dirty="0">
                <a:latin typeface="Times New Roman"/>
                <a:cs typeface="Times New Roman"/>
              </a:rPr>
              <a:t>V</a:t>
            </a:r>
            <a:r>
              <a:rPr sz="2400" i="1" spc="-37" baseline="-24305" dirty="0">
                <a:latin typeface="Times New Roman"/>
                <a:cs typeface="Times New Roman"/>
              </a:rPr>
              <a:t>D</a:t>
            </a:r>
            <a:r>
              <a:rPr sz="2400" i="1" baseline="-24305" dirty="0">
                <a:latin typeface="Times New Roman"/>
                <a:cs typeface="Times New Roman"/>
              </a:rPr>
              <a:t>	</a:t>
            </a:r>
            <a:r>
              <a:rPr sz="2750" dirty="0">
                <a:latin typeface="Symbol"/>
                <a:cs typeface="Symbol"/>
              </a:rPr>
              <a:t></a:t>
            </a:r>
            <a:r>
              <a:rPr sz="2750" spc="-175" dirty="0">
                <a:latin typeface="Times New Roman"/>
                <a:cs typeface="Times New Roman"/>
              </a:rPr>
              <a:t> </a:t>
            </a:r>
            <a:r>
              <a:rPr sz="2750" spc="-10" dirty="0">
                <a:latin typeface="Times New Roman"/>
                <a:cs typeface="Times New Roman"/>
              </a:rPr>
              <a:t>0,7</a:t>
            </a:r>
            <a:r>
              <a:rPr sz="2750" i="1" spc="-10" dirty="0">
                <a:latin typeface="Times New Roman"/>
                <a:cs typeface="Times New Roman"/>
              </a:rPr>
              <a:t>V</a:t>
            </a:r>
            <a:r>
              <a:rPr sz="2750" i="1" spc="45" dirty="0">
                <a:latin typeface="Times New Roman"/>
                <a:cs typeface="Times New Roman"/>
              </a:rPr>
              <a:t> </a:t>
            </a:r>
            <a:r>
              <a:rPr sz="2750" spc="-90" dirty="0">
                <a:latin typeface="Times New Roman"/>
                <a:cs typeface="Times New Roman"/>
              </a:rPr>
              <a:t>alınabilir</a:t>
            </a:r>
            <a:r>
              <a:rPr sz="2750" spc="-310" dirty="0">
                <a:latin typeface="Times New Roman"/>
                <a:cs typeface="Times New Roman"/>
              </a:rPr>
              <a:t> </a:t>
            </a:r>
            <a:r>
              <a:rPr sz="2750" spc="-50" dirty="0">
                <a:latin typeface="Times New Roman"/>
                <a:cs typeface="Times New Roman"/>
              </a:rPr>
              <a:t>.</a:t>
            </a:r>
            <a:endParaRPr sz="2750">
              <a:latin typeface="Times New Roman"/>
              <a:cs typeface="Times New Roman"/>
            </a:endParaRPr>
          </a:p>
        </p:txBody>
      </p:sp>
      <p:sp>
        <p:nvSpPr>
          <p:cNvPr id="33" name="object 33"/>
          <p:cNvSpPr/>
          <p:nvPr/>
        </p:nvSpPr>
        <p:spPr>
          <a:xfrm>
            <a:off x="6403838" y="2549021"/>
            <a:ext cx="1266825" cy="0"/>
          </a:xfrm>
          <a:custGeom>
            <a:avLst/>
            <a:gdLst/>
            <a:ahLst/>
            <a:cxnLst/>
            <a:rect l="l" t="t" r="r" b="b"/>
            <a:pathLst>
              <a:path w="1266825">
                <a:moveTo>
                  <a:pt x="0" y="0"/>
                </a:moveTo>
                <a:lnTo>
                  <a:pt x="1266489" y="0"/>
                </a:lnTo>
              </a:path>
            </a:pathLst>
          </a:custGeom>
          <a:ln w="12958">
            <a:solidFill>
              <a:srgbClr val="000000"/>
            </a:solidFill>
          </a:ln>
        </p:spPr>
        <p:txBody>
          <a:bodyPr wrap="square" lIns="0" tIns="0" rIns="0" bIns="0" rtlCol="0"/>
          <a:lstStyle/>
          <a:p>
            <a:endParaRPr/>
          </a:p>
        </p:txBody>
      </p:sp>
      <p:sp>
        <p:nvSpPr>
          <p:cNvPr id="34" name="object 34"/>
          <p:cNvSpPr/>
          <p:nvPr/>
        </p:nvSpPr>
        <p:spPr>
          <a:xfrm>
            <a:off x="8004542" y="2751862"/>
            <a:ext cx="919480" cy="39370"/>
          </a:xfrm>
          <a:custGeom>
            <a:avLst/>
            <a:gdLst/>
            <a:ahLst/>
            <a:cxnLst/>
            <a:rect l="l" t="t" r="r" b="b"/>
            <a:pathLst>
              <a:path w="919479" h="39369">
                <a:moveTo>
                  <a:pt x="0" y="38948"/>
                </a:moveTo>
                <a:lnTo>
                  <a:pt x="919140" y="38948"/>
                </a:lnTo>
              </a:path>
              <a:path w="919479" h="39369">
                <a:moveTo>
                  <a:pt x="0" y="0"/>
                </a:moveTo>
                <a:lnTo>
                  <a:pt x="919140" y="0"/>
                </a:lnTo>
              </a:path>
            </a:pathLst>
          </a:custGeom>
          <a:ln w="13031">
            <a:solidFill>
              <a:srgbClr val="000000"/>
            </a:solidFill>
          </a:ln>
        </p:spPr>
        <p:txBody>
          <a:bodyPr wrap="square" lIns="0" tIns="0" rIns="0" bIns="0" rtlCol="0"/>
          <a:lstStyle/>
          <a:p>
            <a:endParaRPr/>
          </a:p>
        </p:txBody>
      </p:sp>
      <p:sp>
        <p:nvSpPr>
          <p:cNvPr id="35" name="object 35"/>
          <p:cNvSpPr txBox="1"/>
          <p:nvPr/>
        </p:nvSpPr>
        <p:spPr>
          <a:xfrm>
            <a:off x="7741171" y="2302656"/>
            <a:ext cx="1216025" cy="399415"/>
          </a:xfrm>
          <a:prstGeom prst="rect">
            <a:avLst/>
          </a:prstGeom>
        </p:spPr>
        <p:txBody>
          <a:bodyPr vert="horz" wrap="square" lIns="0" tIns="12700" rIns="0" bIns="0" rtlCol="0">
            <a:spAutoFit/>
          </a:bodyPr>
          <a:lstStyle/>
          <a:p>
            <a:pPr marL="12700">
              <a:lnSpc>
                <a:spcPct val="100000"/>
              </a:lnSpc>
              <a:spcBef>
                <a:spcPts val="100"/>
              </a:spcBef>
            </a:pPr>
            <a:r>
              <a:rPr sz="2450" dirty="0">
                <a:latin typeface="Symbol"/>
                <a:cs typeface="Symbol"/>
              </a:rPr>
              <a:t></a:t>
            </a:r>
            <a:r>
              <a:rPr sz="2450" spc="-130" dirty="0">
                <a:latin typeface="Times New Roman"/>
                <a:cs typeface="Times New Roman"/>
              </a:rPr>
              <a:t> </a:t>
            </a:r>
            <a:r>
              <a:rPr sz="2450" spc="-10" dirty="0">
                <a:latin typeface="Times New Roman"/>
                <a:cs typeface="Times New Roman"/>
              </a:rPr>
              <a:t>3,32</a:t>
            </a:r>
            <a:r>
              <a:rPr sz="2450" i="1" spc="-10" dirty="0">
                <a:latin typeface="Times New Roman"/>
                <a:cs typeface="Times New Roman"/>
              </a:rPr>
              <a:t>mA</a:t>
            </a:r>
            <a:endParaRPr sz="2450">
              <a:latin typeface="Times New Roman"/>
              <a:cs typeface="Times New Roman"/>
            </a:endParaRPr>
          </a:p>
        </p:txBody>
      </p:sp>
      <p:sp>
        <p:nvSpPr>
          <p:cNvPr id="36" name="object 36"/>
          <p:cNvSpPr txBox="1"/>
          <p:nvPr/>
        </p:nvSpPr>
        <p:spPr>
          <a:xfrm>
            <a:off x="5791479" y="2546066"/>
            <a:ext cx="1554480" cy="399415"/>
          </a:xfrm>
          <a:prstGeom prst="rect">
            <a:avLst/>
          </a:prstGeom>
        </p:spPr>
        <p:txBody>
          <a:bodyPr vert="horz" wrap="square" lIns="0" tIns="12700" rIns="0" bIns="0" rtlCol="0">
            <a:spAutoFit/>
          </a:bodyPr>
          <a:lstStyle/>
          <a:p>
            <a:pPr marL="12700">
              <a:lnSpc>
                <a:spcPct val="100000"/>
              </a:lnSpc>
              <a:spcBef>
                <a:spcPts val="100"/>
              </a:spcBef>
              <a:tabLst>
                <a:tab pos="923290" algn="l"/>
              </a:tabLst>
            </a:pPr>
            <a:r>
              <a:rPr sz="2450" i="1" spc="-50" dirty="0">
                <a:latin typeface="Times New Roman"/>
                <a:cs typeface="Times New Roman"/>
              </a:rPr>
              <a:t>R</a:t>
            </a:r>
            <a:r>
              <a:rPr sz="2450" i="1" dirty="0">
                <a:latin typeface="Times New Roman"/>
                <a:cs typeface="Times New Roman"/>
              </a:rPr>
              <a:t>	</a:t>
            </a:r>
            <a:r>
              <a:rPr sz="2450" spc="-20" dirty="0">
                <a:latin typeface="Times New Roman"/>
                <a:cs typeface="Times New Roman"/>
              </a:rPr>
              <a:t>2,2</a:t>
            </a:r>
            <a:r>
              <a:rPr sz="2450" i="1" spc="-20" dirty="0">
                <a:latin typeface="Times New Roman"/>
                <a:cs typeface="Times New Roman"/>
              </a:rPr>
              <a:t>K</a:t>
            </a:r>
            <a:endParaRPr sz="2450">
              <a:latin typeface="Times New Roman"/>
              <a:cs typeface="Times New Roman"/>
            </a:endParaRPr>
          </a:p>
        </p:txBody>
      </p:sp>
      <p:sp>
        <p:nvSpPr>
          <p:cNvPr id="37" name="object 37"/>
          <p:cNvSpPr txBox="1"/>
          <p:nvPr/>
        </p:nvSpPr>
        <p:spPr>
          <a:xfrm>
            <a:off x="5700561" y="2106302"/>
            <a:ext cx="1922780" cy="399415"/>
          </a:xfrm>
          <a:prstGeom prst="rect">
            <a:avLst/>
          </a:prstGeom>
        </p:spPr>
        <p:txBody>
          <a:bodyPr vert="horz" wrap="square" lIns="0" tIns="12700" rIns="0" bIns="0" rtlCol="0">
            <a:spAutoFit/>
          </a:bodyPr>
          <a:lstStyle/>
          <a:p>
            <a:pPr marL="12700">
              <a:lnSpc>
                <a:spcPct val="100000"/>
              </a:lnSpc>
              <a:spcBef>
                <a:spcPts val="100"/>
              </a:spcBef>
              <a:tabLst>
                <a:tab pos="719455" algn="l"/>
              </a:tabLst>
            </a:pPr>
            <a:r>
              <a:rPr sz="2450" i="1" spc="-50" dirty="0">
                <a:latin typeface="Times New Roman"/>
                <a:cs typeface="Times New Roman"/>
              </a:rPr>
              <a:t>V</a:t>
            </a:r>
            <a:r>
              <a:rPr sz="2450" i="1" dirty="0">
                <a:latin typeface="Times New Roman"/>
                <a:cs typeface="Times New Roman"/>
              </a:rPr>
              <a:t>	</a:t>
            </a:r>
            <a:r>
              <a:rPr sz="2450" spc="-25" dirty="0">
                <a:latin typeface="Times New Roman"/>
                <a:cs typeface="Times New Roman"/>
              </a:rPr>
              <a:t>(8</a:t>
            </a:r>
            <a:r>
              <a:rPr sz="2450" spc="-265" dirty="0">
                <a:latin typeface="Times New Roman"/>
                <a:cs typeface="Times New Roman"/>
              </a:rPr>
              <a:t> </a:t>
            </a:r>
            <a:r>
              <a:rPr sz="2450" dirty="0">
                <a:latin typeface="Symbol"/>
                <a:cs typeface="Symbol"/>
              </a:rPr>
              <a:t></a:t>
            </a:r>
            <a:r>
              <a:rPr sz="2450" spc="-225" dirty="0">
                <a:latin typeface="Times New Roman"/>
                <a:cs typeface="Times New Roman"/>
              </a:rPr>
              <a:t> </a:t>
            </a:r>
            <a:r>
              <a:rPr sz="2450" spc="-10" dirty="0">
                <a:latin typeface="Times New Roman"/>
                <a:cs typeface="Times New Roman"/>
              </a:rPr>
              <a:t>0,7)</a:t>
            </a:r>
            <a:r>
              <a:rPr sz="2450" i="1" spc="-10" dirty="0">
                <a:latin typeface="Times New Roman"/>
                <a:cs typeface="Times New Roman"/>
              </a:rPr>
              <a:t>V</a:t>
            </a:r>
            <a:endParaRPr sz="2450">
              <a:latin typeface="Times New Roman"/>
              <a:cs typeface="Times New Roman"/>
            </a:endParaRPr>
          </a:p>
        </p:txBody>
      </p:sp>
      <p:sp>
        <p:nvSpPr>
          <p:cNvPr id="38" name="object 38"/>
          <p:cNvSpPr txBox="1"/>
          <p:nvPr/>
        </p:nvSpPr>
        <p:spPr>
          <a:xfrm>
            <a:off x="4447985" y="2302656"/>
            <a:ext cx="1916430" cy="399415"/>
          </a:xfrm>
          <a:prstGeom prst="rect">
            <a:avLst/>
          </a:prstGeom>
        </p:spPr>
        <p:txBody>
          <a:bodyPr vert="horz" wrap="square" lIns="0" tIns="12700" rIns="0" bIns="0" rtlCol="0">
            <a:spAutoFit/>
          </a:bodyPr>
          <a:lstStyle/>
          <a:p>
            <a:pPr marL="38100">
              <a:lnSpc>
                <a:spcPct val="100000"/>
              </a:lnSpc>
              <a:spcBef>
                <a:spcPts val="100"/>
              </a:spcBef>
              <a:tabLst>
                <a:tab pos="1456690" algn="l"/>
              </a:tabLst>
            </a:pPr>
            <a:r>
              <a:rPr sz="2450" i="1" spc="125" dirty="0">
                <a:latin typeface="Times New Roman"/>
                <a:cs typeface="Times New Roman"/>
              </a:rPr>
              <a:t>I</a:t>
            </a:r>
            <a:r>
              <a:rPr sz="2100" i="1" spc="187" baseline="-23809" dirty="0">
                <a:latin typeface="Times New Roman"/>
                <a:cs typeface="Times New Roman"/>
              </a:rPr>
              <a:t>D</a:t>
            </a:r>
            <a:r>
              <a:rPr sz="2100" i="1" spc="750" baseline="-23809" dirty="0">
                <a:latin typeface="Times New Roman"/>
                <a:cs typeface="Times New Roman"/>
              </a:rPr>
              <a:t> </a:t>
            </a:r>
            <a:r>
              <a:rPr sz="2450" dirty="0">
                <a:latin typeface="Symbol"/>
                <a:cs typeface="Symbol"/>
              </a:rPr>
              <a:t></a:t>
            </a:r>
            <a:r>
              <a:rPr sz="2450" spc="120" dirty="0">
                <a:latin typeface="Times New Roman"/>
                <a:cs typeface="Times New Roman"/>
              </a:rPr>
              <a:t> </a:t>
            </a:r>
            <a:r>
              <a:rPr sz="2450" i="1" spc="120" dirty="0">
                <a:latin typeface="Times New Roman"/>
                <a:cs typeface="Times New Roman"/>
              </a:rPr>
              <a:t>I</a:t>
            </a:r>
            <a:r>
              <a:rPr sz="2100" i="1" spc="179" baseline="-23809" dirty="0">
                <a:latin typeface="Times New Roman"/>
                <a:cs typeface="Times New Roman"/>
              </a:rPr>
              <a:t>R</a:t>
            </a:r>
            <a:r>
              <a:rPr sz="2100" i="1" spc="750" baseline="-23809" dirty="0">
                <a:latin typeface="Times New Roman"/>
                <a:cs typeface="Times New Roman"/>
              </a:rPr>
              <a:t> </a:t>
            </a:r>
            <a:r>
              <a:rPr sz="2450" dirty="0">
                <a:latin typeface="Symbol"/>
                <a:cs typeface="Symbol"/>
              </a:rPr>
              <a:t></a:t>
            </a:r>
            <a:r>
              <a:rPr sz="2450" dirty="0">
                <a:latin typeface="Times New Roman"/>
                <a:cs typeface="Times New Roman"/>
              </a:rPr>
              <a:t> </a:t>
            </a:r>
            <a:r>
              <a:rPr sz="2100" i="1" u="heavy" baseline="37698" dirty="0">
                <a:uFill>
                  <a:solidFill>
                    <a:srgbClr val="000000"/>
                  </a:solidFill>
                </a:uFill>
                <a:latin typeface="Times New Roman"/>
                <a:cs typeface="Times New Roman"/>
              </a:rPr>
              <a:t>	R</a:t>
            </a:r>
            <a:r>
              <a:rPr sz="2100" i="1" u="heavy" spc="97" baseline="37698" dirty="0">
                <a:uFill>
                  <a:solidFill>
                    <a:srgbClr val="000000"/>
                  </a:solidFill>
                </a:uFill>
                <a:latin typeface="Times New Roman"/>
                <a:cs typeface="Times New Roman"/>
              </a:rPr>
              <a:t> </a:t>
            </a:r>
            <a:r>
              <a:rPr sz="2100" i="1" spc="487" baseline="37698" dirty="0">
                <a:latin typeface="Times New Roman"/>
                <a:cs typeface="Times New Roman"/>
              </a:rPr>
              <a:t> </a:t>
            </a:r>
            <a:r>
              <a:rPr sz="2450" spc="-50" dirty="0">
                <a:latin typeface="Symbol"/>
                <a:cs typeface="Symbol"/>
              </a:rPr>
              <a:t></a:t>
            </a:r>
            <a:endParaRPr sz="2450">
              <a:latin typeface="Symbol"/>
              <a:cs typeface="Symbol"/>
            </a:endParaRPr>
          </a:p>
        </p:txBody>
      </p:sp>
      <p:sp>
        <p:nvSpPr>
          <p:cNvPr id="39" name="object 39"/>
          <p:cNvSpPr/>
          <p:nvPr/>
        </p:nvSpPr>
        <p:spPr>
          <a:xfrm>
            <a:off x="4572761" y="2061210"/>
            <a:ext cx="4248785" cy="0"/>
          </a:xfrm>
          <a:custGeom>
            <a:avLst/>
            <a:gdLst/>
            <a:ahLst/>
            <a:cxnLst/>
            <a:rect l="l" t="t" r="r" b="b"/>
            <a:pathLst>
              <a:path w="4248784">
                <a:moveTo>
                  <a:pt x="0" y="0"/>
                </a:moveTo>
                <a:lnTo>
                  <a:pt x="4248531" y="0"/>
                </a:lnTo>
              </a:path>
            </a:pathLst>
          </a:custGeom>
          <a:ln w="28956">
            <a:solidFill>
              <a:srgbClr val="497DBA"/>
            </a:solidFill>
          </a:ln>
        </p:spPr>
        <p:txBody>
          <a:bodyPr wrap="square" lIns="0" tIns="0" rIns="0" bIns="0" rtlCol="0"/>
          <a:lstStyle/>
          <a:p>
            <a:endParaRPr/>
          </a:p>
        </p:txBody>
      </p:sp>
      <p:sp>
        <p:nvSpPr>
          <p:cNvPr id="40" name="object 40"/>
          <p:cNvSpPr/>
          <p:nvPr/>
        </p:nvSpPr>
        <p:spPr>
          <a:xfrm>
            <a:off x="108965" y="3429761"/>
            <a:ext cx="8929370" cy="0"/>
          </a:xfrm>
          <a:custGeom>
            <a:avLst/>
            <a:gdLst/>
            <a:ahLst/>
            <a:cxnLst/>
            <a:rect l="l" t="t" r="r" b="b"/>
            <a:pathLst>
              <a:path w="8929370">
                <a:moveTo>
                  <a:pt x="0" y="0"/>
                </a:moveTo>
                <a:lnTo>
                  <a:pt x="8928989" y="0"/>
                </a:lnTo>
              </a:path>
            </a:pathLst>
          </a:custGeom>
          <a:ln w="28956">
            <a:solidFill>
              <a:srgbClr val="497DBA"/>
            </a:solidFill>
          </a:ln>
        </p:spPr>
        <p:txBody>
          <a:bodyPr wrap="square" lIns="0" tIns="0" rIns="0" bIns="0" rtlCol="0"/>
          <a:lstStyle/>
          <a:p>
            <a:endParaRPr/>
          </a:p>
        </p:txBody>
      </p:sp>
      <p:sp>
        <p:nvSpPr>
          <p:cNvPr id="41" name="object 41"/>
          <p:cNvSpPr txBox="1"/>
          <p:nvPr/>
        </p:nvSpPr>
        <p:spPr>
          <a:xfrm>
            <a:off x="211657" y="3446145"/>
            <a:ext cx="4422775" cy="698500"/>
          </a:xfrm>
          <a:prstGeom prst="rect">
            <a:avLst/>
          </a:prstGeom>
        </p:spPr>
        <p:txBody>
          <a:bodyPr vert="horz" wrap="square" lIns="0" tIns="12065" rIns="0" bIns="0" rtlCol="0">
            <a:spAutoFit/>
          </a:bodyPr>
          <a:lstStyle/>
          <a:p>
            <a:pPr marL="59055">
              <a:lnSpc>
                <a:spcPts val="2500"/>
              </a:lnSpc>
              <a:spcBef>
                <a:spcPts val="95"/>
              </a:spcBef>
            </a:pPr>
            <a:r>
              <a:rPr sz="2200" b="1" dirty="0">
                <a:latin typeface="Calibri"/>
                <a:cs typeface="Calibri"/>
              </a:rPr>
              <a:t>I.</a:t>
            </a:r>
            <a:r>
              <a:rPr sz="2200" b="1" spc="-15" dirty="0">
                <a:latin typeface="Calibri"/>
                <a:cs typeface="Calibri"/>
              </a:rPr>
              <a:t> </a:t>
            </a:r>
            <a:r>
              <a:rPr sz="2200" b="1" spc="-25" dirty="0">
                <a:latin typeface="Calibri"/>
                <a:cs typeface="Calibri"/>
              </a:rPr>
              <a:t>Yol</a:t>
            </a:r>
            <a:endParaRPr sz="2200">
              <a:latin typeface="Calibri"/>
              <a:cs typeface="Calibri"/>
            </a:endParaRPr>
          </a:p>
          <a:p>
            <a:pPr marL="38100">
              <a:lnSpc>
                <a:spcPts val="2800"/>
              </a:lnSpc>
            </a:pPr>
            <a:r>
              <a:rPr sz="2450" i="1" dirty="0">
                <a:latin typeface="Times New Roman"/>
                <a:cs typeface="Times New Roman"/>
              </a:rPr>
              <a:t>V</a:t>
            </a:r>
            <a:r>
              <a:rPr sz="2175" i="1" baseline="-22988" dirty="0">
                <a:latin typeface="Times New Roman"/>
                <a:cs typeface="Times New Roman"/>
              </a:rPr>
              <a:t>R</a:t>
            </a:r>
            <a:r>
              <a:rPr sz="2175" i="1" spc="127" baseline="-22988" dirty="0">
                <a:latin typeface="Times New Roman"/>
                <a:cs typeface="Times New Roman"/>
              </a:rPr>
              <a:t>  </a:t>
            </a:r>
            <a:r>
              <a:rPr sz="2450" dirty="0">
                <a:latin typeface="Symbol"/>
                <a:cs typeface="Symbol"/>
              </a:rPr>
              <a:t></a:t>
            </a:r>
            <a:r>
              <a:rPr sz="2450" spc="70" dirty="0">
                <a:latin typeface="Times New Roman"/>
                <a:cs typeface="Times New Roman"/>
              </a:rPr>
              <a:t> </a:t>
            </a:r>
            <a:r>
              <a:rPr sz="2450" i="1" spc="110" dirty="0">
                <a:latin typeface="Times New Roman"/>
                <a:cs typeface="Times New Roman"/>
              </a:rPr>
              <a:t>I</a:t>
            </a:r>
            <a:r>
              <a:rPr sz="2175" i="1" spc="165" baseline="-22988" dirty="0">
                <a:latin typeface="Times New Roman"/>
                <a:cs typeface="Times New Roman"/>
              </a:rPr>
              <a:t>R</a:t>
            </a:r>
            <a:r>
              <a:rPr sz="2175" i="1" spc="322" baseline="-22988" dirty="0">
                <a:latin typeface="Times New Roman"/>
                <a:cs typeface="Times New Roman"/>
              </a:rPr>
              <a:t> </a:t>
            </a:r>
            <a:r>
              <a:rPr sz="2450" dirty="0">
                <a:latin typeface="Symbol"/>
                <a:cs typeface="Symbol"/>
              </a:rPr>
              <a:t></a:t>
            </a:r>
            <a:r>
              <a:rPr sz="2450" spc="-175" dirty="0">
                <a:latin typeface="Times New Roman"/>
                <a:cs typeface="Times New Roman"/>
              </a:rPr>
              <a:t> </a:t>
            </a:r>
            <a:r>
              <a:rPr sz="2450" i="1" dirty="0">
                <a:latin typeface="Times New Roman"/>
                <a:cs typeface="Times New Roman"/>
              </a:rPr>
              <a:t>R</a:t>
            </a:r>
            <a:r>
              <a:rPr sz="2450" i="1" spc="30" dirty="0">
                <a:latin typeface="Times New Roman"/>
                <a:cs typeface="Times New Roman"/>
              </a:rPr>
              <a:t> </a:t>
            </a:r>
            <a:r>
              <a:rPr sz="2450" dirty="0">
                <a:latin typeface="Symbol"/>
                <a:cs typeface="Symbol"/>
              </a:rPr>
              <a:t></a:t>
            </a:r>
            <a:r>
              <a:rPr sz="2450" spc="-95" dirty="0">
                <a:latin typeface="Times New Roman"/>
                <a:cs typeface="Times New Roman"/>
              </a:rPr>
              <a:t> </a:t>
            </a:r>
            <a:r>
              <a:rPr sz="2450" spc="-10" dirty="0">
                <a:latin typeface="Times New Roman"/>
                <a:cs typeface="Times New Roman"/>
              </a:rPr>
              <a:t>3,32</a:t>
            </a:r>
            <a:r>
              <a:rPr sz="2450" i="1" spc="-10" dirty="0">
                <a:latin typeface="Times New Roman"/>
                <a:cs typeface="Times New Roman"/>
              </a:rPr>
              <a:t>mA</a:t>
            </a:r>
            <a:r>
              <a:rPr sz="2450" i="1" spc="-385" dirty="0">
                <a:latin typeface="Times New Roman"/>
                <a:cs typeface="Times New Roman"/>
              </a:rPr>
              <a:t> </a:t>
            </a:r>
            <a:r>
              <a:rPr sz="2450" dirty="0">
                <a:latin typeface="Symbol"/>
                <a:cs typeface="Symbol"/>
              </a:rPr>
              <a:t></a:t>
            </a:r>
            <a:r>
              <a:rPr sz="2450" spc="-295" dirty="0">
                <a:latin typeface="Times New Roman"/>
                <a:cs typeface="Times New Roman"/>
              </a:rPr>
              <a:t> </a:t>
            </a:r>
            <a:r>
              <a:rPr sz="2450" dirty="0">
                <a:latin typeface="Times New Roman"/>
                <a:cs typeface="Times New Roman"/>
              </a:rPr>
              <a:t>2,2</a:t>
            </a:r>
            <a:r>
              <a:rPr sz="2450" i="1" dirty="0">
                <a:latin typeface="Times New Roman"/>
                <a:cs typeface="Times New Roman"/>
              </a:rPr>
              <a:t>K</a:t>
            </a:r>
            <a:r>
              <a:rPr sz="2450" i="1" spc="254" dirty="0">
                <a:latin typeface="Times New Roman"/>
                <a:cs typeface="Times New Roman"/>
              </a:rPr>
              <a:t> </a:t>
            </a:r>
            <a:r>
              <a:rPr sz="2450" dirty="0">
                <a:latin typeface="Symbol"/>
                <a:cs typeface="Symbol"/>
              </a:rPr>
              <a:t></a:t>
            </a:r>
            <a:r>
              <a:rPr sz="2450" spc="-55" dirty="0">
                <a:latin typeface="Times New Roman"/>
                <a:cs typeface="Times New Roman"/>
              </a:rPr>
              <a:t> </a:t>
            </a:r>
            <a:r>
              <a:rPr sz="2450" spc="-20" dirty="0">
                <a:latin typeface="Times New Roman"/>
                <a:cs typeface="Times New Roman"/>
              </a:rPr>
              <a:t>7,3</a:t>
            </a:r>
            <a:r>
              <a:rPr sz="2450" i="1" spc="-20" dirty="0">
                <a:latin typeface="Times New Roman"/>
                <a:cs typeface="Times New Roman"/>
              </a:rPr>
              <a:t>V</a:t>
            </a:r>
            <a:endParaRPr sz="2450">
              <a:latin typeface="Times New Roman"/>
              <a:cs typeface="Times New Roman"/>
            </a:endParaRPr>
          </a:p>
        </p:txBody>
      </p:sp>
      <p:sp>
        <p:nvSpPr>
          <p:cNvPr id="42" name="object 42"/>
          <p:cNvSpPr/>
          <p:nvPr/>
        </p:nvSpPr>
        <p:spPr>
          <a:xfrm>
            <a:off x="4057318" y="4195107"/>
            <a:ext cx="572770" cy="40005"/>
          </a:xfrm>
          <a:custGeom>
            <a:avLst/>
            <a:gdLst/>
            <a:ahLst/>
            <a:cxnLst/>
            <a:rect l="l" t="t" r="r" b="b"/>
            <a:pathLst>
              <a:path w="572770" h="40004">
                <a:moveTo>
                  <a:pt x="0" y="39379"/>
                </a:moveTo>
                <a:lnTo>
                  <a:pt x="572628" y="39379"/>
                </a:lnTo>
              </a:path>
              <a:path w="572770" h="40004">
                <a:moveTo>
                  <a:pt x="0" y="0"/>
                </a:moveTo>
                <a:lnTo>
                  <a:pt x="572628" y="0"/>
                </a:lnTo>
              </a:path>
            </a:pathLst>
          </a:custGeom>
          <a:ln w="13140">
            <a:solidFill>
              <a:srgbClr val="000000"/>
            </a:solidFill>
          </a:ln>
        </p:spPr>
        <p:txBody>
          <a:bodyPr wrap="square" lIns="0" tIns="0" rIns="0" bIns="0" rtlCol="0"/>
          <a:lstStyle/>
          <a:p>
            <a:endParaRPr/>
          </a:p>
        </p:txBody>
      </p:sp>
      <p:sp>
        <p:nvSpPr>
          <p:cNvPr id="43" name="object 43"/>
          <p:cNvSpPr txBox="1"/>
          <p:nvPr/>
        </p:nvSpPr>
        <p:spPr>
          <a:xfrm>
            <a:off x="3279897" y="4487926"/>
            <a:ext cx="2103120" cy="1949450"/>
          </a:xfrm>
          <a:prstGeom prst="rect">
            <a:avLst/>
          </a:prstGeom>
        </p:spPr>
        <p:txBody>
          <a:bodyPr vert="horz" wrap="square" lIns="0" tIns="12065" rIns="0" bIns="0" rtlCol="0">
            <a:spAutoFit/>
          </a:bodyPr>
          <a:lstStyle/>
          <a:p>
            <a:pPr marL="484505">
              <a:lnSpc>
                <a:spcPts val="2445"/>
              </a:lnSpc>
              <a:spcBef>
                <a:spcPts val="95"/>
              </a:spcBef>
            </a:pPr>
            <a:r>
              <a:rPr sz="2200" b="1" dirty="0">
                <a:latin typeface="Calibri"/>
                <a:cs typeface="Calibri"/>
              </a:rPr>
              <a:t>II.</a:t>
            </a:r>
            <a:r>
              <a:rPr sz="2200" b="1" spc="-15" dirty="0">
                <a:latin typeface="Calibri"/>
                <a:cs typeface="Calibri"/>
              </a:rPr>
              <a:t> </a:t>
            </a:r>
            <a:r>
              <a:rPr sz="2200" b="1" spc="-25" dirty="0">
                <a:latin typeface="Calibri"/>
                <a:cs typeface="Calibri"/>
              </a:rPr>
              <a:t>Yol</a:t>
            </a:r>
            <a:endParaRPr sz="2200">
              <a:latin typeface="Calibri"/>
              <a:cs typeface="Calibri"/>
            </a:endParaRPr>
          </a:p>
          <a:p>
            <a:pPr marL="47625">
              <a:lnSpc>
                <a:spcPts val="2745"/>
              </a:lnSpc>
            </a:pPr>
            <a:r>
              <a:rPr sz="2450" i="1" spc="-10" dirty="0">
                <a:latin typeface="Times New Roman"/>
                <a:cs typeface="Times New Roman"/>
              </a:rPr>
              <a:t>P</a:t>
            </a:r>
            <a:r>
              <a:rPr sz="2175" i="1" spc="-15" baseline="-22988" dirty="0">
                <a:latin typeface="Times New Roman"/>
                <a:cs typeface="Times New Roman"/>
              </a:rPr>
              <a:t>R</a:t>
            </a:r>
            <a:r>
              <a:rPr sz="2175" i="1" spc="577" baseline="-22988" dirty="0">
                <a:latin typeface="Times New Roman"/>
                <a:cs typeface="Times New Roman"/>
              </a:rPr>
              <a:t> </a:t>
            </a:r>
            <a:r>
              <a:rPr sz="2450" dirty="0">
                <a:latin typeface="Symbol"/>
                <a:cs typeface="Symbol"/>
              </a:rPr>
              <a:t></a:t>
            </a:r>
            <a:r>
              <a:rPr sz="2450" spc="-55" dirty="0">
                <a:latin typeface="Times New Roman"/>
                <a:cs typeface="Times New Roman"/>
              </a:rPr>
              <a:t> </a:t>
            </a:r>
            <a:r>
              <a:rPr sz="2450" i="1" spc="100" dirty="0">
                <a:latin typeface="Times New Roman"/>
                <a:cs typeface="Times New Roman"/>
              </a:rPr>
              <a:t>I</a:t>
            </a:r>
            <a:r>
              <a:rPr sz="2175" i="1" spc="150" baseline="-22988" dirty="0">
                <a:latin typeface="Times New Roman"/>
                <a:cs typeface="Times New Roman"/>
              </a:rPr>
              <a:t>R</a:t>
            </a:r>
            <a:r>
              <a:rPr sz="2175" i="1" spc="165" baseline="-22988" dirty="0">
                <a:latin typeface="Times New Roman"/>
                <a:cs typeface="Times New Roman"/>
              </a:rPr>
              <a:t> </a:t>
            </a:r>
            <a:r>
              <a:rPr sz="2450" spc="-25" dirty="0">
                <a:latin typeface="Symbol"/>
                <a:cs typeface="Symbol"/>
              </a:rPr>
              <a:t></a:t>
            </a:r>
            <a:r>
              <a:rPr sz="2450" i="1" spc="-25" dirty="0">
                <a:latin typeface="Times New Roman"/>
                <a:cs typeface="Times New Roman"/>
              </a:rPr>
              <a:t>V</a:t>
            </a:r>
            <a:r>
              <a:rPr sz="2175" i="1" spc="-37" baseline="-22988" dirty="0">
                <a:latin typeface="Times New Roman"/>
                <a:cs typeface="Times New Roman"/>
              </a:rPr>
              <a:t>R</a:t>
            </a:r>
            <a:endParaRPr sz="2175" baseline="-22988">
              <a:latin typeface="Times New Roman"/>
              <a:cs typeface="Times New Roman"/>
            </a:endParaRPr>
          </a:p>
          <a:p>
            <a:pPr marL="38100">
              <a:lnSpc>
                <a:spcPct val="100000"/>
              </a:lnSpc>
              <a:spcBef>
                <a:spcPts val="2055"/>
              </a:spcBef>
            </a:pPr>
            <a:r>
              <a:rPr sz="2450" dirty="0">
                <a:latin typeface="Symbol"/>
                <a:cs typeface="Symbol"/>
              </a:rPr>
              <a:t></a:t>
            </a:r>
            <a:r>
              <a:rPr sz="2450" spc="-50" dirty="0">
                <a:latin typeface="Times New Roman"/>
                <a:cs typeface="Times New Roman"/>
              </a:rPr>
              <a:t> </a:t>
            </a:r>
            <a:r>
              <a:rPr sz="2450" dirty="0">
                <a:latin typeface="Times New Roman"/>
                <a:cs typeface="Times New Roman"/>
              </a:rPr>
              <a:t>3,32</a:t>
            </a:r>
            <a:r>
              <a:rPr sz="2450" i="1" dirty="0">
                <a:latin typeface="Times New Roman"/>
                <a:cs typeface="Times New Roman"/>
              </a:rPr>
              <a:t>mA</a:t>
            </a:r>
            <a:r>
              <a:rPr sz="2450" dirty="0">
                <a:latin typeface="Symbol"/>
                <a:cs typeface="Symbol"/>
              </a:rPr>
              <a:t></a:t>
            </a:r>
            <a:r>
              <a:rPr sz="2450" spc="-265" dirty="0">
                <a:latin typeface="Times New Roman"/>
                <a:cs typeface="Times New Roman"/>
              </a:rPr>
              <a:t> </a:t>
            </a:r>
            <a:r>
              <a:rPr sz="2450" spc="-20" dirty="0">
                <a:latin typeface="Times New Roman"/>
                <a:cs typeface="Times New Roman"/>
              </a:rPr>
              <a:t>7,3</a:t>
            </a:r>
            <a:r>
              <a:rPr sz="2450" i="1" spc="-20" dirty="0">
                <a:latin typeface="Times New Roman"/>
                <a:cs typeface="Times New Roman"/>
              </a:rPr>
              <a:t>V</a:t>
            </a:r>
            <a:endParaRPr sz="2450">
              <a:latin typeface="Times New Roman"/>
              <a:cs typeface="Times New Roman"/>
            </a:endParaRPr>
          </a:p>
          <a:p>
            <a:pPr marL="38100">
              <a:lnSpc>
                <a:spcPct val="100000"/>
              </a:lnSpc>
              <a:spcBef>
                <a:spcPts val="2020"/>
              </a:spcBef>
            </a:pPr>
            <a:r>
              <a:rPr sz="2450" dirty="0">
                <a:latin typeface="Symbol"/>
                <a:cs typeface="Symbol"/>
              </a:rPr>
              <a:t></a:t>
            </a:r>
            <a:r>
              <a:rPr sz="2450" spc="-15" dirty="0">
                <a:latin typeface="Times New Roman"/>
                <a:cs typeface="Times New Roman"/>
              </a:rPr>
              <a:t> </a:t>
            </a:r>
            <a:r>
              <a:rPr sz="2450" dirty="0">
                <a:latin typeface="Times New Roman"/>
                <a:cs typeface="Times New Roman"/>
              </a:rPr>
              <a:t>24,2</a:t>
            </a:r>
            <a:r>
              <a:rPr sz="2450" spc="-130" dirty="0">
                <a:latin typeface="Times New Roman"/>
                <a:cs typeface="Times New Roman"/>
              </a:rPr>
              <a:t> </a:t>
            </a:r>
            <a:r>
              <a:rPr sz="2450" i="1" spc="55" dirty="0">
                <a:latin typeface="Times New Roman"/>
                <a:cs typeface="Times New Roman"/>
              </a:rPr>
              <a:t>mW</a:t>
            </a:r>
            <a:endParaRPr sz="2450">
              <a:latin typeface="Times New Roman"/>
              <a:cs typeface="Times New Roman"/>
            </a:endParaRPr>
          </a:p>
        </p:txBody>
      </p:sp>
      <p:sp>
        <p:nvSpPr>
          <p:cNvPr id="44" name="object 44"/>
          <p:cNvSpPr/>
          <p:nvPr/>
        </p:nvSpPr>
        <p:spPr>
          <a:xfrm>
            <a:off x="7244418" y="4193553"/>
            <a:ext cx="925830" cy="40005"/>
          </a:xfrm>
          <a:custGeom>
            <a:avLst/>
            <a:gdLst/>
            <a:ahLst/>
            <a:cxnLst/>
            <a:rect l="l" t="t" r="r" b="b"/>
            <a:pathLst>
              <a:path w="925829" h="40004">
                <a:moveTo>
                  <a:pt x="0" y="39578"/>
                </a:moveTo>
                <a:lnTo>
                  <a:pt x="925694" y="39578"/>
                </a:lnTo>
              </a:path>
              <a:path w="925829" h="40004">
                <a:moveTo>
                  <a:pt x="0" y="0"/>
                </a:moveTo>
                <a:lnTo>
                  <a:pt x="925694" y="0"/>
                </a:lnTo>
              </a:path>
            </a:pathLst>
          </a:custGeom>
          <a:ln w="13050">
            <a:solidFill>
              <a:srgbClr val="000000"/>
            </a:solidFill>
          </a:ln>
        </p:spPr>
        <p:txBody>
          <a:bodyPr wrap="square" lIns="0" tIns="0" rIns="0" bIns="0" rtlCol="0"/>
          <a:lstStyle/>
          <a:p>
            <a:endParaRPr/>
          </a:p>
        </p:txBody>
      </p:sp>
      <p:sp>
        <p:nvSpPr>
          <p:cNvPr id="45" name="object 45"/>
          <p:cNvSpPr txBox="1"/>
          <p:nvPr/>
        </p:nvSpPr>
        <p:spPr>
          <a:xfrm>
            <a:off x="5436205" y="3446145"/>
            <a:ext cx="2779395" cy="711835"/>
          </a:xfrm>
          <a:prstGeom prst="rect">
            <a:avLst/>
          </a:prstGeom>
        </p:spPr>
        <p:txBody>
          <a:bodyPr vert="horz" wrap="square" lIns="0" tIns="12065" rIns="0" bIns="0" rtlCol="0">
            <a:spAutoFit/>
          </a:bodyPr>
          <a:lstStyle/>
          <a:p>
            <a:pPr marL="1252855">
              <a:lnSpc>
                <a:spcPts val="2550"/>
              </a:lnSpc>
              <a:spcBef>
                <a:spcPts val="95"/>
              </a:spcBef>
            </a:pPr>
            <a:r>
              <a:rPr sz="2200" b="1" dirty="0">
                <a:latin typeface="Calibri"/>
                <a:cs typeface="Calibri"/>
              </a:rPr>
              <a:t>II.</a:t>
            </a:r>
            <a:r>
              <a:rPr sz="2200" b="1" spc="-15" dirty="0">
                <a:latin typeface="Calibri"/>
                <a:cs typeface="Calibri"/>
              </a:rPr>
              <a:t> </a:t>
            </a:r>
            <a:r>
              <a:rPr sz="2200" b="1" spc="-25" dirty="0">
                <a:latin typeface="Calibri"/>
                <a:cs typeface="Calibri"/>
              </a:rPr>
              <a:t>Yol</a:t>
            </a:r>
            <a:endParaRPr sz="2200">
              <a:latin typeface="Calibri"/>
              <a:cs typeface="Calibri"/>
            </a:endParaRPr>
          </a:p>
          <a:p>
            <a:pPr marL="38100">
              <a:lnSpc>
                <a:spcPts val="2850"/>
              </a:lnSpc>
            </a:pPr>
            <a:r>
              <a:rPr sz="2450" i="1" dirty="0">
                <a:latin typeface="Times New Roman"/>
                <a:cs typeface="Times New Roman"/>
              </a:rPr>
              <a:t>V</a:t>
            </a:r>
            <a:r>
              <a:rPr sz="2175" i="1" baseline="-22988" dirty="0">
                <a:latin typeface="Times New Roman"/>
                <a:cs typeface="Times New Roman"/>
              </a:rPr>
              <a:t>R</a:t>
            </a:r>
            <a:r>
              <a:rPr sz="2175" i="1" spc="660" baseline="-22988" dirty="0">
                <a:latin typeface="Times New Roman"/>
                <a:cs typeface="Times New Roman"/>
              </a:rPr>
              <a:t> </a:t>
            </a:r>
            <a:r>
              <a:rPr sz="2450" spc="50" dirty="0">
                <a:latin typeface="Symbol"/>
                <a:cs typeface="Symbol"/>
              </a:rPr>
              <a:t></a:t>
            </a:r>
            <a:r>
              <a:rPr sz="2450" spc="-215" dirty="0">
                <a:latin typeface="Times New Roman"/>
                <a:cs typeface="Times New Roman"/>
              </a:rPr>
              <a:t> </a:t>
            </a:r>
            <a:r>
              <a:rPr sz="2450" spc="60" dirty="0">
                <a:latin typeface="Times New Roman"/>
                <a:cs typeface="Times New Roman"/>
              </a:rPr>
              <a:t>8</a:t>
            </a:r>
            <a:r>
              <a:rPr sz="2450" spc="-320" dirty="0">
                <a:latin typeface="Times New Roman"/>
                <a:cs typeface="Times New Roman"/>
              </a:rPr>
              <a:t> </a:t>
            </a:r>
            <a:r>
              <a:rPr sz="2450" spc="50" dirty="0">
                <a:latin typeface="Symbol"/>
                <a:cs typeface="Symbol"/>
              </a:rPr>
              <a:t></a:t>
            </a:r>
            <a:r>
              <a:rPr sz="2450" spc="-295" dirty="0">
                <a:latin typeface="Times New Roman"/>
                <a:cs typeface="Times New Roman"/>
              </a:rPr>
              <a:t> </a:t>
            </a:r>
            <a:r>
              <a:rPr sz="2450" dirty="0">
                <a:latin typeface="Times New Roman"/>
                <a:cs typeface="Times New Roman"/>
              </a:rPr>
              <a:t>0</a:t>
            </a:r>
            <a:r>
              <a:rPr sz="2450" i="1" dirty="0">
                <a:latin typeface="Times New Roman"/>
                <a:cs typeface="Times New Roman"/>
              </a:rPr>
              <a:t>,</a:t>
            </a:r>
            <a:r>
              <a:rPr sz="2450" dirty="0">
                <a:latin typeface="Times New Roman"/>
                <a:cs typeface="Times New Roman"/>
              </a:rPr>
              <a:t>7</a:t>
            </a:r>
            <a:r>
              <a:rPr sz="2450" spc="-95" dirty="0">
                <a:latin typeface="Times New Roman"/>
                <a:cs typeface="Times New Roman"/>
              </a:rPr>
              <a:t> </a:t>
            </a:r>
            <a:r>
              <a:rPr sz="2450" spc="50" dirty="0">
                <a:latin typeface="Symbol"/>
                <a:cs typeface="Symbol"/>
              </a:rPr>
              <a:t></a:t>
            </a:r>
            <a:r>
              <a:rPr sz="2450" spc="-145" dirty="0">
                <a:latin typeface="Times New Roman"/>
                <a:cs typeface="Times New Roman"/>
              </a:rPr>
              <a:t> </a:t>
            </a:r>
            <a:r>
              <a:rPr sz="2450" dirty="0">
                <a:latin typeface="Times New Roman"/>
                <a:cs typeface="Times New Roman"/>
              </a:rPr>
              <a:t>7</a:t>
            </a:r>
            <a:r>
              <a:rPr sz="2450" i="1" dirty="0">
                <a:latin typeface="Times New Roman"/>
                <a:cs typeface="Times New Roman"/>
              </a:rPr>
              <a:t>,</a:t>
            </a:r>
            <a:r>
              <a:rPr sz="2450" dirty="0">
                <a:latin typeface="Times New Roman"/>
                <a:cs typeface="Times New Roman"/>
              </a:rPr>
              <a:t>3</a:t>
            </a:r>
            <a:r>
              <a:rPr sz="2450" spc="-55" dirty="0">
                <a:latin typeface="Times New Roman"/>
                <a:cs typeface="Times New Roman"/>
              </a:rPr>
              <a:t> </a:t>
            </a:r>
            <a:r>
              <a:rPr sz="2450" i="1" spc="-20" dirty="0">
                <a:latin typeface="Times New Roman"/>
                <a:cs typeface="Times New Roman"/>
              </a:rPr>
              <a:t>volt</a:t>
            </a:r>
            <a:endParaRPr sz="2450">
              <a:latin typeface="Times New Roman"/>
              <a:cs typeface="Times New Roman"/>
            </a:endParaRPr>
          </a:p>
        </p:txBody>
      </p:sp>
      <p:sp>
        <p:nvSpPr>
          <p:cNvPr id="46" name="object 46"/>
          <p:cNvSpPr/>
          <p:nvPr/>
        </p:nvSpPr>
        <p:spPr>
          <a:xfrm>
            <a:off x="816631" y="6487968"/>
            <a:ext cx="1059815" cy="37465"/>
          </a:xfrm>
          <a:custGeom>
            <a:avLst/>
            <a:gdLst/>
            <a:ahLst/>
            <a:cxnLst/>
            <a:rect l="l" t="t" r="r" b="b"/>
            <a:pathLst>
              <a:path w="1059814" h="37465">
                <a:moveTo>
                  <a:pt x="0" y="36993"/>
                </a:moveTo>
                <a:lnTo>
                  <a:pt x="1059222" y="36993"/>
                </a:lnTo>
              </a:path>
              <a:path w="1059814" h="37465">
                <a:moveTo>
                  <a:pt x="0" y="0"/>
                </a:moveTo>
                <a:lnTo>
                  <a:pt x="1059222" y="0"/>
                </a:lnTo>
              </a:path>
            </a:pathLst>
          </a:custGeom>
          <a:ln w="12409">
            <a:solidFill>
              <a:srgbClr val="000000"/>
            </a:solidFill>
          </a:ln>
        </p:spPr>
        <p:txBody>
          <a:bodyPr wrap="square" lIns="0" tIns="0" rIns="0" bIns="0" rtlCol="0"/>
          <a:lstStyle/>
          <a:p>
            <a:endParaRPr/>
          </a:p>
        </p:txBody>
      </p:sp>
      <p:sp>
        <p:nvSpPr>
          <p:cNvPr id="47" name="object 47"/>
          <p:cNvSpPr txBox="1"/>
          <p:nvPr/>
        </p:nvSpPr>
        <p:spPr>
          <a:xfrm>
            <a:off x="530116" y="4845257"/>
            <a:ext cx="2175510" cy="1591310"/>
          </a:xfrm>
          <a:prstGeom prst="rect">
            <a:avLst/>
          </a:prstGeom>
        </p:spPr>
        <p:txBody>
          <a:bodyPr vert="horz" wrap="square" lIns="0" tIns="13335" rIns="0" bIns="0" rtlCol="0">
            <a:spAutoFit/>
          </a:bodyPr>
          <a:lstStyle/>
          <a:p>
            <a:pPr marL="63500">
              <a:lnSpc>
                <a:spcPts val="2145"/>
              </a:lnSpc>
              <a:spcBef>
                <a:spcPts val="105"/>
              </a:spcBef>
              <a:tabLst>
                <a:tab pos="416559" algn="l"/>
                <a:tab pos="911225" algn="l"/>
              </a:tabLst>
            </a:pPr>
            <a:r>
              <a:rPr sz="2300" i="1" spc="-50" dirty="0">
                <a:latin typeface="Times New Roman"/>
                <a:cs typeface="Times New Roman"/>
              </a:rPr>
              <a:t>P</a:t>
            </a:r>
            <a:r>
              <a:rPr sz="2300" i="1" dirty="0">
                <a:latin typeface="Times New Roman"/>
                <a:cs typeface="Times New Roman"/>
              </a:rPr>
              <a:t>	</a:t>
            </a:r>
            <a:r>
              <a:rPr sz="2300" dirty="0">
                <a:latin typeface="Symbol"/>
                <a:cs typeface="Symbol"/>
              </a:rPr>
              <a:t></a:t>
            </a:r>
            <a:r>
              <a:rPr sz="2300" spc="25" dirty="0">
                <a:latin typeface="Times New Roman"/>
                <a:cs typeface="Times New Roman"/>
              </a:rPr>
              <a:t> </a:t>
            </a:r>
            <a:r>
              <a:rPr sz="2300" i="1" spc="-50" dirty="0">
                <a:latin typeface="Times New Roman"/>
                <a:cs typeface="Times New Roman"/>
              </a:rPr>
              <a:t>I</a:t>
            </a:r>
            <a:r>
              <a:rPr sz="2300" i="1" dirty="0">
                <a:latin typeface="Times New Roman"/>
                <a:cs typeface="Times New Roman"/>
              </a:rPr>
              <a:t>	</a:t>
            </a:r>
            <a:r>
              <a:rPr sz="2025" baseline="49382" dirty="0">
                <a:latin typeface="Times New Roman"/>
                <a:cs typeface="Times New Roman"/>
              </a:rPr>
              <a:t>2</a:t>
            </a:r>
            <a:r>
              <a:rPr sz="2025" spc="307" baseline="49382" dirty="0">
                <a:latin typeface="Times New Roman"/>
                <a:cs typeface="Times New Roman"/>
              </a:rPr>
              <a:t> </a:t>
            </a:r>
            <a:r>
              <a:rPr sz="2300" dirty="0">
                <a:latin typeface="Symbol"/>
                <a:cs typeface="Symbol"/>
              </a:rPr>
              <a:t></a:t>
            </a:r>
            <a:r>
              <a:rPr sz="2300" spc="-140" dirty="0">
                <a:latin typeface="Times New Roman"/>
                <a:cs typeface="Times New Roman"/>
              </a:rPr>
              <a:t> </a:t>
            </a:r>
            <a:r>
              <a:rPr sz="2300" i="1" spc="-50" dirty="0">
                <a:latin typeface="Times New Roman"/>
                <a:cs typeface="Times New Roman"/>
              </a:rPr>
              <a:t>R</a:t>
            </a:r>
            <a:endParaRPr sz="2300">
              <a:latin typeface="Times New Roman"/>
              <a:cs typeface="Times New Roman"/>
            </a:endParaRPr>
          </a:p>
          <a:p>
            <a:pPr marL="208915">
              <a:lnSpc>
                <a:spcPts val="1005"/>
              </a:lnSpc>
              <a:tabLst>
                <a:tab pos="781050" algn="l"/>
              </a:tabLst>
            </a:pPr>
            <a:r>
              <a:rPr sz="1350" i="1" spc="-50" dirty="0">
                <a:latin typeface="Times New Roman"/>
                <a:cs typeface="Times New Roman"/>
              </a:rPr>
              <a:t>R</a:t>
            </a:r>
            <a:r>
              <a:rPr sz="1350" i="1" dirty="0">
                <a:latin typeface="Times New Roman"/>
                <a:cs typeface="Times New Roman"/>
              </a:rPr>
              <a:t>	</a:t>
            </a:r>
            <a:r>
              <a:rPr sz="1350" i="1" spc="-50" dirty="0">
                <a:latin typeface="Times New Roman"/>
                <a:cs typeface="Times New Roman"/>
              </a:rPr>
              <a:t>R</a:t>
            </a:r>
            <a:endParaRPr sz="1350">
              <a:latin typeface="Times New Roman"/>
              <a:cs typeface="Times New Roman"/>
            </a:endParaRPr>
          </a:p>
          <a:p>
            <a:pPr>
              <a:lnSpc>
                <a:spcPct val="100000"/>
              </a:lnSpc>
              <a:spcBef>
                <a:spcPts val="240"/>
              </a:spcBef>
            </a:pPr>
            <a:endParaRPr sz="1350">
              <a:latin typeface="Times New Roman"/>
              <a:cs typeface="Times New Roman"/>
            </a:endParaRPr>
          </a:p>
          <a:p>
            <a:pPr marL="53975">
              <a:lnSpc>
                <a:spcPct val="100000"/>
              </a:lnSpc>
              <a:spcBef>
                <a:spcPts val="5"/>
              </a:spcBef>
            </a:pPr>
            <a:r>
              <a:rPr sz="2300" dirty="0">
                <a:latin typeface="Symbol"/>
                <a:cs typeface="Symbol"/>
              </a:rPr>
              <a:t></a:t>
            </a:r>
            <a:r>
              <a:rPr sz="2300" spc="-135" dirty="0">
                <a:latin typeface="Times New Roman"/>
                <a:cs typeface="Times New Roman"/>
              </a:rPr>
              <a:t> </a:t>
            </a:r>
            <a:r>
              <a:rPr sz="2300" dirty="0">
                <a:latin typeface="Times New Roman"/>
                <a:cs typeface="Times New Roman"/>
              </a:rPr>
              <a:t>3,32</a:t>
            </a:r>
            <a:r>
              <a:rPr sz="2025" baseline="43209" dirty="0">
                <a:latin typeface="Times New Roman"/>
                <a:cs typeface="Times New Roman"/>
              </a:rPr>
              <a:t>2</a:t>
            </a:r>
            <a:r>
              <a:rPr sz="2025" spc="-30" baseline="43209" dirty="0">
                <a:latin typeface="Times New Roman"/>
                <a:cs typeface="Times New Roman"/>
              </a:rPr>
              <a:t> </a:t>
            </a:r>
            <a:r>
              <a:rPr sz="2300" i="1" spc="75" dirty="0">
                <a:latin typeface="Times New Roman"/>
                <a:cs typeface="Times New Roman"/>
              </a:rPr>
              <a:t>mA</a:t>
            </a:r>
            <a:r>
              <a:rPr sz="2300" spc="75" dirty="0">
                <a:latin typeface="Symbol"/>
                <a:cs typeface="Symbol"/>
              </a:rPr>
              <a:t></a:t>
            </a:r>
            <a:r>
              <a:rPr sz="2300" spc="-210" dirty="0">
                <a:latin typeface="Times New Roman"/>
                <a:cs typeface="Times New Roman"/>
              </a:rPr>
              <a:t> </a:t>
            </a:r>
            <a:r>
              <a:rPr sz="2300" spc="-20" dirty="0">
                <a:latin typeface="Times New Roman"/>
                <a:cs typeface="Times New Roman"/>
              </a:rPr>
              <a:t>2,2</a:t>
            </a:r>
            <a:r>
              <a:rPr sz="2300" i="1" spc="-20" dirty="0">
                <a:latin typeface="Times New Roman"/>
                <a:cs typeface="Times New Roman"/>
              </a:rPr>
              <a:t>K</a:t>
            </a:r>
            <a:endParaRPr sz="2300">
              <a:latin typeface="Times New Roman"/>
              <a:cs typeface="Times New Roman"/>
            </a:endParaRPr>
          </a:p>
          <a:p>
            <a:pPr marL="53975">
              <a:lnSpc>
                <a:spcPct val="100000"/>
              </a:lnSpc>
              <a:spcBef>
                <a:spcPts val="1850"/>
              </a:spcBef>
            </a:pPr>
            <a:r>
              <a:rPr sz="2300" dirty="0">
                <a:latin typeface="Symbol"/>
                <a:cs typeface="Symbol"/>
              </a:rPr>
              <a:t></a:t>
            </a:r>
            <a:r>
              <a:rPr sz="2300" spc="-40" dirty="0">
                <a:latin typeface="Times New Roman"/>
                <a:cs typeface="Times New Roman"/>
              </a:rPr>
              <a:t> </a:t>
            </a:r>
            <a:r>
              <a:rPr sz="2300" dirty="0">
                <a:latin typeface="Times New Roman"/>
                <a:cs typeface="Times New Roman"/>
              </a:rPr>
              <a:t>24,2</a:t>
            </a:r>
            <a:r>
              <a:rPr sz="2300" spc="-130" dirty="0">
                <a:latin typeface="Times New Roman"/>
                <a:cs typeface="Times New Roman"/>
              </a:rPr>
              <a:t> </a:t>
            </a:r>
            <a:r>
              <a:rPr sz="2300" i="1" spc="45" dirty="0">
                <a:latin typeface="Times New Roman"/>
                <a:cs typeface="Times New Roman"/>
              </a:rPr>
              <a:t>mW</a:t>
            </a:r>
            <a:endParaRPr sz="2300">
              <a:latin typeface="Times New Roman"/>
              <a:cs typeface="Times New Roman"/>
            </a:endParaRPr>
          </a:p>
        </p:txBody>
      </p:sp>
      <p:sp>
        <p:nvSpPr>
          <p:cNvPr id="48" name="object 48"/>
          <p:cNvSpPr/>
          <p:nvPr/>
        </p:nvSpPr>
        <p:spPr>
          <a:xfrm>
            <a:off x="3568748" y="6487002"/>
            <a:ext cx="1128395" cy="40005"/>
          </a:xfrm>
          <a:custGeom>
            <a:avLst/>
            <a:gdLst/>
            <a:ahLst/>
            <a:cxnLst/>
            <a:rect l="l" t="t" r="r" b="b"/>
            <a:pathLst>
              <a:path w="1128395" h="40004">
                <a:moveTo>
                  <a:pt x="0" y="39740"/>
                </a:moveTo>
                <a:lnTo>
                  <a:pt x="1127800" y="39740"/>
                </a:lnTo>
              </a:path>
              <a:path w="1128395" h="40004">
                <a:moveTo>
                  <a:pt x="0" y="0"/>
                </a:moveTo>
                <a:lnTo>
                  <a:pt x="1127800" y="0"/>
                </a:lnTo>
              </a:path>
            </a:pathLst>
          </a:custGeom>
          <a:ln w="13272">
            <a:solidFill>
              <a:srgbClr val="000000"/>
            </a:solidFill>
          </a:ln>
        </p:spPr>
        <p:txBody>
          <a:bodyPr wrap="square" lIns="0" tIns="0" rIns="0" bIns="0" rtlCol="0"/>
          <a:lstStyle/>
          <a:p>
            <a:endParaRPr/>
          </a:p>
        </p:txBody>
      </p:sp>
      <p:sp>
        <p:nvSpPr>
          <p:cNvPr id="49" name="object 49"/>
          <p:cNvSpPr/>
          <p:nvPr/>
        </p:nvSpPr>
        <p:spPr>
          <a:xfrm>
            <a:off x="6519316" y="6102052"/>
            <a:ext cx="1066165" cy="36830"/>
          </a:xfrm>
          <a:custGeom>
            <a:avLst/>
            <a:gdLst/>
            <a:ahLst/>
            <a:cxnLst/>
            <a:rect l="l" t="t" r="r" b="b"/>
            <a:pathLst>
              <a:path w="1066165" h="36829">
                <a:moveTo>
                  <a:pt x="0" y="36609"/>
                </a:moveTo>
                <a:lnTo>
                  <a:pt x="1065610" y="36609"/>
                </a:lnTo>
              </a:path>
              <a:path w="1066165" h="36829">
                <a:moveTo>
                  <a:pt x="0" y="0"/>
                </a:moveTo>
                <a:lnTo>
                  <a:pt x="1065610" y="0"/>
                </a:lnTo>
              </a:path>
            </a:pathLst>
          </a:custGeom>
          <a:ln w="12402">
            <a:solidFill>
              <a:srgbClr val="000000"/>
            </a:solidFill>
          </a:ln>
        </p:spPr>
        <p:txBody>
          <a:bodyPr wrap="square" lIns="0" tIns="0" rIns="0" bIns="0" rtlCol="0"/>
          <a:lstStyle/>
          <a:p>
            <a:endParaRPr/>
          </a:p>
        </p:txBody>
      </p:sp>
      <p:sp>
        <p:nvSpPr>
          <p:cNvPr id="50" name="object 50"/>
          <p:cNvSpPr txBox="1"/>
          <p:nvPr/>
        </p:nvSpPr>
        <p:spPr>
          <a:xfrm>
            <a:off x="6237838" y="4492767"/>
            <a:ext cx="2204720" cy="1562735"/>
          </a:xfrm>
          <a:prstGeom prst="rect">
            <a:avLst/>
          </a:prstGeom>
        </p:spPr>
        <p:txBody>
          <a:bodyPr vert="horz" wrap="square" lIns="0" tIns="15240" rIns="0" bIns="0" rtlCol="0">
            <a:spAutoFit/>
          </a:bodyPr>
          <a:lstStyle/>
          <a:p>
            <a:pPr marL="38100">
              <a:lnSpc>
                <a:spcPct val="100000"/>
              </a:lnSpc>
              <a:spcBef>
                <a:spcPts val="120"/>
              </a:spcBef>
            </a:pPr>
            <a:r>
              <a:rPr sz="2300" dirty="0">
                <a:latin typeface="Times New Roman"/>
                <a:cs typeface="Times New Roman"/>
              </a:rPr>
              <a:t>P</a:t>
            </a:r>
            <a:r>
              <a:rPr sz="2025" baseline="-24691" dirty="0">
                <a:latin typeface="Times New Roman"/>
                <a:cs typeface="Times New Roman"/>
              </a:rPr>
              <a:t>D</a:t>
            </a:r>
            <a:r>
              <a:rPr sz="2025" spc="157" baseline="-24691" dirty="0">
                <a:latin typeface="Times New Roman"/>
                <a:cs typeface="Times New Roman"/>
              </a:rPr>
              <a:t>  </a:t>
            </a:r>
            <a:r>
              <a:rPr sz="2300" dirty="0">
                <a:latin typeface="Symbol"/>
                <a:cs typeface="Symbol"/>
              </a:rPr>
              <a:t></a:t>
            </a:r>
            <a:r>
              <a:rPr sz="2300" spc="15" dirty="0">
                <a:latin typeface="Times New Roman"/>
                <a:cs typeface="Times New Roman"/>
              </a:rPr>
              <a:t> </a:t>
            </a:r>
            <a:r>
              <a:rPr sz="2300" spc="95" dirty="0">
                <a:latin typeface="Times New Roman"/>
                <a:cs typeface="Times New Roman"/>
              </a:rPr>
              <a:t>I</a:t>
            </a:r>
            <a:r>
              <a:rPr sz="2025" spc="142" baseline="-24691" dirty="0">
                <a:latin typeface="Times New Roman"/>
                <a:cs typeface="Times New Roman"/>
              </a:rPr>
              <a:t>D</a:t>
            </a:r>
            <a:r>
              <a:rPr sz="2025" spc="427" baseline="-24691" dirty="0">
                <a:latin typeface="Times New Roman"/>
                <a:cs typeface="Times New Roman"/>
              </a:rPr>
              <a:t> </a:t>
            </a:r>
            <a:r>
              <a:rPr sz="2300" dirty="0">
                <a:latin typeface="Symbol"/>
                <a:cs typeface="Symbol"/>
              </a:rPr>
              <a:t></a:t>
            </a:r>
            <a:r>
              <a:rPr sz="2300" spc="-190" dirty="0">
                <a:latin typeface="Times New Roman"/>
                <a:cs typeface="Times New Roman"/>
              </a:rPr>
              <a:t> </a:t>
            </a:r>
            <a:r>
              <a:rPr sz="2300" spc="-25" dirty="0">
                <a:latin typeface="Times New Roman"/>
                <a:cs typeface="Times New Roman"/>
              </a:rPr>
              <a:t>V</a:t>
            </a:r>
            <a:r>
              <a:rPr sz="2025" spc="-37" baseline="-24691" dirty="0">
                <a:latin typeface="Times New Roman"/>
                <a:cs typeface="Times New Roman"/>
              </a:rPr>
              <a:t>D</a:t>
            </a:r>
            <a:endParaRPr sz="2025" baseline="-24691">
              <a:latin typeface="Times New Roman"/>
              <a:cs typeface="Times New Roman"/>
            </a:endParaRPr>
          </a:p>
          <a:p>
            <a:pPr marL="38100">
              <a:lnSpc>
                <a:spcPct val="100000"/>
              </a:lnSpc>
              <a:spcBef>
                <a:spcPts val="1914"/>
              </a:spcBef>
            </a:pPr>
            <a:r>
              <a:rPr sz="2300" dirty="0">
                <a:latin typeface="Symbol"/>
                <a:cs typeface="Symbol"/>
              </a:rPr>
              <a:t></a:t>
            </a:r>
            <a:r>
              <a:rPr sz="2300" spc="-45" dirty="0">
                <a:latin typeface="Times New Roman"/>
                <a:cs typeface="Times New Roman"/>
              </a:rPr>
              <a:t> </a:t>
            </a:r>
            <a:r>
              <a:rPr sz="2300" spc="-10" dirty="0">
                <a:latin typeface="Times New Roman"/>
                <a:cs typeface="Times New Roman"/>
              </a:rPr>
              <a:t>3,32</a:t>
            </a:r>
            <a:r>
              <a:rPr sz="2300" spc="-145" dirty="0">
                <a:latin typeface="Times New Roman"/>
                <a:cs typeface="Times New Roman"/>
              </a:rPr>
              <a:t> </a:t>
            </a:r>
            <a:r>
              <a:rPr sz="2300" spc="-45" dirty="0">
                <a:latin typeface="Times New Roman"/>
                <a:cs typeface="Times New Roman"/>
              </a:rPr>
              <a:t>mA</a:t>
            </a:r>
            <a:r>
              <a:rPr sz="2300" spc="-185" dirty="0">
                <a:latin typeface="Times New Roman"/>
                <a:cs typeface="Times New Roman"/>
              </a:rPr>
              <a:t> </a:t>
            </a:r>
            <a:r>
              <a:rPr sz="2300" dirty="0">
                <a:latin typeface="Symbol"/>
                <a:cs typeface="Symbol"/>
              </a:rPr>
              <a:t></a:t>
            </a:r>
            <a:r>
              <a:rPr sz="2300" spc="-220" dirty="0">
                <a:latin typeface="Times New Roman"/>
                <a:cs typeface="Times New Roman"/>
              </a:rPr>
              <a:t> </a:t>
            </a:r>
            <a:r>
              <a:rPr sz="2300" dirty="0">
                <a:latin typeface="Times New Roman"/>
                <a:cs typeface="Times New Roman"/>
              </a:rPr>
              <a:t>0,7</a:t>
            </a:r>
            <a:r>
              <a:rPr sz="2300" spc="-100" dirty="0">
                <a:latin typeface="Times New Roman"/>
                <a:cs typeface="Times New Roman"/>
              </a:rPr>
              <a:t> </a:t>
            </a:r>
            <a:r>
              <a:rPr sz="2300" spc="-50" dirty="0">
                <a:latin typeface="Times New Roman"/>
                <a:cs typeface="Times New Roman"/>
              </a:rPr>
              <a:t>V</a:t>
            </a:r>
            <a:endParaRPr sz="2300">
              <a:latin typeface="Times New Roman"/>
              <a:cs typeface="Times New Roman"/>
            </a:endParaRPr>
          </a:p>
          <a:p>
            <a:pPr marL="38100">
              <a:lnSpc>
                <a:spcPct val="100000"/>
              </a:lnSpc>
              <a:spcBef>
                <a:spcPts val="1880"/>
              </a:spcBef>
            </a:pPr>
            <a:r>
              <a:rPr sz="2300" dirty="0">
                <a:latin typeface="Symbol"/>
                <a:cs typeface="Symbol"/>
              </a:rPr>
              <a:t></a:t>
            </a:r>
            <a:r>
              <a:rPr sz="2300" spc="40" dirty="0">
                <a:latin typeface="Times New Roman"/>
                <a:cs typeface="Times New Roman"/>
              </a:rPr>
              <a:t> </a:t>
            </a:r>
            <a:r>
              <a:rPr sz="2300" spc="-10" dirty="0">
                <a:latin typeface="Times New Roman"/>
                <a:cs typeface="Times New Roman"/>
              </a:rPr>
              <a:t>2,32</a:t>
            </a:r>
            <a:r>
              <a:rPr sz="2300" spc="-135" dirty="0">
                <a:latin typeface="Times New Roman"/>
                <a:cs typeface="Times New Roman"/>
              </a:rPr>
              <a:t> </a:t>
            </a:r>
            <a:r>
              <a:rPr sz="2300" spc="-25" dirty="0">
                <a:latin typeface="Times New Roman"/>
                <a:cs typeface="Times New Roman"/>
              </a:rPr>
              <a:t>mW</a:t>
            </a:r>
            <a:endParaRPr sz="2300">
              <a:latin typeface="Times New Roman"/>
              <a:cs typeface="Times New Roman"/>
            </a:endParaRPr>
          </a:p>
        </p:txBody>
      </p:sp>
      <p:sp>
        <p:nvSpPr>
          <p:cNvPr id="51" name="object 51"/>
          <p:cNvSpPr txBox="1"/>
          <p:nvPr/>
        </p:nvSpPr>
        <p:spPr>
          <a:xfrm>
            <a:off x="906576" y="4487926"/>
            <a:ext cx="579120" cy="360680"/>
          </a:xfrm>
          <a:prstGeom prst="rect">
            <a:avLst/>
          </a:prstGeom>
        </p:spPr>
        <p:txBody>
          <a:bodyPr vert="horz" wrap="square" lIns="0" tIns="12065" rIns="0" bIns="0" rtlCol="0">
            <a:spAutoFit/>
          </a:bodyPr>
          <a:lstStyle/>
          <a:p>
            <a:pPr marL="12700">
              <a:lnSpc>
                <a:spcPct val="100000"/>
              </a:lnSpc>
              <a:spcBef>
                <a:spcPts val="95"/>
              </a:spcBef>
            </a:pPr>
            <a:r>
              <a:rPr sz="2200" b="1" dirty="0">
                <a:latin typeface="Calibri"/>
                <a:cs typeface="Calibri"/>
              </a:rPr>
              <a:t>I.</a:t>
            </a:r>
            <a:r>
              <a:rPr sz="2200" b="1" spc="-15" dirty="0">
                <a:latin typeface="Calibri"/>
                <a:cs typeface="Calibri"/>
              </a:rPr>
              <a:t> </a:t>
            </a:r>
            <a:r>
              <a:rPr sz="2200" b="1" spc="-45" dirty="0">
                <a:latin typeface="Calibri"/>
                <a:cs typeface="Calibri"/>
              </a:rPr>
              <a:t>Yol</a:t>
            </a:r>
            <a:endParaRPr sz="2200">
              <a:latin typeface="Calibri"/>
              <a:cs typeface="Calibri"/>
            </a:endParaRPr>
          </a:p>
        </p:txBody>
      </p:sp>
      <p:sp>
        <p:nvSpPr>
          <p:cNvPr id="52" name="object 52"/>
          <p:cNvSpPr/>
          <p:nvPr/>
        </p:nvSpPr>
        <p:spPr>
          <a:xfrm>
            <a:off x="761" y="4437126"/>
            <a:ext cx="8929370" cy="0"/>
          </a:xfrm>
          <a:custGeom>
            <a:avLst/>
            <a:gdLst/>
            <a:ahLst/>
            <a:cxnLst/>
            <a:rect l="l" t="t" r="r" b="b"/>
            <a:pathLst>
              <a:path w="8929370">
                <a:moveTo>
                  <a:pt x="0" y="0"/>
                </a:moveTo>
                <a:lnTo>
                  <a:pt x="8928989" y="0"/>
                </a:lnTo>
              </a:path>
            </a:pathLst>
          </a:custGeom>
          <a:ln w="28956">
            <a:solidFill>
              <a:srgbClr val="497DBA"/>
            </a:solidFill>
          </a:ln>
        </p:spPr>
        <p:txBody>
          <a:bodyPr wrap="square" lIns="0" tIns="0" rIns="0" bIns="0" rtlCol="0"/>
          <a:lstStyle/>
          <a:p>
            <a:endParaRPr/>
          </a:p>
        </p:txBody>
      </p:sp>
      <p:sp>
        <p:nvSpPr>
          <p:cNvPr id="53" name="object 53"/>
          <p:cNvSpPr txBox="1">
            <a:spLocks noGrp="1"/>
          </p:cNvSpPr>
          <p:nvPr>
            <p:ph type="sldNum" sz="quarter" idx="7"/>
          </p:nvPr>
        </p:nvSpPr>
        <p:spPr>
          <a:prstGeom prst="rect">
            <a:avLst/>
          </a:prstGeom>
        </p:spPr>
        <p:txBody>
          <a:bodyPr vert="horz" wrap="square" lIns="0" tIns="0" rIns="0" bIns="0" rtlCol="0">
            <a:spAutoFit/>
          </a:bodyPr>
          <a:lstStyle/>
          <a:p>
            <a:pPr marL="38100">
              <a:lnSpc>
                <a:spcPts val="3145"/>
              </a:lnSpc>
            </a:pPr>
            <a:fld id="{81D60167-4931-47E6-BA6A-407CBD079E47}" type="slidenum">
              <a:rPr sz="3200" b="1" spc="-25" dirty="0">
                <a:latin typeface="Calibri"/>
                <a:cs typeface="Calibri"/>
              </a:rPr>
              <a:t>34</a:t>
            </a:fld>
            <a:endParaRPr sz="3200">
              <a:latin typeface="Calibri"/>
              <a:cs typeface="Calibri"/>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dirty="0"/>
              <a:t>Aşağıdaki</a:t>
            </a:r>
            <a:r>
              <a:rPr spc="-100" dirty="0"/>
              <a:t> </a:t>
            </a:r>
            <a:r>
              <a:rPr dirty="0"/>
              <a:t>devrede</a:t>
            </a:r>
            <a:r>
              <a:rPr spc="-60" dirty="0"/>
              <a:t> </a:t>
            </a:r>
            <a:r>
              <a:rPr dirty="0"/>
              <a:t>V</a:t>
            </a:r>
            <a:r>
              <a:rPr sz="2850" baseline="-20467" dirty="0"/>
              <a:t>D</a:t>
            </a:r>
            <a:r>
              <a:rPr sz="2900" dirty="0"/>
              <a:t>,</a:t>
            </a:r>
            <a:r>
              <a:rPr sz="2900" spc="-50" dirty="0"/>
              <a:t> </a:t>
            </a:r>
            <a:r>
              <a:rPr sz="2900" dirty="0"/>
              <a:t>V</a:t>
            </a:r>
            <a:r>
              <a:rPr sz="2850" baseline="-20467" dirty="0"/>
              <a:t>R</a:t>
            </a:r>
            <a:r>
              <a:rPr sz="2850" spc="254" baseline="-20467" dirty="0"/>
              <a:t> </a:t>
            </a:r>
            <a:r>
              <a:rPr sz="2900" dirty="0"/>
              <a:t>ve</a:t>
            </a:r>
            <a:r>
              <a:rPr sz="2900" spc="-65" dirty="0"/>
              <a:t> </a:t>
            </a:r>
            <a:r>
              <a:rPr sz="2900" dirty="0"/>
              <a:t>I</a:t>
            </a:r>
            <a:r>
              <a:rPr sz="2850" baseline="-20467" dirty="0"/>
              <a:t>D</a:t>
            </a:r>
            <a:r>
              <a:rPr sz="2900" dirty="0"/>
              <a:t>’yi</a:t>
            </a:r>
            <a:r>
              <a:rPr sz="2900" spc="-60" dirty="0"/>
              <a:t> </a:t>
            </a:r>
            <a:r>
              <a:rPr sz="2900" spc="-10" dirty="0"/>
              <a:t>bulunuz.</a:t>
            </a:r>
            <a:endParaRPr sz="2900"/>
          </a:p>
        </p:txBody>
      </p:sp>
      <p:sp>
        <p:nvSpPr>
          <p:cNvPr id="3" name="object 3"/>
          <p:cNvSpPr/>
          <p:nvPr/>
        </p:nvSpPr>
        <p:spPr>
          <a:xfrm>
            <a:off x="179831" y="2192193"/>
            <a:ext cx="822960" cy="226695"/>
          </a:xfrm>
          <a:custGeom>
            <a:avLst/>
            <a:gdLst/>
            <a:ahLst/>
            <a:cxnLst/>
            <a:rect l="l" t="t" r="r" b="b"/>
            <a:pathLst>
              <a:path w="822960" h="226694">
                <a:moveTo>
                  <a:pt x="580501" y="226656"/>
                </a:moveTo>
                <a:lnTo>
                  <a:pt x="177375" y="226656"/>
                </a:lnTo>
              </a:path>
              <a:path w="822960" h="226694">
                <a:moveTo>
                  <a:pt x="822377" y="0"/>
                </a:moveTo>
                <a:lnTo>
                  <a:pt x="0" y="0"/>
                </a:lnTo>
              </a:path>
            </a:pathLst>
          </a:custGeom>
          <a:ln w="24238">
            <a:solidFill>
              <a:srgbClr val="000000"/>
            </a:solidFill>
          </a:ln>
        </p:spPr>
        <p:txBody>
          <a:bodyPr wrap="square" lIns="0" tIns="0" rIns="0" bIns="0" rtlCol="0"/>
          <a:lstStyle/>
          <a:p>
            <a:endParaRPr/>
          </a:p>
        </p:txBody>
      </p:sp>
      <p:sp>
        <p:nvSpPr>
          <p:cNvPr id="4" name="object 4"/>
          <p:cNvSpPr txBox="1"/>
          <p:nvPr/>
        </p:nvSpPr>
        <p:spPr>
          <a:xfrm>
            <a:off x="711051" y="1784603"/>
            <a:ext cx="763270" cy="414655"/>
          </a:xfrm>
          <a:prstGeom prst="rect">
            <a:avLst/>
          </a:prstGeom>
        </p:spPr>
        <p:txBody>
          <a:bodyPr vert="horz" wrap="square" lIns="0" tIns="12700" rIns="0" bIns="0" rtlCol="0">
            <a:spAutoFit/>
          </a:bodyPr>
          <a:lstStyle/>
          <a:p>
            <a:pPr marL="12700">
              <a:lnSpc>
                <a:spcPct val="100000"/>
              </a:lnSpc>
              <a:spcBef>
                <a:spcPts val="100"/>
              </a:spcBef>
            </a:pPr>
            <a:r>
              <a:rPr sz="2550" dirty="0">
                <a:latin typeface="Calibri"/>
                <a:cs typeface="Calibri"/>
              </a:rPr>
              <a:t>E=8</a:t>
            </a:r>
            <a:r>
              <a:rPr sz="2550" spc="-45" dirty="0">
                <a:latin typeface="Calibri"/>
                <a:cs typeface="Calibri"/>
              </a:rPr>
              <a:t> </a:t>
            </a:r>
            <a:r>
              <a:rPr sz="2550" spc="-50" dirty="0">
                <a:latin typeface="Calibri"/>
                <a:cs typeface="Calibri"/>
              </a:rPr>
              <a:t>V</a:t>
            </a:r>
            <a:endParaRPr sz="2550">
              <a:latin typeface="Calibri"/>
              <a:cs typeface="Calibri"/>
            </a:endParaRPr>
          </a:p>
        </p:txBody>
      </p:sp>
      <p:sp>
        <p:nvSpPr>
          <p:cNvPr id="5" name="object 5"/>
          <p:cNvSpPr/>
          <p:nvPr/>
        </p:nvSpPr>
        <p:spPr>
          <a:xfrm>
            <a:off x="2921088" y="1576867"/>
            <a:ext cx="443865" cy="1117600"/>
          </a:xfrm>
          <a:custGeom>
            <a:avLst/>
            <a:gdLst/>
            <a:ahLst/>
            <a:cxnLst/>
            <a:rect l="l" t="t" r="r" b="b"/>
            <a:pathLst>
              <a:path w="443864" h="1117600">
                <a:moveTo>
                  <a:pt x="225750" y="1117259"/>
                </a:moveTo>
                <a:lnTo>
                  <a:pt x="0" y="1028199"/>
                </a:lnTo>
                <a:lnTo>
                  <a:pt x="443438" y="841982"/>
                </a:lnTo>
                <a:lnTo>
                  <a:pt x="0" y="655808"/>
                </a:lnTo>
                <a:lnTo>
                  <a:pt x="443438" y="469591"/>
                </a:lnTo>
                <a:lnTo>
                  <a:pt x="0" y="283373"/>
                </a:lnTo>
                <a:lnTo>
                  <a:pt x="443438" y="97156"/>
                </a:lnTo>
                <a:lnTo>
                  <a:pt x="225750" y="0"/>
                </a:lnTo>
              </a:path>
            </a:pathLst>
          </a:custGeom>
          <a:ln w="24201">
            <a:solidFill>
              <a:srgbClr val="000000"/>
            </a:solidFill>
          </a:ln>
        </p:spPr>
        <p:txBody>
          <a:bodyPr wrap="square" lIns="0" tIns="0" rIns="0" bIns="0" rtlCol="0"/>
          <a:lstStyle/>
          <a:p>
            <a:endParaRPr/>
          </a:p>
        </p:txBody>
      </p:sp>
      <p:sp>
        <p:nvSpPr>
          <p:cNvPr id="6" name="object 6"/>
          <p:cNvSpPr txBox="1"/>
          <p:nvPr/>
        </p:nvSpPr>
        <p:spPr>
          <a:xfrm>
            <a:off x="2297249" y="1815045"/>
            <a:ext cx="600710" cy="414655"/>
          </a:xfrm>
          <a:prstGeom prst="rect">
            <a:avLst/>
          </a:prstGeom>
        </p:spPr>
        <p:txBody>
          <a:bodyPr vert="horz" wrap="square" lIns="0" tIns="12700" rIns="0" bIns="0" rtlCol="0">
            <a:spAutoFit/>
          </a:bodyPr>
          <a:lstStyle/>
          <a:p>
            <a:pPr marL="12700">
              <a:lnSpc>
                <a:spcPct val="100000"/>
              </a:lnSpc>
              <a:spcBef>
                <a:spcPts val="100"/>
              </a:spcBef>
            </a:pPr>
            <a:r>
              <a:rPr sz="2550" spc="-20" dirty="0">
                <a:latin typeface="Calibri"/>
                <a:cs typeface="Calibri"/>
              </a:rPr>
              <a:t>2,2K</a:t>
            </a:r>
            <a:endParaRPr sz="2550">
              <a:latin typeface="Calibri"/>
              <a:cs typeface="Calibri"/>
            </a:endParaRPr>
          </a:p>
        </p:txBody>
      </p:sp>
      <p:grpSp>
        <p:nvGrpSpPr>
          <p:cNvPr id="7" name="object 7"/>
          <p:cNvGrpSpPr/>
          <p:nvPr/>
        </p:nvGrpSpPr>
        <p:grpSpPr>
          <a:xfrm>
            <a:off x="546387" y="754845"/>
            <a:ext cx="2613025" cy="2550795"/>
            <a:chOff x="546387" y="754845"/>
            <a:chExt cx="2613025" cy="2550795"/>
          </a:xfrm>
        </p:grpSpPr>
        <p:sp>
          <p:nvSpPr>
            <p:cNvPr id="8" name="object 8"/>
            <p:cNvSpPr/>
            <p:nvPr/>
          </p:nvSpPr>
          <p:spPr>
            <a:xfrm>
              <a:off x="1614960" y="767227"/>
              <a:ext cx="588645" cy="591185"/>
            </a:xfrm>
            <a:custGeom>
              <a:avLst/>
              <a:gdLst/>
              <a:ahLst/>
              <a:cxnLst/>
              <a:rect l="l" t="t" r="r" b="b"/>
              <a:pathLst>
                <a:path w="588644" h="591185">
                  <a:moveTo>
                    <a:pt x="588564" y="0"/>
                  </a:moveTo>
                  <a:lnTo>
                    <a:pt x="0" y="299566"/>
                  </a:lnTo>
                  <a:lnTo>
                    <a:pt x="588564" y="591037"/>
                  </a:lnTo>
                  <a:lnTo>
                    <a:pt x="588564" y="0"/>
                  </a:lnTo>
                  <a:close/>
                </a:path>
              </a:pathLst>
            </a:custGeom>
            <a:solidFill>
              <a:srgbClr val="000000"/>
            </a:solidFill>
          </p:spPr>
          <p:txBody>
            <a:bodyPr wrap="square" lIns="0" tIns="0" rIns="0" bIns="0" rtlCol="0"/>
            <a:lstStyle/>
            <a:p>
              <a:endParaRPr/>
            </a:p>
          </p:txBody>
        </p:sp>
        <p:sp>
          <p:nvSpPr>
            <p:cNvPr id="9" name="object 9"/>
            <p:cNvSpPr/>
            <p:nvPr/>
          </p:nvSpPr>
          <p:spPr>
            <a:xfrm>
              <a:off x="558770" y="767227"/>
              <a:ext cx="2588260" cy="2421255"/>
            </a:xfrm>
            <a:custGeom>
              <a:avLst/>
              <a:gdLst/>
              <a:ahLst/>
              <a:cxnLst/>
              <a:rect l="l" t="t" r="r" b="b"/>
              <a:pathLst>
                <a:path w="2588260" h="2421255">
                  <a:moveTo>
                    <a:pt x="1644754" y="0"/>
                  </a:moveTo>
                  <a:lnTo>
                    <a:pt x="1056190" y="299566"/>
                  </a:lnTo>
                  <a:lnTo>
                    <a:pt x="1644754" y="591037"/>
                  </a:lnTo>
                  <a:lnTo>
                    <a:pt x="1644754" y="0"/>
                  </a:lnTo>
                </a:path>
                <a:path w="2588260" h="2421255">
                  <a:moveTo>
                    <a:pt x="1056190" y="591037"/>
                  </a:moveTo>
                  <a:lnTo>
                    <a:pt x="1056190" y="0"/>
                  </a:lnTo>
                </a:path>
                <a:path w="2588260" h="2421255">
                  <a:moveTo>
                    <a:pt x="2531631" y="299566"/>
                  </a:moveTo>
                  <a:lnTo>
                    <a:pt x="169312" y="299566"/>
                  </a:lnTo>
                </a:path>
                <a:path w="2588260" h="2421255">
                  <a:moveTo>
                    <a:pt x="0" y="2420780"/>
                  </a:moveTo>
                  <a:lnTo>
                    <a:pt x="2588069" y="2420780"/>
                  </a:lnTo>
                  <a:lnTo>
                    <a:pt x="2588069" y="1926900"/>
                  </a:lnTo>
                </a:path>
              </a:pathLst>
            </a:custGeom>
            <a:ln w="24238">
              <a:solidFill>
                <a:srgbClr val="000000"/>
              </a:solidFill>
            </a:ln>
          </p:spPr>
          <p:txBody>
            <a:bodyPr wrap="square" lIns="0" tIns="0" rIns="0" bIns="0" rtlCol="0"/>
            <a:lstStyle/>
            <a:p>
              <a:endParaRPr/>
            </a:p>
          </p:txBody>
        </p:sp>
        <p:sp>
          <p:nvSpPr>
            <p:cNvPr id="10" name="object 10"/>
            <p:cNvSpPr/>
            <p:nvPr/>
          </p:nvSpPr>
          <p:spPr>
            <a:xfrm>
              <a:off x="1582710" y="3074658"/>
              <a:ext cx="161290" cy="219075"/>
            </a:xfrm>
            <a:custGeom>
              <a:avLst/>
              <a:gdLst/>
              <a:ahLst/>
              <a:cxnLst/>
              <a:rect l="l" t="t" r="r" b="b"/>
              <a:pathLst>
                <a:path w="161289" h="219075">
                  <a:moveTo>
                    <a:pt x="161250" y="218602"/>
                  </a:moveTo>
                  <a:lnTo>
                    <a:pt x="0" y="113349"/>
                  </a:lnTo>
                  <a:lnTo>
                    <a:pt x="161250" y="0"/>
                  </a:lnTo>
                </a:path>
              </a:pathLst>
            </a:custGeom>
            <a:ln w="24223">
              <a:solidFill>
                <a:srgbClr val="FF0000"/>
              </a:solidFill>
            </a:ln>
          </p:spPr>
          <p:txBody>
            <a:bodyPr wrap="square" lIns="0" tIns="0" rIns="0" bIns="0" rtlCol="0"/>
            <a:lstStyle/>
            <a:p>
              <a:endParaRPr/>
            </a:p>
          </p:txBody>
        </p:sp>
        <p:sp>
          <p:nvSpPr>
            <p:cNvPr id="11" name="object 11"/>
            <p:cNvSpPr/>
            <p:nvPr/>
          </p:nvSpPr>
          <p:spPr>
            <a:xfrm>
              <a:off x="558770" y="2418850"/>
              <a:ext cx="0" cy="769620"/>
            </a:xfrm>
            <a:custGeom>
              <a:avLst/>
              <a:gdLst/>
              <a:ahLst/>
              <a:cxnLst/>
              <a:rect l="l" t="t" r="r" b="b"/>
              <a:pathLst>
                <a:path h="769619">
                  <a:moveTo>
                    <a:pt x="0" y="769157"/>
                  </a:moveTo>
                  <a:lnTo>
                    <a:pt x="0" y="0"/>
                  </a:lnTo>
                </a:path>
              </a:pathLst>
            </a:custGeom>
            <a:ln w="24187">
              <a:solidFill>
                <a:srgbClr val="000000"/>
              </a:solidFill>
            </a:ln>
          </p:spPr>
          <p:txBody>
            <a:bodyPr wrap="square" lIns="0" tIns="0" rIns="0" bIns="0" rtlCol="0"/>
            <a:lstStyle/>
            <a:p>
              <a:endParaRPr/>
            </a:p>
          </p:txBody>
        </p:sp>
      </p:grpSp>
      <p:sp>
        <p:nvSpPr>
          <p:cNvPr id="12" name="object 12"/>
          <p:cNvSpPr txBox="1"/>
          <p:nvPr/>
        </p:nvSpPr>
        <p:spPr>
          <a:xfrm>
            <a:off x="2273785" y="578887"/>
            <a:ext cx="388620" cy="414655"/>
          </a:xfrm>
          <a:prstGeom prst="rect">
            <a:avLst/>
          </a:prstGeom>
        </p:spPr>
        <p:txBody>
          <a:bodyPr vert="horz" wrap="square" lIns="0" tIns="12700" rIns="0" bIns="0" rtlCol="0">
            <a:spAutoFit/>
          </a:bodyPr>
          <a:lstStyle/>
          <a:p>
            <a:pPr marL="38100">
              <a:lnSpc>
                <a:spcPct val="100000"/>
              </a:lnSpc>
              <a:spcBef>
                <a:spcPts val="100"/>
              </a:spcBef>
            </a:pPr>
            <a:r>
              <a:rPr sz="2550" spc="-25" dirty="0">
                <a:latin typeface="Calibri"/>
                <a:cs typeface="Calibri"/>
              </a:rPr>
              <a:t>V</a:t>
            </a:r>
            <a:r>
              <a:rPr sz="2475" spc="-37" baseline="-11784" dirty="0">
                <a:latin typeface="Calibri"/>
                <a:cs typeface="Calibri"/>
              </a:rPr>
              <a:t>D</a:t>
            </a:r>
            <a:endParaRPr sz="2475" baseline="-11784">
              <a:latin typeface="Calibri"/>
              <a:cs typeface="Calibri"/>
            </a:endParaRPr>
          </a:p>
        </p:txBody>
      </p:sp>
      <p:sp>
        <p:nvSpPr>
          <p:cNvPr id="13" name="object 13"/>
          <p:cNvSpPr txBox="1"/>
          <p:nvPr/>
        </p:nvSpPr>
        <p:spPr>
          <a:xfrm>
            <a:off x="291294" y="1649555"/>
            <a:ext cx="186055" cy="414655"/>
          </a:xfrm>
          <a:prstGeom prst="rect">
            <a:avLst/>
          </a:prstGeom>
        </p:spPr>
        <p:txBody>
          <a:bodyPr vert="horz" wrap="square" lIns="0" tIns="12700" rIns="0" bIns="0" rtlCol="0">
            <a:spAutoFit/>
          </a:bodyPr>
          <a:lstStyle/>
          <a:p>
            <a:pPr marL="12700">
              <a:lnSpc>
                <a:spcPct val="100000"/>
              </a:lnSpc>
              <a:spcBef>
                <a:spcPts val="100"/>
              </a:spcBef>
            </a:pPr>
            <a:r>
              <a:rPr sz="2550" spc="-50" dirty="0">
                <a:latin typeface="Calibri"/>
                <a:cs typeface="Calibri"/>
              </a:rPr>
              <a:t>+</a:t>
            </a:r>
            <a:endParaRPr sz="2550">
              <a:latin typeface="Calibri"/>
              <a:cs typeface="Calibri"/>
            </a:endParaRPr>
          </a:p>
        </p:txBody>
      </p:sp>
      <p:sp>
        <p:nvSpPr>
          <p:cNvPr id="14" name="object 14"/>
          <p:cNvSpPr txBox="1"/>
          <p:nvPr/>
        </p:nvSpPr>
        <p:spPr>
          <a:xfrm>
            <a:off x="1131312" y="622391"/>
            <a:ext cx="294640" cy="414655"/>
          </a:xfrm>
          <a:prstGeom prst="rect">
            <a:avLst/>
          </a:prstGeom>
        </p:spPr>
        <p:txBody>
          <a:bodyPr vert="horz" wrap="square" lIns="0" tIns="12700" rIns="0" bIns="0" rtlCol="0">
            <a:spAutoFit/>
          </a:bodyPr>
          <a:lstStyle/>
          <a:p>
            <a:pPr marL="12700">
              <a:lnSpc>
                <a:spcPct val="100000"/>
              </a:lnSpc>
              <a:spcBef>
                <a:spcPts val="100"/>
              </a:spcBef>
            </a:pPr>
            <a:r>
              <a:rPr sz="2550" spc="-25" dirty="0">
                <a:latin typeface="Times New Roman"/>
                <a:cs typeface="Times New Roman"/>
              </a:rPr>
              <a:t>Si</a:t>
            </a:r>
            <a:endParaRPr sz="2550">
              <a:latin typeface="Times New Roman"/>
              <a:cs typeface="Times New Roman"/>
            </a:endParaRPr>
          </a:p>
        </p:txBody>
      </p:sp>
      <p:sp>
        <p:nvSpPr>
          <p:cNvPr id="15" name="object 15"/>
          <p:cNvSpPr txBox="1"/>
          <p:nvPr/>
        </p:nvSpPr>
        <p:spPr>
          <a:xfrm>
            <a:off x="3347067" y="1879817"/>
            <a:ext cx="774065" cy="414655"/>
          </a:xfrm>
          <a:prstGeom prst="rect">
            <a:avLst/>
          </a:prstGeom>
        </p:spPr>
        <p:txBody>
          <a:bodyPr vert="horz" wrap="square" lIns="0" tIns="12700" rIns="0" bIns="0" rtlCol="0">
            <a:spAutoFit/>
          </a:bodyPr>
          <a:lstStyle/>
          <a:p>
            <a:pPr marL="38100">
              <a:lnSpc>
                <a:spcPct val="100000"/>
              </a:lnSpc>
              <a:spcBef>
                <a:spcPts val="100"/>
              </a:spcBef>
            </a:pPr>
            <a:r>
              <a:rPr sz="2550" spc="-20" dirty="0">
                <a:solidFill>
                  <a:srgbClr val="FF0000"/>
                </a:solidFill>
                <a:latin typeface="Times New Roman"/>
                <a:cs typeface="Times New Roman"/>
              </a:rPr>
              <a:t>V</a:t>
            </a:r>
            <a:r>
              <a:rPr sz="2475" spc="-30" baseline="-11784" dirty="0">
                <a:solidFill>
                  <a:srgbClr val="FF0000"/>
                </a:solidFill>
                <a:latin typeface="Times New Roman"/>
                <a:cs typeface="Times New Roman"/>
              </a:rPr>
              <a:t>R</a:t>
            </a:r>
            <a:r>
              <a:rPr sz="2550" spc="-20" dirty="0">
                <a:solidFill>
                  <a:srgbClr val="FF0000"/>
                </a:solidFill>
                <a:latin typeface="Times New Roman"/>
                <a:cs typeface="Times New Roman"/>
              </a:rPr>
              <a:t>=?</a:t>
            </a:r>
            <a:endParaRPr sz="2550">
              <a:latin typeface="Times New Roman"/>
              <a:cs typeface="Times New Roman"/>
            </a:endParaRPr>
          </a:p>
        </p:txBody>
      </p:sp>
      <p:sp>
        <p:nvSpPr>
          <p:cNvPr id="16" name="object 16"/>
          <p:cNvSpPr txBox="1"/>
          <p:nvPr/>
        </p:nvSpPr>
        <p:spPr>
          <a:xfrm>
            <a:off x="296833" y="2284431"/>
            <a:ext cx="3458210" cy="1021715"/>
          </a:xfrm>
          <a:prstGeom prst="rect">
            <a:avLst/>
          </a:prstGeom>
        </p:spPr>
        <p:txBody>
          <a:bodyPr vert="horz" wrap="square" lIns="0" tIns="12700" rIns="0" bIns="0" rtlCol="0">
            <a:spAutoFit/>
          </a:bodyPr>
          <a:lstStyle/>
          <a:p>
            <a:pPr marL="38100">
              <a:lnSpc>
                <a:spcPts val="2795"/>
              </a:lnSpc>
              <a:spcBef>
                <a:spcPts val="100"/>
              </a:spcBef>
            </a:pPr>
            <a:r>
              <a:rPr sz="2550" spc="-50" dirty="0">
                <a:latin typeface="Calibri"/>
                <a:cs typeface="Calibri"/>
              </a:rPr>
              <a:t>-</a:t>
            </a:r>
            <a:endParaRPr sz="2550">
              <a:latin typeface="Calibri"/>
              <a:cs typeface="Calibri"/>
            </a:endParaRPr>
          </a:p>
          <a:p>
            <a:pPr marL="1059180">
              <a:lnSpc>
                <a:spcPts val="2390"/>
              </a:lnSpc>
            </a:pPr>
            <a:r>
              <a:rPr sz="2550" spc="-20" dirty="0">
                <a:solidFill>
                  <a:srgbClr val="FF0000"/>
                </a:solidFill>
                <a:latin typeface="Times New Roman"/>
                <a:cs typeface="Times New Roman"/>
              </a:rPr>
              <a:t>I</a:t>
            </a:r>
            <a:r>
              <a:rPr sz="2475" spc="-30" baseline="-11784" dirty="0">
                <a:solidFill>
                  <a:srgbClr val="FF0000"/>
                </a:solidFill>
                <a:latin typeface="Times New Roman"/>
                <a:cs typeface="Times New Roman"/>
              </a:rPr>
              <a:t>D</a:t>
            </a:r>
            <a:r>
              <a:rPr sz="2550" spc="-20" dirty="0">
                <a:solidFill>
                  <a:srgbClr val="FF0000"/>
                </a:solidFill>
                <a:latin typeface="Times New Roman"/>
                <a:cs typeface="Times New Roman"/>
              </a:rPr>
              <a:t>=?</a:t>
            </a:r>
            <a:endParaRPr sz="2550">
              <a:latin typeface="Times New Roman"/>
              <a:cs typeface="Times New Roman"/>
            </a:endParaRPr>
          </a:p>
          <a:p>
            <a:pPr marR="17780" algn="r">
              <a:lnSpc>
                <a:spcPts val="2655"/>
              </a:lnSpc>
            </a:pPr>
            <a:r>
              <a:rPr sz="2550" spc="-50" dirty="0">
                <a:solidFill>
                  <a:srgbClr val="FF0000"/>
                </a:solidFill>
                <a:latin typeface="Times New Roman"/>
                <a:cs typeface="Times New Roman"/>
              </a:rPr>
              <a:t>-</a:t>
            </a:r>
            <a:endParaRPr sz="2550">
              <a:latin typeface="Times New Roman"/>
              <a:cs typeface="Times New Roman"/>
            </a:endParaRPr>
          </a:p>
        </p:txBody>
      </p:sp>
      <p:sp>
        <p:nvSpPr>
          <p:cNvPr id="17" name="object 17"/>
          <p:cNvSpPr txBox="1"/>
          <p:nvPr/>
        </p:nvSpPr>
        <p:spPr>
          <a:xfrm>
            <a:off x="3571773" y="904254"/>
            <a:ext cx="207645" cy="414655"/>
          </a:xfrm>
          <a:prstGeom prst="rect">
            <a:avLst/>
          </a:prstGeom>
        </p:spPr>
        <p:txBody>
          <a:bodyPr vert="horz" wrap="square" lIns="0" tIns="12700" rIns="0" bIns="0" rtlCol="0">
            <a:spAutoFit/>
          </a:bodyPr>
          <a:lstStyle/>
          <a:p>
            <a:pPr marL="12700">
              <a:lnSpc>
                <a:spcPct val="100000"/>
              </a:lnSpc>
              <a:spcBef>
                <a:spcPts val="100"/>
              </a:spcBef>
            </a:pPr>
            <a:r>
              <a:rPr sz="2550" spc="-50" dirty="0">
                <a:solidFill>
                  <a:srgbClr val="FF0000"/>
                </a:solidFill>
                <a:latin typeface="Times New Roman"/>
                <a:cs typeface="Times New Roman"/>
              </a:rPr>
              <a:t>+</a:t>
            </a:r>
            <a:endParaRPr sz="2550">
              <a:latin typeface="Times New Roman"/>
              <a:cs typeface="Times New Roman"/>
            </a:endParaRPr>
          </a:p>
        </p:txBody>
      </p:sp>
      <p:grpSp>
        <p:nvGrpSpPr>
          <p:cNvPr id="18" name="object 18"/>
          <p:cNvGrpSpPr/>
          <p:nvPr/>
        </p:nvGrpSpPr>
        <p:grpSpPr>
          <a:xfrm>
            <a:off x="3630590" y="1342072"/>
            <a:ext cx="88900" cy="413384"/>
            <a:chOff x="3630590" y="1342072"/>
            <a:chExt cx="88900" cy="413384"/>
          </a:xfrm>
        </p:grpSpPr>
        <p:sp>
          <p:nvSpPr>
            <p:cNvPr id="19" name="object 19"/>
            <p:cNvSpPr/>
            <p:nvPr/>
          </p:nvSpPr>
          <p:spPr>
            <a:xfrm>
              <a:off x="3678965" y="1374457"/>
              <a:ext cx="0" cy="381000"/>
            </a:xfrm>
            <a:custGeom>
              <a:avLst/>
              <a:gdLst/>
              <a:ahLst/>
              <a:cxnLst/>
              <a:rect l="l" t="t" r="r" b="b"/>
              <a:pathLst>
                <a:path h="381000">
                  <a:moveTo>
                    <a:pt x="0" y="380530"/>
                  </a:moveTo>
                  <a:lnTo>
                    <a:pt x="0" y="0"/>
                  </a:lnTo>
                </a:path>
              </a:pathLst>
            </a:custGeom>
            <a:ln w="16125">
              <a:solidFill>
                <a:srgbClr val="FF0000"/>
              </a:solidFill>
              <a:prstDash val="dot"/>
            </a:ln>
          </p:spPr>
          <p:txBody>
            <a:bodyPr wrap="square" lIns="0" tIns="0" rIns="0" bIns="0" rtlCol="0"/>
            <a:lstStyle/>
            <a:p>
              <a:endParaRPr/>
            </a:p>
          </p:txBody>
        </p:sp>
        <p:sp>
          <p:nvSpPr>
            <p:cNvPr id="20" name="object 20"/>
            <p:cNvSpPr/>
            <p:nvPr/>
          </p:nvSpPr>
          <p:spPr>
            <a:xfrm>
              <a:off x="3630590" y="1342072"/>
              <a:ext cx="88900" cy="40640"/>
            </a:xfrm>
            <a:custGeom>
              <a:avLst/>
              <a:gdLst/>
              <a:ahLst/>
              <a:cxnLst/>
              <a:rect l="l" t="t" r="r" b="b"/>
              <a:pathLst>
                <a:path w="88900" h="40640">
                  <a:moveTo>
                    <a:pt x="48375" y="0"/>
                  </a:moveTo>
                  <a:lnTo>
                    <a:pt x="0" y="40481"/>
                  </a:lnTo>
                  <a:lnTo>
                    <a:pt x="88687" y="40482"/>
                  </a:lnTo>
                  <a:lnTo>
                    <a:pt x="48375" y="0"/>
                  </a:lnTo>
                  <a:close/>
                </a:path>
              </a:pathLst>
            </a:custGeom>
            <a:solidFill>
              <a:srgbClr val="FF0000"/>
            </a:solidFill>
          </p:spPr>
          <p:txBody>
            <a:bodyPr wrap="square" lIns="0" tIns="0" rIns="0" bIns="0" rtlCol="0"/>
            <a:lstStyle/>
            <a:p>
              <a:endParaRPr/>
            </a:p>
          </p:txBody>
        </p:sp>
      </p:grpSp>
      <p:grpSp>
        <p:nvGrpSpPr>
          <p:cNvPr id="21" name="object 21"/>
          <p:cNvGrpSpPr/>
          <p:nvPr/>
        </p:nvGrpSpPr>
        <p:grpSpPr>
          <a:xfrm>
            <a:off x="3630590" y="2467428"/>
            <a:ext cx="88900" cy="607695"/>
            <a:chOff x="3630590" y="2467428"/>
            <a:chExt cx="88900" cy="607695"/>
          </a:xfrm>
        </p:grpSpPr>
        <p:sp>
          <p:nvSpPr>
            <p:cNvPr id="22" name="object 22"/>
            <p:cNvSpPr/>
            <p:nvPr/>
          </p:nvSpPr>
          <p:spPr>
            <a:xfrm>
              <a:off x="3678965" y="2467428"/>
              <a:ext cx="0" cy="575310"/>
            </a:xfrm>
            <a:custGeom>
              <a:avLst/>
              <a:gdLst/>
              <a:ahLst/>
              <a:cxnLst/>
              <a:rect l="l" t="t" r="r" b="b"/>
              <a:pathLst>
                <a:path h="575310">
                  <a:moveTo>
                    <a:pt x="0" y="0"/>
                  </a:moveTo>
                  <a:lnTo>
                    <a:pt x="0" y="574844"/>
                  </a:lnTo>
                </a:path>
              </a:pathLst>
            </a:custGeom>
            <a:ln w="16125">
              <a:solidFill>
                <a:srgbClr val="FF0000"/>
              </a:solidFill>
              <a:prstDash val="dot"/>
            </a:ln>
          </p:spPr>
          <p:txBody>
            <a:bodyPr wrap="square" lIns="0" tIns="0" rIns="0" bIns="0" rtlCol="0"/>
            <a:lstStyle/>
            <a:p>
              <a:endParaRPr/>
            </a:p>
          </p:txBody>
        </p:sp>
        <p:sp>
          <p:nvSpPr>
            <p:cNvPr id="23" name="object 23"/>
            <p:cNvSpPr/>
            <p:nvPr/>
          </p:nvSpPr>
          <p:spPr>
            <a:xfrm>
              <a:off x="3630590" y="3034176"/>
              <a:ext cx="88900" cy="40640"/>
            </a:xfrm>
            <a:custGeom>
              <a:avLst/>
              <a:gdLst/>
              <a:ahLst/>
              <a:cxnLst/>
              <a:rect l="l" t="t" r="r" b="b"/>
              <a:pathLst>
                <a:path w="88900" h="40639">
                  <a:moveTo>
                    <a:pt x="88687" y="0"/>
                  </a:moveTo>
                  <a:lnTo>
                    <a:pt x="0" y="0"/>
                  </a:lnTo>
                  <a:lnTo>
                    <a:pt x="48375" y="40482"/>
                  </a:lnTo>
                  <a:lnTo>
                    <a:pt x="88687" y="0"/>
                  </a:lnTo>
                  <a:close/>
                </a:path>
              </a:pathLst>
            </a:custGeom>
            <a:solidFill>
              <a:srgbClr val="FF0000"/>
            </a:solidFill>
          </p:spPr>
          <p:txBody>
            <a:bodyPr wrap="square" lIns="0" tIns="0" rIns="0" bIns="0" rtlCol="0"/>
            <a:lstStyle/>
            <a:p>
              <a:endParaRPr/>
            </a:p>
          </p:txBody>
        </p:sp>
      </p:grpSp>
      <p:sp>
        <p:nvSpPr>
          <p:cNvPr id="24" name="object 24"/>
          <p:cNvSpPr/>
          <p:nvPr/>
        </p:nvSpPr>
        <p:spPr>
          <a:xfrm>
            <a:off x="558770" y="1066794"/>
            <a:ext cx="2588260" cy="1125855"/>
          </a:xfrm>
          <a:custGeom>
            <a:avLst/>
            <a:gdLst/>
            <a:ahLst/>
            <a:cxnLst/>
            <a:rect l="l" t="t" r="r" b="b"/>
            <a:pathLst>
              <a:path w="2588260" h="1125855">
                <a:moveTo>
                  <a:pt x="169312" y="0"/>
                </a:moveTo>
                <a:lnTo>
                  <a:pt x="0" y="0"/>
                </a:lnTo>
                <a:lnTo>
                  <a:pt x="0" y="1125399"/>
                </a:lnTo>
              </a:path>
              <a:path w="2588260" h="1125855">
                <a:moveTo>
                  <a:pt x="2475193" y="0"/>
                </a:moveTo>
                <a:lnTo>
                  <a:pt x="2588069" y="0"/>
                </a:lnTo>
                <a:lnTo>
                  <a:pt x="2588069" y="510073"/>
                </a:lnTo>
              </a:path>
            </a:pathLst>
          </a:custGeom>
          <a:ln w="24238">
            <a:solidFill>
              <a:srgbClr val="000000"/>
            </a:solidFill>
          </a:ln>
        </p:spPr>
        <p:txBody>
          <a:bodyPr wrap="square" lIns="0" tIns="0" rIns="0" bIns="0" rtlCol="0"/>
          <a:lstStyle/>
          <a:p>
            <a:endParaRPr/>
          </a:p>
        </p:txBody>
      </p:sp>
      <p:sp>
        <p:nvSpPr>
          <p:cNvPr id="25" name="object 25"/>
          <p:cNvSpPr txBox="1"/>
          <p:nvPr/>
        </p:nvSpPr>
        <p:spPr>
          <a:xfrm>
            <a:off x="4598244" y="924890"/>
            <a:ext cx="4231640" cy="1287145"/>
          </a:xfrm>
          <a:prstGeom prst="rect">
            <a:avLst/>
          </a:prstGeom>
        </p:spPr>
        <p:txBody>
          <a:bodyPr vert="horz" wrap="square" lIns="0" tIns="12065" rIns="0" bIns="0" rtlCol="0">
            <a:spAutoFit/>
          </a:bodyPr>
          <a:lstStyle/>
          <a:p>
            <a:pPr marL="70485">
              <a:lnSpc>
                <a:spcPct val="100000"/>
              </a:lnSpc>
              <a:spcBef>
                <a:spcPts val="95"/>
              </a:spcBef>
            </a:pPr>
            <a:r>
              <a:rPr sz="2200" dirty="0">
                <a:latin typeface="Calibri"/>
                <a:cs typeface="Calibri"/>
              </a:rPr>
              <a:t>Burada</a:t>
            </a:r>
            <a:r>
              <a:rPr sz="2200" spc="-80" dirty="0">
                <a:latin typeface="Calibri"/>
                <a:cs typeface="Calibri"/>
              </a:rPr>
              <a:t> </a:t>
            </a:r>
            <a:r>
              <a:rPr sz="2200" dirty="0">
                <a:latin typeface="Calibri"/>
                <a:cs typeface="Calibri"/>
              </a:rPr>
              <a:t>diyot</a:t>
            </a:r>
            <a:r>
              <a:rPr sz="2200" spc="-55" dirty="0">
                <a:latin typeface="Calibri"/>
                <a:cs typeface="Calibri"/>
              </a:rPr>
              <a:t> </a:t>
            </a:r>
            <a:r>
              <a:rPr sz="2200" dirty="0">
                <a:latin typeface="Calibri"/>
                <a:cs typeface="Calibri"/>
              </a:rPr>
              <a:t>ters</a:t>
            </a:r>
            <a:r>
              <a:rPr sz="2200" spc="-60" dirty="0">
                <a:latin typeface="Calibri"/>
                <a:cs typeface="Calibri"/>
              </a:rPr>
              <a:t> </a:t>
            </a:r>
            <a:r>
              <a:rPr sz="2200" spc="-25" dirty="0">
                <a:latin typeface="Calibri"/>
                <a:cs typeface="Calibri"/>
              </a:rPr>
              <a:t>bağlıdır.</a:t>
            </a:r>
            <a:r>
              <a:rPr sz="2200" spc="-90" dirty="0">
                <a:latin typeface="Calibri"/>
                <a:cs typeface="Calibri"/>
              </a:rPr>
              <a:t> </a:t>
            </a:r>
            <a:r>
              <a:rPr sz="2200" dirty="0">
                <a:latin typeface="Calibri"/>
                <a:cs typeface="Calibri"/>
              </a:rPr>
              <a:t>Devre</a:t>
            </a:r>
            <a:r>
              <a:rPr sz="2200" spc="-70" dirty="0">
                <a:latin typeface="Calibri"/>
                <a:cs typeface="Calibri"/>
              </a:rPr>
              <a:t> </a:t>
            </a:r>
            <a:r>
              <a:rPr sz="2200" spc="-20" dirty="0">
                <a:latin typeface="Calibri"/>
                <a:cs typeface="Calibri"/>
              </a:rPr>
              <a:t>açık</a:t>
            </a:r>
            <a:endParaRPr sz="2200">
              <a:latin typeface="Calibri"/>
              <a:cs typeface="Calibri"/>
            </a:endParaRPr>
          </a:p>
          <a:p>
            <a:pPr marL="70485">
              <a:lnSpc>
                <a:spcPct val="100000"/>
              </a:lnSpc>
              <a:spcBef>
                <a:spcPts val="5"/>
              </a:spcBef>
            </a:pPr>
            <a:r>
              <a:rPr sz="2200" spc="-25" dirty="0">
                <a:latin typeface="Calibri"/>
                <a:cs typeface="Calibri"/>
              </a:rPr>
              <a:t>devredir.</a:t>
            </a:r>
            <a:r>
              <a:rPr sz="2200" spc="-75" dirty="0">
                <a:latin typeface="Calibri"/>
                <a:cs typeface="Calibri"/>
              </a:rPr>
              <a:t> </a:t>
            </a:r>
            <a:r>
              <a:rPr sz="2200" spc="-10" dirty="0">
                <a:latin typeface="Calibri"/>
                <a:cs typeface="Calibri"/>
              </a:rPr>
              <a:t>Dolayısıyla</a:t>
            </a:r>
            <a:endParaRPr sz="2200">
              <a:latin typeface="Calibri"/>
              <a:cs typeface="Calibri"/>
            </a:endParaRPr>
          </a:p>
          <a:p>
            <a:pPr marL="38100">
              <a:lnSpc>
                <a:spcPct val="100000"/>
              </a:lnSpc>
              <a:spcBef>
                <a:spcPts val="1290"/>
              </a:spcBef>
            </a:pPr>
            <a:r>
              <a:rPr sz="2800" spc="95" dirty="0">
                <a:latin typeface="Times New Roman"/>
                <a:cs typeface="Times New Roman"/>
              </a:rPr>
              <a:t>I</a:t>
            </a:r>
            <a:r>
              <a:rPr sz="2400" spc="142" baseline="-24305" dirty="0">
                <a:latin typeface="Times New Roman"/>
                <a:cs typeface="Times New Roman"/>
              </a:rPr>
              <a:t>D</a:t>
            </a:r>
            <a:r>
              <a:rPr sz="2400" spc="97" baseline="-24305" dirty="0">
                <a:latin typeface="Times New Roman"/>
                <a:cs typeface="Times New Roman"/>
              </a:rPr>
              <a:t>  </a:t>
            </a:r>
            <a:r>
              <a:rPr sz="2800" spc="75" dirty="0">
                <a:latin typeface="Symbol"/>
                <a:cs typeface="Symbol"/>
              </a:rPr>
              <a:t></a:t>
            </a:r>
            <a:r>
              <a:rPr sz="2800" spc="-114" dirty="0">
                <a:latin typeface="Times New Roman"/>
                <a:cs typeface="Times New Roman"/>
              </a:rPr>
              <a:t> </a:t>
            </a:r>
            <a:r>
              <a:rPr sz="2800" u="dbl" spc="80" dirty="0">
                <a:uFill>
                  <a:solidFill>
                    <a:srgbClr val="000000"/>
                  </a:solidFill>
                </a:uFill>
                <a:latin typeface="Times New Roman"/>
                <a:cs typeface="Times New Roman"/>
              </a:rPr>
              <a:t>0</a:t>
            </a:r>
            <a:r>
              <a:rPr sz="2800" u="dbl" spc="-225" dirty="0">
                <a:uFill>
                  <a:solidFill>
                    <a:srgbClr val="000000"/>
                  </a:solidFill>
                </a:uFill>
                <a:latin typeface="Times New Roman"/>
                <a:cs typeface="Times New Roman"/>
              </a:rPr>
              <a:t> </a:t>
            </a:r>
            <a:r>
              <a:rPr sz="2800" u="dbl" spc="100" dirty="0">
                <a:uFill>
                  <a:solidFill>
                    <a:srgbClr val="000000"/>
                  </a:solidFill>
                </a:uFill>
                <a:latin typeface="Times New Roman"/>
                <a:cs typeface="Times New Roman"/>
              </a:rPr>
              <a:t>A</a:t>
            </a:r>
            <a:r>
              <a:rPr sz="2800" u="dbl" spc="-204" dirty="0">
                <a:uFill>
                  <a:solidFill>
                    <a:srgbClr val="000000"/>
                  </a:solidFill>
                </a:uFill>
                <a:latin typeface="Times New Roman"/>
                <a:cs typeface="Times New Roman"/>
              </a:rPr>
              <a:t> </a:t>
            </a:r>
            <a:r>
              <a:rPr sz="2800" u="dbl" spc="-20" dirty="0">
                <a:uFill>
                  <a:solidFill>
                    <a:srgbClr val="000000"/>
                  </a:solidFill>
                </a:uFill>
                <a:latin typeface="Times New Roman"/>
                <a:cs typeface="Times New Roman"/>
              </a:rPr>
              <a:t>dir.</a:t>
            </a:r>
            <a:endParaRPr sz="2800">
              <a:latin typeface="Times New Roman"/>
              <a:cs typeface="Times New Roman"/>
            </a:endParaRPr>
          </a:p>
        </p:txBody>
      </p:sp>
      <p:sp>
        <p:nvSpPr>
          <p:cNvPr id="26" name="object 26"/>
          <p:cNvSpPr/>
          <p:nvPr/>
        </p:nvSpPr>
        <p:spPr>
          <a:xfrm>
            <a:off x="160683" y="4937898"/>
            <a:ext cx="735330" cy="189865"/>
          </a:xfrm>
          <a:custGeom>
            <a:avLst/>
            <a:gdLst/>
            <a:ahLst/>
            <a:cxnLst/>
            <a:rect l="l" t="t" r="r" b="b"/>
            <a:pathLst>
              <a:path w="735330" h="189864">
                <a:moveTo>
                  <a:pt x="524799" y="189441"/>
                </a:moveTo>
                <a:lnTo>
                  <a:pt x="199423" y="189441"/>
                </a:lnTo>
              </a:path>
              <a:path w="735330" h="189864">
                <a:moveTo>
                  <a:pt x="734719" y="0"/>
                </a:moveTo>
                <a:lnTo>
                  <a:pt x="0" y="0"/>
                </a:lnTo>
              </a:path>
            </a:pathLst>
          </a:custGeom>
          <a:ln w="31530">
            <a:solidFill>
              <a:srgbClr val="000000"/>
            </a:solidFill>
          </a:ln>
        </p:spPr>
        <p:txBody>
          <a:bodyPr wrap="square" lIns="0" tIns="0" rIns="0" bIns="0" rtlCol="0"/>
          <a:lstStyle/>
          <a:p>
            <a:endParaRPr/>
          </a:p>
        </p:txBody>
      </p:sp>
      <p:sp>
        <p:nvSpPr>
          <p:cNvPr id="27" name="object 27"/>
          <p:cNvSpPr txBox="1"/>
          <p:nvPr/>
        </p:nvSpPr>
        <p:spPr>
          <a:xfrm>
            <a:off x="753826" y="4537798"/>
            <a:ext cx="353060" cy="328930"/>
          </a:xfrm>
          <a:prstGeom prst="rect">
            <a:avLst/>
          </a:prstGeom>
        </p:spPr>
        <p:txBody>
          <a:bodyPr vert="horz" wrap="square" lIns="0" tIns="17145" rIns="0" bIns="0" rtlCol="0">
            <a:spAutoFit/>
          </a:bodyPr>
          <a:lstStyle/>
          <a:p>
            <a:pPr marL="12700">
              <a:lnSpc>
                <a:spcPct val="100000"/>
              </a:lnSpc>
              <a:spcBef>
                <a:spcPts val="135"/>
              </a:spcBef>
            </a:pPr>
            <a:r>
              <a:rPr sz="1950" dirty="0">
                <a:latin typeface="Calibri"/>
                <a:cs typeface="Calibri"/>
              </a:rPr>
              <a:t>8</a:t>
            </a:r>
            <a:r>
              <a:rPr sz="1950" spc="10" dirty="0">
                <a:latin typeface="Calibri"/>
                <a:cs typeface="Calibri"/>
              </a:rPr>
              <a:t> </a:t>
            </a:r>
            <a:r>
              <a:rPr sz="1950" spc="-50" dirty="0">
                <a:latin typeface="Calibri"/>
                <a:cs typeface="Calibri"/>
              </a:rPr>
              <a:t>V</a:t>
            </a:r>
            <a:endParaRPr sz="1950">
              <a:latin typeface="Calibri"/>
              <a:cs typeface="Calibri"/>
            </a:endParaRPr>
          </a:p>
        </p:txBody>
      </p:sp>
      <p:sp>
        <p:nvSpPr>
          <p:cNvPr id="28" name="object 28"/>
          <p:cNvSpPr/>
          <p:nvPr/>
        </p:nvSpPr>
        <p:spPr>
          <a:xfrm>
            <a:off x="2921129" y="4432736"/>
            <a:ext cx="367665" cy="926465"/>
          </a:xfrm>
          <a:custGeom>
            <a:avLst/>
            <a:gdLst/>
            <a:ahLst/>
            <a:cxnLst/>
            <a:rect l="l" t="t" r="r" b="b"/>
            <a:pathLst>
              <a:path w="367664" h="926464">
                <a:moveTo>
                  <a:pt x="178431" y="926142"/>
                </a:moveTo>
                <a:lnTo>
                  <a:pt x="0" y="852470"/>
                </a:lnTo>
                <a:lnTo>
                  <a:pt x="367359" y="694603"/>
                </a:lnTo>
                <a:lnTo>
                  <a:pt x="0" y="547260"/>
                </a:lnTo>
                <a:lnTo>
                  <a:pt x="367359" y="389392"/>
                </a:lnTo>
                <a:lnTo>
                  <a:pt x="0" y="231539"/>
                </a:lnTo>
                <a:lnTo>
                  <a:pt x="367359" y="84196"/>
                </a:lnTo>
                <a:lnTo>
                  <a:pt x="178431" y="0"/>
                </a:lnTo>
              </a:path>
            </a:pathLst>
          </a:custGeom>
          <a:ln w="31499">
            <a:solidFill>
              <a:srgbClr val="000000"/>
            </a:solidFill>
          </a:ln>
        </p:spPr>
        <p:txBody>
          <a:bodyPr wrap="square" lIns="0" tIns="0" rIns="0" bIns="0" rtlCol="0"/>
          <a:lstStyle/>
          <a:p>
            <a:endParaRPr/>
          </a:p>
        </p:txBody>
      </p:sp>
      <p:sp>
        <p:nvSpPr>
          <p:cNvPr id="29" name="object 29"/>
          <p:cNvSpPr txBox="1"/>
          <p:nvPr/>
        </p:nvSpPr>
        <p:spPr>
          <a:xfrm>
            <a:off x="2350602" y="4793670"/>
            <a:ext cx="474980" cy="328930"/>
          </a:xfrm>
          <a:prstGeom prst="rect">
            <a:avLst/>
          </a:prstGeom>
        </p:spPr>
        <p:txBody>
          <a:bodyPr vert="horz" wrap="square" lIns="0" tIns="17145" rIns="0" bIns="0" rtlCol="0">
            <a:spAutoFit/>
          </a:bodyPr>
          <a:lstStyle/>
          <a:p>
            <a:pPr marL="12700">
              <a:lnSpc>
                <a:spcPct val="100000"/>
              </a:lnSpc>
              <a:spcBef>
                <a:spcPts val="135"/>
              </a:spcBef>
            </a:pPr>
            <a:r>
              <a:rPr sz="1950" spc="-20" dirty="0">
                <a:latin typeface="Calibri"/>
                <a:cs typeface="Calibri"/>
              </a:rPr>
              <a:t>2,2K</a:t>
            </a:r>
            <a:endParaRPr sz="1950">
              <a:latin typeface="Calibri"/>
              <a:cs typeface="Calibri"/>
            </a:endParaRPr>
          </a:p>
        </p:txBody>
      </p:sp>
      <p:sp>
        <p:nvSpPr>
          <p:cNvPr id="30" name="object 30"/>
          <p:cNvSpPr txBox="1"/>
          <p:nvPr/>
        </p:nvSpPr>
        <p:spPr>
          <a:xfrm>
            <a:off x="285201" y="4444134"/>
            <a:ext cx="193040" cy="429895"/>
          </a:xfrm>
          <a:prstGeom prst="rect">
            <a:avLst/>
          </a:prstGeom>
        </p:spPr>
        <p:txBody>
          <a:bodyPr vert="horz" wrap="square" lIns="0" tIns="12700" rIns="0" bIns="0" rtlCol="0">
            <a:spAutoFit/>
          </a:bodyPr>
          <a:lstStyle/>
          <a:p>
            <a:pPr marL="12700">
              <a:lnSpc>
                <a:spcPct val="100000"/>
              </a:lnSpc>
              <a:spcBef>
                <a:spcPts val="100"/>
              </a:spcBef>
            </a:pPr>
            <a:r>
              <a:rPr sz="2650" spc="-50" dirty="0">
                <a:solidFill>
                  <a:srgbClr val="FF0000"/>
                </a:solidFill>
                <a:latin typeface="Calibri"/>
                <a:cs typeface="Calibri"/>
              </a:rPr>
              <a:t>+</a:t>
            </a:r>
            <a:endParaRPr sz="2650">
              <a:latin typeface="Calibri"/>
              <a:cs typeface="Calibri"/>
            </a:endParaRPr>
          </a:p>
        </p:txBody>
      </p:sp>
      <p:sp>
        <p:nvSpPr>
          <p:cNvPr id="31" name="object 31"/>
          <p:cNvSpPr txBox="1"/>
          <p:nvPr/>
        </p:nvSpPr>
        <p:spPr>
          <a:xfrm>
            <a:off x="317431" y="4969124"/>
            <a:ext cx="128270" cy="429895"/>
          </a:xfrm>
          <a:prstGeom prst="rect">
            <a:avLst/>
          </a:prstGeom>
        </p:spPr>
        <p:txBody>
          <a:bodyPr vert="horz" wrap="square" lIns="0" tIns="12700" rIns="0" bIns="0" rtlCol="0">
            <a:spAutoFit/>
          </a:bodyPr>
          <a:lstStyle/>
          <a:p>
            <a:pPr marL="12700">
              <a:lnSpc>
                <a:spcPct val="100000"/>
              </a:lnSpc>
              <a:spcBef>
                <a:spcPts val="100"/>
              </a:spcBef>
            </a:pPr>
            <a:r>
              <a:rPr sz="2650" spc="-50" dirty="0">
                <a:solidFill>
                  <a:srgbClr val="FF0000"/>
                </a:solidFill>
                <a:latin typeface="Calibri"/>
                <a:cs typeface="Calibri"/>
              </a:rPr>
              <a:t>-</a:t>
            </a:r>
            <a:endParaRPr sz="2650">
              <a:latin typeface="Calibri"/>
              <a:cs typeface="Calibri"/>
            </a:endParaRPr>
          </a:p>
        </p:txBody>
      </p:sp>
      <p:sp>
        <p:nvSpPr>
          <p:cNvPr id="32" name="object 32"/>
          <p:cNvSpPr/>
          <p:nvPr/>
        </p:nvSpPr>
        <p:spPr>
          <a:xfrm>
            <a:off x="528043" y="5358879"/>
            <a:ext cx="2571750" cy="410845"/>
          </a:xfrm>
          <a:custGeom>
            <a:avLst/>
            <a:gdLst/>
            <a:ahLst/>
            <a:cxnLst/>
            <a:rect l="l" t="t" r="r" b="b"/>
            <a:pathLst>
              <a:path w="2571750" h="410845">
                <a:moveTo>
                  <a:pt x="0" y="410455"/>
                </a:moveTo>
                <a:lnTo>
                  <a:pt x="2571517" y="410455"/>
                </a:lnTo>
                <a:lnTo>
                  <a:pt x="2571517" y="0"/>
                </a:lnTo>
              </a:path>
            </a:pathLst>
          </a:custGeom>
          <a:ln w="31571">
            <a:solidFill>
              <a:srgbClr val="000000"/>
            </a:solidFill>
          </a:ln>
        </p:spPr>
        <p:txBody>
          <a:bodyPr wrap="square" lIns="0" tIns="0" rIns="0" bIns="0" rtlCol="0"/>
          <a:lstStyle/>
          <a:p>
            <a:endParaRPr/>
          </a:p>
        </p:txBody>
      </p:sp>
      <p:sp>
        <p:nvSpPr>
          <p:cNvPr id="33" name="object 33"/>
          <p:cNvSpPr txBox="1"/>
          <p:nvPr/>
        </p:nvSpPr>
        <p:spPr>
          <a:xfrm>
            <a:off x="865322" y="5307704"/>
            <a:ext cx="684530" cy="429895"/>
          </a:xfrm>
          <a:prstGeom prst="rect">
            <a:avLst/>
          </a:prstGeom>
        </p:spPr>
        <p:txBody>
          <a:bodyPr vert="horz" wrap="square" lIns="0" tIns="12700" rIns="0" bIns="0" rtlCol="0">
            <a:spAutoFit/>
          </a:bodyPr>
          <a:lstStyle/>
          <a:p>
            <a:pPr marL="38100">
              <a:lnSpc>
                <a:spcPct val="100000"/>
              </a:lnSpc>
              <a:spcBef>
                <a:spcPts val="100"/>
              </a:spcBef>
            </a:pPr>
            <a:r>
              <a:rPr sz="2650" spc="-20" dirty="0">
                <a:solidFill>
                  <a:srgbClr val="FF0000"/>
                </a:solidFill>
                <a:latin typeface="Times New Roman"/>
                <a:cs typeface="Times New Roman"/>
              </a:rPr>
              <a:t>I</a:t>
            </a:r>
            <a:r>
              <a:rPr sz="2550" spc="-30" baseline="-13071" dirty="0">
                <a:solidFill>
                  <a:srgbClr val="FF0000"/>
                </a:solidFill>
                <a:latin typeface="Times New Roman"/>
                <a:cs typeface="Times New Roman"/>
              </a:rPr>
              <a:t>D</a:t>
            </a:r>
            <a:r>
              <a:rPr sz="2650" spc="-20" dirty="0">
                <a:solidFill>
                  <a:srgbClr val="FF0000"/>
                </a:solidFill>
                <a:latin typeface="Times New Roman"/>
                <a:cs typeface="Times New Roman"/>
              </a:rPr>
              <a:t>=?</a:t>
            </a:r>
            <a:endParaRPr sz="2650">
              <a:latin typeface="Times New Roman"/>
              <a:cs typeface="Times New Roman"/>
            </a:endParaRPr>
          </a:p>
        </p:txBody>
      </p:sp>
      <p:grpSp>
        <p:nvGrpSpPr>
          <p:cNvPr id="34" name="object 34"/>
          <p:cNvGrpSpPr/>
          <p:nvPr/>
        </p:nvGrpSpPr>
        <p:grpSpPr>
          <a:xfrm>
            <a:off x="512168" y="5111464"/>
            <a:ext cx="1018540" cy="758190"/>
            <a:chOff x="512168" y="5111464"/>
            <a:chExt cx="1018540" cy="758190"/>
          </a:xfrm>
        </p:grpSpPr>
        <p:sp>
          <p:nvSpPr>
            <p:cNvPr id="35" name="object 35"/>
            <p:cNvSpPr/>
            <p:nvPr/>
          </p:nvSpPr>
          <p:spPr>
            <a:xfrm>
              <a:off x="1378218" y="5674613"/>
              <a:ext cx="136525" cy="179070"/>
            </a:xfrm>
            <a:custGeom>
              <a:avLst/>
              <a:gdLst/>
              <a:ahLst/>
              <a:cxnLst/>
              <a:rect l="l" t="t" r="r" b="b"/>
              <a:pathLst>
                <a:path w="136525" h="179070">
                  <a:moveTo>
                    <a:pt x="136447" y="178916"/>
                  </a:moveTo>
                  <a:lnTo>
                    <a:pt x="0" y="94720"/>
                  </a:lnTo>
                  <a:lnTo>
                    <a:pt x="136447" y="0"/>
                  </a:lnTo>
                </a:path>
              </a:pathLst>
            </a:custGeom>
            <a:ln w="31519">
              <a:solidFill>
                <a:srgbClr val="FF0000"/>
              </a:solidFill>
            </a:ln>
          </p:spPr>
          <p:txBody>
            <a:bodyPr wrap="square" lIns="0" tIns="0" rIns="0" bIns="0" rtlCol="0"/>
            <a:lstStyle/>
            <a:p>
              <a:endParaRPr/>
            </a:p>
          </p:txBody>
        </p:sp>
        <p:sp>
          <p:nvSpPr>
            <p:cNvPr id="36" name="object 36"/>
            <p:cNvSpPr/>
            <p:nvPr/>
          </p:nvSpPr>
          <p:spPr>
            <a:xfrm>
              <a:off x="528043" y="5127339"/>
              <a:ext cx="0" cy="642620"/>
            </a:xfrm>
            <a:custGeom>
              <a:avLst/>
              <a:gdLst/>
              <a:ahLst/>
              <a:cxnLst/>
              <a:rect l="l" t="t" r="r" b="b"/>
              <a:pathLst>
                <a:path h="642620">
                  <a:moveTo>
                    <a:pt x="0" y="641994"/>
                  </a:moveTo>
                  <a:lnTo>
                    <a:pt x="0" y="0"/>
                  </a:lnTo>
                </a:path>
              </a:pathLst>
            </a:custGeom>
            <a:ln w="31487">
              <a:solidFill>
                <a:srgbClr val="000000"/>
              </a:solidFill>
            </a:ln>
          </p:spPr>
          <p:txBody>
            <a:bodyPr wrap="square" lIns="0" tIns="0" rIns="0" bIns="0" rtlCol="0"/>
            <a:lstStyle/>
            <a:p>
              <a:endParaRPr/>
            </a:p>
          </p:txBody>
        </p:sp>
      </p:grpSp>
      <p:sp>
        <p:nvSpPr>
          <p:cNvPr id="37" name="object 37"/>
          <p:cNvSpPr txBox="1"/>
          <p:nvPr/>
        </p:nvSpPr>
        <p:spPr>
          <a:xfrm>
            <a:off x="1246900" y="3853674"/>
            <a:ext cx="767080" cy="227965"/>
          </a:xfrm>
          <a:prstGeom prst="rect">
            <a:avLst/>
          </a:prstGeom>
        </p:spPr>
        <p:txBody>
          <a:bodyPr vert="horz" wrap="square" lIns="0" tIns="15875" rIns="0" bIns="0" rtlCol="0">
            <a:spAutoFit/>
          </a:bodyPr>
          <a:lstStyle/>
          <a:p>
            <a:pPr marL="12700">
              <a:lnSpc>
                <a:spcPct val="100000"/>
              </a:lnSpc>
              <a:spcBef>
                <a:spcPts val="125"/>
              </a:spcBef>
            </a:pPr>
            <a:r>
              <a:rPr sz="1300" dirty="0">
                <a:latin typeface="Times New Roman"/>
                <a:cs typeface="Times New Roman"/>
              </a:rPr>
              <a:t>Açık</a:t>
            </a:r>
            <a:r>
              <a:rPr sz="1300" spc="35" dirty="0">
                <a:latin typeface="Times New Roman"/>
                <a:cs typeface="Times New Roman"/>
              </a:rPr>
              <a:t> </a:t>
            </a:r>
            <a:r>
              <a:rPr sz="1300" spc="-10" dirty="0">
                <a:latin typeface="Times New Roman"/>
                <a:cs typeface="Times New Roman"/>
              </a:rPr>
              <a:t>devre</a:t>
            </a:r>
            <a:endParaRPr sz="1300">
              <a:latin typeface="Times New Roman"/>
              <a:cs typeface="Times New Roman"/>
            </a:endParaRPr>
          </a:p>
        </p:txBody>
      </p:sp>
      <p:sp>
        <p:nvSpPr>
          <p:cNvPr id="38" name="object 38"/>
          <p:cNvSpPr txBox="1"/>
          <p:nvPr/>
        </p:nvSpPr>
        <p:spPr>
          <a:xfrm>
            <a:off x="3359827" y="4702079"/>
            <a:ext cx="621665" cy="328930"/>
          </a:xfrm>
          <a:prstGeom prst="rect">
            <a:avLst/>
          </a:prstGeom>
        </p:spPr>
        <p:txBody>
          <a:bodyPr vert="horz" wrap="square" lIns="0" tIns="17145" rIns="0" bIns="0" rtlCol="0">
            <a:spAutoFit/>
          </a:bodyPr>
          <a:lstStyle/>
          <a:p>
            <a:pPr marL="38100">
              <a:lnSpc>
                <a:spcPct val="100000"/>
              </a:lnSpc>
              <a:spcBef>
                <a:spcPts val="135"/>
              </a:spcBef>
            </a:pPr>
            <a:r>
              <a:rPr sz="1950" spc="-20" dirty="0">
                <a:solidFill>
                  <a:srgbClr val="FF0000"/>
                </a:solidFill>
                <a:latin typeface="Times New Roman"/>
                <a:cs typeface="Times New Roman"/>
              </a:rPr>
              <a:t>V</a:t>
            </a:r>
            <a:r>
              <a:rPr sz="1950" spc="-30" baseline="-12820" dirty="0">
                <a:solidFill>
                  <a:srgbClr val="FF0000"/>
                </a:solidFill>
                <a:latin typeface="Times New Roman"/>
                <a:cs typeface="Times New Roman"/>
              </a:rPr>
              <a:t>R</a:t>
            </a:r>
            <a:r>
              <a:rPr sz="1950" spc="-20" dirty="0">
                <a:solidFill>
                  <a:srgbClr val="FF0000"/>
                </a:solidFill>
                <a:latin typeface="Times New Roman"/>
                <a:cs typeface="Times New Roman"/>
              </a:rPr>
              <a:t>=?</a:t>
            </a:r>
            <a:endParaRPr sz="1950">
              <a:latin typeface="Times New Roman"/>
              <a:cs typeface="Times New Roman"/>
            </a:endParaRPr>
          </a:p>
        </p:txBody>
      </p:sp>
      <p:sp>
        <p:nvSpPr>
          <p:cNvPr id="39" name="object 39"/>
          <p:cNvSpPr txBox="1"/>
          <p:nvPr/>
        </p:nvSpPr>
        <p:spPr>
          <a:xfrm>
            <a:off x="3215191" y="3730608"/>
            <a:ext cx="262255" cy="530860"/>
          </a:xfrm>
          <a:prstGeom prst="rect">
            <a:avLst/>
          </a:prstGeom>
        </p:spPr>
        <p:txBody>
          <a:bodyPr vert="horz" wrap="square" lIns="0" tIns="14605" rIns="0" bIns="0" rtlCol="0">
            <a:spAutoFit/>
          </a:bodyPr>
          <a:lstStyle/>
          <a:p>
            <a:pPr marL="12700">
              <a:lnSpc>
                <a:spcPct val="100000"/>
              </a:lnSpc>
              <a:spcBef>
                <a:spcPts val="115"/>
              </a:spcBef>
            </a:pPr>
            <a:r>
              <a:rPr sz="3300" spc="-50" dirty="0">
                <a:solidFill>
                  <a:srgbClr val="FF0000"/>
                </a:solidFill>
                <a:latin typeface="Times New Roman"/>
                <a:cs typeface="Times New Roman"/>
              </a:rPr>
              <a:t>+</a:t>
            </a:r>
            <a:endParaRPr sz="3300">
              <a:latin typeface="Times New Roman"/>
              <a:cs typeface="Times New Roman"/>
            </a:endParaRPr>
          </a:p>
        </p:txBody>
      </p:sp>
      <p:sp>
        <p:nvSpPr>
          <p:cNvPr id="40" name="object 40"/>
          <p:cNvSpPr txBox="1"/>
          <p:nvPr/>
        </p:nvSpPr>
        <p:spPr>
          <a:xfrm>
            <a:off x="3297760" y="5325687"/>
            <a:ext cx="165735" cy="530860"/>
          </a:xfrm>
          <a:prstGeom prst="rect">
            <a:avLst/>
          </a:prstGeom>
        </p:spPr>
        <p:txBody>
          <a:bodyPr vert="horz" wrap="square" lIns="0" tIns="14605" rIns="0" bIns="0" rtlCol="0">
            <a:spAutoFit/>
          </a:bodyPr>
          <a:lstStyle/>
          <a:p>
            <a:pPr marL="12700">
              <a:lnSpc>
                <a:spcPct val="100000"/>
              </a:lnSpc>
              <a:spcBef>
                <a:spcPts val="115"/>
              </a:spcBef>
            </a:pPr>
            <a:r>
              <a:rPr sz="3300" spc="-50" dirty="0">
                <a:solidFill>
                  <a:srgbClr val="FF0000"/>
                </a:solidFill>
                <a:latin typeface="Times New Roman"/>
                <a:cs typeface="Times New Roman"/>
              </a:rPr>
              <a:t>-</a:t>
            </a:r>
            <a:endParaRPr sz="3300">
              <a:latin typeface="Times New Roman"/>
              <a:cs typeface="Times New Roman"/>
            </a:endParaRPr>
          </a:p>
        </p:txBody>
      </p:sp>
      <p:grpSp>
        <p:nvGrpSpPr>
          <p:cNvPr id="41" name="object 41"/>
          <p:cNvGrpSpPr/>
          <p:nvPr/>
        </p:nvGrpSpPr>
        <p:grpSpPr>
          <a:xfrm>
            <a:off x="3508904" y="4232771"/>
            <a:ext cx="115570" cy="347345"/>
            <a:chOff x="3508904" y="4232771"/>
            <a:chExt cx="115570" cy="347345"/>
          </a:xfrm>
        </p:grpSpPr>
        <p:sp>
          <p:nvSpPr>
            <p:cNvPr id="42" name="object 42"/>
            <p:cNvSpPr/>
            <p:nvPr/>
          </p:nvSpPr>
          <p:spPr>
            <a:xfrm>
              <a:off x="3561384" y="4285393"/>
              <a:ext cx="0" cy="295275"/>
            </a:xfrm>
            <a:custGeom>
              <a:avLst/>
              <a:gdLst/>
              <a:ahLst/>
              <a:cxnLst/>
              <a:rect l="l" t="t" r="r" b="b"/>
              <a:pathLst>
                <a:path h="295275">
                  <a:moveTo>
                    <a:pt x="0" y="294686"/>
                  </a:moveTo>
                  <a:lnTo>
                    <a:pt x="0" y="0"/>
                  </a:lnTo>
                </a:path>
              </a:pathLst>
            </a:custGeom>
            <a:ln w="20991">
              <a:solidFill>
                <a:srgbClr val="FF0000"/>
              </a:solidFill>
              <a:prstDash val="dot"/>
            </a:ln>
          </p:spPr>
          <p:txBody>
            <a:bodyPr wrap="square" lIns="0" tIns="0" rIns="0" bIns="0" rtlCol="0"/>
            <a:lstStyle/>
            <a:p>
              <a:endParaRPr/>
            </a:p>
          </p:txBody>
        </p:sp>
        <p:sp>
          <p:nvSpPr>
            <p:cNvPr id="43" name="object 43"/>
            <p:cNvSpPr/>
            <p:nvPr/>
          </p:nvSpPr>
          <p:spPr>
            <a:xfrm>
              <a:off x="3508904" y="4232771"/>
              <a:ext cx="115570" cy="63500"/>
            </a:xfrm>
            <a:custGeom>
              <a:avLst/>
              <a:gdLst/>
              <a:ahLst/>
              <a:cxnLst/>
              <a:rect l="l" t="t" r="r" b="b"/>
              <a:pathLst>
                <a:path w="115570" h="63500">
                  <a:moveTo>
                    <a:pt x="52479" y="0"/>
                  </a:moveTo>
                  <a:lnTo>
                    <a:pt x="0" y="63147"/>
                  </a:lnTo>
                  <a:lnTo>
                    <a:pt x="115455" y="63147"/>
                  </a:lnTo>
                  <a:lnTo>
                    <a:pt x="52479" y="0"/>
                  </a:lnTo>
                  <a:close/>
                </a:path>
              </a:pathLst>
            </a:custGeom>
            <a:solidFill>
              <a:srgbClr val="FF0000"/>
            </a:solidFill>
          </p:spPr>
          <p:txBody>
            <a:bodyPr wrap="square" lIns="0" tIns="0" rIns="0" bIns="0" rtlCol="0"/>
            <a:lstStyle/>
            <a:p>
              <a:endParaRPr/>
            </a:p>
          </p:txBody>
        </p:sp>
      </p:grpSp>
      <p:grpSp>
        <p:nvGrpSpPr>
          <p:cNvPr id="44" name="object 44"/>
          <p:cNvGrpSpPr/>
          <p:nvPr/>
        </p:nvGrpSpPr>
        <p:grpSpPr>
          <a:xfrm>
            <a:off x="3508904" y="5169437"/>
            <a:ext cx="115570" cy="505459"/>
            <a:chOff x="3508904" y="5169437"/>
            <a:chExt cx="115570" cy="505459"/>
          </a:xfrm>
        </p:grpSpPr>
        <p:sp>
          <p:nvSpPr>
            <p:cNvPr id="45" name="object 45"/>
            <p:cNvSpPr/>
            <p:nvPr/>
          </p:nvSpPr>
          <p:spPr>
            <a:xfrm>
              <a:off x="3561384" y="5169437"/>
              <a:ext cx="0" cy="452755"/>
            </a:xfrm>
            <a:custGeom>
              <a:avLst/>
              <a:gdLst/>
              <a:ahLst/>
              <a:cxnLst/>
              <a:rect l="l" t="t" r="r" b="b"/>
              <a:pathLst>
                <a:path h="452754">
                  <a:moveTo>
                    <a:pt x="0" y="0"/>
                  </a:moveTo>
                  <a:lnTo>
                    <a:pt x="0" y="452553"/>
                  </a:lnTo>
                </a:path>
              </a:pathLst>
            </a:custGeom>
            <a:ln w="20991">
              <a:solidFill>
                <a:srgbClr val="FF0000"/>
              </a:solidFill>
              <a:prstDash val="dot"/>
            </a:ln>
          </p:spPr>
          <p:txBody>
            <a:bodyPr wrap="square" lIns="0" tIns="0" rIns="0" bIns="0" rtlCol="0"/>
            <a:lstStyle/>
            <a:p>
              <a:endParaRPr/>
            </a:p>
          </p:txBody>
        </p:sp>
        <p:sp>
          <p:nvSpPr>
            <p:cNvPr id="46" name="object 46"/>
            <p:cNvSpPr/>
            <p:nvPr/>
          </p:nvSpPr>
          <p:spPr>
            <a:xfrm>
              <a:off x="3508904" y="5611467"/>
              <a:ext cx="115570" cy="63500"/>
            </a:xfrm>
            <a:custGeom>
              <a:avLst/>
              <a:gdLst/>
              <a:ahLst/>
              <a:cxnLst/>
              <a:rect l="l" t="t" r="r" b="b"/>
              <a:pathLst>
                <a:path w="115570" h="63500">
                  <a:moveTo>
                    <a:pt x="115455" y="0"/>
                  </a:moveTo>
                  <a:lnTo>
                    <a:pt x="0" y="0"/>
                  </a:lnTo>
                  <a:lnTo>
                    <a:pt x="52479" y="63147"/>
                  </a:lnTo>
                  <a:lnTo>
                    <a:pt x="115455" y="0"/>
                  </a:lnTo>
                  <a:close/>
                </a:path>
              </a:pathLst>
            </a:custGeom>
            <a:solidFill>
              <a:srgbClr val="FF0000"/>
            </a:solidFill>
          </p:spPr>
          <p:txBody>
            <a:bodyPr wrap="square" lIns="0" tIns="0" rIns="0" bIns="0" rtlCol="0"/>
            <a:lstStyle/>
            <a:p>
              <a:endParaRPr/>
            </a:p>
          </p:txBody>
        </p:sp>
      </p:grpSp>
      <p:sp>
        <p:nvSpPr>
          <p:cNvPr id="47" name="object 47"/>
          <p:cNvSpPr/>
          <p:nvPr/>
        </p:nvSpPr>
        <p:spPr>
          <a:xfrm>
            <a:off x="528043" y="4127526"/>
            <a:ext cx="2571750" cy="810895"/>
          </a:xfrm>
          <a:custGeom>
            <a:avLst/>
            <a:gdLst/>
            <a:ahLst/>
            <a:cxnLst/>
            <a:rect l="l" t="t" r="r" b="b"/>
            <a:pathLst>
              <a:path w="2571750" h="810895">
                <a:moveTo>
                  <a:pt x="0" y="810372"/>
                </a:moveTo>
                <a:lnTo>
                  <a:pt x="0" y="0"/>
                </a:lnTo>
                <a:lnTo>
                  <a:pt x="776703" y="0"/>
                </a:lnTo>
              </a:path>
              <a:path w="2571750" h="810895">
                <a:moveTo>
                  <a:pt x="2571517" y="305210"/>
                </a:moveTo>
                <a:lnTo>
                  <a:pt x="2571517" y="0"/>
                </a:lnTo>
                <a:lnTo>
                  <a:pt x="1280510" y="0"/>
                </a:lnTo>
              </a:path>
            </a:pathLst>
          </a:custGeom>
          <a:ln w="31530">
            <a:solidFill>
              <a:srgbClr val="000000"/>
            </a:solidFill>
          </a:ln>
        </p:spPr>
        <p:txBody>
          <a:bodyPr wrap="square" lIns="0" tIns="0" rIns="0" bIns="0" rtlCol="0"/>
          <a:lstStyle/>
          <a:p>
            <a:endParaRPr/>
          </a:p>
        </p:txBody>
      </p:sp>
      <p:sp>
        <p:nvSpPr>
          <p:cNvPr id="48" name="object 48"/>
          <p:cNvSpPr txBox="1"/>
          <p:nvPr/>
        </p:nvSpPr>
        <p:spPr>
          <a:xfrm>
            <a:off x="1423330" y="4110195"/>
            <a:ext cx="376555" cy="328930"/>
          </a:xfrm>
          <a:prstGeom prst="rect">
            <a:avLst/>
          </a:prstGeom>
        </p:spPr>
        <p:txBody>
          <a:bodyPr vert="horz" wrap="square" lIns="0" tIns="17145" rIns="0" bIns="0" rtlCol="0">
            <a:spAutoFit/>
          </a:bodyPr>
          <a:lstStyle/>
          <a:p>
            <a:pPr marL="38100">
              <a:lnSpc>
                <a:spcPct val="100000"/>
              </a:lnSpc>
              <a:spcBef>
                <a:spcPts val="135"/>
              </a:spcBef>
            </a:pPr>
            <a:r>
              <a:rPr sz="1950" spc="-25" dirty="0">
                <a:latin typeface="Times New Roman"/>
                <a:cs typeface="Times New Roman"/>
              </a:rPr>
              <a:t>V</a:t>
            </a:r>
            <a:r>
              <a:rPr sz="1950" spc="-37" baseline="-12820" dirty="0">
                <a:latin typeface="Times New Roman"/>
                <a:cs typeface="Times New Roman"/>
              </a:rPr>
              <a:t>D</a:t>
            </a:r>
            <a:endParaRPr sz="1950" baseline="-12820">
              <a:latin typeface="Times New Roman"/>
              <a:cs typeface="Times New Roman"/>
            </a:endParaRPr>
          </a:p>
        </p:txBody>
      </p:sp>
      <p:grpSp>
        <p:nvGrpSpPr>
          <p:cNvPr id="49" name="object 49"/>
          <p:cNvGrpSpPr/>
          <p:nvPr/>
        </p:nvGrpSpPr>
        <p:grpSpPr>
          <a:xfrm>
            <a:off x="1260840" y="4079399"/>
            <a:ext cx="553720" cy="98425"/>
            <a:chOff x="1260840" y="4079399"/>
            <a:chExt cx="553720" cy="98425"/>
          </a:xfrm>
        </p:grpSpPr>
        <p:pic>
          <p:nvPicPr>
            <p:cNvPr id="50" name="object 50"/>
            <p:cNvPicPr/>
            <p:nvPr/>
          </p:nvPicPr>
          <p:blipFill>
            <a:blip r:embed="rId2" cstate="print"/>
            <a:stretch>
              <a:fillRect/>
            </a:stretch>
          </p:blipFill>
          <p:spPr>
            <a:xfrm>
              <a:off x="1260840" y="4079399"/>
              <a:ext cx="98070" cy="98219"/>
            </a:xfrm>
            <a:prstGeom prst="rect">
              <a:avLst/>
            </a:prstGeom>
          </p:spPr>
        </p:pic>
        <p:pic>
          <p:nvPicPr>
            <p:cNvPr id="51" name="object 51"/>
            <p:cNvPicPr/>
            <p:nvPr/>
          </p:nvPicPr>
          <p:blipFill>
            <a:blip r:embed="rId3" cstate="print"/>
            <a:stretch>
              <a:fillRect/>
            </a:stretch>
          </p:blipFill>
          <p:spPr>
            <a:xfrm>
              <a:off x="1716184" y="4079399"/>
              <a:ext cx="97972" cy="98219"/>
            </a:xfrm>
            <a:prstGeom prst="rect">
              <a:avLst/>
            </a:prstGeom>
          </p:spPr>
        </p:pic>
      </p:grpSp>
      <p:sp>
        <p:nvSpPr>
          <p:cNvPr id="52" name="object 52"/>
          <p:cNvSpPr txBox="1"/>
          <p:nvPr/>
        </p:nvSpPr>
        <p:spPr>
          <a:xfrm>
            <a:off x="1863448" y="5044402"/>
            <a:ext cx="426720" cy="227965"/>
          </a:xfrm>
          <a:prstGeom prst="rect">
            <a:avLst/>
          </a:prstGeom>
        </p:spPr>
        <p:txBody>
          <a:bodyPr vert="horz" wrap="square" lIns="0" tIns="15875" rIns="0" bIns="0" rtlCol="0">
            <a:spAutoFit/>
          </a:bodyPr>
          <a:lstStyle/>
          <a:p>
            <a:pPr marL="12700">
              <a:lnSpc>
                <a:spcPct val="100000"/>
              </a:lnSpc>
              <a:spcBef>
                <a:spcPts val="125"/>
              </a:spcBef>
            </a:pPr>
            <a:r>
              <a:rPr sz="1300" spc="-10" dirty="0">
                <a:latin typeface="Times New Roman"/>
                <a:cs typeface="Times New Roman"/>
              </a:rPr>
              <a:t>Çevre</a:t>
            </a:r>
            <a:endParaRPr sz="1300">
              <a:latin typeface="Times New Roman"/>
              <a:cs typeface="Times New Roman"/>
            </a:endParaRPr>
          </a:p>
        </p:txBody>
      </p:sp>
      <p:sp>
        <p:nvSpPr>
          <p:cNvPr id="53" name="object 53"/>
          <p:cNvSpPr txBox="1"/>
          <p:nvPr/>
        </p:nvSpPr>
        <p:spPr>
          <a:xfrm>
            <a:off x="1877303" y="5246473"/>
            <a:ext cx="398780" cy="227965"/>
          </a:xfrm>
          <a:prstGeom prst="rect">
            <a:avLst/>
          </a:prstGeom>
        </p:spPr>
        <p:txBody>
          <a:bodyPr vert="horz" wrap="square" lIns="0" tIns="15875" rIns="0" bIns="0" rtlCol="0">
            <a:spAutoFit/>
          </a:bodyPr>
          <a:lstStyle/>
          <a:p>
            <a:pPr marL="12700">
              <a:lnSpc>
                <a:spcPct val="100000"/>
              </a:lnSpc>
              <a:spcBef>
                <a:spcPts val="125"/>
              </a:spcBef>
            </a:pPr>
            <a:r>
              <a:rPr sz="1300" spc="-20" dirty="0">
                <a:latin typeface="Times New Roman"/>
                <a:cs typeface="Times New Roman"/>
              </a:rPr>
              <a:t>Yönü</a:t>
            </a:r>
            <a:endParaRPr sz="1300">
              <a:latin typeface="Times New Roman"/>
              <a:cs typeface="Times New Roman"/>
            </a:endParaRPr>
          </a:p>
        </p:txBody>
      </p:sp>
      <p:grpSp>
        <p:nvGrpSpPr>
          <p:cNvPr id="54" name="object 54"/>
          <p:cNvGrpSpPr/>
          <p:nvPr/>
        </p:nvGrpSpPr>
        <p:grpSpPr>
          <a:xfrm>
            <a:off x="1211267" y="4461926"/>
            <a:ext cx="870585" cy="1114425"/>
            <a:chOff x="1211267" y="4461926"/>
            <a:chExt cx="870585" cy="1114425"/>
          </a:xfrm>
        </p:grpSpPr>
        <p:sp>
          <p:nvSpPr>
            <p:cNvPr id="55" name="object 55"/>
            <p:cNvSpPr/>
            <p:nvPr/>
          </p:nvSpPr>
          <p:spPr>
            <a:xfrm>
              <a:off x="1216521" y="4467179"/>
              <a:ext cx="860425" cy="1104265"/>
            </a:xfrm>
            <a:custGeom>
              <a:avLst/>
              <a:gdLst/>
              <a:ahLst/>
              <a:cxnLst/>
              <a:rect l="l" t="t" r="r" b="b"/>
              <a:pathLst>
                <a:path w="860425" h="1104264">
                  <a:moveTo>
                    <a:pt x="813988" y="1036292"/>
                  </a:moveTo>
                  <a:lnTo>
                    <a:pt x="771305" y="1057297"/>
                  </a:lnTo>
                  <a:lnTo>
                    <a:pt x="727727" y="1074303"/>
                  </a:lnTo>
                  <a:lnTo>
                    <a:pt x="683479" y="1087375"/>
                  </a:lnTo>
                  <a:lnTo>
                    <a:pt x="638784" y="1096580"/>
                  </a:lnTo>
                  <a:lnTo>
                    <a:pt x="593866" y="1101983"/>
                  </a:lnTo>
                  <a:lnTo>
                    <a:pt x="548950" y="1103652"/>
                  </a:lnTo>
                  <a:lnTo>
                    <a:pt x="504260" y="1101652"/>
                  </a:lnTo>
                  <a:lnTo>
                    <a:pt x="460020" y="1096050"/>
                  </a:lnTo>
                  <a:lnTo>
                    <a:pt x="416454" y="1086911"/>
                  </a:lnTo>
                  <a:lnTo>
                    <a:pt x="373786" y="1074303"/>
                  </a:lnTo>
                  <a:lnTo>
                    <a:pt x="332240" y="1058291"/>
                  </a:lnTo>
                  <a:lnTo>
                    <a:pt x="292041" y="1038941"/>
                  </a:lnTo>
                  <a:lnTo>
                    <a:pt x="253413" y="1016321"/>
                  </a:lnTo>
                  <a:lnTo>
                    <a:pt x="216579" y="990495"/>
                  </a:lnTo>
                  <a:lnTo>
                    <a:pt x="181764" y="961531"/>
                  </a:lnTo>
                  <a:lnTo>
                    <a:pt x="149193" y="929495"/>
                  </a:lnTo>
                  <a:lnTo>
                    <a:pt x="119088" y="894452"/>
                  </a:lnTo>
                  <a:lnTo>
                    <a:pt x="91675" y="856470"/>
                  </a:lnTo>
                  <a:lnTo>
                    <a:pt x="67177" y="815614"/>
                  </a:lnTo>
                  <a:lnTo>
                    <a:pt x="46229" y="772819"/>
                  </a:lnTo>
                  <a:lnTo>
                    <a:pt x="29269" y="729128"/>
                  </a:lnTo>
                  <a:lnTo>
                    <a:pt x="16232" y="684763"/>
                  </a:lnTo>
                  <a:lnTo>
                    <a:pt x="7053" y="639951"/>
                  </a:lnTo>
                  <a:lnTo>
                    <a:pt x="1664" y="594916"/>
                  </a:lnTo>
                  <a:lnTo>
                    <a:pt x="0" y="549883"/>
                  </a:lnTo>
                  <a:lnTo>
                    <a:pt x="1994" y="505076"/>
                  </a:lnTo>
                  <a:lnTo>
                    <a:pt x="7581" y="460721"/>
                  </a:lnTo>
                  <a:lnTo>
                    <a:pt x="16695" y="417041"/>
                  </a:lnTo>
                  <a:lnTo>
                    <a:pt x="29269" y="374262"/>
                  </a:lnTo>
                  <a:lnTo>
                    <a:pt x="45238" y="332609"/>
                  </a:lnTo>
                  <a:lnTo>
                    <a:pt x="64535" y="292306"/>
                  </a:lnTo>
                  <a:lnTo>
                    <a:pt x="87094" y="253578"/>
                  </a:lnTo>
                  <a:lnTo>
                    <a:pt x="112849" y="216650"/>
                  </a:lnTo>
                  <a:lnTo>
                    <a:pt x="141735" y="181746"/>
                  </a:lnTo>
                  <a:lnTo>
                    <a:pt x="173685" y="149092"/>
                  </a:lnTo>
                  <a:lnTo>
                    <a:pt x="208632" y="118912"/>
                  </a:lnTo>
                  <a:lnTo>
                    <a:pt x="246512" y="91430"/>
                  </a:lnTo>
                  <a:lnTo>
                    <a:pt x="287257" y="66873"/>
                  </a:lnTo>
                  <a:lnTo>
                    <a:pt x="333305" y="44394"/>
                  </a:lnTo>
                  <a:lnTo>
                    <a:pt x="380707" y="26484"/>
                  </a:lnTo>
                  <a:lnTo>
                    <a:pt x="429149" y="13125"/>
                  </a:lnTo>
                  <a:lnTo>
                    <a:pt x="478316" y="4303"/>
                  </a:lnTo>
                  <a:lnTo>
                    <a:pt x="527895" y="0"/>
                  </a:lnTo>
                  <a:lnTo>
                    <a:pt x="577569" y="200"/>
                  </a:lnTo>
                  <a:lnTo>
                    <a:pt x="627026" y="4888"/>
                  </a:lnTo>
                  <a:lnTo>
                    <a:pt x="675950" y="14048"/>
                  </a:lnTo>
                  <a:lnTo>
                    <a:pt x="724027" y="27662"/>
                  </a:lnTo>
                  <a:lnTo>
                    <a:pt x="770942" y="45717"/>
                  </a:lnTo>
                  <a:lnTo>
                    <a:pt x="816382" y="68194"/>
                  </a:lnTo>
                  <a:lnTo>
                    <a:pt x="860030" y="95078"/>
                  </a:lnTo>
                </a:path>
              </a:pathLst>
            </a:custGeom>
            <a:ln w="10506">
              <a:solidFill>
                <a:srgbClr val="000000"/>
              </a:solidFill>
            </a:ln>
          </p:spPr>
          <p:txBody>
            <a:bodyPr wrap="square" lIns="0" tIns="0" rIns="0" bIns="0" rtlCol="0"/>
            <a:lstStyle/>
            <a:p>
              <a:endParaRPr/>
            </a:p>
          </p:txBody>
        </p:sp>
        <p:pic>
          <p:nvPicPr>
            <p:cNvPr id="56" name="object 56"/>
            <p:cNvPicPr/>
            <p:nvPr/>
          </p:nvPicPr>
          <p:blipFill>
            <a:blip r:embed="rId4" cstate="print"/>
            <a:stretch>
              <a:fillRect/>
            </a:stretch>
          </p:blipFill>
          <p:spPr>
            <a:xfrm>
              <a:off x="1997062" y="5474648"/>
              <a:ext cx="84387" cy="73671"/>
            </a:xfrm>
            <a:prstGeom prst="rect">
              <a:avLst/>
            </a:prstGeom>
          </p:spPr>
        </p:pic>
      </p:grpSp>
      <p:sp>
        <p:nvSpPr>
          <p:cNvPr id="57" name="object 57"/>
          <p:cNvSpPr txBox="1"/>
          <p:nvPr/>
        </p:nvSpPr>
        <p:spPr>
          <a:xfrm>
            <a:off x="4651628" y="3480308"/>
            <a:ext cx="4256405" cy="695960"/>
          </a:xfrm>
          <a:prstGeom prst="rect">
            <a:avLst/>
          </a:prstGeom>
        </p:spPr>
        <p:txBody>
          <a:bodyPr vert="horz" wrap="square" lIns="0" tIns="12065" rIns="0" bIns="0" rtlCol="0">
            <a:spAutoFit/>
          </a:bodyPr>
          <a:lstStyle/>
          <a:p>
            <a:pPr marL="12700" marR="5080">
              <a:lnSpc>
                <a:spcPct val="100000"/>
              </a:lnSpc>
              <a:spcBef>
                <a:spcPts val="95"/>
              </a:spcBef>
            </a:pPr>
            <a:r>
              <a:rPr sz="2200" dirty="0">
                <a:latin typeface="Calibri"/>
                <a:cs typeface="Calibri"/>
              </a:rPr>
              <a:t>Çevre</a:t>
            </a:r>
            <a:r>
              <a:rPr sz="2200" spc="-55" dirty="0">
                <a:latin typeface="Calibri"/>
                <a:cs typeface="Calibri"/>
              </a:rPr>
              <a:t> </a:t>
            </a:r>
            <a:r>
              <a:rPr sz="2200" dirty="0">
                <a:latin typeface="Calibri"/>
                <a:cs typeface="Calibri"/>
              </a:rPr>
              <a:t>boyunca</a:t>
            </a:r>
            <a:r>
              <a:rPr sz="2200" spc="-45" dirty="0">
                <a:latin typeface="Calibri"/>
                <a:cs typeface="Calibri"/>
              </a:rPr>
              <a:t> </a:t>
            </a:r>
            <a:r>
              <a:rPr sz="2200" dirty="0">
                <a:latin typeface="Calibri"/>
                <a:cs typeface="Calibri"/>
              </a:rPr>
              <a:t>Kirşof</a:t>
            </a:r>
            <a:r>
              <a:rPr sz="2200" spc="385" dirty="0">
                <a:latin typeface="Calibri"/>
                <a:cs typeface="Calibri"/>
              </a:rPr>
              <a:t> </a:t>
            </a:r>
            <a:r>
              <a:rPr sz="2200" dirty="0">
                <a:latin typeface="Calibri"/>
                <a:cs typeface="Calibri"/>
              </a:rPr>
              <a:t>gerilim</a:t>
            </a:r>
            <a:r>
              <a:rPr sz="2200" spc="-35" dirty="0">
                <a:latin typeface="Calibri"/>
                <a:cs typeface="Calibri"/>
              </a:rPr>
              <a:t> </a:t>
            </a:r>
            <a:r>
              <a:rPr sz="2200" spc="-10" dirty="0">
                <a:latin typeface="Calibri"/>
                <a:cs typeface="Calibri"/>
              </a:rPr>
              <a:t>yasasını uygularsak;</a:t>
            </a:r>
            <a:endParaRPr sz="2200">
              <a:latin typeface="Calibri"/>
              <a:cs typeface="Calibri"/>
            </a:endParaRPr>
          </a:p>
        </p:txBody>
      </p:sp>
      <p:sp>
        <p:nvSpPr>
          <p:cNvPr id="62" name="object 62"/>
          <p:cNvSpPr txBox="1">
            <a:spLocks noGrp="1"/>
          </p:cNvSpPr>
          <p:nvPr>
            <p:ph type="sldNum" sz="quarter" idx="7"/>
          </p:nvPr>
        </p:nvSpPr>
        <p:spPr>
          <a:prstGeom prst="rect">
            <a:avLst/>
          </a:prstGeom>
        </p:spPr>
        <p:txBody>
          <a:bodyPr vert="horz" wrap="square" lIns="0" tIns="0" rIns="0" bIns="0" rtlCol="0">
            <a:spAutoFit/>
          </a:bodyPr>
          <a:lstStyle/>
          <a:p>
            <a:pPr marL="38100">
              <a:lnSpc>
                <a:spcPts val="3145"/>
              </a:lnSpc>
            </a:pPr>
            <a:fld id="{81D60167-4931-47E6-BA6A-407CBD079E47}" type="slidenum">
              <a:rPr sz="3200" b="1" spc="-25" dirty="0">
                <a:latin typeface="Calibri"/>
                <a:cs typeface="Calibri"/>
              </a:rPr>
              <a:t>35</a:t>
            </a:fld>
            <a:endParaRPr sz="3200">
              <a:latin typeface="Calibri"/>
              <a:cs typeface="Calibri"/>
            </a:endParaRPr>
          </a:p>
        </p:txBody>
      </p:sp>
      <p:sp>
        <p:nvSpPr>
          <p:cNvPr id="58" name="object 58"/>
          <p:cNvSpPr txBox="1"/>
          <p:nvPr/>
        </p:nvSpPr>
        <p:spPr>
          <a:xfrm>
            <a:off x="4619518" y="4346774"/>
            <a:ext cx="2228850" cy="1069340"/>
          </a:xfrm>
          <a:prstGeom prst="rect">
            <a:avLst/>
          </a:prstGeom>
        </p:spPr>
        <p:txBody>
          <a:bodyPr vert="horz" wrap="square" lIns="0" tIns="13335" rIns="0" bIns="0" rtlCol="0">
            <a:spAutoFit/>
          </a:bodyPr>
          <a:lstStyle/>
          <a:p>
            <a:pPr marL="52705">
              <a:lnSpc>
                <a:spcPct val="100000"/>
              </a:lnSpc>
              <a:spcBef>
                <a:spcPts val="105"/>
              </a:spcBef>
              <a:tabLst>
                <a:tab pos="1769110" algn="l"/>
              </a:tabLst>
            </a:pPr>
            <a:r>
              <a:rPr sz="2550" dirty="0">
                <a:latin typeface="Times New Roman"/>
                <a:cs typeface="Times New Roman"/>
              </a:rPr>
              <a:t>E</a:t>
            </a:r>
            <a:r>
              <a:rPr sz="2550" spc="-105" dirty="0">
                <a:latin typeface="Times New Roman"/>
                <a:cs typeface="Times New Roman"/>
              </a:rPr>
              <a:t> </a:t>
            </a:r>
            <a:r>
              <a:rPr sz="2550" dirty="0">
                <a:latin typeface="Symbol"/>
                <a:cs typeface="Symbol"/>
              </a:rPr>
              <a:t></a:t>
            </a:r>
            <a:r>
              <a:rPr sz="2550" spc="-140" dirty="0">
                <a:latin typeface="Times New Roman"/>
                <a:cs typeface="Times New Roman"/>
              </a:rPr>
              <a:t> </a:t>
            </a:r>
            <a:r>
              <a:rPr sz="2550" dirty="0">
                <a:latin typeface="Times New Roman"/>
                <a:cs typeface="Times New Roman"/>
              </a:rPr>
              <a:t>V</a:t>
            </a:r>
            <a:r>
              <a:rPr sz="2175" baseline="-24904" dirty="0">
                <a:latin typeface="Times New Roman"/>
                <a:cs typeface="Times New Roman"/>
              </a:rPr>
              <a:t>R</a:t>
            </a:r>
            <a:r>
              <a:rPr sz="2175" spc="142" baseline="-24904" dirty="0">
                <a:latin typeface="Times New Roman"/>
                <a:cs typeface="Times New Roman"/>
              </a:rPr>
              <a:t>  </a:t>
            </a:r>
            <a:r>
              <a:rPr sz="2550" dirty="0">
                <a:latin typeface="Symbol"/>
                <a:cs typeface="Symbol"/>
              </a:rPr>
              <a:t></a:t>
            </a:r>
            <a:r>
              <a:rPr sz="2550" spc="-135" dirty="0">
                <a:latin typeface="Times New Roman"/>
                <a:cs typeface="Times New Roman"/>
              </a:rPr>
              <a:t> </a:t>
            </a:r>
            <a:r>
              <a:rPr sz="2550" spc="-25" dirty="0">
                <a:latin typeface="Times New Roman"/>
                <a:cs typeface="Times New Roman"/>
              </a:rPr>
              <a:t>V</a:t>
            </a:r>
            <a:r>
              <a:rPr sz="2175" spc="-37" baseline="-24904" dirty="0">
                <a:latin typeface="Times New Roman"/>
                <a:cs typeface="Times New Roman"/>
              </a:rPr>
              <a:t>D</a:t>
            </a:r>
            <a:r>
              <a:rPr sz="2175" baseline="-24904" dirty="0">
                <a:latin typeface="Times New Roman"/>
                <a:cs typeface="Times New Roman"/>
              </a:rPr>
              <a:t>	</a:t>
            </a:r>
            <a:r>
              <a:rPr sz="2550" dirty="0">
                <a:latin typeface="Symbol"/>
                <a:cs typeface="Symbol"/>
              </a:rPr>
              <a:t></a:t>
            </a:r>
            <a:r>
              <a:rPr sz="2550" spc="-25" dirty="0">
                <a:latin typeface="Times New Roman"/>
                <a:cs typeface="Times New Roman"/>
              </a:rPr>
              <a:t> </a:t>
            </a:r>
            <a:r>
              <a:rPr sz="2550" spc="-50" dirty="0">
                <a:latin typeface="Times New Roman"/>
                <a:cs typeface="Times New Roman"/>
              </a:rPr>
              <a:t>0</a:t>
            </a:r>
            <a:endParaRPr sz="2550">
              <a:latin typeface="Times New Roman"/>
              <a:cs typeface="Times New Roman"/>
            </a:endParaRPr>
          </a:p>
          <a:p>
            <a:pPr marL="38100">
              <a:lnSpc>
                <a:spcPct val="100000"/>
              </a:lnSpc>
              <a:spcBef>
                <a:spcPts val="2090"/>
              </a:spcBef>
              <a:tabLst>
                <a:tab pos="1449705" algn="l"/>
              </a:tabLst>
            </a:pPr>
            <a:r>
              <a:rPr sz="2550" dirty="0">
                <a:latin typeface="Times New Roman"/>
                <a:cs typeface="Times New Roman"/>
              </a:rPr>
              <a:t>8</a:t>
            </a:r>
            <a:r>
              <a:rPr sz="2550" spc="-204" dirty="0">
                <a:latin typeface="Times New Roman"/>
                <a:cs typeface="Times New Roman"/>
              </a:rPr>
              <a:t> </a:t>
            </a:r>
            <a:r>
              <a:rPr sz="2550" dirty="0">
                <a:latin typeface="Symbol"/>
                <a:cs typeface="Symbol"/>
              </a:rPr>
              <a:t></a:t>
            </a:r>
            <a:r>
              <a:rPr sz="2550" spc="-175" dirty="0">
                <a:latin typeface="Times New Roman"/>
                <a:cs typeface="Times New Roman"/>
              </a:rPr>
              <a:t> </a:t>
            </a:r>
            <a:r>
              <a:rPr sz="2550" dirty="0">
                <a:latin typeface="Times New Roman"/>
                <a:cs typeface="Times New Roman"/>
              </a:rPr>
              <a:t>0</a:t>
            </a:r>
            <a:r>
              <a:rPr sz="2550" spc="-165" dirty="0">
                <a:latin typeface="Times New Roman"/>
                <a:cs typeface="Times New Roman"/>
              </a:rPr>
              <a:t> </a:t>
            </a:r>
            <a:r>
              <a:rPr sz="2550" dirty="0">
                <a:latin typeface="Symbol"/>
                <a:cs typeface="Symbol"/>
              </a:rPr>
              <a:t></a:t>
            </a:r>
            <a:r>
              <a:rPr sz="2550" spc="-135" dirty="0">
                <a:latin typeface="Times New Roman"/>
                <a:cs typeface="Times New Roman"/>
              </a:rPr>
              <a:t> </a:t>
            </a:r>
            <a:r>
              <a:rPr sz="2550" spc="-25" dirty="0">
                <a:latin typeface="Times New Roman"/>
                <a:cs typeface="Times New Roman"/>
              </a:rPr>
              <a:t>V</a:t>
            </a:r>
            <a:r>
              <a:rPr sz="2175" spc="-37" baseline="-24904" dirty="0">
                <a:latin typeface="Times New Roman"/>
                <a:cs typeface="Times New Roman"/>
              </a:rPr>
              <a:t>D</a:t>
            </a:r>
            <a:r>
              <a:rPr sz="2175" baseline="-24904" dirty="0">
                <a:latin typeface="Times New Roman"/>
                <a:cs typeface="Times New Roman"/>
              </a:rPr>
              <a:t>	</a:t>
            </a:r>
            <a:r>
              <a:rPr sz="2550" dirty="0">
                <a:latin typeface="Symbol"/>
                <a:cs typeface="Symbol"/>
              </a:rPr>
              <a:t></a:t>
            </a:r>
            <a:r>
              <a:rPr sz="2550" spc="-25" dirty="0">
                <a:latin typeface="Times New Roman"/>
                <a:cs typeface="Times New Roman"/>
              </a:rPr>
              <a:t> </a:t>
            </a:r>
            <a:r>
              <a:rPr sz="2550" spc="-50" dirty="0">
                <a:latin typeface="Times New Roman"/>
                <a:cs typeface="Times New Roman"/>
              </a:rPr>
              <a:t>0</a:t>
            </a:r>
            <a:endParaRPr sz="2550">
              <a:latin typeface="Times New Roman"/>
              <a:cs typeface="Times New Roman"/>
            </a:endParaRPr>
          </a:p>
        </p:txBody>
      </p:sp>
      <p:sp>
        <p:nvSpPr>
          <p:cNvPr id="59" name="object 59"/>
          <p:cNvSpPr txBox="1"/>
          <p:nvPr/>
        </p:nvSpPr>
        <p:spPr>
          <a:xfrm>
            <a:off x="4885434" y="5871614"/>
            <a:ext cx="162560" cy="252729"/>
          </a:xfrm>
          <a:prstGeom prst="rect">
            <a:avLst/>
          </a:prstGeom>
        </p:spPr>
        <p:txBody>
          <a:bodyPr vert="horz" wrap="square" lIns="0" tIns="17145" rIns="0" bIns="0" rtlCol="0">
            <a:spAutoFit/>
          </a:bodyPr>
          <a:lstStyle/>
          <a:p>
            <a:pPr marL="12700">
              <a:lnSpc>
                <a:spcPct val="100000"/>
              </a:lnSpc>
              <a:spcBef>
                <a:spcPts val="135"/>
              </a:spcBef>
            </a:pPr>
            <a:r>
              <a:rPr sz="1450" spc="-50" dirty="0">
                <a:latin typeface="Times New Roman"/>
                <a:cs typeface="Times New Roman"/>
              </a:rPr>
              <a:t>D</a:t>
            </a:r>
            <a:endParaRPr sz="1450">
              <a:latin typeface="Times New Roman"/>
              <a:cs typeface="Times New Roman"/>
            </a:endParaRPr>
          </a:p>
        </p:txBody>
      </p:sp>
      <p:sp>
        <p:nvSpPr>
          <p:cNvPr id="60" name="object 60"/>
          <p:cNvSpPr txBox="1"/>
          <p:nvPr/>
        </p:nvSpPr>
        <p:spPr>
          <a:xfrm>
            <a:off x="4659869" y="5654707"/>
            <a:ext cx="1456690" cy="415290"/>
          </a:xfrm>
          <a:prstGeom prst="rect">
            <a:avLst/>
          </a:prstGeom>
        </p:spPr>
        <p:txBody>
          <a:bodyPr vert="horz" wrap="square" lIns="0" tIns="13335" rIns="0" bIns="0" rtlCol="0">
            <a:spAutoFit/>
          </a:bodyPr>
          <a:lstStyle/>
          <a:p>
            <a:pPr marL="12700">
              <a:lnSpc>
                <a:spcPct val="100000"/>
              </a:lnSpc>
              <a:spcBef>
                <a:spcPts val="105"/>
              </a:spcBef>
              <a:tabLst>
                <a:tab pos="428625" algn="l"/>
              </a:tabLst>
            </a:pPr>
            <a:r>
              <a:rPr sz="2550" spc="-50" dirty="0">
                <a:latin typeface="Times New Roman"/>
                <a:cs typeface="Times New Roman"/>
              </a:rPr>
              <a:t>V</a:t>
            </a:r>
            <a:r>
              <a:rPr sz="2550" dirty="0">
                <a:latin typeface="Times New Roman"/>
                <a:cs typeface="Times New Roman"/>
              </a:rPr>
              <a:t>	</a:t>
            </a:r>
            <a:r>
              <a:rPr sz="2550" u="dbl" dirty="0">
                <a:uFill>
                  <a:solidFill>
                    <a:srgbClr val="000000"/>
                  </a:solidFill>
                </a:uFill>
                <a:latin typeface="Symbol"/>
                <a:cs typeface="Symbol"/>
              </a:rPr>
              <a:t></a:t>
            </a:r>
            <a:r>
              <a:rPr sz="2550" u="dbl" spc="-95" dirty="0">
                <a:uFill>
                  <a:solidFill>
                    <a:srgbClr val="000000"/>
                  </a:solidFill>
                </a:uFill>
                <a:latin typeface="Times New Roman"/>
                <a:cs typeface="Times New Roman"/>
              </a:rPr>
              <a:t> </a:t>
            </a:r>
            <a:r>
              <a:rPr sz="2550" u="dbl" dirty="0">
                <a:uFill>
                  <a:solidFill>
                    <a:srgbClr val="000000"/>
                  </a:solidFill>
                </a:uFill>
                <a:latin typeface="Times New Roman"/>
                <a:cs typeface="Times New Roman"/>
              </a:rPr>
              <a:t>8</a:t>
            </a:r>
            <a:r>
              <a:rPr sz="2550" u="dbl" spc="-204" dirty="0">
                <a:uFill>
                  <a:solidFill>
                    <a:srgbClr val="000000"/>
                  </a:solidFill>
                </a:uFill>
                <a:latin typeface="Times New Roman"/>
                <a:cs typeface="Times New Roman"/>
              </a:rPr>
              <a:t> </a:t>
            </a:r>
            <a:r>
              <a:rPr sz="2550" u="dbl" spc="-45" dirty="0">
                <a:uFill>
                  <a:solidFill>
                    <a:srgbClr val="000000"/>
                  </a:solidFill>
                </a:uFill>
                <a:latin typeface="Times New Roman"/>
                <a:cs typeface="Times New Roman"/>
              </a:rPr>
              <a:t>Volt</a:t>
            </a:r>
            <a:endParaRPr sz="2550">
              <a:latin typeface="Times New Roman"/>
              <a:cs typeface="Times New Roman"/>
            </a:endParaRPr>
          </a:p>
        </p:txBody>
      </p:sp>
      <p:sp>
        <p:nvSpPr>
          <p:cNvPr id="61" name="object 61"/>
          <p:cNvSpPr txBox="1"/>
          <p:nvPr/>
        </p:nvSpPr>
        <p:spPr>
          <a:xfrm>
            <a:off x="7238569" y="4347054"/>
            <a:ext cx="1564005" cy="1628139"/>
          </a:xfrm>
          <a:prstGeom prst="rect">
            <a:avLst/>
          </a:prstGeom>
        </p:spPr>
        <p:txBody>
          <a:bodyPr vert="horz" wrap="square" lIns="0" tIns="15240" rIns="0" bIns="0" rtlCol="0">
            <a:spAutoFit/>
          </a:bodyPr>
          <a:lstStyle/>
          <a:p>
            <a:pPr marL="38100">
              <a:lnSpc>
                <a:spcPct val="100000"/>
              </a:lnSpc>
              <a:spcBef>
                <a:spcPts val="120"/>
              </a:spcBef>
              <a:tabLst>
                <a:tab pos="505459" algn="l"/>
              </a:tabLst>
            </a:pPr>
            <a:r>
              <a:rPr sz="2400" spc="-25" dirty="0">
                <a:latin typeface="Times New Roman"/>
                <a:cs typeface="Times New Roman"/>
              </a:rPr>
              <a:t>V</a:t>
            </a:r>
            <a:r>
              <a:rPr sz="2100" spc="-37" baseline="-23809" dirty="0">
                <a:latin typeface="Times New Roman"/>
                <a:cs typeface="Times New Roman"/>
              </a:rPr>
              <a:t>R</a:t>
            </a:r>
            <a:r>
              <a:rPr sz="2100" baseline="-23809" dirty="0">
                <a:latin typeface="Times New Roman"/>
                <a:cs typeface="Times New Roman"/>
              </a:rPr>
              <a:t>	</a:t>
            </a:r>
            <a:r>
              <a:rPr sz="2400" dirty="0">
                <a:latin typeface="Symbol"/>
                <a:cs typeface="Symbol"/>
              </a:rPr>
              <a:t></a:t>
            </a:r>
            <a:r>
              <a:rPr sz="2400" spc="45" dirty="0">
                <a:latin typeface="Times New Roman"/>
                <a:cs typeface="Times New Roman"/>
              </a:rPr>
              <a:t> </a:t>
            </a:r>
            <a:r>
              <a:rPr sz="2400" spc="95" dirty="0">
                <a:latin typeface="Times New Roman"/>
                <a:cs typeface="Times New Roman"/>
              </a:rPr>
              <a:t>I</a:t>
            </a:r>
            <a:r>
              <a:rPr sz="2100" spc="142" baseline="-23809" dirty="0">
                <a:latin typeface="Times New Roman"/>
                <a:cs typeface="Times New Roman"/>
              </a:rPr>
              <a:t>D</a:t>
            </a:r>
            <a:r>
              <a:rPr sz="2100" spc="494" baseline="-23809" dirty="0">
                <a:latin typeface="Times New Roman"/>
                <a:cs typeface="Times New Roman"/>
              </a:rPr>
              <a:t> </a:t>
            </a:r>
            <a:r>
              <a:rPr sz="2400" dirty="0">
                <a:latin typeface="Symbol"/>
                <a:cs typeface="Symbol"/>
              </a:rPr>
              <a:t></a:t>
            </a:r>
            <a:r>
              <a:rPr sz="2400" spc="-175" dirty="0">
                <a:latin typeface="Times New Roman"/>
                <a:cs typeface="Times New Roman"/>
              </a:rPr>
              <a:t> </a:t>
            </a:r>
            <a:r>
              <a:rPr sz="2400" spc="-50" dirty="0">
                <a:latin typeface="Times New Roman"/>
                <a:cs typeface="Times New Roman"/>
              </a:rPr>
              <a:t>R</a:t>
            </a:r>
            <a:endParaRPr sz="2400">
              <a:latin typeface="Times New Roman"/>
              <a:cs typeface="Times New Roman"/>
            </a:endParaRPr>
          </a:p>
          <a:p>
            <a:pPr marL="505459">
              <a:lnSpc>
                <a:spcPct val="100000"/>
              </a:lnSpc>
              <a:spcBef>
                <a:spcPts val="1995"/>
              </a:spcBef>
            </a:pPr>
            <a:r>
              <a:rPr sz="2400" dirty="0">
                <a:latin typeface="Symbol"/>
                <a:cs typeface="Symbol"/>
              </a:rPr>
              <a:t></a:t>
            </a:r>
            <a:r>
              <a:rPr sz="2400" spc="10" dirty="0">
                <a:latin typeface="Times New Roman"/>
                <a:cs typeface="Times New Roman"/>
              </a:rPr>
              <a:t> </a:t>
            </a:r>
            <a:r>
              <a:rPr sz="2400" dirty="0">
                <a:latin typeface="Times New Roman"/>
                <a:cs typeface="Times New Roman"/>
              </a:rPr>
              <a:t>0</a:t>
            </a:r>
            <a:r>
              <a:rPr sz="2400" spc="-285" dirty="0">
                <a:latin typeface="Times New Roman"/>
                <a:cs typeface="Times New Roman"/>
              </a:rPr>
              <a:t> </a:t>
            </a:r>
            <a:r>
              <a:rPr sz="2400" dirty="0">
                <a:latin typeface="Symbol"/>
                <a:cs typeface="Symbol"/>
              </a:rPr>
              <a:t></a:t>
            </a:r>
            <a:r>
              <a:rPr sz="2400" spc="-180" dirty="0">
                <a:latin typeface="Times New Roman"/>
                <a:cs typeface="Times New Roman"/>
              </a:rPr>
              <a:t> </a:t>
            </a:r>
            <a:r>
              <a:rPr sz="2400" spc="-50" dirty="0">
                <a:latin typeface="Times New Roman"/>
                <a:cs typeface="Times New Roman"/>
              </a:rPr>
              <a:t>R</a:t>
            </a:r>
            <a:endParaRPr sz="2400">
              <a:latin typeface="Times New Roman"/>
              <a:cs typeface="Times New Roman"/>
            </a:endParaRPr>
          </a:p>
          <a:p>
            <a:pPr marL="505459">
              <a:lnSpc>
                <a:spcPct val="100000"/>
              </a:lnSpc>
              <a:spcBef>
                <a:spcPts val="1960"/>
              </a:spcBef>
            </a:pPr>
            <a:r>
              <a:rPr sz="2400" dirty="0">
                <a:latin typeface="Symbol"/>
                <a:cs typeface="Symbol"/>
              </a:rPr>
              <a:t></a:t>
            </a:r>
            <a:r>
              <a:rPr sz="2400" spc="5" dirty="0">
                <a:latin typeface="Times New Roman"/>
                <a:cs typeface="Times New Roman"/>
              </a:rPr>
              <a:t> </a:t>
            </a:r>
            <a:r>
              <a:rPr sz="2400" u="dbl" dirty="0">
                <a:uFill>
                  <a:solidFill>
                    <a:srgbClr val="000000"/>
                  </a:solidFill>
                </a:uFill>
                <a:latin typeface="Times New Roman"/>
                <a:cs typeface="Times New Roman"/>
              </a:rPr>
              <a:t>0</a:t>
            </a:r>
            <a:r>
              <a:rPr sz="2400" u="dbl" spc="-130" dirty="0">
                <a:uFill>
                  <a:solidFill>
                    <a:srgbClr val="000000"/>
                  </a:solidFill>
                </a:uFill>
                <a:latin typeface="Times New Roman"/>
                <a:cs typeface="Times New Roman"/>
              </a:rPr>
              <a:t> </a:t>
            </a:r>
            <a:r>
              <a:rPr sz="2400" u="dbl" spc="-20" dirty="0">
                <a:uFill>
                  <a:solidFill>
                    <a:srgbClr val="000000"/>
                  </a:solidFill>
                </a:uFill>
                <a:latin typeface="Times New Roman"/>
                <a:cs typeface="Times New Roman"/>
              </a:rPr>
              <a:t>Volt</a:t>
            </a:r>
            <a:endParaRPr sz="2400">
              <a:latin typeface="Times New Roman"/>
              <a:cs typeface="Times New Roman"/>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131470" y="-173354"/>
            <a:ext cx="8731250" cy="3655060"/>
          </a:xfrm>
          <a:prstGeom prst="rect">
            <a:avLst/>
          </a:prstGeom>
        </p:spPr>
        <p:txBody>
          <a:bodyPr vert="horz" wrap="square" lIns="0" tIns="12700" rIns="0" bIns="0" rtlCol="0">
            <a:spAutoFit/>
          </a:bodyPr>
          <a:lstStyle/>
          <a:p>
            <a:pPr marL="12700" marR="5080">
              <a:lnSpc>
                <a:spcPct val="100000"/>
              </a:lnSpc>
              <a:spcBef>
                <a:spcPts val="100"/>
              </a:spcBef>
            </a:pPr>
            <a:r>
              <a:rPr sz="2900" dirty="0">
                <a:solidFill>
                  <a:srgbClr val="FF0000"/>
                </a:solidFill>
                <a:latin typeface="Calibri"/>
                <a:cs typeface="Calibri"/>
              </a:rPr>
              <a:t>Açık</a:t>
            </a:r>
            <a:r>
              <a:rPr sz="2900" spc="-90" dirty="0">
                <a:solidFill>
                  <a:srgbClr val="FF0000"/>
                </a:solidFill>
                <a:latin typeface="Calibri"/>
                <a:cs typeface="Calibri"/>
              </a:rPr>
              <a:t> </a:t>
            </a:r>
            <a:r>
              <a:rPr sz="2900" dirty="0">
                <a:solidFill>
                  <a:srgbClr val="FF0000"/>
                </a:solidFill>
                <a:latin typeface="Calibri"/>
                <a:cs typeface="Calibri"/>
              </a:rPr>
              <a:t>Devre,</a:t>
            </a:r>
            <a:r>
              <a:rPr sz="2900" spc="-60" dirty="0">
                <a:solidFill>
                  <a:srgbClr val="FF0000"/>
                </a:solidFill>
                <a:latin typeface="Calibri"/>
                <a:cs typeface="Calibri"/>
              </a:rPr>
              <a:t> </a:t>
            </a:r>
            <a:r>
              <a:rPr sz="2900" dirty="0">
                <a:solidFill>
                  <a:srgbClr val="FF0000"/>
                </a:solidFill>
                <a:latin typeface="Calibri"/>
                <a:cs typeface="Calibri"/>
              </a:rPr>
              <a:t>Kısa</a:t>
            </a:r>
            <a:r>
              <a:rPr sz="2900" spc="-70" dirty="0">
                <a:solidFill>
                  <a:srgbClr val="FF0000"/>
                </a:solidFill>
                <a:latin typeface="Calibri"/>
                <a:cs typeface="Calibri"/>
              </a:rPr>
              <a:t> </a:t>
            </a:r>
            <a:r>
              <a:rPr sz="2900" dirty="0">
                <a:solidFill>
                  <a:srgbClr val="FF0000"/>
                </a:solidFill>
                <a:latin typeface="Calibri"/>
                <a:cs typeface="Calibri"/>
              </a:rPr>
              <a:t>Devre</a:t>
            </a:r>
            <a:r>
              <a:rPr sz="2900" spc="-65" dirty="0">
                <a:solidFill>
                  <a:srgbClr val="FF0000"/>
                </a:solidFill>
                <a:latin typeface="Calibri"/>
                <a:cs typeface="Calibri"/>
              </a:rPr>
              <a:t> </a:t>
            </a:r>
            <a:r>
              <a:rPr sz="2900" dirty="0">
                <a:solidFill>
                  <a:srgbClr val="FF0000"/>
                </a:solidFill>
                <a:latin typeface="Calibri"/>
                <a:cs typeface="Calibri"/>
              </a:rPr>
              <a:t>ve</a:t>
            </a:r>
            <a:r>
              <a:rPr sz="2900" spc="-70" dirty="0">
                <a:solidFill>
                  <a:srgbClr val="FF0000"/>
                </a:solidFill>
                <a:latin typeface="Calibri"/>
                <a:cs typeface="Calibri"/>
              </a:rPr>
              <a:t> </a:t>
            </a:r>
            <a:r>
              <a:rPr sz="2900" dirty="0">
                <a:solidFill>
                  <a:srgbClr val="FF0000"/>
                </a:solidFill>
                <a:latin typeface="Calibri"/>
                <a:cs typeface="Calibri"/>
              </a:rPr>
              <a:t>Kaynak</a:t>
            </a:r>
            <a:r>
              <a:rPr sz="2900" spc="-80" dirty="0">
                <a:solidFill>
                  <a:srgbClr val="FF0000"/>
                </a:solidFill>
                <a:latin typeface="Calibri"/>
                <a:cs typeface="Calibri"/>
              </a:rPr>
              <a:t> </a:t>
            </a:r>
            <a:r>
              <a:rPr sz="2900" dirty="0">
                <a:solidFill>
                  <a:srgbClr val="FF0000"/>
                </a:solidFill>
                <a:latin typeface="Calibri"/>
                <a:cs typeface="Calibri"/>
              </a:rPr>
              <a:t>Sembolleri</a:t>
            </a:r>
            <a:r>
              <a:rPr sz="2900" spc="-95" dirty="0">
                <a:solidFill>
                  <a:srgbClr val="FF0000"/>
                </a:solidFill>
                <a:latin typeface="Calibri"/>
                <a:cs typeface="Calibri"/>
              </a:rPr>
              <a:t> </a:t>
            </a:r>
            <a:r>
              <a:rPr sz="2900" dirty="0">
                <a:solidFill>
                  <a:srgbClr val="FF0000"/>
                </a:solidFill>
                <a:latin typeface="Calibri"/>
                <a:cs typeface="Calibri"/>
              </a:rPr>
              <a:t>Hakkında</a:t>
            </a:r>
            <a:r>
              <a:rPr sz="2900" spc="-80" dirty="0">
                <a:solidFill>
                  <a:srgbClr val="FF0000"/>
                </a:solidFill>
                <a:latin typeface="Calibri"/>
                <a:cs typeface="Calibri"/>
              </a:rPr>
              <a:t> </a:t>
            </a:r>
            <a:r>
              <a:rPr sz="2900" spc="-20" dirty="0">
                <a:solidFill>
                  <a:srgbClr val="FF0000"/>
                </a:solidFill>
                <a:latin typeface="Calibri"/>
                <a:cs typeface="Calibri"/>
              </a:rPr>
              <a:t>Kısa </a:t>
            </a:r>
            <a:r>
              <a:rPr sz="2900" spc="-10" dirty="0">
                <a:solidFill>
                  <a:srgbClr val="FF0000"/>
                </a:solidFill>
                <a:latin typeface="Calibri"/>
                <a:cs typeface="Calibri"/>
              </a:rPr>
              <a:t>Bilgi</a:t>
            </a:r>
            <a:endParaRPr sz="2900">
              <a:latin typeface="Calibri"/>
              <a:cs typeface="Calibri"/>
            </a:endParaRPr>
          </a:p>
          <a:p>
            <a:pPr marL="469265" indent="-456565">
              <a:lnSpc>
                <a:spcPts val="3190"/>
              </a:lnSpc>
              <a:spcBef>
                <a:spcPts val="735"/>
              </a:spcBef>
              <a:buFont typeface="Wingdings"/>
              <a:buChar char=""/>
              <a:tabLst>
                <a:tab pos="469265" algn="l"/>
              </a:tabLst>
            </a:pPr>
            <a:r>
              <a:rPr sz="2800" dirty="0">
                <a:latin typeface="Calibri"/>
                <a:cs typeface="Calibri"/>
              </a:rPr>
              <a:t>Bir</a:t>
            </a:r>
            <a:r>
              <a:rPr sz="2800" spc="-65" dirty="0">
                <a:latin typeface="Calibri"/>
                <a:cs typeface="Calibri"/>
              </a:rPr>
              <a:t> </a:t>
            </a:r>
            <a:r>
              <a:rPr sz="2800" dirty="0">
                <a:latin typeface="Calibri"/>
                <a:cs typeface="Calibri"/>
              </a:rPr>
              <a:t>açık</a:t>
            </a:r>
            <a:r>
              <a:rPr sz="2800" spc="-75" dirty="0">
                <a:latin typeface="Calibri"/>
                <a:cs typeface="Calibri"/>
              </a:rPr>
              <a:t> </a:t>
            </a:r>
            <a:r>
              <a:rPr sz="2800" dirty="0">
                <a:latin typeface="Calibri"/>
                <a:cs typeface="Calibri"/>
              </a:rPr>
              <a:t>devrenin</a:t>
            </a:r>
            <a:r>
              <a:rPr sz="2800" spc="-35" dirty="0">
                <a:latin typeface="Calibri"/>
                <a:cs typeface="Calibri"/>
              </a:rPr>
              <a:t> </a:t>
            </a:r>
            <a:r>
              <a:rPr sz="2800" dirty="0">
                <a:latin typeface="Calibri"/>
                <a:cs typeface="Calibri"/>
              </a:rPr>
              <a:t>uçlarına</a:t>
            </a:r>
            <a:r>
              <a:rPr sz="2800" spc="-50" dirty="0">
                <a:latin typeface="Calibri"/>
                <a:cs typeface="Calibri"/>
              </a:rPr>
              <a:t> </a:t>
            </a:r>
            <a:r>
              <a:rPr sz="2800" dirty="0">
                <a:latin typeface="Calibri"/>
                <a:cs typeface="Calibri"/>
              </a:rPr>
              <a:t>herhangi</a:t>
            </a:r>
            <a:r>
              <a:rPr sz="2800" spc="-40" dirty="0">
                <a:latin typeface="Calibri"/>
                <a:cs typeface="Calibri"/>
              </a:rPr>
              <a:t> </a:t>
            </a:r>
            <a:r>
              <a:rPr sz="2800" dirty="0">
                <a:latin typeface="Calibri"/>
                <a:cs typeface="Calibri"/>
              </a:rPr>
              <a:t>bir</a:t>
            </a:r>
            <a:r>
              <a:rPr sz="2800" spc="-55" dirty="0">
                <a:latin typeface="Calibri"/>
                <a:cs typeface="Calibri"/>
              </a:rPr>
              <a:t> </a:t>
            </a:r>
            <a:r>
              <a:rPr sz="2800" spc="-10" dirty="0">
                <a:latin typeface="Calibri"/>
                <a:cs typeface="Calibri"/>
              </a:rPr>
              <a:t>gerilim</a:t>
            </a:r>
            <a:endParaRPr sz="2800">
              <a:latin typeface="Calibri"/>
              <a:cs typeface="Calibri"/>
            </a:endParaRPr>
          </a:p>
          <a:p>
            <a:pPr marL="469900">
              <a:lnSpc>
                <a:spcPts val="3190"/>
              </a:lnSpc>
            </a:pPr>
            <a:r>
              <a:rPr sz="2800" spc="-10" dirty="0">
                <a:latin typeface="Calibri"/>
                <a:cs typeface="Calibri"/>
              </a:rPr>
              <a:t>uygulanmış</a:t>
            </a:r>
            <a:r>
              <a:rPr sz="2800" spc="-40" dirty="0">
                <a:latin typeface="Calibri"/>
                <a:cs typeface="Calibri"/>
              </a:rPr>
              <a:t> </a:t>
            </a:r>
            <a:r>
              <a:rPr sz="2800" dirty="0">
                <a:latin typeface="Calibri"/>
                <a:cs typeface="Calibri"/>
              </a:rPr>
              <a:t>olabilir</a:t>
            </a:r>
            <a:r>
              <a:rPr sz="2800" spc="-45" dirty="0">
                <a:latin typeface="Calibri"/>
                <a:cs typeface="Calibri"/>
              </a:rPr>
              <a:t> </a:t>
            </a:r>
            <a:r>
              <a:rPr sz="2800" dirty="0">
                <a:latin typeface="Calibri"/>
                <a:cs typeface="Calibri"/>
              </a:rPr>
              <a:t>ancak</a:t>
            </a:r>
            <a:r>
              <a:rPr sz="2800" spc="-55" dirty="0">
                <a:latin typeface="Calibri"/>
                <a:cs typeface="Calibri"/>
              </a:rPr>
              <a:t> </a:t>
            </a:r>
            <a:r>
              <a:rPr sz="2800" dirty="0">
                <a:latin typeface="Calibri"/>
                <a:cs typeface="Calibri"/>
              </a:rPr>
              <a:t>akan</a:t>
            </a:r>
            <a:r>
              <a:rPr sz="2800" spc="-65" dirty="0">
                <a:latin typeface="Calibri"/>
                <a:cs typeface="Calibri"/>
              </a:rPr>
              <a:t> </a:t>
            </a:r>
            <a:r>
              <a:rPr sz="2800" dirty="0">
                <a:latin typeface="Calibri"/>
                <a:cs typeface="Calibri"/>
              </a:rPr>
              <a:t>akım</a:t>
            </a:r>
            <a:r>
              <a:rPr sz="2800" spc="-70" dirty="0">
                <a:latin typeface="Calibri"/>
                <a:cs typeface="Calibri"/>
              </a:rPr>
              <a:t> </a:t>
            </a:r>
            <a:r>
              <a:rPr sz="2800" dirty="0">
                <a:latin typeface="Calibri"/>
                <a:cs typeface="Calibri"/>
              </a:rPr>
              <a:t>0</a:t>
            </a:r>
            <a:r>
              <a:rPr sz="2800" spc="-50" dirty="0">
                <a:latin typeface="Calibri"/>
                <a:cs typeface="Calibri"/>
              </a:rPr>
              <a:t> </a:t>
            </a:r>
            <a:r>
              <a:rPr sz="2800" spc="-10" dirty="0">
                <a:latin typeface="Calibri"/>
                <a:cs typeface="Calibri"/>
              </a:rPr>
              <a:t>Amperdir.</a:t>
            </a:r>
            <a:endParaRPr sz="2800">
              <a:latin typeface="Calibri"/>
              <a:cs typeface="Calibri"/>
            </a:endParaRPr>
          </a:p>
          <a:p>
            <a:pPr marL="469265" indent="-456565">
              <a:lnSpc>
                <a:spcPts val="3190"/>
              </a:lnSpc>
              <a:spcBef>
                <a:spcPts val="865"/>
              </a:spcBef>
              <a:buFont typeface="Wingdings"/>
              <a:buChar char=""/>
              <a:tabLst>
                <a:tab pos="469265" algn="l"/>
              </a:tabLst>
            </a:pPr>
            <a:r>
              <a:rPr sz="2800" dirty="0">
                <a:latin typeface="Calibri"/>
                <a:cs typeface="Calibri"/>
              </a:rPr>
              <a:t>Bir</a:t>
            </a:r>
            <a:r>
              <a:rPr sz="2800" spc="-70" dirty="0">
                <a:latin typeface="Calibri"/>
                <a:cs typeface="Calibri"/>
              </a:rPr>
              <a:t> </a:t>
            </a:r>
            <a:r>
              <a:rPr sz="2800" dirty="0">
                <a:latin typeface="Calibri"/>
                <a:cs typeface="Calibri"/>
              </a:rPr>
              <a:t>kısa</a:t>
            </a:r>
            <a:r>
              <a:rPr sz="2800" spc="-60" dirty="0">
                <a:latin typeface="Calibri"/>
                <a:cs typeface="Calibri"/>
              </a:rPr>
              <a:t> </a:t>
            </a:r>
            <a:r>
              <a:rPr sz="2800" dirty="0">
                <a:latin typeface="Calibri"/>
                <a:cs typeface="Calibri"/>
              </a:rPr>
              <a:t>devrenin</a:t>
            </a:r>
            <a:r>
              <a:rPr sz="2800" spc="-35" dirty="0">
                <a:latin typeface="Calibri"/>
                <a:cs typeface="Calibri"/>
              </a:rPr>
              <a:t> </a:t>
            </a:r>
            <a:r>
              <a:rPr sz="2800" dirty="0">
                <a:latin typeface="Calibri"/>
                <a:cs typeface="Calibri"/>
              </a:rPr>
              <a:t>gerilim</a:t>
            </a:r>
            <a:r>
              <a:rPr sz="2800" spc="-65" dirty="0">
                <a:latin typeface="Calibri"/>
                <a:cs typeface="Calibri"/>
              </a:rPr>
              <a:t> </a:t>
            </a:r>
            <a:r>
              <a:rPr sz="2800" dirty="0">
                <a:latin typeface="Calibri"/>
                <a:cs typeface="Calibri"/>
              </a:rPr>
              <a:t>düşümü</a:t>
            </a:r>
            <a:r>
              <a:rPr sz="2800" spc="-20" dirty="0">
                <a:latin typeface="Calibri"/>
                <a:cs typeface="Calibri"/>
              </a:rPr>
              <a:t> </a:t>
            </a:r>
            <a:r>
              <a:rPr sz="2800" dirty="0">
                <a:latin typeface="Calibri"/>
                <a:cs typeface="Calibri"/>
              </a:rPr>
              <a:t>daima</a:t>
            </a:r>
            <a:r>
              <a:rPr sz="2800" spc="-65" dirty="0">
                <a:latin typeface="Calibri"/>
                <a:cs typeface="Calibri"/>
              </a:rPr>
              <a:t> </a:t>
            </a:r>
            <a:r>
              <a:rPr sz="2800" dirty="0">
                <a:latin typeface="Calibri"/>
                <a:cs typeface="Calibri"/>
              </a:rPr>
              <a:t>0</a:t>
            </a:r>
            <a:r>
              <a:rPr sz="2800" spc="-55" dirty="0">
                <a:latin typeface="Calibri"/>
                <a:cs typeface="Calibri"/>
              </a:rPr>
              <a:t> </a:t>
            </a:r>
            <a:r>
              <a:rPr sz="2800" spc="-10" dirty="0">
                <a:latin typeface="Calibri"/>
                <a:cs typeface="Calibri"/>
              </a:rPr>
              <a:t>volttur.</a:t>
            </a:r>
            <a:endParaRPr sz="2800">
              <a:latin typeface="Calibri"/>
              <a:cs typeface="Calibri"/>
            </a:endParaRPr>
          </a:p>
          <a:p>
            <a:pPr marL="469900" marR="367665">
              <a:lnSpc>
                <a:spcPts val="3020"/>
              </a:lnSpc>
              <a:spcBef>
                <a:spcPts val="215"/>
              </a:spcBef>
            </a:pPr>
            <a:r>
              <a:rPr sz="2800" dirty="0">
                <a:latin typeface="Calibri"/>
                <a:cs typeface="Calibri"/>
              </a:rPr>
              <a:t>Ancak</a:t>
            </a:r>
            <a:r>
              <a:rPr sz="2800" spc="-80" dirty="0">
                <a:latin typeface="Calibri"/>
                <a:cs typeface="Calibri"/>
              </a:rPr>
              <a:t> </a:t>
            </a:r>
            <a:r>
              <a:rPr sz="2800" dirty="0">
                <a:latin typeface="Calibri"/>
                <a:cs typeface="Calibri"/>
              </a:rPr>
              <a:t>akan</a:t>
            </a:r>
            <a:r>
              <a:rPr sz="2800" spc="-95" dirty="0">
                <a:latin typeface="Calibri"/>
                <a:cs typeface="Calibri"/>
              </a:rPr>
              <a:t> </a:t>
            </a:r>
            <a:r>
              <a:rPr sz="2800" dirty="0">
                <a:latin typeface="Calibri"/>
                <a:cs typeface="Calibri"/>
              </a:rPr>
              <a:t>akımın</a:t>
            </a:r>
            <a:r>
              <a:rPr sz="2800" spc="-85" dirty="0">
                <a:latin typeface="Calibri"/>
                <a:cs typeface="Calibri"/>
              </a:rPr>
              <a:t> </a:t>
            </a:r>
            <a:r>
              <a:rPr sz="2800" dirty="0">
                <a:latin typeface="Calibri"/>
                <a:cs typeface="Calibri"/>
              </a:rPr>
              <a:t>büyüklüğü</a:t>
            </a:r>
            <a:r>
              <a:rPr sz="2800" spc="-50" dirty="0">
                <a:latin typeface="Calibri"/>
                <a:cs typeface="Calibri"/>
              </a:rPr>
              <a:t> </a:t>
            </a:r>
            <a:r>
              <a:rPr sz="2800" dirty="0">
                <a:latin typeface="Calibri"/>
                <a:cs typeface="Calibri"/>
              </a:rPr>
              <a:t>sadece</a:t>
            </a:r>
            <a:r>
              <a:rPr sz="2800" spc="-90" dirty="0">
                <a:latin typeface="Calibri"/>
                <a:cs typeface="Calibri"/>
              </a:rPr>
              <a:t> </a:t>
            </a:r>
            <a:r>
              <a:rPr sz="2800" spc="-10" dirty="0">
                <a:latin typeface="Calibri"/>
                <a:cs typeface="Calibri"/>
              </a:rPr>
              <a:t>çevreleyen</a:t>
            </a:r>
            <a:r>
              <a:rPr sz="2800" spc="-95" dirty="0">
                <a:latin typeface="Calibri"/>
                <a:cs typeface="Calibri"/>
              </a:rPr>
              <a:t> </a:t>
            </a:r>
            <a:r>
              <a:rPr sz="2800" spc="-10" dirty="0">
                <a:latin typeface="Calibri"/>
                <a:cs typeface="Calibri"/>
              </a:rPr>
              <a:t>devre </a:t>
            </a:r>
            <a:r>
              <a:rPr sz="2800" dirty="0">
                <a:latin typeface="Calibri"/>
                <a:cs typeface="Calibri"/>
              </a:rPr>
              <a:t>ile</a:t>
            </a:r>
            <a:r>
              <a:rPr sz="2800" spc="-15" dirty="0">
                <a:latin typeface="Calibri"/>
                <a:cs typeface="Calibri"/>
              </a:rPr>
              <a:t> </a:t>
            </a:r>
            <a:r>
              <a:rPr sz="2800" spc="-10" dirty="0">
                <a:latin typeface="Calibri"/>
                <a:cs typeface="Calibri"/>
              </a:rPr>
              <a:t>sınırlıdır.</a:t>
            </a:r>
            <a:endParaRPr sz="2800">
              <a:latin typeface="Calibri"/>
              <a:cs typeface="Calibri"/>
            </a:endParaRPr>
          </a:p>
          <a:p>
            <a:pPr marL="469265" indent="-456565">
              <a:lnSpc>
                <a:spcPct val="100000"/>
              </a:lnSpc>
              <a:spcBef>
                <a:spcPts val="825"/>
              </a:spcBef>
              <a:buFont typeface="Wingdings"/>
              <a:buChar char=""/>
              <a:tabLst>
                <a:tab pos="469265" algn="l"/>
              </a:tabLst>
            </a:pPr>
            <a:r>
              <a:rPr sz="2800" spc="-10" dirty="0">
                <a:latin typeface="Calibri"/>
                <a:cs typeface="Calibri"/>
              </a:rPr>
              <a:t>Kaynak</a:t>
            </a:r>
            <a:r>
              <a:rPr sz="2800" spc="-105" dirty="0">
                <a:latin typeface="Calibri"/>
                <a:cs typeface="Calibri"/>
              </a:rPr>
              <a:t> </a:t>
            </a:r>
            <a:r>
              <a:rPr sz="2800" spc="-10" dirty="0">
                <a:latin typeface="Calibri"/>
                <a:cs typeface="Calibri"/>
              </a:rPr>
              <a:t>Sembolleri</a:t>
            </a:r>
            <a:endParaRPr sz="2800">
              <a:latin typeface="Calibri"/>
              <a:cs typeface="Calibri"/>
            </a:endParaRPr>
          </a:p>
        </p:txBody>
      </p:sp>
      <p:sp>
        <p:nvSpPr>
          <p:cNvPr id="3" name="object 3"/>
          <p:cNvSpPr txBox="1"/>
          <p:nvPr/>
        </p:nvSpPr>
        <p:spPr>
          <a:xfrm>
            <a:off x="2060546" y="5131292"/>
            <a:ext cx="196850" cy="695325"/>
          </a:xfrm>
          <a:prstGeom prst="rect">
            <a:avLst/>
          </a:prstGeom>
        </p:spPr>
        <p:txBody>
          <a:bodyPr vert="horz" wrap="square" lIns="0" tIns="12065" rIns="0" bIns="0" rtlCol="0">
            <a:spAutoFit/>
          </a:bodyPr>
          <a:lstStyle/>
          <a:p>
            <a:pPr marL="12700">
              <a:lnSpc>
                <a:spcPct val="100000"/>
              </a:lnSpc>
              <a:spcBef>
                <a:spcPts val="95"/>
              </a:spcBef>
            </a:pPr>
            <a:r>
              <a:rPr sz="4400" spc="-50" dirty="0">
                <a:latin typeface="Calibri"/>
                <a:cs typeface="Calibri"/>
              </a:rPr>
              <a:t>-</a:t>
            </a:r>
            <a:endParaRPr sz="4400">
              <a:latin typeface="Calibri"/>
              <a:cs typeface="Calibri"/>
            </a:endParaRPr>
          </a:p>
        </p:txBody>
      </p:sp>
      <p:sp>
        <p:nvSpPr>
          <p:cNvPr id="4" name="object 4"/>
          <p:cNvSpPr txBox="1"/>
          <p:nvPr/>
        </p:nvSpPr>
        <p:spPr>
          <a:xfrm>
            <a:off x="1686630" y="3850346"/>
            <a:ext cx="1499235" cy="528320"/>
          </a:xfrm>
          <a:prstGeom prst="rect">
            <a:avLst/>
          </a:prstGeom>
        </p:spPr>
        <p:txBody>
          <a:bodyPr vert="horz" wrap="square" lIns="0" tIns="12065" rIns="0" bIns="0" rtlCol="0">
            <a:spAutoFit/>
          </a:bodyPr>
          <a:lstStyle/>
          <a:p>
            <a:pPr marL="12700">
              <a:lnSpc>
                <a:spcPct val="100000"/>
              </a:lnSpc>
              <a:spcBef>
                <a:spcPts val="95"/>
              </a:spcBef>
            </a:pPr>
            <a:r>
              <a:rPr sz="3300" dirty="0">
                <a:latin typeface="Calibri"/>
                <a:cs typeface="Calibri"/>
              </a:rPr>
              <a:t>E=</a:t>
            </a:r>
            <a:r>
              <a:rPr sz="3300" spc="-30" dirty="0">
                <a:latin typeface="Calibri"/>
                <a:cs typeface="Calibri"/>
              </a:rPr>
              <a:t> </a:t>
            </a:r>
            <a:r>
              <a:rPr sz="3300" dirty="0">
                <a:latin typeface="Calibri"/>
                <a:cs typeface="Calibri"/>
              </a:rPr>
              <a:t>+10</a:t>
            </a:r>
            <a:r>
              <a:rPr sz="3300" spc="-30" dirty="0">
                <a:latin typeface="Calibri"/>
                <a:cs typeface="Calibri"/>
              </a:rPr>
              <a:t> </a:t>
            </a:r>
            <a:r>
              <a:rPr sz="3300" spc="-50" dirty="0">
                <a:latin typeface="Calibri"/>
                <a:cs typeface="Calibri"/>
              </a:rPr>
              <a:t>V</a:t>
            </a:r>
            <a:endParaRPr sz="3300">
              <a:latin typeface="Calibri"/>
              <a:cs typeface="Calibri"/>
            </a:endParaRPr>
          </a:p>
        </p:txBody>
      </p:sp>
      <p:grpSp>
        <p:nvGrpSpPr>
          <p:cNvPr id="5" name="object 5"/>
          <p:cNvGrpSpPr/>
          <p:nvPr/>
        </p:nvGrpSpPr>
        <p:grpSpPr>
          <a:xfrm>
            <a:off x="2167912" y="5359579"/>
            <a:ext cx="488950" cy="905510"/>
            <a:chOff x="2167912" y="5359579"/>
            <a:chExt cx="488950" cy="905510"/>
          </a:xfrm>
        </p:grpSpPr>
        <p:sp>
          <p:nvSpPr>
            <p:cNvPr id="6" name="object 6"/>
            <p:cNvSpPr/>
            <p:nvPr/>
          </p:nvSpPr>
          <p:spPr>
            <a:xfrm>
              <a:off x="2412257" y="5759768"/>
              <a:ext cx="0" cy="244475"/>
            </a:xfrm>
            <a:custGeom>
              <a:avLst/>
              <a:gdLst/>
              <a:ahLst/>
              <a:cxnLst/>
              <a:rect l="l" t="t" r="r" b="b"/>
              <a:pathLst>
                <a:path h="244475">
                  <a:moveTo>
                    <a:pt x="0" y="244210"/>
                  </a:moveTo>
                  <a:lnTo>
                    <a:pt x="0" y="0"/>
                  </a:lnTo>
                </a:path>
              </a:pathLst>
            </a:custGeom>
            <a:ln w="32877">
              <a:solidFill>
                <a:srgbClr val="004000"/>
              </a:solidFill>
            </a:ln>
          </p:spPr>
          <p:txBody>
            <a:bodyPr wrap="square" lIns="0" tIns="0" rIns="0" bIns="0" rtlCol="0"/>
            <a:lstStyle/>
            <a:p>
              <a:endParaRPr/>
            </a:p>
          </p:txBody>
        </p:sp>
        <p:sp>
          <p:nvSpPr>
            <p:cNvPr id="7" name="object 7"/>
            <p:cNvSpPr/>
            <p:nvPr/>
          </p:nvSpPr>
          <p:spPr>
            <a:xfrm>
              <a:off x="2290085" y="5376009"/>
              <a:ext cx="244475" cy="384175"/>
            </a:xfrm>
            <a:custGeom>
              <a:avLst/>
              <a:gdLst/>
              <a:ahLst/>
              <a:cxnLst/>
              <a:rect l="l" t="t" r="r" b="b"/>
              <a:pathLst>
                <a:path w="244475" h="384175">
                  <a:moveTo>
                    <a:pt x="244344" y="0"/>
                  </a:moveTo>
                  <a:lnTo>
                    <a:pt x="0" y="0"/>
                  </a:lnTo>
                </a:path>
                <a:path w="244475" h="384175">
                  <a:moveTo>
                    <a:pt x="122172" y="0"/>
                  </a:moveTo>
                  <a:lnTo>
                    <a:pt x="122172" y="139548"/>
                  </a:lnTo>
                </a:path>
                <a:path w="244475" h="384175">
                  <a:moveTo>
                    <a:pt x="122172" y="383758"/>
                  </a:moveTo>
                  <a:lnTo>
                    <a:pt x="122172" y="139548"/>
                  </a:lnTo>
                </a:path>
              </a:pathLst>
            </a:custGeom>
            <a:ln w="32868">
              <a:solidFill>
                <a:srgbClr val="800000"/>
              </a:solidFill>
            </a:ln>
          </p:spPr>
          <p:txBody>
            <a:bodyPr wrap="square" lIns="0" tIns="0" rIns="0" bIns="0" rtlCol="0"/>
            <a:lstStyle/>
            <a:p>
              <a:endParaRPr/>
            </a:p>
          </p:txBody>
        </p:sp>
        <p:sp>
          <p:nvSpPr>
            <p:cNvPr id="8" name="object 8"/>
            <p:cNvSpPr/>
            <p:nvPr/>
          </p:nvSpPr>
          <p:spPr>
            <a:xfrm>
              <a:off x="2167912" y="6003978"/>
              <a:ext cx="488950" cy="244475"/>
            </a:xfrm>
            <a:custGeom>
              <a:avLst/>
              <a:gdLst/>
              <a:ahLst/>
              <a:cxnLst/>
              <a:rect l="l" t="t" r="r" b="b"/>
              <a:pathLst>
                <a:path w="488950" h="244475">
                  <a:moveTo>
                    <a:pt x="244344" y="0"/>
                  </a:moveTo>
                  <a:lnTo>
                    <a:pt x="244344" y="244210"/>
                  </a:lnTo>
                </a:path>
                <a:path w="488950" h="244475">
                  <a:moveTo>
                    <a:pt x="0" y="244210"/>
                  </a:moveTo>
                  <a:lnTo>
                    <a:pt x="488688" y="244210"/>
                  </a:lnTo>
                </a:path>
              </a:pathLst>
            </a:custGeom>
            <a:ln w="32868">
              <a:solidFill>
                <a:srgbClr val="004000"/>
              </a:solidFill>
            </a:ln>
          </p:spPr>
          <p:txBody>
            <a:bodyPr wrap="square" lIns="0" tIns="0" rIns="0" bIns="0" rtlCol="0"/>
            <a:lstStyle/>
            <a:p>
              <a:endParaRPr/>
            </a:p>
          </p:txBody>
        </p:sp>
      </p:grpSp>
      <p:grpSp>
        <p:nvGrpSpPr>
          <p:cNvPr id="9" name="object 9"/>
          <p:cNvGrpSpPr/>
          <p:nvPr/>
        </p:nvGrpSpPr>
        <p:grpSpPr>
          <a:xfrm>
            <a:off x="2045740" y="4455997"/>
            <a:ext cx="733425" cy="814705"/>
            <a:chOff x="2045740" y="4455997"/>
            <a:chExt cx="733425" cy="814705"/>
          </a:xfrm>
        </p:grpSpPr>
        <p:sp>
          <p:nvSpPr>
            <p:cNvPr id="10" name="object 10"/>
            <p:cNvSpPr/>
            <p:nvPr/>
          </p:nvSpPr>
          <p:spPr>
            <a:xfrm>
              <a:off x="2412257" y="4521273"/>
              <a:ext cx="0" cy="488950"/>
            </a:xfrm>
            <a:custGeom>
              <a:avLst/>
              <a:gdLst/>
              <a:ahLst/>
              <a:cxnLst/>
              <a:rect l="l" t="t" r="r" b="b"/>
              <a:pathLst>
                <a:path h="488950">
                  <a:moveTo>
                    <a:pt x="0" y="0"/>
                  </a:moveTo>
                  <a:lnTo>
                    <a:pt x="0" y="488420"/>
                  </a:lnTo>
                </a:path>
              </a:pathLst>
            </a:custGeom>
            <a:ln w="32877">
              <a:solidFill>
                <a:srgbClr val="004000"/>
              </a:solidFill>
            </a:ln>
          </p:spPr>
          <p:txBody>
            <a:bodyPr wrap="square" lIns="0" tIns="0" rIns="0" bIns="0" rtlCol="0"/>
            <a:lstStyle/>
            <a:p>
              <a:endParaRPr/>
            </a:p>
          </p:txBody>
        </p:sp>
        <p:sp>
          <p:nvSpPr>
            <p:cNvPr id="11" name="object 11"/>
            <p:cNvSpPr/>
            <p:nvPr/>
          </p:nvSpPr>
          <p:spPr>
            <a:xfrm>
              <a:off x="2045740" y="5009694"/>
              <a:ext cx="733425" cy="244475"/>
            </a:xfrm>
            <a:custGeom>
              <a:avLst/>
              <a:gdLst/>
              <a:ahLst/>
              <a:cxnLst/>
              <a:rect l="l" t="t" r="r" b="b"/>
              <a:pathLst>
                <a:path w="733425" h="244475">
                  <a:moveTo>
                    <a:pt x="733033" y="244210"/>
                  </a:moveTo>
                  <a:lnTo>
                    <a:pt x="0" y="244210"/>
                  </a:lnTo>
                </a:path>
                <a:path w="733425" h="244475">
                  <a:moveTo>
                    <a:pt x="366516" y="0"/>
                  </a:moveTo>
                  <a:lnTo>
                    <a:pt x="366516" y="244210"/>
                  </a:lnTo>
                </a:path>
              </a:pathLst>
            </a:custGeom>
            <a:ln w="32868">
              <a:solidFill>
                <a:srgbClr val="800000"/>
              </a:solidFill>
            </a:ln>
          </p:spPr>
          <p:txBody>
            <a:bodyPr wrap="square" lIns="0" tIns="0" rIns="0" bIns="0" rtlCol="0"/>
            <a:lstStyle/>
            <a:p>
              <a:endParaRPr/>
            </a:p>
          </p:txBody>
        </p:sp>
        <p:pic>
          <p:nvPicPr>
            <p:cNvPr id="12" name="object 12"/>
            <p:cNvPicPr/>
            <p:nvPr/>
          </p:nvPicPr>
          <p:blipFill>
            <a:blip r:embed="rId2" cstate="print"/>
            <a:stretch>
              <a:fillRect/>
            </a:stretch>
          </p:blipFill>
          <p:spPr>
            <a:xfrm>
              <a:off x="2345022" y="4455997"/>
              <a:ext cx="131490" cy="131435"/>
            </a:xfrm>
            <a:prstGeom prst="rect">
              <a:avLst/>
            </a:prstGeom>
          </p:spPr>
        </p:pic>
      </p:grpSp>
      <p:sp>
        <p:nvSpPr>
          <p:cNvPr id="13" name="object 13"/>
          <p:cNvSpPr txBox="1"/>
          <p:nvPr/>
        </p:nvSpPr>
        <p:spPr>
          <a:xfrm>
            <a:off x="1634305" y="4603868"/>
            <a:ext cx="701675" cy="695325"/>
          </a:xfrm>
          <a:prstGeom prst="rect">
            <a:avLst/>
          </a:prstGeom>
        </p:spPr>
        <p:txBody>
          <a:bodyPr vert="horz" wrap="square" lIns="0" tIns="12065" rIns="0" bIns="0" rtlCol="0">
            <a:spAutoFit/>
          </a:bodyPr>
          <a:lstStyle/>
          <a:p>
            <a:pPr marL="38100">
              <a:lnSpc>
                <a:spcPct val="100000"/>
              </a:lnSpc>
              <a:spcBef>
                <a:spcPts val="95"/>
              </a:spcBef>
              <a:tabLst>
                <a:tab pos="384810" algn="l"/>
              </a:tabLst>
            </a:pPr>
            <a:r>
              <a:rPr sz="4950" spc="-75" baseline="-34511" dirty="0">
                <a:latin typeface="Calibri"/>
                <a:cs typeface="Calibri"/>
              </a:rPr>
              <a:t>E</a:t>
            </a:r>
            <a:r>
              <a:rPr sz="4950" baseline="-34511" dirty="0">
                <a:latin typeface="Calibri"/>
                <a:cs typeface="Calibri"/>
              </a:rPr>
              <a:t>	</a:t>
            </a:r>
            <a:r>
              <a:rPr sz="4400" spc="-50" dirty="0">
                <a:latin typeface="Calibri"/>
                <a:cs typeface="Calibri"/>
              </a:rPr>
              <a:t>+</a:t>
            </a:r>
            <a:endParaRPr sz="4400">
              <a:latin typeface="Calibri"/>
              <a:cs typeface="Calibri"/>
            </a:endParaRPr>
          </a:p>
        </p:txBody>
      </p:sp>
      <p:sp>
        <p:nvSpPr>
          <p:cNvPr id="14" name="object 14"/>
          <p:cNvSpPr/>
          <p:nvPr/>
        </p:nvSpPr>
        <p:spPr>
          <a:xfrm>
            <a:off x="2290085" y="6370304"/>
            <a:ext cx="244475" cy="0"/>
          </a:xfrm>
          <a:custGeom>
            <a:avLst/>
            <a:gdLst/>
            <a:ahLst/>
            <a:cxnLst/>
            <a:rect l="l" t="t" r="r" b="b"/>
            <a:pathLst>
              <a:path w="244475">
                <a:moveTo>
                  <a:pt x="0" y="0"/>
                </a:moveTo>
                <a:lnTo>
                  <a:pt x="244344" y="0"/>
                </a:lnTo>
              </a:path>
            </a:pathLst>
          </a:custGeom>
          <a:ln w="32859">
            <a:solidFill>
              <a:srgbClr val="004000"/>
            </a:solidFill>
          </a:ln>
        </p:spPr>
        <p:txBody>
          <a:bodyPr wrap="square" lIns="0" tIns="0" rIns="0" bIns="0" rtlCol="0"/>
          <a:lstStyle/>
          <a:p>
            <a:endParaRPr/>
          </a:p>
        </p:txBody>
      </p:sp>
      <p:sp>
        <p:nvSpPr>
          <p:cNvPr id="15" name="object 15"/>
          <p:cNvSpPr/>
          <p:nvPr/>
        </p:nvSpPr>
        <p:spPr>
          <a:xfrm>
            <a:off x="2394804" y="6492409"/>
            <a:ext cx="34925" cy="0"/>
          </a:xfrm>
          <a:custGeom>
            <a:avLst/>
            <a:gdLst/>
            <a:ahLst/>
            <a:cxnLst/>
            <a:rect l="l" t="t" r="r" b="b"/>
            <a:pathLst>
              <a:path w="34925">
                <a:moveTo>
                  <a:pt x="0" y="0"/>
                </a:moveTo>
                <a:lnTo>
                  <a:pt x="34906" y="0"/>
                </a:lnTo>
              </a:path>
            </a:pathLst>
          </a:custGeom>
          <a:ln w="32859">
            <a:solidFill>
              <a:srgbClr val="004000"/>
            </a:solidFill>
          </a:ln>
        </p:spPr>
        <p:txBody>
          <a:bodyPr wrap="square" lIns="0" tIns="0" rIns="0" bIns="0" rtlCol="0"/>
          <a:lstStyle/>
          <a:p>
            <a:endParaRPr/>
          </a:p>
        </p:txBody>
      </p:sp>
      <p:sp>
        <p:nvSpPr>
          <p:cNvPr id="16" name="object 16"/>
          <p:cNvSpPr txBox="1"/>
          <p:nvPr/>
        </p:nvSpPr>
        <p:spPr>
          <a:xfrm>
            <a:off x="2801724" y="4967828"/>
            <a:ext cx="782955" cy="528320"/>
          </a:xfrm>
          <a:prstGeom prst="rect">
            <a:avLst/>
          </a:prstGeom>
        </p:spPr>
        <p:txBody>
          <a:bodyPr vert="horz" wrap="square" lIns="0" tIns="12065" rIns="0" bIns="0" rtlCol="0">
            <a:spAutoFit/>
          </a:bodyPr>
          <a:lstStyle/>
          <a:p>
            <a:pPr marL="12700">
              <a:lnSpc>
                <a:spcPct val="100000"/>
              </a:lnSpc>
              <a:spcBef>
                <a:spcPts val="95"/>
              </a:spcBef>
            </a:pPr>
            <a:r>
              <a:rPr sz="3300" dirty="0">
                <a:latin typeface="Calibri"/>
                <a:cs typeface="Calibri"/>
              </a:rPr>
              <a:t>10</a:t>
            </a:r>
            <a:r>
              <a:rPr sz="3300" spc="-40" dirty="0">
                <a:latin typeface="Calibri"/>
                <a:cs typeface="Calibri"/>
              </a:rPr>
              <a:t> </a:t>
            </a:r>
            <a:r>
              <a:rPr sz="3300" spc="-50" dirty="0">
                <a:latin typeface="Calibri"/>
                <a:cs typeface="Calibri"/>
              </a:rPr>
              <a:t>V</a:t>
            </a:r>
            <a:endParaRPr sz="3300">
              <a:latin typeface="Calibri"/>
              <a:cs typeface="Calibri"/>
            </a:endParaRPr>
          </a:p>
        </p:txBody>
      </p:sp>
      <p:sp>
        <p:nvSpPr>
          <p:cNvPr id="17" name="object 17"/>
          <p:cNvSpPr txBox="1"/>
          <p:nvPr/>
        </p:nvSpPr>
        <p:spPr>
          <a:xfrm>
            <a:off x="6018038" y="5019878"/>
            <a:ext cx="381635" cy="890269"/>
          </a:xfrm>
          <a:prstGeom prst="rect">
            <a:avLst/>
          </a:prstGeom>
        </p:spPr>
        <p:txBody>
          <a:bodyPr vert="horz" wrap="square" lIns="0" tIns="15875" rIns="0" bIns="0" rtlCol="0">
            <a:spAutoFit/>
          </a:bodyPr>
          <a:lstStyle/>
          <a:p>
            <a:pPr marL="12700">
              <a:lnSpc>
                <a:spcPct val="100000"/>
              </a:lnSpc>
              <a:spcBef>
                <a:spcPts val="125"/>
              </a:spcBef>
            </a:pPr>
            <a:r>
              <a:rPr sz="5650" spc="-50" dirty="0">
                <a:latin typeface="Calibri"/>
                <a:cs typeface="Calibri"/>
              </a:rPr>
              <a:t>+</a:t>
            </a:r>
            <a:endParaRPr sz="5650">
              <a:latin typeface="Calibri"/>
              <a:cs typeface="Calibri"/>
            </a:endParaRPr>
          </a:p>
        </p:txBody>
      </p:sp>
      <p:grpSp>
        <p:nvGrpSpPr>
          <p:cNvPr id="18" name="object 18"/>
          <p:cNvGrpSpPr/>
          <p:nvPr/>
        </p:nvGrpSpPr>
        <p:grpSpPr>
          <a:xfrm>
            <a:off x="6021242" y="5280516"/>
            <a:ext cx="715010" cy="1010919"/>
            <a:chOff x="6021242" y="5280516"/>
            <a:chExt cx="715010" cy="1010919"/>
          </a:xfrm>
        </p:grpSpPr>
        <p:sp>
          <p:nvSpPr>
            <p:cNvPr id="19" name="object 19"/>
            <p:cNvSpPr/>
            <p:nvPr/>
          </p:nvSpPr>
          <p:spPr>
            <a:xfrm>
              <a:off x="6378465" y="5797224"/>
              <a:ext cx="0" cy="225425"/>
            </a:xfrm>
            <a:custGeom>
              <a:avLst/>
              <a:gdLst/>
              <a:ahLst/>
              <a:cxnLst/>
              <a:rect l="l" t="t" r="r" b="b"/>
              <a:pathLst>
                <a:path h="225425">
                  <a:moveTo>
                    <a:pt x="0" y="225224"/>
                  </a:moveTo>
                  <a:lnTo>
                    <a:pt x="0" y="0"/>
                  </a:lnTo>
                </a:path>
              </a:pathLst>
            </a:custGeom>
            <a:ln w="42056">
              <a:solidFill>
                <a:srgbClr val="004000"/>
              </a:solidFill>
            </a:ln>
          </p:spPr>
          <p:txBody>
            <a:bodyPr wrap="square" lIns="0" tIns="0" rIns="0" bIns="0" rtlCol="0"/>
            <a:lstStyle/>
            <a:p>
              <a:endParaRPr/>
            </a:p>
          </p:txBody>
        </p:sp>
        <p:sp>
          <p:nvSpPr>
            <p:cNvPr id="20" name="object 20"/>
            <p:cNvSpPr/>
            <p:nvPr/>
          </p:nvSpPr>
          <p:spPr>
            <a:xfrm>
              <a:off x="6021242" y="5301729"/>
              <a:ext cx="715010" cy="495934"/>
            </a:xfrm>
            <a:custGeom>
              <a:avLst/>
              <a:gdLst/>
              <a:ahLst/>
              <a:cxnLst/>
              <a:rect l="l" t="t" r="r" b="b"/>
              <a:pathLst>
                <a:path w="715009" h="495935">
                  <a:moveTo>
                    <a:pt x="0" y="0"/>
                  </a:moveTo>
                  <a:lnTo>
                    <a:pt x="714444" y="0"/>
                  </a:lnTo>
                </a:path>
                <a:path w="715009" h="495935">
                  <a:moveTo>
                    <a:pt x="357222" y="247747"/>
                  </a:moveTo>
                  <a:lnTo>
                    <a:pt x="357222" y="0"/>
                  </a:lnTo>
                </a:path>
                <a:path w="715009" h="495935">
                  <a:moveTo>
                    <a:pt x="357222" y="495494"/>
                  </a:moveTo>
                  <a:lnTo>
                    <a:pt x="357222" y="247747"/>
                  </a:lnTo>
                </a:path>
              </a:pathLst>
            </a:custGeom>
            <a:ln w="42241">
              <a:solidFill>
                <a:srgbClr val="800000"/>
              </a:solidFill>
            </a:ln>
          </p:spPr>
          <p:txBody>
            <a:bodyPr wrap="square" lIns="0" tIns="0" rIns="0" bIns="0" rtlCol="0"/>
            <a:lstStyle/>
            <a:p>
              <a:endParaRPr/>
            </a:p>
          </p:txBody>
        </p:sp>
        <p:sp>
          <p:nvSpPr>
            <p:cNvPr id="21" name="object 21"/>
            <p:cNvSpPr/>
            <p:nvPr/>
          </p:nvSpPr>
          <p:spPr>
            <a:xfrm>
              <a:off x="6132875" y="6022449"/>
              <a:ext cx="491490" cy="248285"/>
            </a:xfrm>
            <a:custGeom>
              <a:avLst/>
              <a:gdLst/>
              <a:ahLst/>
              <a:cxnLst/>
              <a:rect l="l" t="t" r="r" b="b"/>
              <a:pathLst>
                <a:path w="491490" h="248285">
                  <a:moveTo>
                    <a:pt x="245590" y="0"/>
                  </a:moveTo>
                  <a:lnTo>
                    <a:pt x="245590" y="247747"/>
                  </a:lnTo>
                </a:path>
                <a:path w="491490" h="248285">
                  <a:moveTo>
                    <a:pt x="0" y="247747"/>
                  </a:moveTo>
                  <a:lnTo>
                    <a:pt x="491180" y="247747"/>
                  </a:lnTo>
                </a:path>
              </a:pathLst>
            </a:custGeom>
            <a:ln w="42241">
              <a:solidFill>
                <a:srgbClr val="004000"/>
              </a:solidFill>
            </a:ln>
          </p:spPr>
          <p:txBody>
            <a:bodyPr wrap="square" lIns="0" tIns="0" rIns="0" bIns="0" rtlCol="0"/>
            <a:lstStyle/>
            <a:p>
              <a:endParaRPr/>
            </a:p>
          </p:txBody>
        </p:sp>
      </p:grpSp>
      <p:grpSp>
        <p:nvGrpSpPr>
          <p:cNvPr id="22" name="object 22"/>
          <p:cNvGrpSpPr/>
          <p:nvPr/>
        </p:nvGrpSpPr>
        <p:grpSpPr>
          <a:xfrm>
            <a:off x="6266832" y="4485565"/>
            <a:ext cx="223520" cy="702310"/>
            <a:chOff x="6266832" y="4485565"/>
            <a:chExt cx="223520" cy="702310"/>
          </a:xfrm>
        </p:grpSpPr>
        <p:sp>
          <p:nvSpPr>
            <p:cNvPr id="23" name="object 23"/>
            <p:cNvSpPr/>
            <p:nvPr/>
          </p:nvSpPr>
          <p:spPr>
            <a:xfrm>
              <a:off x="6378464" y="4558488"/>
              <a:ext cx="0" cy="495934"/>
            </a:xfrm>
            <a:custGeom>
              <a:avLst/>
              <a:gdLst/>
              <a:ahLst/>
              <a:cxnLst/>
              <a:rect l="l" t="t" r="r" b="b"/>
              <a:pathLst>
                <a:path h="495935">
                  <a:moveTo>
                    <a:pt x="0" y="0"/>
                  </a:moveTo>
                  <a:lnTo>
                    <a:pt x="0" y="495494"/>
                  </a:lnTo>
                </a:path>
              </a:pathLst>
            </a:custGeom>
            <a:ln w="42056">
              <a:solidFill>
                <a:srgbClr val="004000"/>
              </a:solidFill>
            </a:ln>
          </p:spPr>
          <p:txBody>
            <a:bodyPr wrap="square" lIns="0" tIns="0" rIns="0" bIns="0" rtlCol="0"/>
            <a:lstStyle/>
            <a:p>
              <a:endParaRPr/>
            </a:p>
          </p:txBody>
        </p:sp>
        <p:sp>
          <p:nvSpPr>
            <p:cNvPr id="24" name="object 24"/>
            <p:cNvSpPr/>
            <p:nvPr/>
          </p:nvSpPr>
          <p:spPr>
            <a:xfrm>
              <a:off x="6266832" y="5053982"/>
              <a:ext cx="223520" cy="113030"/>
            </a:xfrm>
            <a:custGeom>
              <a:avLst/>
              <a:gdLst/>
              <a:ahLst/>
              <a:cxnLst/>
              <a:rect l="l" t="t" r="r" b="b"/>
              <a:pathLst>
                <a:path w="223520" h="113029">
                  <a:moveTo>
                    <a:pt x="0" y="112612"/>
                  </a:moveTo>
                  <a:lnTo>
                    <a:pt x="223263" y="112612"/>
                  </a:lnTo>
                </a:path>
                <a:path w="223520" h="113029">
                  <a:moveTo>
                    <a:pt x="111631" y="112612"/>
                  </a:moveTo>
                  <a:lnTo>
                    <a:pt x="111631" y="0"/>
                  </a:lnTo>
                </a:path>
              </a:pathLst>
            </a:custGeom>
            <a:ln w="42241">
              <a:solidFill>
                <a:srgbClr val="800000"/>
              </a:solidFill>
            </a:ln>
          </p:spPr>
          <p:txBody>
            <a:bodyPr wrap="square" lIns="0" tIns="0" rIns="0" bIns="0" rtlCol="0"/>
            <a:lstStyle/>
            <a:p>
              <a:endParaRPr/>
            </a:p>
          </p:txBody>
        </p:sp>
        <p:pic>
          <p:nvPicPr>
            <p:cNvPr id="25" name="object 25"/>
            <p:cNvPicPr/>
            <p:nvPr/>
          </p:nvPicPr>
          <p:blipFill>
            <a:blip r:embed="rId3" cstate="print"/>
            <a:stretch>
              <a:fillRect/>
            </a:stretch>
          </p:blipFill>
          <p:spPr>
            <a:xfrm>
              <a:off x="6307898" y="4485565"/>
              <a:ext cx="139793" cy="140679"/>
            </a:xfrm>
            <a:prstGeom prst="rect">
              <a:avLst/>
            </a:prstGeom>
          </p:spPr>
        </p:pic>
      </p:grpSp>
      <p:sp>
        <p:nvSpPr>
          <p:cNvPr id="26" name="object 26"/>
          <p:cNvSpPr txBox="1"/>
          <p:nvPr/>
        </p:nvSpPr>
        <p:spPr>
          <a:xfrm>
            <a:off x="5601108" y="4460330"/>
            <a:ext cx="702945" cy="890269"/>
          </a:xfrm>
          <a:prstGeom prst="rect">
            <a:avLst/>
          </a:prstGeom>
        </p:spPr>
        <p:txBody>
          <a:bodyPr vert="horz" wrap="square" lIns="0" tIns="15875" rIns="0" bIns="0" rtlCol="0">
            <a:spAutoFit/>
          </a:bodyPr>
          <a:lstStyle/>
          <a:p>
            <a:pPr marL="38100">
              <a:lnSpc>
                <a:spcPct val="100000"/>
              </a:lnSpc>
              <a:spcBef>
                <a:spcPts val="125"/>
              </a:spcBef>
            </a:pPr>
            <a:r>
              <a:rPr sz="6375" baseline="-28104" dirty="0">
                <a:latin typeface="Calibri"/>
                <a:cs typeface="Calibri"/>
              </a:rPr>
              <a:t>E</a:t>
            </a:r>
            <a:r>
              <a:rPr sz="6375" spc="240" baseline="-28104" dirty="0">
                <a:latin typeface="Calibri"/>
                <a:cs typeface="Calibri"/>
              </a:rPr>
              <a:t> </a:t>
            </a:r>
            <a:r>
              <a:rPr sz="5650" spc="-50" dirty="0">
                <a:latin typeface="Calibri"/>
                <a:cs typeface="Calibri"/>
              </a:rPr>
              <a:t>-</a:t>
            </a:r>
            <a:endParaRPr sz="5650">
              <a:latin typeface="Calibri"/>
              <a:cs typeface="Calibri"/>
            </a:endParaRPr>
          </a:p>
        </p:txBody>
      </p:sp>
      <p:sp>
        <p:nvSpPr>
          <p:cNvPr id="27" name="object 27"/>
          <p:cNvSpPr/>
          <p:nvPr/>
        </p:nvSpPr>
        <p:spPr>
          <a:xfrm>
            <a:off x="6266833" y="6405340"/>
            <a:ext cx="223520" cy="0"/>
          </a:xfrm>
          <a:custGeom>
            <a:avLst/>
            <a:gdLst/>
            <a:ahLst/>
            <a:cxnLst/>
            <a:rect l="l" t="t" r="r" b="b"/>
            <a:pathLst>
              <a:path w="223520">
                <a:moveTo>
                  <a:pt x="0" y="0"/>
                </a:moveTo>
                <a:lnTo>
                  <a:pt x="223263" y="0"/>
                </a:lnTo>
              </a:path>
            </a:pathLst>
          </a:custGeom>
          <a:ln w="42426">
            <a:solidFill>
              <a:srgbClr val="004000"/>
            </a:solidFill>
          </a:ln>
        </p:spPr>
        <p:txBody>
          <a:bodyPr wrap="square" lIns="0" tIns="0" rIns="0" bIns="0" rtlCol="0"/>
          <a:lstStyle/>
          <a:p>
            <a:endParaRPr/>
          </a:p>
        </p:txBody>
      </p:sp>
      <p:sp>
        <p:nvSpPr>
          <p:cNvPr id="28" name="object 28"/>
          <p:cNvSpPr/>
          <p:nvPr/>
        </p:nvSpPr>
        <p:spPr>
          <a:xfrm>
            <a:off x="6356138" y="6517952"/>
            <a:ext cx="45085" cy="0"/>
          </a:xfrm>
          <a:custGeom>
            <a:avLst/>
            <a:gdLst/>
            <a:ahLst/>
            <a:cxnLst/>
            <a:rect l="l" t="t" r="r" b="b"/>
            <a:pathLst>
              <a:path w="45085">
                <a:moveTo>
                  <a:pt x="0" y="0"/>
                </a:moveTo>
                <a:lnTo>
                  <a:pt x="44652" y="0"/>
                </a:lnTo>
              </a:path>
            </a:pathLst>
          </a:custGeom>
          <a:ln w="42426">
            <a:solidFill>
              <a:srgbClr val="004000"/>
            </a:solidFill>
          </a:ln>
        </p:spPr>
        <p:txBody>
          <a:bodyPr wrap="square" lIns="0" tIns="0" rIns="0" bIns="0" rtlCol="0"/>
          <a:lstStyle/>
          <a:p>
            <a:endParaRPr/>
          </a:p>
        </p:txBody>
      </p:sp>
      <p:sp>
        <p:nvSpPr>
          <p:cNvPr id="29" name="object 29"/>
          <p:cNvSpPr txBox="1"/>
          <p:nvPr/>
        </p:nvSpPr>
        <p:spPr>
          <a:xfrm>
            <a:off x="5645848" y="3813121"/>
            <a:ext cx="1394460" cy="601980"/>
          </a:xfrm>
          <a:prstGeom prst="rect">
            <a:avLst/>
          </a:prstGeom>
        </p:spPr>
        <p:txBody>
          <a:bodyPr vert="horz" wrap="square" lIns="0" tIns="16510" rIns="0" bIns="0" rtlCol="0">
            <a:spAutoFit/>
          </a:bodyPr>
          <a:lstStyle/>
          <a:p>
            <a:pPr marL="12700">
              <a:lnSpc>
                <a:spcPct val="100000"/>
              </a:lnSpc>
              <a:spcBef>
                <a:spcPts val="130"/>
              </a:spcBef>
            </a:pPr>
            <a:r>
              <a:rPr sz="3750" spc="-10" dirty="0">
                <a:latin typeface="Calibri"/>
                <a:cs typeface="Calibri"/>
              </a:rPr>
              <a:t>E=-</a:t>
            </a:r>
            <a:r>
              <a:rPr sz="3750" spc="-25" dirty="0">
                <a:latin typeface="Calibri"/>
                <a:cs typeface="Calibri"/>
              </a:rPr>
              <a:t>10V</a:t>
            </a:r>
            <a:endParaRPr sz="3750">
              <a:latin typeface="Calibri"/>
              <a:cs typeface="Calibri"/>
            </a:endParaRPr>
          </a:p>
        </p:txBody>
      </p:sp>
      <p:sp>
        <p:nvSpPr>
          <p:cNvPr id="30" name="object 30"/>
          <p:cNvSpPr txBox="1">
            <a:spLocks noGrp="1"/>
          </p:cNvSpPr>
          <p:nvPr>
            <p:ph type="sldNum" sz="quarter" idx="7"/>
          </p:nvPr>
        </p:nvSpPr>
        <p:spPr>
          <a:prstGeom prst="rect">
            <a:avLst/>
          </a:prstGeom>
        </p:spPr>
        <p:txBody>
          <a:bodyPr vert="horz" wrap="square" lIns="0" tIns="0" rIns="0" bIns="0" rtlCol="0">
            <a:spAutoFit/>
          </a:bodyPr>
          <a:lstStyle/>
          <a:p>
            <a:pPr marL="38100">
              <a:lnSpc>
                <a:spcPts val="3145"/>
              </a:lnSpc>
            </a:pPr>
            <a:fld id="{81D60167-4931-47E6-BA6A-407CBD079E47}" type="slidenum">
              <a:rPr sz="3200" b="1" spc="-25" dirty="0">
                <a:latin typeface="Calibri"/>
                <a:cs typeface="Calibri"/>
              </a:rPr>
              <a:t>36</a:t>
            </a:fld>
            <a:endParaRPr sz="3200">
              <a:latin typeface="Calibri"/>
              <a:cs typeface="Calibri"/>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6070" y="47625"/>
            <a:ext cx="3433445" cy="467995"/>
          </a:xfrm>
          <a:prstGeom prst="rect">
            <a:avLst/>
          </a:prstGeom>
        </p:spPr>
        <p:txBody>
          <a:bodyPr vert="horz" wrap="square" lIns="0" tIns="12700" rIns="0" bIns="0" rtlCol="0">
            <a:spAutoFit/>
          </a:bodyPr>
          <a:lstStyle/>
          <a:p>
            <a:pPr marL="38100">
              <a:lnSpc>
                <a:spcPct val="100000"/>
              </a:lnSpc>
              <a:spcBef>
                <a:spcPts val="100"/>
              </a:spcBef>
            </a:pPr>
            <a:r>
              <a:rPr dirty="0"/>
              <a:t>Aşağıdaki</a:t>
            </a:r>
            <a:r>
              <a:rPr spc="-90" dirty="0"/>
              <a:t> </a:t>
            </a:r>
            <a:r>
              <a:rPr dirty="0"/>
              <a:t>devre</a:t>
            </a:r>
            <a:r>
              <a:rPr spc="-50" dirty="0"/>
              <a:t> </a:t>
            </a:r>
            <a:r>
              <a:rPr dirty="0"/>
              <a:t>için</a:t>
            </a:r>
            <a:r>
              <a:rPr spc="-55" dirty="0"/>
              <a:t> </a:t>
            </a:r>
            <a:r>
              <a:rPr spc="-25" dirty="0"/>
              <a:t>V</a:t>
            </a:r>
            <a:r>
              <a:rPr sz="2850" spc="-37" baseline="-20467" dirty="0"/>
              <a:t>0</a:t>
            </a:r>
            <a:endParaRPr sz="2850" baseline="-20467"/>
          </a:p>
        </p:txBody>
      </p:sp>
      <p:sp>
        <p:nvSpPr>
          <p:cNvPr id="3" name="object 3"/>
          <p:cNvSpPr txBox="1"/>
          <p:nvPr/>
        </p:nvSpPr>
        <p:spPr>
          <a:xfrm>
            <a:off x="3629914" y="47625"/>
            <a:ext cx="2456180" cy="467995"/>
          </a:xfrm>
          <a:prstGeom prst="rect">
            <a:avLst/>
          </a:prstGeom>
        </p:spPr>
        <p:txBody>
          <a:bodyPr vert="horz" wrap="square" lIns="0" tIns="12700" rIns="0" bIns="0" rtlCol="0">
            <a:spAutoFit/>
          </a:bodyPr>
          <a:lstStyle/>
          <a:p>
            <a:pPr marL="38100">
              <a:lnSpc>
                <a:spcPct val="100000"/>
              </a:lnSpc>
              <a:spcBef>
                <a:spcPts val="100"/>
              </a:spcBef>
            </a:pPr>
            <a:r>
              <a:rPr sz="2900" dirty="0">
                <a:solidFill>
                  <a:srgbClr val="FF0000"/>
                </a:solidFill>
                <a:latin typeface="Calibri"/>
                <a:cs typeface="Calibri"/>
              </a:rPr>
              <a:t>ve</a:t>
            </a:r>
            <a:r>
              <a:rPr sz="2900" spc="-85" dirty="0">
                <a:solidFill>
                  <a:srgbClr val="FF0000"/>
                </a:solidFill>
                <a:latin typeface="Calibri"/>
                <a:cs typeface="Calibri"/>
              </a:rPr>
              <a:t> </a:t>
            </a:r>
            <a:r>
              <a:rPr sz="2900" dirty="0">
                <a:solidFill>
                  <a:srgbClr val="FF0000"/>
                </a:solidFill>
                <a:latin typeface="Calibri"/>
                <a:cs typeface="Calibri"/>
              </a:rPr>
              <a:t>I</a:t>
            </a:r>
            <a:r>
              <a:rPr sz="2850" baseline="-20467" dirty="0">
                <a:solidFill>
                  <a:srgbClr val="FF0000"/>
                </a:solidFill>
                <a:latin typeface="Calibri"/>
                <a:cs typeface="Calibri"/>
              </a:rPr>
              <a:t>D</a:t>
            </a:r>
            <a:r>
              <a:rPr sz="2900" dirty="0">
                <a:solidFill>
                  <a:srgbClr val="FF0000"/>
                </a:solidFill>
                <a:latin typeface="Calibri"/>
                <a:cs typeface="Calibri"/>
              </a:rPr>
              <a:t>’yi</a:t>
            </a:r>
            <a:r>
              <a:rPr sz="2900" spc="-65" dirty="0">
                <a:solidFill>
                  <a:srgbClr val="FF0000"/>
                </a:solidFill>
                <a:latin typeface="Calibri"/>
                <a:cs typeface="Calibri"/>
              </a:rPr>
              <a:t> </a:t>
            </a:r>
            <a:r>
              <a:rPr sz="2900" spc="-10" dirty="0">
                <a:solidFill>
                  <a:srgbClr val="FF0000"/>
                </a:solidFill>
                <a:latin typeface="Calibri"/>
                <a:cs typeface="Calibri"/>
              </a:rPr>
              <a:t>bulunuz.</a:t>
            </a:r>
            <a:endParaRPr sz="2900">
              <a:latin typeface="Calibri"/>
              <a:cs typeface="Calibri"/>
            </a:endParaRPr>
          </a:p>
        </p:txBody>
      </p:sp>
      <p:grpSp>
        <p:nvGrpSpPr>
          <p:cNvPr id="4" name="object 4"/>
          <p:cNvGrpSpPr/>
          <p:nvPr/>
        </p:nvGrpSpPr>
        <p:grpSpPr>
          <a:xfrm>
            <a:off x="398220" y="1173533"/>
            <a:ext cx="3615690" cy="1605915"/>
            <a:chOff x="398220" y="1173533"/>
            <a:chExt cx="3615690" cy="1605915"/>
          </a:xfrm>
        </p:grpSpPr>
        <p:sp>
          <p:nvSpPr>
            <p:cNvPr id="5" name="object 5"/>
            <p:cNvSpPr/>
            <p:nvPr/>
          </p:nvSpPr>
          <p:spPr>
            <a:xfrm>
              <a:off x="411555" y="1385947"/>
              <a:ext cx="3589020" cy="1379855"/>
            </a:xfrm>
            <a:custGeom>
              <a:avLst/>
              <a:gdLst/>
              <a:ahLst/>
              <a:cxnLst/>
              <a:rect l="l" t="t" r="r" b="b"/>
              <a:pathLst>
                <a:path w="3589020" h="1379855">
                  <a:moveTo>
                    <a:pt x="1200712" y="0"/>
                  </a:moveTo>
                  <a:lnTo>
                    <a:pt x="1600950" y="0"/>
                  </a:lnTo>
                </a:path>
                <a:path w="3589020" h="1379855">
                  <a:moveTo>
                    <a:pt x="2788322" y="1194052"/>
                  </a:moveTo>
                  <a:lnTo>
                    <a:pt x="2788322" y="1379793"/>
                  </a:lnTo>
                </a:path>
                <a:path w="3589020" h="1379855">
                  <a:moveTo>
                    <a:pt x="600356" y="0"/>
                  </a:moveTo>
                  <a:lnTo>
                    <a:pt x="0" y="0"/>
                  </a:lnTo>
                </a:path>
                <a:path w="3589020" h="1379855">
                  <a:moveTo>
                    <a:pt x="2201307" y="0"/>
                  </a:moveTo>
                  <a:lnTo>
                    <a:pt x="2788322" y="0"/>
                  </a:lnTo>
                </a:path>
                <a:path w="3589020" h="1379855">
                  <a:moveTo>
                    <a:pt x="2788322" y="199008"/>
                  </a:moveTo>
                  <a:lnTo>
                    <a:pt x="2788322" y="0"/>
                  </a:lnTo>
                </a:path>
                <a:path w="3589020" h="1379855">
                  <a:moveTo>
                    <a:pt x="3588797" y="0"/>
                  </a:moveTo>
                  <a:lnTo>
                    <a:pt x="2788322" y="0"/>
                  </a:lnTo>
                </a:path>
              </a:pathLst>
            </a:custGeom>
            <a:ln w="26514">
              <a:solidFill>
                <a:srgbClr val="000000"/>
              </a:solidFill>
            </a:ln>
          </p:spPr>
          <p:txBody>
            <a:bodyPr wrap="square" lIns="0" tIns="0" rIns="0" bIns="0" rtlCol="0"/>
            <a:lstStyle/>
            <a:p>
              <a:endParaRPr/>
            </a:p>
          </p:txBody>
        </p:sp>
        <p:sp>
          <p:nvSpPr>
            <p:cNvPr id="6" name="object 6"/>
            <p:cNvSpPr/>
            <p:nvPr/>
          </p:nvSpPr>
          <p:spPr>
            <a:xfrm>
              <a:off x="1212030" y="1186868"/>
              <a:ext cx="200660" cy="398145"/>
            </a:xfrm>
            <a:custGeom>
              <a:avLst/>
              <a:gdLst/>
              <a:ahLst/>
              <a:cxnLst/>
              <a:rect l="l" t="t" r="r" b="b"/>
              <a:pathLst>
                <a:path w="200659" h="398144">
                  <a:moveTo>
                    <a:pt x="0" y="0"/>
                  </a:moveTo>
                  <a:lnTo>
                    <a:pt x="0" y="398088"/>
                  </a:lnTo>
                  <a:lnTo>
                    <a:pt x="200118" y="199079"/>
                  </a:lnTo>
                  <a:lnTo>
                    <a:pt x="0" y="0"/>
                  </a:lnTo>
                  <a:close/>
                </a:path>
              </a:pathLst>
            </a:custGeom>
            <a:solidFill>
              <a:srgbClr val="FFC000"/>
            </a:solidFill>
          </p:spPr>
          <p:txBody>
            <a:bodyPr wrap="square" lIns="0" tIns="0" rIns="0" bIns="0" rtlCol="0"/>
            <a:lstStyle/>
            <a:p>
              <a:endParaRPr/>
            </a:p>
          </p:txBody>
        </p:sp>
        <p:sp>
          <p:nvSpPr>
            <p:cNvPr id="7" name="object 7"/>
            <p:cNvSpPr/>
            <p:nvPr/>
          </p:nvSpPr>
          <p:spPr>
            <a:xfrm>
              <a:off x="1011911" y="1186868"/>
              <a:ext cx="600710" cy="398145"/>
            </a:xfrm>
            <a:custGeom>
              <a:avLst/>
              <a:gdLst/>
              <a:ahLst/>
              <a:cxnLst/>
              <a:rect l="l" t="t" r="r" b="b"/>
              <a:pathLst>
                <a:path w="600710" h="398144">
                  <a:moveTo>
                    <a:pt x="200118" y="0"/>
                  </a:moveTo>
                  <a:lnTo>
                    <a:pt x="200118" y="398088"/>
                  </a:lnTo>
                  <a:lnTo>
                    <a:pt x="400237" y="199079"/>
                  </a:lnTo>
                  <a:lnTo>
                    <a:pt x="200118" y="0"/>
                  </a:lnTo>
                  <a:close/>
                </a:path>
                <a:path w="600710" h="398144">
                  <a:moveTo>
                    <a:pt x="400237" y="0"/>
                  </a:moveTo>
                  <a:lnTo>
                    <a:pt x="400237" y="398088"/>
                  </a:lnTo>
                </a:path>
                <a:path w="600710" h="398144">
                  <a:moveTo>
                    <a:pt x="0" y="199079"/>
                  </a:moveTo>
                  <a:lnTo>
                    <a:pt x="200118" y="199079"/>
                  </a:lnTo>
                </a:path>
                <a:path w="600710" h="398144">
                  <a:moveTo>
                    <a:pt x="600356" y="199079"/>
                  </a:moveTo>
                  <a:lnTo>
                    <a:pt x="400237" y="199079"/>
                  </a:lnTo>
                </a:path>
              </a:pathLst>
            </a:custGeom>
            <a:ln w="26514">
              <a:solidFill>
                <a:srgbClr val="000000"/>
              </a:solidFill>
            </a:ln>
          </p:spPr>
          <p:txBody>
            <a:bodyPr wrap="square" lIns="0" tIns="0" rIns="0" bIns="0" rtlCol="0"/>
            <a:lstStyle/>
            <a:p>
              <a:endParaRPr/>
            </a:p>
          </p:txBody>
        </p:sp>
      </p:grpSp>
      <p:sp>
        <p:nvSpPr>
          <p:cNvPr id="8" name="object 8"/>
          <p:cNvSpPr txBox="1"/>
          <p:nvPr/>
        </p:nvSpPr>
        <p:spPr>
          <a:xfrm>
            <a:off x="1437676" y="1142148"/>
            <a:ext cx="253365" cy="238125"/>
          </a:xfrm>
          <a:prstGeom prst="rect">
            <a:avLst/>
          </a:prstGeom>
        </p:spPr>
        <p:txBody>
          <a:bodyPr vert="horz" wrap="square" lIns="0" tIns="11430" rIns="0" bIns="0" rtlCol="0">
            <a:spAutoFit/>
          </a:bodyPr>
          <a:lstStyle/>
          <a:p>
            <a:pPr marL="12700">
              <a:lnSpc>
                <a:spcPct val="100000"/>
              </a:lnSpc>
              <a:spcBef>
                <a:spcPts val="90"/>
              </a:spcBef>
            </a:pPr>
            <a:r>
              <a:rPr sz="1400" spc="-25" dirty="0">
                <a:latin typeface="Microsoft Sans Serif"/>
                <a:cs typeface="Microsoft Sans Serif"/>
              </a:rPr>
              <a:t>D1</a:t>
            </a:r>
            <a:endParaRPr sz="1400">
              <a:latin typeface="Microsoft Sans Serif"/>
              <a:cs typeface="Microsoft Sans Serif"/>
            </a:endParaRPr>
          </a:p>
        </p:txBody>
      </p:sp>
      <p:sp>
        <p:nvSpPr>
          <p:cNvPr id="9" name="object 9"/>
          <p:cNvSpPr txBox="1"/>
          <p:nvPr/>
        </p:nvSpPr>
        <p:spPr>
          <a:xfrm>
            <a:off x="1198280" y="895375"/>
            <a:ext cx="215265" cy="280670"/>
          </a:xfrm>
          <a:prstGeom prst="rect">
            <a:avLst/>
          </a:prstGeom>
        </p:spPr>
        <p:txBody>
          <a:bodyPr vert="horz" wrap="square" lIns="0" tIns="15240" rIns="0" bIns="0" rtlCol="0">
            <a:spAutoFit/>
          </a:bodyPr>
          <a:lstStyle/>
          <a:p>
            <a:pPr marL="12700">
              <a:lnSpc>
                <a:spcPct val="100000"/>
              </a:lnSpc>
              <a:spcBef>
                <a:spcPts val="120"/>
              </a:spcBef>
            </a:pPr>
            <a:r>
              <a:rPr sz="1650" spc="-25" dirty="0">
                <a:latin typeface="Microsoft Sans Serif"/>
                <a:cs typeface="Microsoft Sans Serif"/>
              </a:rPr>
              <a:t>Si</a:t>
            </a:r>
            <a:endParaRPr sz="1650">
              <a:latin typeface="Microsoft Sans Serif"/>
              <a:cs typeface="Microsoft Sans Serif"/>
            </a:endParaRPr>
          </a:p>
        </p:txBody>
      </p:sp>
      <p:grpSp>
        <p:nvGrpSpPr>
          <p:cNvPr id="10" name="object 10"/>
          <p:cNvGrpSpPr/>
          <p:nvPr/>
        </p:nvGrpSpPr>
        <p:grpSpPr>
          <a:xfrm>
            <a:off x="1999170" y="1173533"/>
            <a:ext cx="627380" cy="424815"/>
            <a:chOff x="1999170" y="1173533"/>
            <a:chExt cx="627380" cy="424815"/>
          </a:xfrm>
        </p:grpSpPr>
        <p:sp>
          <p:nvSpPr>
            <p:cNvPr id="11" name="object 11"/>
            <p:cNvSpPr/>
            <p:nvPr/>
          </p:nvSpPr>
          <p:spPr>
            <a:xfrm>
              <a:off x="2212624" y="1186868"/>
              <a:ext cx="200660" cy="398145"/>
            </a:xfrm>
            <a:custGeom>
              <a:avLst/>
              <a:gdLst/>
              <a:ahLst/>
              <a:cxnLst/>
              <a:rect l="l" t="t" r="r" b="b"/>
              <a:pathLst>
                <a:path w="200660" h="398144">
                  <a:moveTo>
                    <a:pt x="0" y="0"/>
                  </a:moveTo>
                  <a:lnTo>
                    <a:pt x="0" y="398088"/>
                  </a:lnTo>
                  <a:lnTo>
                    <a:pt x="200118" y="199079"/>
                  </a:lnTo>
                  <a:lnTo>
                    <a:pt x="0" y="0"/>
                  </a:lnTo>
                  <a:close/>
                </a:path>
              </a:pathLst>
            </a:custGeom>
            <a:solidFill>
              <a:srgbClr val="000000"/>
            </a:solidFill>
          </p:spPr>
          <p:txBody>
            <a:bodyPr wrap="square" lIns="0" tIns="0" rIns="0" bIns="0" rtlCol="0"/>
            <a:lstStyle/>
            <a:p>
              <a:endParaRPr/>
            </a:p>
          </p:txBody>
        </p:sp>
        <p:sp>
          <p:nvSpPr>
            <p:cNvPr id="12" name="object 12"/>
            <p:cNvSpPr/>
            <p:nvPr/>
          </p:nvSpPr>
          <p:spPr>
            <a:xfrm>
              <a:off x="2012505" y="1186868"/>
              <a:ext cx="600710" cy="398145"/>
            </a:xfrm>
            <a:custGeom>
              <a:avLst/>
              <a:gdLst/>
              <a:ahLst/>
              <a:cxnLst/>
              <a:rect l="l" t="t" r="r" b="b"/>
              <a:pathLst>
                <a:path w="600710" h="398144">
                  <a:moveTo>
                    <a:pt x="200118" y="0"/>
                  </a:moveTo>
                  <a:lnTo>
                    <a:pt x="200118" y="398088"/>
                  </a:lnTo>
                  <a:lnTo>
                    <a:pt x="400237" y="199079"/>
                  </a:lnTo>
                  <a:lnTo>
                    <a:pt x="200118" y="0"/>
                  </a:lnTo>
                  <a:close/>
                </a:path>
                <a:path w="600710" h="398144">
                  <a:moveTo>
                    <a:pt x="400237" y="0"/>
                  </a:moveTo>
                  <a:lnTo>
                    <a:pt x="400237" y="398088"/>
                  </a:lnTo>
                </a:path>
                <a:path w="600710" h="398144">
                  <a:moveTo>
                    <a:pt x="0" y="199079"/>
                  </a:moveTo>
                  <a:lnTo>
                    <a:pt x="200118" y="199079"/>
                  </a:lnTo>
                </a:path>
                <a:path w="600710" h="398144">
                  <a:moveTo>
                    <a:pt x="600356" y="199079"/>
                  </a:moveTo>
                  <a:lnTo>
                    <a:pt x="400237" y="199079"/>
                  </a:lnTo>
                </a:path>
              </a:pathLst>
            </a:custGeom>
            <a:ln w="26514">
              <a:solidFill>
                <a:srgbClr val="000000"/>
              </a:solidFill>
            </a:ln>
          </p:spPr>
          <p:txBody>
            <a:bodyPr wrap="square" lIns="0" tIns="0" rIns="0" bIns="0" rtlCol="0"/>
            <a:lstStyle/>
            <a:p>
              <a:endParaRPr/>
            </a:p>
          </p:txBody>
        </p:sp>
      </p:grpSp>
      <p:sp>
        <p:nvSpPr>
          <p:cNvPr id="13" name="object 13"/>
          <p:cNvSpPr txBox="1"/>
          <p:nvPr/>
        </p:nvSpPr>
        <p:spPr>
          <a:xfrm>
            <a:off x="2446115" y="1142148"/>
            <a:ext cx="252729" cy="238125"/>
          </a:xfrm>
          <a:prstGeom prst="rect">
            <a:avLst/>
          </a:prstGeom>
        </p:spPr>
        <p:txBody>
          <a:bodyPr vert="horz" wrap="square" lIns="0" tIns="11430" rIns="0" bIns="0" rtlCol="0">
            <a:spAutoFit/>
          </a:bodyPr>
          <a:lstStyle/>
          <a:p>
            <a:pPr marL="12700">
              <a:lnSpc>
                <a:spcPct val="100000"/>
              </a:lnSpc>
              <a:spcBef>
                <a:spcPts val="90"/>
              </a:spcBef>
            </a:pPr>
            <a:r>
              <a:rPr sz="1400" spc="-25" dirty="0">
                <a:latin typeface="Microsoft Sans Serif"/>
                <a:cs typeface="Microsoft Sans Serif"/>
              </a:rPr>
              <a:t>D2</a:t>
            </a:r>
            <a:endParaRPr sz="1400">
              <a:latin typeface="Microsoft Sans Serif"/>
              <a:cs typeface="Microsoft Sans Serif"/>
            </a:endParaRPr>
          </a:p>
        </p:txBody>
      </p:sp>
      <p:sp>
        <p:nvSpPr>
          <p:cNvPr id="14" name="object 14"/>
          <p:cNvSpPr txBox="1"/>
          <p:nvPr/>
        </p:nvSpPr>
        <p:spPr>
          <a:xfrm>
            <a:off x="2112049" y="894313"/>
            <a:ext cx="310515" cy="280670"/>
          </a:xfrm>
          <a:prstGeom prst="rect">
            <a:avLst/>
          </a:prstGeom>
        </p:spPr>
        <p:txBody>
          <a:bodyPr vert="horz" wrap="square" lIns="0" tIns="15240" rIns="0" bIns="0" rtlCol="0">
            <a:spAutoFit/>
          </a:bodyPr>
          <a:lstStyle/>
          <a:p>
            <a:pPr marL="12700">
              <a:lnSpc>
                <a:spcPct val="100000"/>
              </a:lnSpc>
              <a:spcBef>
                <a:spcPts val="120"/>
              </a:spcBef>
            </a:pPr>
            <a:r>
              <a:rPr sz="1650" spc="-25" dirty="0">
                <a:latin typeface="Microsoft Sans Serif"/>
                <a:cs typeface="Microsoft Sans Serif"/>
              </a:rPr>
              <a:t>Ge</a:t>
            </a:r>
            <a:endParaRPr sz="1650">
              <a:latin typeface="Microsoft Sans Serif"/>
              <a:cs typeface="Microsoft Sans Serif"/>
            </a:endParaRPr>
          </a:p>
        </p:txBody>
      </p:sp>
      <p:grpSp>
        <p:nvGrpSpPr>
          <p:cNvPr id="15" name="object 15"/>
          <p:cNvGrpSpPr/>
          <p:nvPr/>
        </p:nvGrpSpPr>
        <p:grpSpPr>
          <a:xfrm>
            <a:off x="3106494" y="1571621"/>
            <a:ext cx="187325" cy="1021715"/>
            <a:chOff x="3106494" y="1571621"/>
            <a:chExt cx="187325" cy="1021715"/>
          </a:xfrm>
        </p:grpSpPr>
        <p:sp>
          <p:nvSpPr>
            <p:cNvPr id="16" name="object 16"/>
            <p:cNvSpPr/>
            <p:nvPr/>
          </p:nvSpPr>
          <p:spPr>
            <a:xfrm>
              <a:off x="3119829" y="1783965"/>
              <a:ext cx="160655" cy="597535"/>
            </a:xfrm>
            <a:custGeom>
              <a:avLst/>
              <a:gdLst/>
              <a:ahLst/>
              <a:cxnLst/>
              <a:rect l="l" t="t" r="r" b="b"/>
              <a:pathLst>
                <a:path w="160654" h="597535">
                  <a:moveTo>
                    <a:pt x="160095" y="0"/>
                  </a:moveTo>
                  <a:lnTo>
                    <a:pt x="0" y="0"/>
                  </a:lnTo>
                  <a:lnTo>
                    <a:pt x="0" y="597026"/>
                  </a:lnTo>
                  <a:lnTo>
                    <a:pt x="160095" y="597026"/>
                  </a:lnTo>
                  <a:lnTo>
                    <a:pt x="160095" y="0"/>
                  </a:lnTo>
                  <a:close/>
                </a:path>
              </a:pathLst>
            </a:custGeom>
            <a:solidFill>
              <a:srgbClr val="82B4E0"/>
            </a:solidFill>
          </p:spPr>
          <p:txBody>
            <a:bodyPr wrap="square" lIns="0" tIns="0" rIns="0" bIns="0" rtlCol="0"/>
            <a:lstStyle/>
            <a:p>
              <a:endParaRPr/>
            </a:p>
          </p:txBody>
        </p:sp>
        <p:sp>
          <p:nvSpPr>
            <p:cNvPr id="17" name="object 17"/>
            <p:cNvSpPr/>
            <p:nvPr/>
          </p:nvSpPr>
          <p:spPr>
            <a:xfrm>
              <a:off x="3119829" y="1584956"/>
              <a:ext cx="160655" cy="995044"/>
            </a:xfrm>
            <a:custGeom>
              <a:avLst/>
              <a:gdLst/>
              <a:ahLst/>
              <a:cxnLst/>
              <a:rect l="l" t="t" r="r" b="b"/>
              <a:pathLst>
                <a:path w="160654" h="995044">
                  <a:moveTo>
                    <a:pt x="0" y="796034"/>
                  </a:moveTo>
                  <a:lnTo>
                    <a:pt x="160095" y="796034"/>
                  </a:lnTo>
                  <a:lnTo>
                    <a:pt x="160095" y="199008"/>
                  </a:lnTo>
                  <a:lnTo>
                    <a:pt x="0" y="199008"/>
                  </a:lnTo>
                  <a:lnTo>
                    <a:pt x="0" y="796034"/>
                  </a:lnTo>
                  <a:close/>
                </a:path>
                <a:path w="160654" h="995044">
                  <a:moveTo>
                    <a:pt x="80047" y="0"/>
                  </a:moveTo>
                  <a:lnTo>
                    <a:pt x="80047" y="199008"/>
                  </a:lnTo>
                </a:path>
                <a:path w="160654" h="995044">
                  <a:moveTo>
                    <a:pt x="80047" y="995043"/>
                  </a:moveTo>
                  <a:lnTo>
                    <a:pt x="80047" y="796034"/>
                  </a:lnTo>
                </a:path>
              </a:pathLst>
            </a:custGeom>
            <a:ln w="26514">
              <a:solidFill>
                <a:srgbClr val="000000"/>
              </a:solidFill>
            </a:ln>
          </p:spPr>
          <p:txBody>
            <a:bodyPr wrap="square" lIns="0" tIns="0" rIns="0" bIns="0" rtlCol="0"/>
            <a:lstStyle/>
            <a:p>
              <a:endParaRPr/>
            </a:p>
          </p:txBody>
        </p:sp>
      </p:grpSp>
      <p:sp>
        <p:nvSpPr>
          <p:cNvPr id="18" name="object 18"/>
          <p:cNvSpPr txBox="1"/>
          <p:nvPr/>
        </p:nvSpPr>
        <p:spPr>
          <a:xfrm>
            <a:off x="2849198" y="1929461"/>
            <a:ext cx="203200" cy="319405"/>
          </a:xfrm>
          <a:prstGeom prst="rect">
            <a:avLst/>
          </a:prstGeom>
        </p:spPr>
        <p:txBody>
          <a:bodyPr vert="horz" wrap="square" lIns="0" tIns="15875" rIns="0" bIns="0" rtlCol="0">
            <a:spAutoFit/>
          </a:bodyPr>
          <a:lstStyle/>
          <a:p>
            <a:pPr marL="12700">
              <a:lnSpc>
                <a:spcPct val="100000"/>
              </a:lnSpc>
              <a:spcBef>
                <a:spcPts val="125"/>
              </a:spcBef>
            </a:pPr>
            <a:r>
              <a:rPr sz="1900" spc="-50" dirty="0">
                <a:latin typeface="Microsoft Sans Serif"/>
                <a:cs typeface="Microsoft Sans Serif"/>
              </a:rPr>
              <a:t>R</a:t>
            </a:r>
            <a:endParaRPr sz="1900">
              <a:latin typeface="Microsoft Sans Serif"/>
              <a:cs typeface="Microsoft Sans Serif"/>
            </a:endParaRPr>
          </a:p>
        </p:txBody>
      </p:sp>
      <p:sp>
        <p:nvSpPr>
          <p:cNvPr id="19" name="object 19"/>
          <p:cNvSpPr txBox="1"/>
          <p:nvPr/>
        </p:nvSpPr>
        <p:spPr>
          <a:xfrm>
            <a:off x="3330373" y="1922553"/>
            <a:ext cx="537845" cy="322580"/>
          </a:xfrm>
          <a:prstGeom prst="rect">
            <a:avLst/>
          </a:prstGeom>
        </p:spPr>
        <p:txBody>
          <a:bodyPr vert="horz" wrap="square" lIns="0" tIns="12700" rIns="0" bIns="0" rtlCol="0">
            <a:spAutoFit/>
          </a:bodyPr>
          <a:lstStyle/>
          <a:p>
            <a:pPr marL="12700">
              <a:lnSpc>
                <a:spcPct val="100000"/>
              </a:lnSpc>
              <a:spcBef>
                <a:spcPts val="100"/>
              </a:spcBef>
            </a:pPr>
            <a:r>
              <a:rPr sz="1950" spc="-20" dirty="0">
                <a:latin typeface="Microsoft Sans Serif"/>
                <a:cs typeface="Microsoft Sans Serif"/>
              </a:rPr>
              <a:t>5.6K</a:t>
            </a:r>
            <a:endParaRPr sz="1950">
              <a:latin typeface="Microsoft Sans Serif"/>
              <a:cs typeface="Microsoft Sans Serif"/>
            </a:endParaRPr>
          </a:p>
        </p:txBody>
      </p:sp>
      <p:grpSp>
        <p:nvGrpSpPr>
          <p:cNvPr id="20" name="object 20"/>
          <p:cNvGrpSpPr/>
          <p:nvPr/>
        </p:nvGrpSpPr>
        <p:grpSpPr>
          <a:xfrm>
            <a:off x="359752" y="1331226"/>
            <a:ext cx="3695700" cy="1567815"/>
            <a:chOff x="359752" y="1331226"/>
            <a:chExt cx="3695700" cy="1567815"/>
          </a:xfrm>
        </p:grpSpPr>
        <p:sp>
          <p:nvSpPr>
            <p:cNvPr id="21" name="object 21"/>
            <p:cNvSpPr/>
            <p:nvPr/>
          </p:nvSpPr>
          <p:spPr>
            <a:xfrm>
              <a:off x="2999758" y="2686138"/>
              <a:ext cx="400685" cy="199390"/>
            </a:xfrm>
            <a:custGeom>
              <a:avLst/>
              <a:gdLst/>
              <a:ahLst/>
              <a:cxnLst/>
              <a:rect l="l" t="t" r="r" b="b"/>
              <a:pathLst>
                <a:path w="400685" h="199389">
                  <a:moveTo>
                    <a:pt x="200118" y="0"/>
                  </a:moveTo>
                  <a:lnTo>
                    <a:pt x="200118" y="199008"/>
                  </a:lnTo>
                </a:path>
                <a:path w="400685" h="199389">
                  <a:moveTo>
                    <a:pt x="0" y="199008"/>
                  </a:moveTo>
                  <a:lnTo>
                    <a:pt x="400237" y="199008"/>
                  </a:lnTo>
                </a:path>
              </a:pathLst>
            </a:custGeom>
            <a:ln w="26514">
              <a:solidFill>
                <a:srgbClr val="000000"/>
              </a:solidFill>
            </a:ln>
          </p:spPr>
          <p:txBody>
            <a:bodyPr wrap="square" lIns="0" tIns="0" rIns="0" bIns="0" rtlCol="0"/>
            <a:lstStyle/>
            <a:p>
              <a:endParaRPr/>
            </a:p>
          </p:txBody>
        </p:sp>
        <p:pic>
          <p:nvPicPr>
            <p:cNvPr id="22" name="object 22"/>
            <p:cNvPicPr/>
            <p:nvPr/>
          </p:nvPicPr>
          <p:blipFill>
            <a:blip r:embed="rId2" cstate="print"/>
            <a:stretch>
              <a:fillRect/>
            </a:stretch>
          </p:blipFill>
          <p:spPr>
            <a:xfrm>
              <a:off x="359752" y="1331226"/>
              <a:ext cx="106275" cy="105834"/>
            </a:xfrm>
            <a:prstGeom prst="rect">
              <a:avLst/>
            </a:prstGeom>
          </p:spPr>
        </p:pic>
        <p:pic>
          <p:nvPicPr>
            <p:cNvPr id="23" name="object 23"/>
            <p:cNvPicPr/>
            <p:nvPr/>
          </p:nvPicPr>
          <p:blipFill>
            <a:blip r:embed="rId3" cstate="print"/>
            <a:stretch>
              <a:fillRect/>
            </a:stretch>
          </p:blipFill>
          <p:spPr>
            <a:xfrm>
              <a:off x="3949028" y="1331226"/>
              <a:ext cx="106384" cy="105834"/>
            </a:xfrm>
            <a:prstGeom prst="rect">
              <a:avLst/>
            </a:prstGeom>
          </p:spPr>
        </p:pic>
        <p:pic>
          <p:nvPicPr>
            <p:cNvPr id="24" name="object 24"/>
            <p:cNvPicPr/>
            <p:nvPr/>
          </p:nvPicPr>
          <p:blipFill>
            <a:blip r:embed="rId4" cstate="print"/>
            <a:stretch>
              <a:fillRect/>
            </a:stretch>
          </p:blipFill>
          <p:spPr>
            <a:xfrm>
              <a:off x="3151399" y="1331226"/>
              <a:ext cx="106384" cy="105834"/>
            </a:xfrm>
            <a:prstGeom prst="rect">
              <a:avLst/>
            </a:prstGeom>
          </p:spPr>
        </p:pic>
      </p:grpSp>
      <p:sp>
        <p:nvSpPr>
          <p:cNvPr id="25" name="object 25"/>
          <p:cNvSpPr/>
          <p:nvPr/>
        </p:nvSpPr>
        <p:spPr>
          <a:xfrm>
            <a:off x="3106488" y="2991285"/>
            <a:ext cx="200660" cy="0"/>
          </a:xfrm>
          <a:custGeom>
            <a:avLst/>
            <a:gdLst/>
            <a:ahLst/>
            <a:cxnLst/>
            <a:rect l="l" t="t" r="r" b="b"/>
            <a:pathLst>
              <a:path w="200660">
                <a:moveTo>
                  <a:pt x="0" y="0"/>
                </a:moveTo>
                <a:lnTo>
                  <a:pt x="200118" y="0"/>
                </a:lnTo>
              </a:path>
            </a:pathLst>
          </a:custGeom>
          <a:ln w="26440">
            <a:solidFill>
              <a:srgbClr val="000000"/>
            </a:solidFill>
          </a:ln>
        </p:spPr>
        <p:txBody>
          <a:bodyPr wrap="square" lIns="0" tIns="0" rIns="0" bIns="0" rtlCol="0"/>
          <a:lstStyle/>
          <a:p>
            <a:endParaRPr/>
          </a:p>
        </p:txBody>
      </p:sp>
      <p:sp>
        <p:nvSpPr>
          <p:cNvPr id="26" name="object 26"/>
          <p:cNvSpPr/>
          <p:nvPr/>
        </p:nvSpPr>
        <p:spPr>
          <a:xfrm>
            <a:off x="3186536" y="3084155"/>
            <a:ext cx="40640" cy="0"/>
          </a:xfrm>
          <a:custGeom>
            <a:avLst/>
            <a:gdLst/>
            <a:ahLst/>
            <a:cxnLst/>
            <a:rect l="l" t="t" r="r" b="b"/>
            <a:pathLst>
              <a:path w="40639">
                <a:moveTo>
                  <a:pt x="0" y="0"/>
                </a:moveTo>
                <a:lnTo>
                  <a:pt x="40023" y="0"/>
                </a:lnTo>
              </a:path>
            </a:pathLst>
          </a:custGeom>
          <a:ln w="26440">
            <a:solidFill>
              <a:srgbClr val="000000"/>
            </a:solidFill>
          </a:ln>
        </p:spPr>
        <p:txBody>
          <a:bodyPr wrap="square" lIns="0" tIns="0" rIns="0" bIns="0" rtlCol="0"/>
          <a:lstStyle/>
          <a:p>
            <a:endParaRPr/>
          </a:p>
        </p:txBody>
      </p:sp>
      <p:sp>
        <p:nvSpPr>
          <p:cNvPr id="27" name="object 27"/>
          <p:cNvSpPr txBox="1"/>
          <p:nvPr/>
        </p:nvSpPr>
        <p:spPr>
          <a:xfrm>
            <a:off x="346366" y="1396055"/>
            <a:ext cx="657225" cy="322580"/>
          </a:xfrm>
          <a:prstGeom prst="rect">
            <a:avLst/>
          </a:prstGeom>
        </p:spPr>
        <p:txBody>
          <a:bodyPr vert="horz" wrap="square" lIns="0" tIns="12700" rIns="0" bIns="0" rtlCol="0">
            <a:spAutoFit/>
          </a:bodyPr>
          <a:lstStyle/>
          <a:p>
            <a:pPr marL="12700">
              <a:lnSpc>
                <a:spcPct val="100000"/>
              </a:lnSpc>
              <a:spcBef>
                <a:spcPts val="100"/>
              </a:spcBef>
            </a:pPr>
            <a:r>
              <a:rPr sz="1950" dirty="0">
                <a:latin typeface="Times New Roman"/>
                <a:cs typeface="Times New Roman"/>
              </a:rPr>
              <a:t>+12 </a:t>
            </a:r>
            <a:r>
              <a:rPr sz="1950" spc="-50" dirty="0">
                <a:latin typeface="Times New Roman"/>
                <a:cs typeface="Times New Roman"/>
              </a:rPr>
              <a:t>V</a:t>
            </a:r>
            <a:endParaRPr sz="1950">
              <a:latin typeface="Times New Roman"/>
              <a:cs typeface="Times New Roman"/>
            </a:endParaRPr>
          </a:p>
        </p:txBody>
      </p:sp>
      <p:sp>
        <p:nvSpPr>
          <p:cNvPr id="28" name="object 28"/>
          <p:cNvSpPr txBox="1"/>
          <p:nvPr/>
        </p:nvSpPr>
        <p:spPr>
          <a:xfrm>
            <a:off x="3692721" y="1085751"/>
            <a:ext cx="118110" cy="246379"/>
          </a:xfrm>
          <a:prstGeom prst="rect">
            <a:avLst/>
          </a:prstGeom>
        </p:spPr>
        <p:txBody>
          <a:bodyPr vert="horz" wrap="square" lIns="0" tIns="12065" rIns="0" bIns="0" rtlCol="0">
            <a:spAutoFit/>
          </a:bodyPr>
          <a:lstStyle/>
          <a:p>
            <a:pPr marL="12700">
              <a:lnSpc>
                <a:spcPct val="100000"/>
              </a:lnSpc>
              <a:spcBef>
                <a:spcPts val="95"/>
              </a:spcBef>
            </a:pPr>
            <a:r>
              <a:rPr sz="1450" b="1" spc="-50" dirty="0">
                <a:solidFill>
                  <a:srgbClr val="FF0000"/>
                </a:solidFill>
                <a:latin typeface="Times New Roman"/>
                <a:cs typeface="Times New Roman"/>
              </a:rPr>
              <a:t>0</a:t>
            </a:r>
            <a:endParaRPr sz="1450">
              <a:latin typeface="Times New Roman"/>
              <a:cs typeface="Times New Roman"/>
            </a:endParaRPr>
          </a:p>
        </p:txBody>
      </p:sp>
      <p:sp>
        <p:nvSpPr>
          <p:cNvPr id="29" name="object 29"/>
          <p:cNvSpPr txBox="1"/>
          <p:nvPr/>
        </p:nvSpPr>
        <p:spPr>
          <a:xfrm>
            <a:off x="3487088" y="946151"/>
            <a:ext cx="628650" cy="365125"/>
          </a:xfrm>
          <a:prstGeom prst="rect">
            <a:avLst/>
          </a:prstGeom>
        </p:spPr>
        <p:txBody>
          <a:bodyPr vert="horz" wrap="square" lIns="0" tIns="15875" rIns="0" bIns="0" rtlCol="0">
            <a:spAutoFit/>
          </a:bodyPr>
          <a:lstStyle/>
          <a:p>
            <a:pPr marL="12700">
              <a:lnSpc>
                <a:spcPct val="100000"/>
              </a:lnSpc>
              <a:spcBef>
                <a:spcPts val="125"/>
              </a:spcBef>
            </a:pPr>
            <a:r>
              <a:rPr sz="2200" b="1" dirty="0">
                <a:solidFill>
                  <a:srgbClr val="FF0000"/>
                </a:solidFill>
                <a:latin typeface="Times New Roman"/>
                <a:cs typeface="Times New Roman"/>
              </a:rPr>
              <a:t>V</a:t>
            </a:r>
            <a:r>
              <a:rPr sz="2200" b="1" spc="190" dirty="0">
                <a:solidFill>
                  <a:srgbClr val="FF0000"/>
                </a:solidFill>
                <a:latin typeface="Times New Roman"/>
                <a:cs typeface="Times New Roman"/>
              </a:rPr>
              <a:t> </a:t>
            </a:r>
            <a:r>
              <a:rPr sz="2200" b="1" spc="-25" dirty="0">
                <a:solidFill>
                  <a:srgbClr val="FF0000"/>
                </a:solidFill>
                <a:latin typeface="Times New Roman"/>
                <a:cs typeface="Times New Roman"/>
              </a:rPr>
              <a:t>=?</a:t>
            </a:r>
            <a:endParaRPr sz="2200">
              <a:latin typeface="Times New Roman"/>
              <a:cs typeface="Times New Roman"/>
            </a:endParaRPr>
          </a:p>
        </p:txBody>
      </p:sp>
      <p:grpSp>
        <p:nvGrpSpPr>
          <p:cNvPr id="30" name="object 30"/>
          <p:cNvGrpSpPr/>
          <p:nvPr/>
        </p:nvGrpSpPr>
        <p:grpSpPr>
          <a:xfrm>
            <a:off x="1158665" y="1704361"/>
            <a:ext cx="627380" cy="106680"/>
            <a:chOff x="1158665" y="1704361"/>
            <a:chExt cx="627380" cy="106680"/>
          </a:xfrm>
        </p:grpSpPr>
        <p:sp>
          <p:nvSpPr>
            <p:cNvPr id="31" name="object 31"/>
            <p:cNvSpPr/>
            <p:nvPr/>
          </p:nvSpPr>
          <p:spPr>
            <a:xfrm>
              <a:off x="1158665" y="1757430"/>
              <a:ext cx="467359" cy="0"/>
            </a:xfrm>
            <a:custGeom>
              <a:avLst/>
              <a:gdLst/>
              <a:ahLst/>
              <a:cxnLst/>
              <a:rect l="l" t="t" r="r" b="b"/>
              <a:pathLst>
                <a:path w="467360">
                  <a:moveTo>
                    <a:pt x="0" y="0"/>
                  </a:moveTo>
                  <a:lnTo>
                    <a:pt x="466943" y="0"/>
                  </a:lnTo>
                </a:path>
              </a:pathLst>
            </a:custGeom>
            <a:ln w="13267">
              <a:solidFill>
                <a:srgbClr val="000000"/>
              </a:solidFill>
            </a:ln>
          </p:spPr>
          <p:txBody>
            <a:bodyPr wrap="square" lIns="0" tIns="0" rIns="0" bIns="0" rtlCol="0"/>
            <a:lstStyle/>
            <a:p>
              <a:endParaRPr/>
            </a:p>
          </p:txBody>
        </p:sp>
        <p:sp>
          <p:nvSpPr>
            <p:cNvPr id="32" name="object 32"/>
            <p:cNvSpPr/>
            <p:nvPr/>
          </p:nvSpPr>
          <p:spPr>
            <a:xfrm>
              <a:off x="1612268" y="1704361"/>
              <a:ext cx="173990" cy="106680"/>
            </a:xfrm>
            <a:custGeom>
              <a:avLst/>
              <a:gdLst/>
              <a:ahLst/>
              <a:cxnLst/>
              <a:rect l="l" t="t" r="r" b="b"/>
              <a:pathLst>
                <a:path w="173989" h="106680">
                  <a:moveTo>
                    <a:pt x="0" y="0"/>
                  </a:moveTo>
                  <a:lnTo>
                    <a:pt x="0" y="106137"/>
                  </a:lnTo>
                  <a:lnTo>
                    <a:pt x="173436" y="53069"/>
                  </a:lnTo>
                  <a:lnTo>
                    <a:pt x="0" y="0"/>
                  </a:lnTo>
                  <a:close/>
                </a:path>
              </a:pathLst>
            </a:custGeom>
            <a:solidFill>
              <a:srgbClr val="000000"/>
            </a:solidFill>
          </p:spPr>
          <p:txBody>
            <a:bodyPr wrap="square" lIns="0" tIns="0" rIns="0" bIns="0" rtlCol="0"/>
            <a:lstStyle/>
            <a:p>
              <a:endParaRPr/>
            </a:p>
          </p:txBody>
        </p:sp>
      </p:grpSp>
      <p:sp>
        <p:nvSpPr>
          <p:cNvPr id="33" name="object 33"/>
          <p:cNvSpPr txBox="1"/>
          <p:nvPr/>
        </p:nvSpPr>
        <p:spPr>
          <a:xfrm>
            <a:off x="1748991" y="1572967"/>
            <a:ext cx="625475" cy="365125"/>
          </a:xfrm>
          <a:prstGeom prst="rect">
            <a:avLst/>
          </a:prstGeom>
        </p:spPr>
        <p:txBody>
          <a:bodyPr vert="horz" wrap="square" lIns="0" tIns="15875" rIns="0" bIns="0" rtlCol="0">
            <a:spAutoFit/>
          </a:bodyPr>
          <a:lstStyle/>
          <a:p>
            <a:pPr marL="38100">
              <a:lnSpc>
                <a:spcPct val="100000"/>
              </a:lnSpc>
              <a:spcBef>
                <a:spcPts val="125"/>
              </a:spcBef>
            </a:pPr>
            <a:r>
              <a:rPr sz="2200" b="1" spc="-20" dirty="0">
                <a:solidFill>
                  <a:srgbClr val="FF0000"/>
                </a:solidFill>
                <a:latin typeface="Times New Roman"/>
                <a:cs typeface="Times New Roman"/>
              </a:rPr>
              <a:t>I</a:t>
            </a:r>
            <a:r>
              <a:rPr sz="2175" b="1" spc="-30" baseline="-11494" dirty="0">
                <a:solidFill>
                  <a:srgbClr val="FF0000"/>
                </a:solidFill>
                <a:latin typeface="Times New Roman"/>
                <a:cs typeface="Times New Roman"/>
              </a:rPr>
              <a:t>D</a:t>
            </a:r>
            <a:r>
              <a:rPr sz="2200" b="1" spc="-20" dirty="0">
                <a:solidFill>
                  <a:srgbClr val="FF0000"/>
                </a:solidFill>
                <a:latin typeface="Times New Roman"/>
                <a:cs typeface="Times New Roman"/>
              </a:rPr>
              <a:t>=?</a:t>
            </a:r>
            <a:endParaRPr sz="2200">
              <a:latin typeface="Times New Roman"/>
              <a:cs typeface="Times New Roman"/>
            </a:endParaRPr>
          </a:p>
        </p:txBody>
      </p:sp>
      <p:grpSp>
        <p:nvGrpSpPr>
          <p:cNvPr id="34" name="object 34"/>
          <p:cNvGrpSpPr/>
          <p:nvPr/>
        </p:nvGrpSpPr>
        <p:grpSpPr>
          <a:xfrm>
            <a:off x="5065636" y="1472610"/>
            <a:ext cx="2607310" cy="1717675"/>
            <a:chOff x="5065636" y="1472610"/>
            <a:chExt cx="2607310" cy="1717675"/>
          </a:xfrm>
        </p:grpSpPr>
        <p:sp>
          <p:nvSpPr>
            <p:cNvPr id="35" name="object 35"/>
            <p:cNvSpPr/>
            <p:nvPr/>
          </p:nvSpPr>
          <p:spPr>
            <a:xfrm>
              <a:off x="5079923" y="1701566"/>
              <a:ext cx="2502535" cy="1474470"/>
            </a:xfrm>
            <a:custGeom>
              <a:avLst/>
              <a:gdLst/>
              <a:ahLst/>
              <a:cxnLst/>
              <a:rect l="l" t="t" r="r" b="b"/>
              <a:pathLst>
                <a:path w="2502534" h="1474470">
                  <a:moveTo>
                    <a:pt x="1037544" y="0"/>
                  </a:moveTo>
                  <a:lnTo>
                    <a:pt x="1449511" y="0"/>
                  </a:lnTo>
                </a:path>
                <a:path w="2502534" h="1474470">
                  <a:moveTo>
                    <a:pt x="2075089" y="0"/>
                  </a:moveTo>
                  <a:lnTo>
                    <a:pt x="2502313" y="0"/>
                  </a:lnTo>
                  <a:lnTo>
                    <a:pt x="2502314" y="214986"/>
                  </a:lnTo>
                </a:path>
                <a:path w="2502534" h="1474470">
                  <a:moveTo>
                    <a:pt x="411966" y="0"/>
                  </a:moveTo>
                  <a:lnTo>
                    <a:pt x="0" y="0"/>
                  </a:lnTo>
                  <a:lnTo>
                    <a:pt x="0" y="414616"/>
                  </a:lnTo>
                </a:path>
                <a:path w="2502534" h="1474470">
                  <a:moveTo>
                    <a:pt x="0" y="1044219"/>
                  </a:moveTo>
                  <a:lnTo>
                    <a:pt x="0" y="1474188"/>
                  </a:lnTo>
                  <a:lnTo>
                    <a:pt x="1449511" y="1474188"/>
                  </a:lnTo>
                </a:path>
                <a:path w="2502534" h="1474470">
                  <a:moveTo>
                    <a:pt x="2502314" y="1259206"/>
                  </a:moveTo>
                  <a:lnTo>
                    <a:pt x="2502314" y="1474188"/>
                  </a:lnTo>
                  <a:lnTo>
                    <a:pt x="1449511" y="1474188"/>
                  </a:lnTo>
                </a:path>
              </a:pathLst>
            </a:custGeom>
            <a:ln w="27879">
              <a:solidFill>
                <a:srgbClr val="000000"/>
              </a:solidFill>
            </a:ln>
          </p:spPr>
          <p:txBody>
            <a:bodyPr wrap="square" lIns="0" tIns="0" rIns="0" bIns="0" rtlCol="0"/>
            <a:lstStyle/>
            <a:p>
              <a:endParaRPr/>
            </a:p>
          </p:txBody>
        </p:sp>
        <p:sp>
          <p:nvSpPr>
            <p:cNvPr id="36" name="object 36"/>
            <p:cNvSpPr/>
            <p:nvPr/>
          </p:nvSpPr>
          <p:spPr>
            <a:xfrm>
              <a:off x="5705502" y="1486580"/>
              <a:ext cx="198755" cy="430530"/>
            </a:xfrm>
            <a:custGeom>
              <a:avLst/>
              <a:gdLst/>
              <a:ahLst/>
              <a:cxnLst/>
              <a:rect l="l" t="t" r="r" b="b"/>
              <a:pathLst>
                <a:path w="198754" h="430530">
                  <a:moveTo>
                    <a:pt x="0" y="0"/>
                  </a:moveTo>
                  <a:lnTo>
                    <a:pt x="0" y="429972"/>
                  </a:lnTo>
                  <a:lnTo>
                    <a:pt x="198354" y="214986"/>
                  </a:lnTo>
                  <a:lnTo>
                    <a:pt x="0" y="0"/>
                  </a:lnTo>
                  <a:close/>
                </a:path>
              </a:pathLst>
            </a:custGeom>
            <a:solidFill>
              <a:srgbClr val="FFC000"/>
            </a:solidFill>
          </p:spPr>
          <p:txBody>
            <a:bodyPr wrap="square" lIns="0" tIns="0" rIns="0" bIns="0" rtlCol="0"/>
            <a:lstStyle/>
            <a:p>
              <a:endParaRPr/>
            </a:p>
          </p:txBody>
        </p:sp>
        <p:sp>
          <p:nvSpPr>
            <p:cNvPr id="37" name="object 37"/>
            <p:cNvSpPr/>
            <p:nvPr/>
          </p:nvSpPr>
          <p:spPr>
            <a:xfrm>
              <a:off x="5491890" y="1486580"/>
              <a:ext cx="626110" cy="430530"/>
            </a:xfrm>
            <a:custGeom>
              <a:avLst/>
              <a:gdLst/>
              <a:ahLst/>
              <a:cxnLst/>
              <a:rect l="l" t="t" r="r" b="b"/>
              <a:pathLst>
                <a:path w="626110" h="430530">
                  <a:moveTo>
                    <a:pt x="213612" y="0"/>
                  </a:moveTo>
                  <a:lnTo>
                    <a:pt x="213612" y="429972"/>
                  </a:lnTo>
                  <a:lnTo>
                    <a:pt x="411966" y="214986"/>
                  </a:lnTo>
                  <a:lnTo>
                    <a:pt x="213612" y="0"/>
                  </a:lnTo>
                  <a:close/>
                </a:path>
                <a:path w="626110" h="430530">
                  <a:moveTo>
                    <a:pt x="411966" y="0"/>
                  </a:moveTo>
                  <a:lnTo>
                    <a:pt x="411966" y="429972"/>
                  </a:lnTo>
                </a:path>
                <a:path w="626110" h="430530">
                  <a:moveTo>
                    <a:pt x="0" y="214986"/>
                  </a:moveTo>
                  <a:lnTo>
                    <a:pt x="213612" y="214986"/>
                  </a:lnTo>
                </a:path>
                <a:path w="626110" h="430530">
                  <a:moveTo>
                    <a:pt x="625578" y="214986"/>
                  </a:moveTo>
                  <a:lnTo>
                    <a:pt x="411966" y="214986"/>
                  </a:lnTo>
                </a:path>
              </a:pathLst>
            </a:custGeom>
            <a:ln w="27879">
              <a:solidFill>
                <a:srgbClr val="000000"/>
              </a:solidFill>
            </a:ln>
          </p:spPr>
          <p:txBody>
            <a:bodyPr wrap="square" lIns="0" tIns="0" rIns="0" bIns="0" rtlCol="0"/>
            <a:lstStyle/>
            <a:p>
              <a:endParaRPr/>
            </a:p>
          </p:txBody>
        </p:sp>
        <p:sp>
          <p:nvSpPr>
            <p:cNvPr id="38" name="object 38"/>
            <p:cNvSpPr/>
            <p:nvPr/>
          </p:nvSpPr>
          <p:spPr>
            <a:xfrm>
              <a:off x="6743047" y="1486580"/>
              <a:ext cx="213995" cy="430530"/>
            </a:xfrm>
            <a:custGeom>
              <a:avLst/>
              <a:gdLst/>
              <a:ahLst/>
              <a:cxnLst/>
              <a:rect l="l" t="t" r="r" b="b"/>
              <a:pathLst>
                <a:path w="213995" h="430530">
                  <a:moveTo>
                    <a:pt x="0" y="0"/>
                  </a:moveTo>
                  <a:lnTo>
                    <a:pt x="0" y="429972"/>
                  </a:lnTo>
                  <a:lnTo>
                    <a:pt x="213612" y="214986"/>
                  </a:lnTo>
                  <a:lnTo>
                    <a:pt x="0" y="0"/>
                  </a:lnTo>
                  <a:close/>
                </a:path>
              </a:pathLst>
            </a:custGeom>
            <a:solidFill>
              <a:srgbClr val="000000"/>
            </a:solidFill>
          </p:spPr>
          <p:txBody>
            <a:bodyPr wrap="square" lIns="0" tIns="0" rIns="0" bIns="0" rtlCol="0"/>
            <a:lstStyle/>
            <a:p>
              <a:endParaRPr/>
            </a:p>
          </p:txBody>
        </p:sp>
        <p:sp>
          <p:nvSpPr>
            <p:cNvPr id="39" name="object 39"/>
            <p:cNvSpPr/>
            <p:nvPr/>
          </p:nvSpPr>
          <p:spPr>
            <a:xfrm>
              <a:off x="6529434" y="1486580"/>
              <a:ext cx="626110" cy="430530"/>
            </a:xfrm>
            <a:custGeom>
              <a:avLst/>
              <a:gdLst/>
              <a:ahLst/>
              <a:cxnLst/>
              <a:rect l="l" t="t" r="r" b="b"/>
              <a:pathLst>
                <a:path w="626109" h="430530">
                  <a:moveTo>
                    <a:pt x="213612" y="0"/>
                  </a:moveTo>
                  <a:lnTo>
                    <a:pt x="213612" y="429972"/>
                  </a:lnTo>
                  <a:lnTo>
                    <a:pt x="427224" y="214986"/>
                  </a:lnTo>
                  <a:lnTo>
                    <a:pt x="213612" y="0"/>
                  </a:lnTo>
                  <a:close/>
                </a:path>
                <a:path w="626109" h="430530">
                  <a:moveTo>
                    <a:pt x="427224" y="0"/>
                  </a:moveTo>
                  <a:lnTo>
                    <a:pt x="427224" y="429972"/>
                  </a:lnTo>
                </a:path>
                <a:path w="626109" h="430530">
                  <a:moveTo>
                    <a:pt x="0" y="214986"/>
                  </a:moveTo>
                  <a:lnTo>
                    <a:pt x="213612" y="214986"/>
                  </a:lnTo>
                </a:path>
                <a:path w="626109" h="430530">
                  <a:moveTo>
                    <a:pt x="625578" y="214986"/>
                  </a:moveTo>
                  <a:lnTo>
                    <a:pt x="427224" y="214986"/>
                  </a:lnTo>
                </a:path>
              </a:pathLst>
            </a:custGeom>
            <a:ln w="27879">
              <a:solidFill>
                <a:srgbClr val="000000"/>
              </a:solidFill>
            </a:ln>
          </p:spPr>
          <p:txBody>
            <a:bodyPr wrap="square" lIns="0" tIns="0" rIns="0" bIns="0" rtlCol="0"/>
            <a:lstStyle/>
            <a:p>
              <a:endParaRPr/>
            </a:p>
          </p:txBody>
        </p:sp>
        <p:sp>
          <p:nvSpPr>
            <p:cNvPr id="40" name="object 40"/>
            <p:cNvSpPr/>
            <p:nvPr/>
          </p:nvSpPr>
          <p:spPr>
            <a:xfrm>
              <a:off x="7490689" y="2116183"/>
              <a:ext cx="168275" cy="629920"/>
            </a:xfrm>
            <a:custGeom>
              <a:avLst/>
              <a:gdLst/>
              <a:ahLst/>
              <a:cxnLst/>
              <a:rect l="l" t="t" r="r" b="b"/>
              <a:pathLst>
                <a:path w="168275" h="629919">
                  <a:moveTo>
                    <a:pt x="167838" y="0"/>
                  </a:moveTo>
                  <a:lnTo>
                    <a:pt x="0" y="0"/>
                  </a:lnTo>
                  <a:lnTo>
                    <a:pt x="0" y="629603"/>
                  </a:lnTo>
                  <a:lnTo>
                    <a:pt x="167838" y="629603"/>
                  </a:lnTo>
                  <a:lnTo>
                    <a:pt x="167838" y="0"/>
                  </a:lnTo>
                  <a:close/>
                </a:path>
              </a:pathLst>
            </a:custGeom>
            <a:solidFill>
              <a:srgbClr val="82B4E0"/>
            </a:solidFill>
          </p:spPr>
          <p:txBody>
            <a:bodyPr wrap="square" lIns="0" tIns="0" rIns="0" bIns="0" rtlCol="0"/>
            <a:lstStyle/>
            <a:p>
              <a:endParaRPr/>
            </a:p>
          </p:txBody>
        </p:sp>
        <p:sp>
          <p:nvSpPr>
            <p:cNvPr id="41" name="object 41"/>
            <p:cNvSpPr/>
            <p:nvPr/>
          </p:nvSpPr>
          <p:spPr>
            <a:xfrm>
              <a:off x="7490689" y="1916553"/>
              <a:ext cx="168275" cy="1044575"/>
            </a:xfrm>
            <a:custGeom>
              <a:avLst/>
              <a:gdLst/>
              <a:ahLst/>
              <a:cxnLst/>
              <a:rect l="l" t="t" r="r" b="b"/>
              <a:pathLst>
                <a:path w="168275" h="1044575">
                  <a:moveTo>
                    <a:pt x="0" y="829233"/>
                  </a:moveTo>
                  <a:lnTo>
                    <a:pt x="167838" y="829233"/>
                  </a:lnTo>
                  <a:lnTo>
                    <a:pt x="167838" y="199630"/>
                  </a:lnTo>
                  <a:lnTo>
                    <a:pt x="0" y="199630"/>
                  </a:lnTo>
                  <a:lnTo>
                    <a:pt x="0" y="829233"/>
                  </a:lnTo>
                  <a:close/>
                </a:path>
                <a:path w="168275" h="1044575">
                  <a:moveTo>
                    <a:pt x="91548" y="0"/>
                  </a:moveTo>
                  <a:lnTo>
                    <a:pt x="91548" y="199630"/>
                  </a:lnTo>
                </a:path>
                <a:path w="168275" h="1044575">
                  <a:moveTo>
                    <a:pt x="91548" y="1044219"/>
                  </a:moveTo>
                  <a:lnTo>
                    <a:pt x="91548" y="829233"/>
                  </a:lnTo>
                </a:path>
              </a:pathLst>
            </a:custGeom>
            <a:ln w="27879">
              <a:solidFill>
                <a:srgbClr val="000000"/>
              </a:solidFill>
            </a:ln>
          </p:spPr>
          <p:txBody>
            <a:bodyPr wrap="square" lIns="0" tIns="0" rIns="0" bIns="0" rtlCol="0"/>
            <a:lstStyle/>
            <a:p>
              <a:endParaRPr/>
            </a:p>
          </p:txBody>
        </p:sp>
      </p:grpSp>
      <p:sp>
        <p:nvSpPr>
          <p:cNvPr id="42" name="object 42"/>
          <p:cNvSpPr txBox="1"/>
          <p:nvPr/>
        </p:nvSpPr>
        <p:spPr>
          <a:xfrm>
            <a:off x="6950266" y="2184910"/>
            <a:ext cx="527685" cy="531495"/>
          </a:xfrm>
          <a:prstGeom prst="rect">
            <a:avLst/>
          </a:prstGeom>
        </p:spPr>
        <p:txBody>
          <a:bodyPr vert="horz" wrap="square" lIns="0" tIns="13970" rIns="0" bIns="0" rtlCol="0">
            <a:spAutoFit/>
          </a:bodyPr>
          <a:lstStyle/>
          <a:p>
            <a:pPr marL="48895" algn="ctr">
              <a:lnSpc>
                <a:spcPts val="1805"/>
              </a:lnSpc>
              <a:spcBef>
                <a:spcPts val="110"/>
              </a:spcBef>
            </a:pPr>
            <a:r>
              <a:rPr sz="1600" spc="-50" dirty="0">
                <a:latin typeface="Microsoft Sans Serif"/>
                <a:cs typeface="Microsoft Sans Serif"/>
              </a:rPr>
              <a:t>R</a:t>
            </a:r>
            <a:endParaRPr sz="1600">
              <a:latin typeface="Microsoft Sans Serif"/>
              <a:cs typeface="Microsoft Sans Serif"/>
            </a:endParaRPr>
          </a:p>
          <a:p>
            <a:pPr algn="ctr">
              <a:lnSpc>
                <a:spcPts val="2165"/>
              </a:lnSpc>
            </a:pPr>
            <a:r>
              <a:rPr sz="1900" spc="-20" dirty="0">
                <a:latin typeface="Microsoft Sans Serif"/>
                <a:cs typeface="Microsoft Sans Serif"/>
              </a:rPr>
              <a:t>5.6K</a:t>
            </a:r>
            <a:endParaRPr sz="1900">
              <a:latin typeface="Microsoft Sans Serif"/>
              <a:cs typeface="Microsoft Sans Serif"/>
            </a:endParaRPr>
          </a:p>
        </p:txBody>
      </p:sp>
      <p:sp>
        <p:nvSpPr>
          <p:cNvPr id="43" name="object 43"/>
          <p:cNvSpPr/>
          <p:nvPr/>
        </p:nvSpPr>
        <p:spPr>
          <a:xfrm>
            <a:off x="4759505" y="2116183"/>
            <a:ext cx="626110" cy="629920"/>
          </a:xfrm>
          <a:custGeom>
            <a:avLst/>
            <a:gdLst/>
            <a:ahLst/>
            <a:cxnLst/>
            <a:rect l="l" t="t" r="r" b="b"/>
            <a:pathLst>
              <a:path w="626110" h="629919">
                <a:moveTo>
                  <a:pt x="625578" y="214986"/>
                </a:moveTo>
                <a:lnTo>
                  <a:pt x="0" y="214986"/>
                </a:lnTo>
              </a:path>
              <a:path w="626110" h="629919">
                <a:moveTo>
                  <a:pt x="427224" y="322479"/>
                </a:moveTo>
                <a:lnTo>
                  <a:pt x="213612" y="322479"/>
                </a:lnTo>
              </a:path>
              <a:path w="626110" h="629919">
                <a:moveTo>
                  <a:pt x="320418" y="322479"/>
                </a:moveTo>
                <a:lnTo>
                  <a:pt x="320418" y="429972"/>
                </a:lnTo>
              </a:path>
              <a:path w="626110" h="629919">
                <a:moveTo>
                  <a:pt x="320418" y="0"/>
                </a:moveTo>
                <a:lnTo>
                  <a:pt x="320418" y="214986"/>
                </a:lnTo>
              </a:path>
              <a:path w="626110" h="629919">
                <a:moveTo>
                  <a:pt x="320418" y="629603"/>
                </a:moveTo>
                <a:lnTo>
                  <a:pt x="320418" y="429972"/>
                </a:lnTo>
              </a:path>
            </a:pathLst>
          </a:custGeom>
          <a:ln w="27879">
            <a:solidFill>
              <a:srgbClr val="000000"/>
            </a:solidFill>
          </a:ln>
        </p:spPr>
        <p:txBody>
          <a:bodyPr wrap="square" lIns="0" tIns="0" rIns="0" bIns="0" rtlCol="0"/>
          <a:lstStyle/>
          <a:p>
            <a:endParaRPr/>
          </a:p>
        </p:txBody>
      </p:sp>
      <p:sp>
        <p:nvSpPr>
          <p:cNvPr id="44" name="object 44"/>
          <p:cNvSpPr txBox="1"/>
          <p:nvPr/>
        </p:nvSpPr>
        <p:spPr>
          <a:xfrm>
            <a:off x="5462711" y="2261793"/>
            <a:ext cx="698500" cy="271145"/>
          </a:xfrm>
          <a:prstGeom prst="rect">
            <a:avLst/>
          </a:prstGeom>
        </p:spPr>
        <p:txBody>
          <a:bodyPr vert="horz" wrap="square" lIns="0" tIns="13970" rIns="0" bIns="0" rtlCol="0">
            <a:spAutoFit/>
          </a:bodyPr>
          <a:lstStyle/>
          <a:p>
            <a:pPr marL="12700">
              <a:lnSpc>
                <a:spcPct val="100000"/>
              </a:lnSpc>
              <a:spcBef>
                <a:spcPts val="110"/>
              </a:spcBef>
            </a:pPr>
            <a:r>
              <a:rPr sz="1600" dirty="0">
                <a:latin typeface="Microsoft Sans Serif"/>
                <a:cs typeface="Microsoft Sans Serif"/>
              </a:rPr>
              <a:t>E=12</a:t>
            </a:r>
            <a:r>
              <a:rPr sz="1600" spc="10" dirty="0">
                <a:latin typeface="Microsoft Sans Serif"/>
                <a:cs typeface="Microsoft Sans Serif"/>
              </a:rPr>
              <a:t> </a:t>
            </a:r>
            <a:r>
              <a:rPr sz="1600" spc="-50" dirty="0">
                <a:latin typeface="Microsoft Sans Serif"/>
                <a:cs typeface="Microsoft Sans Serif"/>
              </a:rPr>
              <a:t>V</a:t>
            </a:r>
            <a:endParaRPr sz="1600">
              <a:latin typeface="Microsoft Sans Serif"/>
              <a:cs typeface="Microsoft Sans Serif"/>
            </a:endParaRPr>
          </a:p>
        </p:txBody>
      </p:sp>
      <p:sp>
        <p:nvSpPr>
          <p:cNvPr id="45" name="object 45"/>
          <p:cNvSpPr txBox="1"/>
          <p:nvPr/>
        </p:nvSpPr>
        <p:spPr>
          <a:xfrm>
            <a:off x="7757750" y="2223674"/>
            <a:ext cx="765810" cy="419100"/>
          </a:xfrm>
          <a:prstGeom prst="rect">
            <a:avLst/>
          </a:prstGeom>
        </p:spPr>
        <p:txBody>
          <a:bodyPr vert="horz" wrap="square" lIns="0" tIns="16510" rIns="0" bIns="0" rtlCol="0">
            <a:spAutoFit/>
          </a:bodyPr>
          <a:lstStyle/>
          <a:p>
            <a:pPr marL="38100">
              <a:lnSpc>
                <a:spcPct val="100000"/>
              </a:lnSpc>
              <a:spcBef>
                <a:spcPts val="130"/>
              </a:spcBef>
            </a:pPr>
            <a:r>
              <a:rPr sz="2550" b="1" spc="-20" dirty="0">
                <a:latin typeface="Times New Roman"/>
                <a:cs typeface="Times New Roman"/>
              </a:rPr>
              <a:t>V</a:t>
            </a:r>
            <a:r>
              <a:rPr sz="2475" b="1" spc="-30" baseline="-11784" dirty="0">
                <a:latin typeface="Times New Roman"/>
                <a:cs typeface="Times New Roman"/>
              </a:rPr>
              <a:t>0</a:t>
            </a:r>
            <a:r>
              <a:rPr sz="2550" b="1" spc="-20" dirty="0">
                <a:latin typeface="Times New Roman"/>
                <a:cs typeface="Times New Roman"/>
              </a:rPr>
              <a:t>=?</a:t>
            </a:r>
            <a:endParaRPr sz="2550">
              <a:latin typeface="Times New Roman"/>
              <a:cs typeface="Times New Roman"/>
            </a:endParaRPr>
          </a:p>
        </p:txBody>
      </p:sp>
      <p:sp>
        <p:nvSpPr>
          <p:cNvPr id="46" name="object 46"/>
          <p:cNvSpPr/>
          <p:nvPr/>
        </p:nvSpPr>
        <p:spPr>
          <a:xfrm>
            <a:off x="7582237" y="1701567"/>
            <a:ext cx="442595" cy="1474470"/>
          </a:xfrm>
          <a:custGeom>
            <a:avLst/>
            <a:gdLst/>
            <a:ahLst/>
            <a:cxnLst/>
            <a:rect l="l" t="t" r="r" b="b"/>
            <a:pathLst>
              <a:path w="442595" h="1474470">
                <a:moveTo>
                  <a:pt x="0" y="0"/>
                </a:moveTo>
                <a:lnTo>
                  <a:pt x="442482" y="0"/>
                </a:lnTo>
              </a:path>
              <a:path w="442595" h="1474470">
                <a:moveTo>
                  <a:pt x="0" y="1474188"/>
                </a:moveTo>
                <a:lnTo>
                  <a:pt x="442482" y="1474188"/>
                </a:lnTo>
              </a:path>
              <a:path w="442595" h="1474470">
                <a:moveTo>
                  <a:pt x="442482" y="0"/>
                </a:moveTo>
                <a:lnTo>
                  <a:pt x="442482" y="568178"/>
                </a:lnTo>
              </a:path>
              <a:path w="442595" h="1474470">
                <a:moveTo>
                  <a:pt x="442482" y="1474188"/>
                </a:moveTo>
                <a:lnTo>
                  <a:pt x="442482" y="875301"/>
                </a:lnTo>
              </a:path>
            </a:pathLst>
          </a:custGeom>
          <a:ln w="10204">
            <a:solidFill>
              <a:srgbClr val="FF0000"/>
            </a:solidFill>
            <a:prstDash val="dot"/>
          </a:ln>
        </p:spPr>
        <p:txBody>
          <a:bodyPr wrap="square" lIns="0" tIns="0" rIns="0" bIns="0" rtlCol="0"/>
          <a:lstStyle/>
          <a:p>
            <a:endParaRPr/>
          </a:p>
        </p:txBody>
      </p:sp>
      <p:sp>
        <p:nvSpPr>
          <p:cNvPr id="47" name="object 47"/>
          <p:cNvSpPr txBox="1"/>
          <p:nvPr/>
        </p:nvSpPr>
        <p:spPr>
          <a:xfrm>
            <a:off x="6072695" y="2679302"/>
            <a:ext cx="704215" cy="419100"/>
          </a:xfrm>
          <a:prstGeom prst="rect">
            <a:avLst/>
          </a:prstGeom>
        </p:spPr>
        <p:txBody>
          <a:bodyPr vert="horz" wrap="square" lIns="0" tIns="16510" rIns="0" bIns="0" rtlCol="0">
            <a:spAutoFit/>
          </a:bodyPr>
          <a:lstStyle/>
          <a:p>
            <a:pPr marL="38100">
              <a:lnSpc>
                <a:spcPct val="100000"/>
              </a:lnSpc>
              <a:spcBef>
                <a:spcPts val="130"/>
              </a:spcBef>
            </a:pPr>
            <a:r>
              <a:rPr sz="2550" b="1" spc="-20" dirty="0">
                <a:solidFill>
                  <a:srgbClr val="FF0000"/>
                </a:solidFill>
                <a:latin typeface="Times New Roman"/>
                <a:cs typeface="Times New Roman"/>
              </a:rPr>
              <a:t>I</a:t>
            </a:r>
            <a:r>
              <a:rPr sz="2475" b="1" spc="-30" baseline="-11784" dirty="0">
                <a:solidFill>
                  <a:srgbClr val="FF0000"/>
                </a:solidFill>
                <a:latin typeface="Times New Roman"/>
                <a:cs typeface="Times New Roman"/>
              </a:rPr>
              <a:t>D</a:t>
            </a:r>
            <a:r>
              <a:rPr sz="2550" b="1" spc="-20" dirty="0">
                <a:solidFill>
                  <a:srgbClr val="FF0000"/>
                </a:solidFill>
                <a:latin typeface="Times New Roman"/>
                <a:cs typeface="Times New Roman"/>
              </a:rPr>
              <a:t>=?</a:t>
            </a:r>
            <a:endParaRPr sz="2550">
              <a:latin typeface="Times New Roman"/>
              <a:cs typeface="Times New Roman"/>
            </a:endParaRPr>
          </a:p>
        </p:txBody>
      </p:sp>
      <p:sp>
        <p:nvSpPr>
          <p:cNvPr id="48" name="object 48"/>
          <p:cNvSpPr/>
          <p:nvPr/>
        </p:nvSpPr>
        <p:spPr>
          <a:xfrm>
            <a:off x="6346339" y="3083622"/>
            <a:ext cx="229235" cy="200025"/>
          </a:xfrm>
          <a:custGeom>
            <a:avLst/>
            <a:gdLst/>
            <a:ahLst/>
            <a:cxnLst/>
            <a:rect l="l" t="t" r="r" b="b"/>
            <a:pathLst>
              <a:path w="229234" h="200025">
                <a:moveTo>
                  <a:pt x="228870" y="199626"/>
                </a:moveTo>
                <a:lnTo>
                  <a:pt x="0" y="92132"/>
                </a:lnTo>
                <a:lnTo>
                  <a:pt x="228870" y="0"/>
                </a:lnTo>
              </a:path>
            </a:pathLst>
          </a:custGeom>
          <a:ln w="30627">
            <a:solidFill>
              <a:srgbClr val="FF0000"/>
            </a:solidFill>
          </a:ln>
        </p:spPr>
        <p:txBody>
          <a:bodyPr wrap="square" lIns="0" tIns="0" rIns="0" bIns="0" rtlCol="0"/>
          <a:lstStyle/>
          <a:p>
            <a:endParaRPr/>
          </a:p>
        </p:txBody>
      </p:sp>
      <p:sp>
        <p:nvSpPr>
          <p:cNvPr id="49" name="object 49"/>
          <p:cNvSpPr txBox="1"/>
          <p:nvPr/>
        </p:nvSpPr>
        <p:spPr>
          <a:xfrm>
            <a:off x="5383003" y="708736"/>
            <a:ext cx="1998980" cy="1247140"/>
          </a:xfrm>
          <a:prstGeom prst="rect">
            <a:avLst/>
          </a:prstGeom>
        </p:spPr>
        <p:txBody>
          <a:bodyPr vert="horz" wrap="square" lIns="0" tIns="12065" rIns="0" bIns="0" rtlCol="0">
            <a:spAutoFit/>
          </a:bodyPr>
          <a:lstStyle/>
          <a:p>
            <a:pPr marL="289560">
              <a:lnSpc>
                <a:spcPct val="100000"/>
              </a:lnSpc>
              <a:spcBef>
                <a:spcPts val="95"/>
              </a:spcBef>
            </a:pPr>
            <a:r>
              <a:rPr sz="2200" dirty="0">
                <a:latin typeface="Calibri"/>
                <a:cs typeface="Calibri"/>
              </a:rPr>
              <a:t>Eşdeğer</a:t>
            </a:r>
            <a:r>
              <a:rPr sz="2200" spc="-85" dirty="0">
                <a:latin typeface="Calibri"/>
                <a:cs typeface="Calibri"/>
              </a:rPr>
              <a:t> </a:t>
            </a:r>
            <a:r>
              <a:rPr sz="2200" spc="-20" dirty="0">
                <a:latin typeface="Calibri"/>
                <a:cs typeface="Calibri"/>
              </a:rPr>
              <a:t>Devre</a:t>
            </a:r>
            <a:endParaRPr sz="2200">
              <a:latin typeface="Calibri"/>
              <a:cs typeface="Calibri"/>
            </a:endParaRPr>
          </a:p>
          <a:p>
            <a:pPr marL="588010" marR="5080" indent="-575945">
              <a:lnSpc>
                <a:spcPts val="3600"/>
              </a:lnSpc>
              <a:tabLst>
                <a:tab pos="1120140" algn="l"/>
                <a:tab pos="1624330" algn="l"/>
              </a:tabLst>
            </a:pPr>
            <a:r>
              <a:rPr sz="1600" dirty="0">
                <a:latin typeface="Microsoft Sans Serif"/>
                <a:cs typeface="Microsoft Sans Serif"/>
              </a:rPr>
              <a:t>Si=0,7</a:t>
            </a:r>
            <a:r>
              <a:rPr sz="1600" spc="-15" dirty="0">
                <a:latin typeface="Microsoft Sans Serif"/>
                <a:cs typeface="Microsoft Sans Serif"/>
              </a:rPr>
              <a:t> </a:t>
            </a:r>
            <a:r>
              <a:rPr sz="1600" spc="-50" dirty="0">
                <a:latin typeface="Microsoft Sans Serif"/>
                <a:cs typeface="Microsoft Sans Serif"/>
              </a:rPr>
              <a:t>V</a:t>
            </a:r>
            <a:r>
              <a:rPr sz="1600" dirty="0">
                <a:latin typeface="Microsoft Sans Serif"/>
                <a:cs typeface="Microsoft Sans Serif"/>
              </a:rPr>
              <a:t>	</a:t>
            </a:r>
            <a:r>
              <a:rPr sz="2400" baseline="3472" dirty="0">
                <a:latin typeface="Microsoft Sans Serif"/>
                <a:cs typeface="Microsoft Sans Serif"/>
              </a:rPr>
              <a:t>Ge=0,3</a:t>
            </a:r>
            <a:r>
              <a:rPr sz="2400" spc="-37" baseline="3472" dirty="0">
                <a:latin typeface="Microsoft Sans Serif"/>
                <a:cs typeface="Microsoft Sans Serif"/>
              </a:rPr>
              <a:t> </a:t>
            </a:r>
            <a:r>
              <a:rPr sz="2400" spc="-75" baseline="3472" dirty="0">
                <a:latin typeface="Microsoft Sans Serif"/>
                <a:cs typeface="Microsoft Sans Serif"/>
              </a:rPr>
              <a:t>V </a:t>
            </a:r>
            <a:r>
              <a:rPr sz="2400" spc="-37" baseline="3472" dirty="0">
                <a:latin typeface="Microsoft Sans Serif"/>
                <a:cs typeface="Microsoft Sans Serif"/>
              </a:rPr>
              <a:t>D1</a:t>
            </a:r>
            <a:r>
              <a:rPr sz="2400" baseline="3472" dirty="0">
                <a:latin typeface="Microsoft Sans Serif"/>
                <a:cs typeface="Microsoft Sans Serif"/>
              </a:rPr>
              <a:t>		</a:t>
            </a:r>
            <a:r>
              <a:rPr sz="1600" spc="-25" dirty="0">
                <a:latin typeface="Microsoft Sans Serif"/>
                <a:cs typeface="Microsoft Sans Serif"/>
              </a:rPr>
              <a:t>D2</a:t>
            </a:r>
            <a:endParaRPr sz="1600">
              <a:latin typeface="Microsoft Sans Serif"/>
              <a:cs typeface="Microsoft Sans Serif"/>
            </a:endParaRPr>
          </a:p>
        </p:txBody>
      </p:sp>
      <p:sp>
        <p:nvSpPr>
          <p:cNvPr id="50" name="object 50"/>
          <p:cNvSpPr txBox="1"/>
          <p:nvPr/>
        </p:nvSpPr>
        <p:spPr>
          <a:xfrm>
            <a:off x="546303" y="3630929"/>
            <a:ext cx="2938780" cy="360680"/>
          </a:xfrm>
          <a:prstGeom prst="rect">
            <a:avLst/>
          </a:prstGeom>
        </p:spPr>
        <p:txBody>
          <a:bodyPr vert="horz" wrap="square" lIns="0" tIns="12065" rIns="0" bIns="0" rtlCol="0">
            <a:spAutoFit/>
          </a:bodyPr>
          <a:lstStyle/>
          <a:p>
            <a:pPr marL="12700">
              <a:lnSpc>
                <a:spcPct val="100000"/>
              </a:lnSpc>
              <a:spcBef>
                <a:spcPts val="95"/>
              </a:spcBef>
            </a:pPr>
            <a:r>
              <a:rPr sz="2200" dirty="0">
                <a:latin typeface="Calibri"/>
                <a:cs typeface="Calibri"/>
              </a:rPr>
              <a:t>Çizilen</a:t>
            </a:r>
            <a:r>
              <a:rPr sz="2200" spc="-100" dirty="0">
                <a:latin typeface="Calibri"/>
                <a:cs typeface="Calibri"/>
              </a:rPr>
              <a:t> </a:t>
            </a:r>
            <a:r>
              <a:rPr sz="2200" dirty="0">
                <a:latin typeface="Calibri"/>
                <a:cs typeface="Calibri"/>
              </a:rPr>
              <a:t>eşdeğer</a:t>
            </a:r>
            <a:r>
              <a:rPr sz="2200" spc="-70" dirty="0">
                <a:latin typeface="Calibri"/>
                <a:cs typeface="Calibri"/>
              </a:rPr>
              <a:t> </a:t>
            </a:r>
            <a:r>
              <a:rPr sz="2200" spc="-10" dirty="0">
                <a:latin typeface="Calibri"/>
                <a:cs typeface="Calibri"/>
              </a:rPr>
              <a:t>devreden;</a:t>
            </a:r>
            <a:endParaRPr sz="2200">
              <a:latin typeface="Calibri"/>
              <a:cs typeface="Calibri"/>
            </a:endParaRPr>
          </a:p>
        </p:txBody>
      </p:sp>
      <p:sp>
        <p:nvSpPr>
          <p:cNvPr id="51" name="object 51"/>
          <p:cNvSpPr/>
          <p:nvPr/>
        </p:nvSpPr>
        <p:spPr>
          <a:xfrm>
            <a:off x="380500" y="5980947"/>
            <a:ext cx="1284605" cy="43180"/>
          </a:xfrm>
          <a:custGeom>
            <a:avLst/>
            <a:gdLst/>
            <a:ahLst/>
            <a:cxnLst/>
            <a:rect l="l" t="t" r="r" b="b"/>
            <a:pathLst>
              <a:path w="1284605" h="43179">
                <a:moveTo>
                  <a:pt x="0" y="42812"/>
                </a:moveTo>
                <a:lnTo>
                  <a:pt x="1284527" y="42812"/>
                </a:lnTo>
              </a:path>
              <a:path w="1284605" h="43179">
                <a:moveTo>
                  <a:pt x="0" y="0"/>
                </a:moveTo>
                <a:lnTo>
                  <a:pt x="1284527" y="0"/>
                </a:lnTo>
              </a:path>
            </a:pathLst>
          </a:custGeom>
          <a:ln w="14513">
            <a:solidFill>
              <a:srgbClr val="000000"/>
            </a:solidFill>
          </a:ln>
        </p:spPr>
        <p:txBody>
          <a:bodyPr wrap="square" lIns="0" tIns="0" rIns="0" bIns="0" rtlCol="0"/>
          <a:lstStyle/>
          <a:p>
            <a:endParaRPr/>
          </a:p>
        </p:txBody>
      </p:sp>
      <p:sp>
        <p:nvSpPr>
          <p:cNvPr id="52" name="object 52"/>
          <p:cNvSpPr txBox="1"/>
          <p:nvPr/>
        </p:nvSpPr>
        <p:spPr>
          <a:xfrm>
            <a:off x="311468" y="4061099"/>
            <a:ext cx="3617595" cy="1833880"/>
          </a:xfrm>
          <a:prstGeom prst="rect">
            <a:avLst/>
          </a:prstGeom>
        </p:spPr>
        <p:txBody>
          <a:bodyPr vert="horz" wrap="square" lIns="0" tIns="13970" rIns="0" bIns="0" rtlCol="0">
            <a:spAutoFit/>
          </a:bodyPr>
          <a:lstStyle/>
          <a:p>
            <a:pPr marL="63500">
              <a:lnSpc>
                <a:spcPct val="100000"/>
              </a:lnSpc>
              <a:spcBef>
                <a:spcPts val="110"/>
              </a:spcBef>
            </a:pPr>
            <a:r>
              <a:rPr sz="2700" dirty="0">
                <a:latin typeface="Times New Roman"/>
                <a:cs typeface="Times New Roman"/>
              </a:rPr>
              <a:t>V</a:t>
            </a:r>
            <a:r>
              <a:rPr sz="2325" baseline="-23297" dirty="0">
                <a:latin typeface="Times New Roman"/>
                <a:cs typeface="Times New Roman"/>
              </a:rPr>
              <a:t>0</a:t>
            </a:r>
            <a:r>
              <a:rPr sz="2325" spc="367" baseline="-23297" dirty="0">
                <a:latin typeface="Times New Roman"/>
                <a:cs typeface="Times New Roman"/>
              </a:rPr>
              <a:t> </a:t>
            </a:r>
            <a:r>
              <a:rPr sz="2700" dirty="0">
                <a:latin typeface="Symbol"/>
                <a:cs typeface="Symbol"/>
              </a:rPr>
              <a:t></a:t>
            </a:r>
            <a:r>
              <a:rPr sz="2700" spc="-120" dirty="0">
                <a:latin typeface="Times New Roman"/>
                <a:cs typeface="Times New Roman"/>
              </a:rPr>
              <a:t> </a:t>
            </a:r>
            <a:r>
              <a:rPr sz="2700" dirty="0">
                <a:latin typeface="Times New Roman"/>
                <a:cs typeface="Times New Roman"/>
              </a:rPr>
              <a:t>V</a:t>
            </a:r>
            <a:r>
              <a:rPr sz="2325" baseline="-23297" dirty="0">
                <a:latin typeface="Times New Roman"/>
                <a:cs typeface="Times New Roman"/>
              </a:rPr>
              <a:t>R</a:t>
            </a:r>
            <a:r>
              <a:rPr sz="2325" spc="89" baseline="-23297" dirty="0">
                <a:latin typeface="Times New Roman"/>
                <a:cs typeface="Times New Roman"/>
              </a:rPr>
              <a:t>  </a:t>
            </a:r>
            <a:r>
              <a:rPr sz="2700" dirty="0">
                <a:latin typeface="Symbol"/>
                <a:cs typeface="Symbol"/>
              </a:rPr>
              <a:t></a:t>
            </a:r>
            <a:r>
              <a:rPr sz="2700" spc="-120" dirty="0">
                <a:latin typeface="Times New Roman"/>
                <a:cs typeface="Times New Roman"/>
              </a:rPr>
              <a:t> </a:t>
            </a:r>
            <a:r>
              <a:rPr sz="2700" dirty="0">
                <a:latin typeface="Times New Roman"/>
                <a:cs typeface="Times New Roman"/>
              </a:rPr>
              <a:t>E</a:t>
            </a:r>
            <a:r>
              <a:rPr sz="2700" spc="-180" dirty="0">
                <a:latin typeface="Times New Roman"/>
                <a:cs typeface="Times New Roman"/>
              </a:rPr>
              <a:t> </a:t>
            </a:r>
            <a:r>
              <a:rPr sz="2700" dirty="0">
                <a:latin typeface="Symbol"/>
                <a:cs typeface="Symbol"/>
              </a:rPr>
              <a:t></a:t>
            </a:r>
            <a:r>
              <a:rPr sz="2700" spc="-275" dirty="0">
                <a:latin typeface="Times New Roman"/>
                <a:cs typeface="Times New Roman"/>
              </a:rPr>
              <a:t> </a:t>
            </a:r>
            <a:r>
              <a:rPr sz="2700" dirty="0">
                <a:latin typeface="Times New Roman"/>
                <a:cs typeface="Times New Roman"/>
              </a:rPr>
              <a:t>(V</a:t>
            </a:r>
            <a:r>
              <a:rPr sz="2325" baseline="-23297" dirty="0">
                <a:latin typeface="Times New Roman"/>
                <a:cs typeface="Times New Roman"/>
              </a:rPr>
              <a:t>D1</a:t>
            </a:r>
            <a:r>
              <a:rPr sz="2325" spc="225" baseline="-23297" dirty="0">
                <a:latin typeface="Times New Roman"/>
                <a:cs typeface="Times New Roman"/>
              </a:rPr>
              <a:t> </a:t>
            </a:r>
            <a:r>
              <a:rPr sz="2700" dirty="0">
                <a:latin typeface="Symbol"/>
                <a:cs typeface="Symbol"/>
              </a:rPr>
              <a:t></a:t>
            </a:r>
            <a:r>
              <a:rPr sz="2700" spc="-180" dirty="0">
                <a:latin typeface="Times New Roman"/>
                <a:cs typeface="Times New Roman"/>
              </a:rPr>
              <a:t> </a:t>
            </a:r>
            <a:r>
              <a:rPr sz="2700" spc="-60" dirty="0">
                <a:latin typeface="Times New Roman"/>
                <a:cs typeface="Times New Roman"/>
              </a:rPr>
              <a:t>V</a:t>
            </a:r>
            <a:r>
              <a:rPr sz="2325" spc="-89" baseline="-23297" dirty="0">
                <a:latin typeface="Times New Roman"/>
                <a:cs typeface="Times New Roman"/>
              </a:rPr>
              <a:t>D2</a:t>
            </a:r>
            <a:r>
              <a:rPr sz="2325" spc="-127" baseline="-23297" dirty="0">
                <a:latin typeface="Times New Roman"/>
                <a:cs typeface="Times New Roman"/>
              </a:rPr>
              <a:t> </a:t>
            </a:r>
            <a:r>
              <a:rPr sz="2700" spc="-50" dirty="0">
                <a:latin typeface="Times New Roman"/>
                <a:cs typeface="Times New Roman"/>
              </a:rPr>
              <a:t>)</a:t>
            </a:r>
            <a:endParaRPr sz="2700">
              <a:latin typeface="Times New Roman"/>
              <a:cs typeface="Times New Roman"/>
            </a:endParaRPr>
          </a:p>
          <a:p>
            <a:pPr marL="63500" marR="848994">
              <a:lnSpc>
                <a:spcPct val="169500"/>
              </a:lnSpc>
            </a:pPr>
            <a:r>
              <a:rPr sz="2700" dirty="0">
                <a:latin typeface="Times New Roman"/>
                <a:cs typeface="Times New Roman"/>
              </a:rPr>
              <a:t>V</a:t>
            </a:r>
            <a:r>
              <a:rPr sz="2325" baseline="-25089" dirty="0">
                <a:latin typeface="Times New Roman"/>
                <a:cs typeface="Times New Roman"/>
              </a:rPr>
              <a:t>0</a:t>
            </a:r>
            <a:r>
              <a:rPr sz="2325" spc="525" baseline="-25089" dirty="0">
                <a:latin typeface="Times New Roman"/>
                <a:cs typeface="Times New Roman"/>
              </a:rPr>
              <a:t> </a:t>
            </a:r>
            <a:r>
              <a:rPr sz="2700" dirty="0">
                <a:latin typeface="Symbol"/>
                <a:cs typeface="Symbol"/>
              </a:rPr>
              <a:t></a:t>
            </a:r>
            <a:r>
              <a:rPr sz="2700" spc="-355" dirty="0">
                <a:latin typeface="Times New Roman"/>
                <a:cs typeface="Times New Roman"/>
              </a:rPr>
              <a:t> </a:t>
            </a:r>
            <a:r>
              <a:rPr sz="2700" spc="-10" dirty="0">
                <a:latin typeface="Times New Roman"/>
                <a:cs typeface="Times New Roman"/>
              </a:rPr>
              <a:t>12</a:t>
            </a:r>
            <a:r>
              <a:rPr sz="2700" spc="-260" dirty="0">
                <a:latin typeface="Times New Roman"/>
                <a:cs typeface="Times New Roman"/>
              </a:rPr>
              <a:t> </a:t>
            </a:r>
            <a:r>
              <a:rPr sz="2700" dirty="0">
                <a:latin typeface="Symbol"/>
                <a:cs typeface="Symbol"/>
              </a:rPr>
              <a:t></a:t>
            </a:r>
            <a:r>
              <a:rPr sz="2700" spc="-275" dirty="0">
                <a:latin typeface="Times New Roman"/>
                <a:cs typeface="Times New Roman"/>
              </a:rPr>
              <a:t> </a:t>
            </a:r>
            <a:r>
              <a:rPr sz="2700" spc="-10" dirty="0">
                <a:latin typeface="Times New Roman"/>
                <a:cs typeface="Times New Roman"/>
              </a:rPr>
              <a:t>(0,7</a:t>
            </a:r>
            <a:r>
              <a:rPr sz="2700" spc="-240" dirty="0">
                <a:latin typeface="Times New Roman"/>
                <a:cs typeface="Times New Roman"/>
              </a:rPr>
              <a:t> </a:t>
            </a:r>
            <a:r>
              <a:rPr sz="2700" dirty="0">
                <a:latin typeface="Symbol"/>
                <a:cs typeface="Symbol"/>
              </a:rPr>
              <a:t></a:t>
            </a:r>
            <a:r>
              <a:rPr sz="2700" spc="-225" dirty="0">
                <a:latin typeface="Times New Roman"/>
                <a:cs typeface="Times New Roman"/>
              </a:rPr>
              <a:t> </a:t>
            </a:r>
            <a:r>
              <a:rPr sz="2700" spc="-20" dirty="0">
                <a:latin typeface="Times New Roman"/>
                <a:cs typeface="Times New Roman"/>
              </a:rPr>
              <a:t>0,3) </a:t>
            </a:r>
            <a:r>
              <a:rPr sz="2700" dirty="0">
                <a:latin typeface="Times New Roman"/>
                <a:cs typeface="Times New Roman"/>
              </a:rPr>
              <a:t>V</a:t>
            </a:r>
            <a:r>
              <a:rPr sz="2325" baseline="-25089" dirty="0">
                <a:latin typeface="Times New Roman"/>
                <a:cs typeface="Times New Roman"/>
              </a:rPr>
              <a:t>0</a:t>
            </a:r>
            <a:r>
              <a:rPr sz="2325" spc="487" baseline="-25089" dirty="0">
                <a:latin typeface="Times New Roman"/>
                <a:cs typeface="Times New Roman"/>
              </a:rPr>
              <a:t> </a:t>
            </a:r>
            <a:r>
              <a:rPr sz="2700" dirty="0">
                <a:latin typeface="Symbol"/>
                <a:cs typeface="Symbol"/>
              </a:rPr>
              <a:t></a:t>
            </a:r>
            <a:r>
              <a:rPr sz="2700" spc="-355" dirty="0">
                <a:latin typeface="Times New Roman"/>
                <a:cs typeface="Times New Roman"/>
              </a:rPr>
              <a:t> </a:t>
            </a:r>
            <a:r>
              <a:rPr sz="2700" spc="-10" dirty="0">
                <a:latin typeface="Times New Roman"/>
                <a:cs typeface="Times New Roman"/>
              </a:rPr>
              <a:t>11</a:t>
            </a:r>
            <a:r>
              <a:rPr sz="2700" spc="-390" dirty="0">
                <a:latin typeface="Times New Roman"/>
                <a:cs typeface="Times New Roman"/>
              </a:rPr>
              <a:t> </a:t>
            </a:r>
            <a:r>
              <a:rPr sz="2700" spc="-50" dirty="0">
                <a:latin typeface="Times New Roman"/>
                <a:cs typeface="Times New Roman"/>
              </a:rPr>
              <a:t>V</a:t>
            </a:r>
            <a:endParaRPr sz="2700">
              <a:latin typeface="Times New Roman"/>
              <a:cs typeface="Times New Roman"/>
            </a:endParaRPr>
          </a:p>
        </p:txBody>
      </p:sp>
      <p:sp>
        <p:nvSpPr>
          <p:cNvPr id="53" name="object 53"/>
          <p:cNvSpPr/>
          <p:nvPr/>
        </p:nvSpPr>
        <p:spPr>
          <a:xfrm>
            <a:off x="8058196" y="4300594"/>
            <a:ext cx="688340" cy="0"/>
          </a:xfrm>
          <a:custGeom>
            <a:avLst/>
            <a:gdLst/>
            <a:ahLst/>
            <a:cxnLst/>
            <a:rect l="l" t="t" r="r" b="b"/>
            <a:pathLst>
              <a:path w="688340">
                <a:moveTo>
                  <a:pt x="0" y="0"/>
                </a:moveTo>
                <a:lnTo>
                  <a:pt x="688056" y="0"/>
                </a:lnTo>
              </a:path>
            </a:pathLst>
          </a:custGeom>
          <a:ln w="14410">
            <a:solidFill>
              <a:srgbClr val="000000"/>
            </a:solidFill>
          </a:ln>
        </p:spPr>
        <p:txBody>
          <a:bodyPr wrap="square" lIns="0" tIns="0" rIns="0" bIns="0" rtlCol="0"/>
          <a:lstStyle/>
          <a:p>
            <a:endParaRPr/>
          </a:p>
        </p:txBody>
      </p:sp>
      <p:sp>
        <p:nvSpPr>
          <p:cNvPr id="54" name="object 54"/>
          <p:cNvSpPr/>
          <p:nvPr/>
        </p:nvSpPr>
        <p:spPr>
          <a:xfrm>
            <a:off x="4779684" y="5534407"/>
            <a:ext cx="1726564" cy="43815"/>
          </a:xfrm>
          <a:custGeom>
            <a:avLst/>
            <a:gdLst/>
            <a:ahLst/>
            <a:cxnLst/>
            <a:rect l="l" t="t" r="r" b="b"/>
            <a:pathLst>
              <a:path w="1726565" h="43814">
                <a:moveTo>
                  <a:pt x="0" y="43229"/>
                </a:moveTo>
                <a:lnTo>
                  <a:pt x="1726507" y="43229"/>
                </a:lnTo>
              </a:path>
              <a:path w="1726565" h="43814">
                <a:moveTo>
                  <a:pt x="0" y="0"/>
                </a:moveTo>
                <a:lnTo>
                  <a:pt x="1726507" y="0"/>
                </a:lnTo>
              </a:path>
            </a:pathLst>
          </a:custGeom>
          <a:ln w="14199">
            <a:solidFill>
              <a:srgbClr val="000000"/>
            </a:solidFill>
          </a:ln>
        </p:spPr>
        <p:txBody>
          <a:bodyPr wrap="square" lIns="0" tIns="0" rIns="0" bIns="0" rtlCol="0"/>
          <a:lstStyle/>
          <a:p>
            <a:endParaRPr/>
          </a:p>
        </p:txBody>
      </p:sp>
      <p:sp>
        <p:nvSpPr>
          <p:cNvPr id="55" name="object 55"/>
          <p:cNvSpPr txBox="1"/>
          <p:nvPr/>
        </p:nvSpPr>
        <p:spPr>
          <a:xfrm>
            <a:off x="7372729" y="4301620"/>
            <a:ext cx="1363980" cy="437515"/>
          </a:xfrm>
          <a:prstGeom prst="rect">
            <a:avLst/>
          </a:prstGeom>
        </p:spPr>
        <p:txBody>
          <a:bodyPr vert="horz" wrap="square" lIns="0" tIns="12700" rIns="0" bIns="0" rtlCol="0">
            <a:spAutoFit/>
          </a:bodyPr>
          <a:lstStyle/>
          <a:p>
            <a:pPr marL="12700">
              <a:lnSpc>
                <a:spcPct val="100000"/>
              </a:lnSpc>
              <a:spcBef>
                <a:spcPts val="100"/>
              </a:spcBef>
              <a:tabLst>
                <a:tab pos="697230" algn="l"/>
              </a:tabLst>
            </a:pPr>
            <a:r>
              <a:rPr sz="2700" spc="-50" dirty="0">
                <a:latin typeface="Times New Roman"/>
                <a:cs typeface="Times New Roman"/>
              </a:rPr>
              <a:t>I</a:t>
            </a:r>
            <a:r>
              <a:rPr sz="2700" dirty="0">
                <a:latin typeface="Times New Roman"/>
                <a:cs typeface="Times New Roman"/>
              </a:rPr>
              <a:t>	</a:t>
            </a:r>
            <a:r>
              <a:rPr sz="2700" spc="-40" dirty="0">
                <a:latin typeface="Times New Roman"/>
                <a:cs typeface="Times New Roman"/>
              </a:rPr>
              <a:t>5,6K</a:t>
            </a:r>
            <a:endParaRPr sz="2700">
              <a:latin typeface="Times New Roman"/>
              <a:cs typeface="Times New Roman"/>
            </a:endParaRPr>
          </a:p>
        </p:txBody>
      </p:sp>
      <p:sp>
        <p:nvSpPr>
          <p:cNvPr id="61" name="object 61"/>
          <p:cNvSpPr txBox="1">
            <a:spLocks noGrp="1"/>
          </p:cNvSpPr>
          <p:nvPr>
            <p:ph type="sldNum" sz="quarter" idx="7"/>
          </p:nvPr>
        </p:nvSpPr>
        <p:spPr>
          <a:prstGeom prst="rect">
            <a:avLst/>
          </a:prstGeom>
        </p:spPr>
        <p:txBody>
          <a:bodyPr vert="horz" wrap="square" lIns="0" tIns="0" rIns="0" bIns="0" rtlCol="0">
            <a:spAutoFit/>
          </a:bodyPr>
          <a:lstStyle/>
          <a:p>
            <a:pPr marL="38100">
              <a:lnSpc>
                <a:spcPts val="3145"/>
              </a:lnSpc>
            </a:pPr>
            <a:fld id="{81D60167-4931-47E6-BA6A-407CBD079E47}" type="slidenum">
              <a:rPr sz="3200" b="1" spc="-25" dirty="0">
                <a:latin typeface="Calibri"/>
                <a:cs typeface="Calibri"/>
              </a:rPr>
              <a:t>37</a:t>
            </a:fld>
            <a:endParaRPr sz="3200">
              <a:latin typeface="Calibri"/>
              <a:cs typeface="Calibri"/>
            </a:endParaRPr>
          </a:p>
        </p:txBody>
      </p:sp>
      <p:sp>
        <p:nvSpPr>
          <p:cNvPr id="56" name="object 56"/>
          <p:cNvSpPr txBox="1"/>
          <p:nvPr/>
        </p:nvSpPr>
        <p:spPr>
          <a:xfrm>
            <a:off x="7350750" y="3811659"/>
            <a:ext cx="1229995" cy="437515"/>
          </a:xfrm>
          <a:prstGeom prst="rect">
            <a:avLst/>
          </a:prstGeom>
        </p:spPr>
        <p:txBody>
          <a:bodyPr vert="horz" wrap="square" lIns="0" tIns="12700" rIns="0" bIns="0" rtlCol="0">
            <a:spAutoFit/>
          </a:bodyPr>
          <a:lstStyle/>
          <a:p>
            <a:pPr marL="12700">
              <a:lnSpc>
                <a:spcPct val="100000"/>
              </a:lnSpc>
              <a:spcBef>
                <a:spcPts val="100"/>
              </a:spcBef>
              <a:tabLst>
                <a:tab pos="886460" algn="l"/>
              </a:tabLst>
            </a:pPr>
            <a:r>
              <a:rPr sz="2700" spc="-50" dirty="0">
                <a:latin typeface="Times New Roman"/>
                <a:cs typeface="Times New Roman"/>
              </a:rPr>
              <a:t>V</a:t>
            </a:r>
            <a:r>
              <a:rPr sz="2700" dirty="0">
                <a:latin typeface="Times New Roman"/>
                <a:cs typeface="Times New Roman"/>
              </a:rPr>
              <a:t>	</a:t>
            </a:r>
            <a:r>
              <a:rPr sz="2700" spc="-25" dirty="0">
                <a:latin typeface="Times New Roman"/>
                <a:cs typeface="Times New Roman"/>
              </a:rPr>
              <a:t>11</a:t>
            </a:r>
            <a:endParaRPr sz="2700">
              <a:latin typeface="Times New Roman"/>
              <a:cs typeface="Times New Roman"/>
            </a:endParaRPr>
          </a:p>
        </p:txBody>
      </p:sp>
      <p:sp>
        <p:nvSpPr>
          <p:cNvPr id="57" name="object 57"/>
          <p:cNvSpPr txBox="1"/>
          <p:nvPr/>
        </p:nvSpPr>
        <p:spPr>
          <a:xfrm>
            <a:off x="7493413" y="4530118"/>
            <a:ext cx="166370" cy="266065"/>
          </a:xfrm>
          <a:prstGeom prst="rect">
            <a:avLst/>
          </a:prstGeom>
        </p:spPr>
        <p:txBody>
          <a:bodyPr vert="horz" wrap="square" lIns="0" tIns="15875" rIns="0" bIns="0" rtlCol="0">
            <a:spAutoFit/>
          </a:bodyPr>
          <a:lstStyle/>
          <a:p>
            <a:pPr marL="12700">
              <a:lnSpc>
                <a:spcPct val="100000"/>
              </a:lnSpc>
              <a:spcBef>
                <a:spcPts val="125"/>
              </a:spcBef>
            </a:pPr>
            <a:r>
              <a:rPr sz="1550" spc="-50" dirty="0">
                <a:latin typeface="Times New Roman"/>
                <a:cs typeface="Times New Roman"/>
              </a:rPr>
              <a:t>D</a:t>
            </a:r>
            <a:endParaRPr sz="1550">
              <a:latin typeface="Times New Roman"/>
              <a:cs typeface="Times New Roman"/>
            </a:endParaRPr>
          </a:p>
        </p:txBody>
      </p:sp>
      <p:sp>
        <p:nvSpPr>
          <p:cNvPr id="58" name="object 58"/>
          <p:cNvSpPr txBox="1"/>
          <p:nvPr/>
        </p:nvSpPr>
        <p:spPr>
          <a:xfrm>
            <a:off x="4736257" y="4030551"/>
            <a:ext cx="3283585" cy="437515"/>
          </a:xfrm>
          <a:prstGeom prst="rect">
            <a:avLst/>
          </a:prstGeom>
        </p:spPr>
        <p:txBody>
          <a:bodyPr vert="horz" wrap="square" lIns="0" tIns="12700" rIns="0" bIns="0" rtlCol="0">
            <a:spAutoFit/>
          </a:bodyPr>
          <a:lstStyle/>
          <a:p>
            <a:pPr marL="38100">
              <a:lnSpc>
                <a:spcPct val="100000"/>
              </a:lnSpc>
              <a:spcBef>
                <a:spcPts val="100"/>
              </a:spcBef>
              <a:tabLst>
                <a:tab pos="2836545" algn="l"/>
                <a:tab pos="3061970" algn="l"/>
              </a:tabLst>
            </a:pPr>
            <a:r>
              <a:rPr sz="2700" dirty="0">
                <a:latin typeface="Times New Roman"/>
                <a:cs typeface="Times New Roman"/>
              </a:rPr>
              <a:t>I</a:t>
            </a:r>
            <a:r>
              <a:rPr sz="2325" baseline="-25089" dirty="0">
                <a:latin typeface="Times New Roman"/>
                <a:cs typeface="Times New Roman"/>
              </a:rPr>
              <a:t>D1</a:t>
            </a:r>
            <a:r>
              <a:rPr sz="2700" dirty="0">
                <a:latin typeface="Symbol"/>
                <a:cs typeface="Symbol"/>
              </a:rPr>
              <a:t></a:t>
            </a:r>
            <a:r>
              <a:rPr sz="2700" spc="-70" dirty="0">
                <a:latin typeface="Times New Roman"/>
                <a:cs typeface="Times New Roman"/>
              </a:rPr>
              <a:t> </a:t>
            </a:r>
            <a:r>
              <a:rPr sz="2700" dirty="0">
                <a:latin typeface="Times New Roman"/>
                <a:cs typeface="Times New Roman"/>
              </a:rPr>
              <a:t>I</a:t>
            </a:r>
            <a:r>
              <a:rPr sz="2325" baseline="-25089" dirty="0">
                <a:latin typeface="Times New Roman"/>
                <a:cs typeface="Times New Roman"/>
              </a:rPr>
              <a:t>D2</a:t>
            </a:r>
            <a:r>
              <a:rPr sz="2325" spc="697" baseline="-25089" dirty="0">
                <a:latin typeface="Times New Roman"/>
                <a:cs typeface="Times New Roman"/>
              </a:rPr>
              <a:t> </a:t>
            </a:r>
            <a:r>
              <a:rPr sz="2700" spc="-60" dirty="0">
                <a:latin typeface="Symbol"/>
                <a:cs typeface="Symbol"/>
              </a:rPr>
              <a:t></a:t>
            </a:r>
            <a:r>
              <a:rPr sz="2700" spc="-70" dirty="0">
                <a:latin typeface="Times New Roman"/>
                <a:cs typeface="Times New Roman"/>
              </a:rPr>
              <a:t> </a:t>
            </a:r>
            <a:r>
              <a:rPr sz="2700" dirty="0">
                <a:latin typeface="Times New Roman"/>
                <a:cs typeface="Times New Roman"/>
              </a:rPr>
              <a:t>I</a:t>
            </a:r>
            <a:r>
              <a:rPr sz="2325" baseline="-25089" dirty="0">
                <a:latin typeface="Times New Roman"/>
                <a:cs typeface="Times New Roman"/>
              </a:rPr>
              <a:t>D</a:t>
            </a:r>
            <a:r>
              <a:rPr sz="2325" spc="705" baseline="-25089" dirty="0">
                <a:latin typeface="Times New Roman"/>
                <a:cs typeface="Times New Roman"/>
              </a:rPr>
              <a:t> </a:t>
            </a:r>
            <a:r>
              <a:rPr sz="2700" spc="-60" dirty="0">
                <a:latin typeface="Symbol"/>
                <a:cs typeface="Symbol"/>
              </a:rPr>
              <a:t></a:t>
            </a:r>
            <a:r>
              <a:rPr sz="2700" spc="-70" dirty="0">
                <a:latin typeface="Times New Roman"/>
                <a:cs typeface="Times New Roman"/>
              </a:rPr>
              <a:t> </a:t>
            </a:r>
            <a:r>
              <a:rPr sz="2700" dirty="0">
                <a:latin typeface="Times New Roman"/>
                <a:cs typeface="Times New Roman"/>
              </a:rPr>
              <a:t>I</a:t>
            </a:r>
            <a:r>
              <a:rPr sz="2325" baseline="-25089" dirty="0">
                <a:latin typeface="Times New Roman"/>
                <a:cs typeface="Times New Roman"/>
              </a:rPr>
              <a:t>R</a:t>
            </a:r>
            <a:r>
              <a:rPr sz="2325" spc="750" baseline="-25089" dirty="0">
                <a:latin typeface="Times New Roman"/>
                <a:cs typeface="Times New Roman"/>
              </a:rPr>
              <a:t> </a:t>
            </a:r>
            <a:r>
              <a:rPr sz="2700" dirty="0">
                <a:latin typeface="Symbol"/>
                <a:cs typeface="Symbol"/>
              </a:rPr>
              <a:t></a:t>
            </a:r>
            <a:r>
              <a:rPr sz="2700" spc="-20" dirty="0">
                <a:latin typeface="Times New Roman"/>
                <a:cs typeface="Times New Roman"/>
              </a:rPr>
              <a:t> </a:t>
            </a:r>
            <a:r>
              <a:rPr sz="2325" u="heavy" baseline="37634" dirty="0">
                <a:uFill>
                  <a:solidFill>
                    <a:srgbClr val="000000"/>
                  </a:solidFill>
                </a:uFill>
                <a:latin typeface="Times New Roman"/>
                <a:cs typeface="Times New Roman"/>
              </a:rPr>
              <a:t>	</a:t>
            </a:r>
            <a:r>
              <a:rPr sz="2325" u="heavy" spc="-75" baseline="37634" dirty="0">
                <a:uFill>
                  <a:solidFill>
                    <a:srgbClr val="000000"/>
                  </a:solidFill>
                </a:uFill>
                <a:latin typeface="Times New Roman"/>
                <a:cs typeface="Times New Roman"/>
              </a:rPr>
              <a:t>0</a:t>
            </a:r>
            <a:r>
              <a:rPr sz="2325" baseline="37634" dirty="0">
                <a:latin typeface="Times New Roman"/>
                <a:cs typeface="Times New Roman"/>
              </a:rPr>
              <a:t>	</a:t>
            </a:r>
            <a:r>
              <a:rPr sz="2700" spc="-50" dirty="0">
                <a:latin typeface="Symbol"/>
                <a:cs typeface="Symbol"/>
              </a:rPr>
              <a:t></a:t>
            </a:r>
            <a:endParaRPr sz="2700">
              <a:latin typeface="Symbol"/>
              <a:cs typeface="Symbol"/>
            </a:endParaRPr>
          </a:p>
        </p:txBody>
      </p:sp>
      <p:sp>
        <p:nvSpPr>
          <p:cNvPr id="59" name="object 59"/>
          <p:cNvSpPr txBox="1"/>
          <p:nvPr/>
        </p:nvSpPr>
        <p:spPr>
          <a:xfrm>
            <a:off x="4906864" y="5221148"/>
            <a:ext cx="166370" cy="266065"/>
          </a:xfrm>
          <a:prstGeom prst="rect">
            <a:avLst/>
          </a:prstGeom>
        </p:spPr>
        <p:txBody>
          <a:bodyPr vert="horz" wrap="square" lIns="0" tIns="15875" rIns="0" bIns="0" rtlCol="0">
            <a:spAutoFit/>
          </a:bodyPr>
          <a:lstStyle/>
          <a:p>
            <a:pPr marL="12700">
              <a:lnSpc>
                <a:spcPct val="100000"/>
              </a:lnSpc>
              <a:spcBef>
                <a:spcPts val="125"/>
              </a:spcBef>
            </a:pPr>
            <a:r>
              <a:rPr sz="1550" i="1" spc="-50" dirty="0">
                <a:latin typeface="Times New Roman"/>
                <a:cs typeface="Times New Roman"/>
              </a:rPr>
              <a:t>D</a:t>
            </a:r>
            <a:endParaRPr sz="1550">
              <a:latin typeface="Times New Roman"/>
              <a:cs typeface="Times New Roman"/>
            </a:endParaRPr>
          </a:p>
        </p:txBody>
      </p:sp>
      <p:sp>
        <p:nvSpPr>
          <p:cNvPr id="60" name="object 60"/>
          <p:cNvSpPr txBox="1"/>
          <p:nvPr/>
        </p:nvSpPr>
        <p:spPr>
          <a:xfrm>
            <a:off x="4771648" y="4992640"/>
            <a:ext cx="1741170" cy="437515"/>
          </a:xfrm>
          <a:prstGeom prst="rect">
            <a:avLst/>
          </a:prstGeom>
        </p:spPr>
        <p:txBody>
          <a:bodyPr vert="horz" wrap="square" lIns="0" tIns="12700" rIns="0" bIns="0" rtlCol="0">
            <a:spAutoFit/>
          </a:bodyPr>
          <a:lstStyle/>
          <a:p>
            <a:pPr marL="12700">
              <a:lnSpc>
                <a:spcPct val="100000"/>
              </a:lnSpc>
              <a:spcBef>
                <a:spcPts val="100"/>
              </a:spcBef>
              <a:tabLst>
                <a:tab pos="393065" algn="l"/>
              </a:tabLst>
            </a:pPr>
            <a:r>
              <a:rPr sz="2700" i="1" spc="-50" dirty="0">
                <a:latin typeface="Times New Roman"/>
                <a:cs typeface="Times New Roman"/>
              </a:rPr>
              <a:t>I</a:t>
            </a:r>
            <a:r>
              <a:rPr sz="2700" i="1" dirty="0">
                <a:latin typeface="Times New Roman"/>
                <a:cs typeface="Times New Roman"/>
              </a:rPr>
              <a:t>	</a:t>
            </a:r>
            <a:r>
              <a:rPr sz="2700" spc="-65" dirty="0">
                <a:latin typeface="Symbol"/>
                <a:cs typeface="Symbol"/>
              </a:rPr>
              <a:t></a:t>
            </a:r>
            <a:r>
              <a:rPr sz="2700" spc="-385" dirty="0">
                <a:latin typeface="Times New Roman"/>
                <a:cs typeface="Times New Roman"/>
              </a:rPr>
              <a:t> </a:t>
            </a:r>
            <a:r>
              <a:rPr sz="2700" spc="-50" dirty="0">
                <a:latin typeface="Times New Roman"/>
                <a:cs typeface="Times New Roman"/>
              </a:rPr>
              <a:t>1,96</a:t>
            </a:r>
            <a:r>
              <a:rPr sz="2700" spc="-190" dirty="0">
                <a:latin typeface="Times New Roman"/>
                <a:cs typeface="Times New Roman"/>
              </a:rPr>
              <a:t> </a:t>
            </a:r>
            <a:r>
              <a:rPr sz="2700" spc="-114" dirty="0">
                <a:latin typeface="Times New Roman"/>
                <a:cs typeface="Times New Roman"/>
              </a:rPr>
              <a:t>mA</a:t>
            </a:r>
            <a:endParaRPr sz="2700">
              <a:latin typeface="Times New Roman"/>
              <a:cs typeface="Times New Roman"/>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6070" y="47625"/>
            <a:ext cx="3528695" cy="467995"/>
          </a:xfrm>
          <a:prstGeom prst="rect">
            <a:avLst/>
          </a:prstGeom>
        </p:spPr>
        <p:txBody>
          <a:bodyPr vert="horz" wrap="square" lIns="0" tIns="12700" rIns="0" bIns="0" rtlCol="0">
            <a:spAutoFit/>
          </a:bodyPr>
          <a:lstStyle/>
          <a:p>
            <a:pPr marL="38100">
              <a:lnSpc>
                <a:spcPct val="100000"/>
              </a:lnSpc>
              <a:spcBef>
                <a:spcPts val="100"/>
              </a:spcBef>
            </a:pPr>
            <a:r>
              <a:rPr dirty="0"/>
              <a:t>I</a:t>
            </a:r>
            <a:r>
              <a:rPr sz="2850" baseline="-20467" dirty="0"/>
              <a:t>D</a:t>
            </a:r>
            <a:r>
              <a:rPr sz="2850" spc="277" baseline="-20467" dirty="0"/>
              <a:t> </a:t>
            </a:r>
            <a:r>
              <a:rPr sz="2900" dirty="0"/>
              <a:t>,</a:t>
            </a:r>
            <a:r>
              <a:rPr sz="2900" spc="-35" dirty="0"/>
              <a:t> </a:t>
            </a:r>
            <a:r>
              <a:rPr sz="2900" dirty="0"/>
              <a:t>V</a:t>
            </a:r>
            <a:r>
              <a:rPr sz="2850" baseline="-20467" dirty="0"/>
              <a:t>D2</a:t>
            </a:r>
            <a:r>
              <a:rPr sz="2850" spc="292" baseline="-20467" dirty="0"/>
              <a:t> </a:t>
            </a:r>
            <a:r>
              <a:rPr sz="2900" dirty="0"/>
              <a:t>ve</a:t>
            </a:r>
            <a:r>
              <a:rPr sz="2900" spc="-40" dirty="0"/>
              <a:t> </a:t>
            </a:r>
            <a:r>
              <a:rPr sz="2900" dirty="0"/>
              <a:t>V</a:t>
            </a:r>
            <a:r>
              <a:rPr sz="2850" baseline="-20467" dirty="0"/>
              <a:t>0</a:t>
            </a:r>
            <a:r>
              <a:rPr sz="2850" spc="300" baseline="-20467" dirty="0"/>
              <a:t> </a:t>
            </a:r>
            <a:r>
              <a:rPr sz="2900" dirty="0"/>
              <a:t>’ı</a:t>
            </a:r>
            <a:r>
              <a:rPr sz="2900" spc="-40" dirty="0"/>
              <a:t> </a:t>
            </a:r>
            <a:r>
              <a:rPr sz="2900" spc="-10" dirty="0"/>
              <a:t>bulunuz.</a:t>
            </a:r>
            <a:endParaRPr sz="2900"/>
          </a:p>
        </p:txBody>
      </p:sp>
      <p:grpSp>
        <p:nvGrpSpPr>
          <p:cNvPr id="3" name="object 3"/>
          <p:cNvGrpSpPr/>
          <p:nvPr/>
        </p:nvGrpSpPr>
        <p:grpSpPr>
          <a:xfrm>
            <a:off x="325437" y="1198324"/>
            <a:ext cx="3589654" cy="1596390"/>
            <a:chOff x="325437" y="1198324"/>
            <a:chExt cx="3589654" cy="1596390"/>
          </a:xfrm>
        </p:grpSpPr>
        <p:sp>
          <p:nvSpPr>
            <p:cNvPr id="4" name="object 4"/>
            <p:cNvSpPr/>
            <p:nvPr/>
          </p:nvSpPr>
          <p:spPr>
            <a:xfrm>
              <a:off x="338772" y="1409402"/>
              <a:ext cx="3562985" cy="1371600"/>
            </a:xfrm>
            <a:custGeom>
              <a:avLst/>
              <a:gdLst/>
              <a:ahLst/>
              <a:cxnLst/>
              <a:rect l="l" t="t" r="r" b="b"/>
              <a:pathLst>
                <a:path w="3562985" h="1371600">
                  <a:moveTo>
                    <a:pt x="1192055" y="0"/>
                  </a:moveTo>
                  <a:lnTo>
                    <a:pt x="1589407" y="0"/>
                  </a:lnTo>
                </a:path>
                <a:path w="3562985" h="1371600">
                  <a:moveTo>
                    <a:pt x="2768218" y="1173583"/>
                  </a:moveTo>
                  <a:lnTo>
                    <a:pt x="2768218" y="1371378"/>
                  </a:lnTo>
                </a:path>
                <a:path w="3562985" h="1371600">
                  <a:moveTo>
                    <a:pt x="596027" y="0"/>
                  </a:moveTo>
                  <a:lnTo>
                    <a:pt x="0" y="0"/>
                  </a:lnTo>
                </a:path>
                <a:path w="3562985" h="1371600">
                  <a:moveTo>
                    <a:pt x="2185435" y="0"/>
                  </a:moveTo>
                  <a:lnTo>
                    <a:pt x="2768218" y="0"/>
                  </a:lnTo>
                </a:path>
                <a:path w="3562985" h="1371600">
                  <a:moveTo>
                    <a:pt x="2768218" y="197794"/>
                  </a:moveTo>
                  <a:lnTo>
                    <a:pt x="2768218" y="0"/>
                  </a:lnTo>
                </a:path>
                <a:path w="3562985" h="1371600">
                  <a:moveTo>
                    <a:pt x="3562922" y="0"/>
                  </a:moveTo>
                  <a:lnTo>
                    <a:pt x="2768218" y="0"/>
                  </a:lnTo>
                </a:path>
              </a:pathLst>
            </a:custGeom>
            <a:ln w="26338">
              <a:solidFill>
                <a:srgbClr val="004000"/>
              </a:solidFill>
            </a:ln>
          </p:spPr>
          <p:txBody>
            <a:bodyPr wrap="square" lIns="0" tIns="0" rIns="0" bIns="0" rtlCol="0"/>
            <a:lstStyle/>
            <a:p>
              <a:endParaRPr/>
            </a:p>
          </p:txBody>
        </p:sp>
        <p:sp>
          <p:nvSpPr>
            <p:cNvPr id="5" name="object 5"/>
            <p:cNvSpPr/>
            <p:nvPr/>
          </p:nvSpPr>
          <p:spPr>
            <a:xfrm>
              <a:off x="1133476" y="1211659"/>
              <a:ext cx="198755" cy="395605"/>
            </a:xfrm>
            <a:custGeom>
              <a:avLst/>
              <a:gdLst/>
              <a:ahLst/>
              <a:cxnLst/>
              <a:rect l="l" t="t" r="r" b="b"/>
              <a:pathLst>
                <a:path w="198755" h="395605">
                  <a:moveTo>
                    <a:pt x="0" y="0"/>
                  </a:moveTo>
                  <a:lnTo>
                    <a:pt x="0" y="395537"/>
                  </a:lnTo>
                  <a:lnTo>
                    <a:pt x="198675" y="197742"/>
                  </a:lnTo>
                  <a:lnTo>
                    <a:pt x="0" y="0"/>
                  </a:lnTo>
                  <a:close/>
                </a:path>
              </a:pathLst>
            </a:custGeom>
            <a:solidFill>
              <a:srgbClr val="FFC000"/>
            </a:solidFill>
          </p:spPr>
          <p:txBody>
            <a:bodyPr wrap="square" lIns="0" tIns="0" rIns="0" bIns="0" rtlCol="0"/>
            <a:lstStyle/>
            <a:p>
              <a:endParaRPr/>
            </a:p>
          </p:txBody>
        </p:sp>
        <p:sp>
          <p:nvSpPr>
            <p:cNvPr id="6" name="object 6"/>
            <p:cNvSpPr/>
            <p:nvPr/>
          </p:nvSpPr>
          <p:spPr>
            <a:xfrm>
              <a:off x="934800" y="1211659"/>
              <a:ext cx="596265" cy="395605"/>
            </a:xfrm>
            <a:custGeom>
              <a:avLst/>
              <a:gdLst/>
              <a:ahLst/>
              <a:cxnLst/>
              <a:rect l="l" t="t" r="r" b="b"/>
              <a:pathLst>
                <a:path w="596265" h="395605">
                  <a:moveTo>
                    <a:pt x="198675" y="0"/>
                  </a:moveTo>
                  <a:lnTo>
                    <a:pt x="198675" y="395537"/>
                  </a:lnTo>
                  <a:lnTo>
                    <a:pt x="397351" y="197742"/>
                  </a:lnTo>
                  <a:lnTo>
                    <a:pt x="198675" y="0"/>
                  </a:lnTo>
                  <a:close/>
                </a:path>
                <a:path w="596265" h="395605">
                  <a:moveTo>
                    <a:pt x="397351" y="0"/>
                  </a:moveTo>
                  <a:lnTo>
                    <a:pt x="397351" y="395537"/>
                  </a:lnTo>
                </a:path>
                <a:path w="596265" h="395605">
                  <a:moveTo>
                    <a:pt x="0" y="197742"/>
                  </a:moveTo>
                  <a:lnTo>
                    <a:pt x="198675" y="197742"/>
                  </a:lnTo>
                </a:path>
                <a:path w="596265" h="395605">
                  <a:moveTo>
                    <a:pt x="596027" y="197742"/>
                  </a:moveTo>
                  <a:lnTo>
                    <a:pt x="397351" y="197742"/>
                  </a:lnTo>
                </a:path>
              </a:pathLst>
            </a:custGeom>
            <a:ln w="26338">
              <a:solidFill>
                <a:srgbClr val="800000"/>
              </a:solidFill>
            </a:ln>
          </p:spPr>
          <p:txBody>
            <a:bodyPr wrap="square" lIns="0" tIns="0" rIns="0" bIns="0" rtlCol="0"/>
            <a:lstStyle/>
            <a:p>
              <a:endParaRPr/>
            </a:p>
          </p:txBody>
        </p:sp>
      </p:grpSp>
      <p:sp>
        <p:nvSpPr>
          <p:cNvPr id="7" name="object 7"/>
          <p:cNvSpPr txBox="1"/>
          <p:nvPr/>
        </p:nvSpPr>
        <p:spPr>
          <a:xfrm>
            <a:off x="1357404" y="1163443"/>
            <a:ext cx="251460" cy="236854"/>
          </a:xfrm>
          <a:prstGeom prst="rect">
            <a:avLst/>
          </a:prstGeom>
        </p:spPr>
        <p:txBody>
          <a:bodyPr vert="horz" wrap="square" lIns="0" tIns="17145" rIns="0" bIns="0" rtlCol="0">
            <a:spAutoFit/>
          </a:bodyPr>
          <a:lstStyle/>
          <a:p>
            <a:pPr marL="12700">
              <a:lnSpc>
                <a:spcPct val="100000"/>
              </a:lnSpc>
              <a:spcBef>
                <a:spcPts val="135"/>
              </a:spcBef>
            </a:pPr>
            <a:r>
              <a:rPr sz="1350" spc="-25" dirty="0">
                <a:latin typeface="Microsoft Sans Serif"/>
                <a:cs typeface="Microsoft Sans Serif"/>
              </a:rPr>
              <a:t>D1</a:t>
            </a:r>
            <a:endParaRPr sz="1350">
              <a:latin typeface="Microsoft Sans Serif"/>
              <a:cs typeface="Microsoft Sans Serif"/>
            </a:endParaRPr>
          </a:p>
        </p:txBody>
      </p:sp>
      <p:sp>
        <p:nvSpPr>
          <p:cNvPr id="8" name="object 8"/>
          <p:cNvSpPr txBox="1"/>
          <p:nvPr/>
        </p:nvSpPr>
        <p:spPr>
          <a:xfrm>
            <a:off x="1119734" y="918174"/>
            <a:ext cx="213995" cy="278765"/>
          </a:xfrm>
          <a:prstGeom prst="rect">
            <a:avLst/>
          </a:prstGeom>
        </p:spPr>
        <p:txBody>
          <a:bodyPr vert="horz" wrap="square" lIns="0" tIns="13970" rIns="0" bIns="0" rtlCol="0">
            <a:spAutoFit/>
          </a:bodyPr>
          <a:lstStyle/>
          <a:p>
            <a:pPr marL="12700">
              <a:lnSpc>
                <a:spcPct val="100000"/>
              </a:lnSpc>
              <a:spcBef>
                <a:spcPts val="110"/>
              </a:spcBef>
            </a:pPr>
            <a:r>
              <a:rPr sz="1650" spc="-25" dirty="0">
                <a:latin typeface="Microsoft Sans Serif"/>
                <a:cs typeface="Microsoft Sans Serif"/>
              </a:rPr>
              <a:t>Si</a:t>
            </a:r>
            <a:endParaRPr sz="1650">
              <a:latin typeface="Microsoft Sans Serif"/>
              <a:cs typeface="Microsoft Sans Serif"/>
            </a:endParaRPr>
          </a:p>
        </p:txBody>
      </p:sp>
      <p:grpSp>
        <p:nvGrpSpPr>
          <p:cNvPr id="9" name="object 9"/>
          <p:cNvGrpSpPr/>
          <p:nvPr/>
        </p:nvGrpSpPr>
        <p:grpSpPr>
          <a:xfrm>
            <a:off x="1914845" y="1198324"/>
            <a:ext cx="622935" cy="422275"/>
            <a:chOff x="1914845" y="1198324"/>
            <a:chExt cx="622935" cy="422275"/>
          </a:xfrm>
        </p:grpSpPr>
        <p:sp>
          <p:nvSpPr>
            <p:cNvPr id="10" name="object 10"/>
            <p:cNvSpPr/>
            <p:nvPr/>
          </p:nvSpPr>
          <p:spPr>
            <a:xfrm>
              <a:off x="2126856" y="1211659"/>
              <a:ext cx="198755" cy="395605"/>
            </a:xfrm>
            <a:custGeom>
              <a:avLst/>
              <a:gdLst/>
              <a:ahLst/>
              <a:cxnLst/>
              <a:rect l="l" t="t" r="r" b="b"/>
              <a:pathLst>
                <a:path w="198755" h="395605">
                  <a:moveTo>
                    <a:pt x="198675" y="0"/>
                  </a:moveTo>
                  <a:lnTo>
                    <a:pt x="0" y="197742"/>
                  </a:lnTo>
                  <a:lnTo>
                    <a:pt x="198675" y="395537"/>
                  </a:lnTo>
                  <a:lnTo>
                    <a:pt x="198675" y="0"/>
                  </a:lnTo>
                  <a:close/>
                </a:path>
              </a:pathLst>
            </a:custGeom>
            <a:solidFill>
              <a:srgbClr val="1F467C"/>
            </a:solidFill>
          </p:spPr>
          <p:txBody>
            <a:bodyPr wrap="square" lIns="0" tIns="0" rIns="0" bIns="0" rtlCol="0"/>
            <a:lstStyle/>
            <a:p>
              <a:endParaRPr/>
            </a:p>
          </p:txBody>
        </p:sp>
        <p:sp>
          <p:nvSpPr>
            <p:cNvPr id="11" name="object 11"/>
            <p:cNvSpPr/>
            <p:nvPr/>
          </p:nvSpPr>
          <p:spPr>
            <a:xfrm>
              <a:off x="1928180" y="1211659"/>
              <a:ext cx="596265" cy="395605"/>
            </a:xfrm>
            <a:custGeom>
              <a:avLst/>
              <a:gdLst/>
              <a:ahLst/>
              <a:cxnLst/>
              <a:rect l="l" t="t" r="r" b="b"/>
              <a:pathLst>
                <a:path w="596264" h="395605">
                  <a:moveTo>
                    <a:pt x="397351" y="395537"/>
                  </a:moveTo>
                  <a:lnTo>
                    <a:pt x="397351" y="0"/>
                  </a:lnTo>
                  <a:lnTo>
                    <a:pt x="198675" y="197742"/>
                  </a:lnTo>
                  <a:lnTo>
                    <a:pt x="397351" y="395537"/>
                  </a:lnTo>
                  <a:close/>
                </a:path>
                <a:path w="596264" h="395605">
                  <a:moveTo>
                    <a:pt x="198675" y="395537"/>
                  </a:moveTo>
                  <a:lnTo>
                    <a:pt x="198675" y="0"/>
                  </a:lnTo>
                </a:path>
                <a:path w="596264" h="395605">
                  <a:moveTo>
                    <a:pt x="596027" y="197742"/>
                  </a:moveTo>
                  <a:lnTo>
                    <a:pt x="397351" y="197742"/>
                  </a:lnTo>
                </a:path>
                <a:path w="596264" h="395605">
                  <a:moveTo>
                    <a:pt x="0" y="197742"/>
                  </a:moveTo>
                  <a:lnTo>
                    <a:pt x="198675" y="197742"/>
                  </a:lnTo>
                </a:path>
              </a:pathLst>
            </a:custGeom>
            <a:ln w="26338">
              <a:solidFill>
                <a:srgbClr val="800000"/>
              </a:solidFill>
            </a:ln>
          </p:spPr>
          <p:txBody>
            <a:bodyPr wrap="square" lIns="0" tIns="0" rIns="0" bIns="0" rtlCol="0"/>
            <a:lstStyle/>
            <a:p>
              <a:endParaRPr/>
            </a:p>
          </p:txBody>
        </p:sp>
      </p:grpSp>
      <p:sp>
        <p:nvSpPr>
          <p:cNvPr id="12" name="object 12"/>
          <p:cNvSpPr txBox="1"/>
          <p:nvPr/>
        </p:nvSpPr>
        <p:spPr>
          <a:xfrm>
            <a:off x="2358572" y="1142169"/>
            <a:ext cx="251460" cy="236854"/>
          </a:xfrm>
          <a:prstGeom prst="rect">
            <a:avLst/>
          </a:prstGeom>
        </p:spPr>
        <p:txBody>
          <a:bodyPr vert="horz" wrap="square" lIns="0" tIns="17145" rIns="0" bIns="0" rtlCol="0">
            <a:spAutoFit/>
          </a:bodyPr>
          <a:lstStyle/>
          <a:p>
            <a:pPr marL="12700">
              <a:lnSpc>
                <a:spcPct val="100000"/>
              </a:lnSpc>
              <a:spcBef>
                <a:spcPts val="135"/>
              </a:spcBef>
            </a:pPr>
            <a:r>
              <a:rPr sz="1350" spc="-25" dirty="0">
                <a:latin typeface="Microsoft Sans Serif"/>
                <a:cs typeface="Microsoft Sans Serif"/>
              </a:rPr>
              <a:t>D2</a:t>
            </a:r>
            <a:endParaRPr sz="1350">
              <a:latin typeface="Microsoft Sans Serif"/>
              <a:cs typeface="Microsoft Sans Serif"/>
            </a:endParaRPr>
          </a:p>
        </p:txBody>
      </p:sp>
      <p:sp>
        <p:nvSpPr>
          <p:cNvPr id="13" name="object 13"/>
          <p:cNvSpPr txBox="1"/>
          <p:nvPr/>
        </p:nvSpPr>
        <p:spPr>
          <a:xfrm>
            <a:off x="2048107" y="894263"/>
            <a:ext cx="308610" cy="278765"/>
          </a:xfrm>
          <a:prstGeom prst="rect">
            <a:avLst/>
          </a:prstGeom>
        </p:spPr>
        <p:txBody>
          <a:bodyPr vert="horz" wrap="square" lIns="0" tIns="13970" rIns="0" bIns="0" rtlCol="0">
            <a:spAutoFit/>
          </a:bodyPr>
          <a:lstStyle/>
          <a:p>
            <a:pPr marL="12700">
              <a:lnSpc>
                <a:spcPct val="100000"/>
              </a:lnSpc>
              <a:spcBef>
                <a:spcPts val="110"/>
              </a:spcBef>
            </a:pPr>
            <a:r>
              <a:rPr sz="1650" spc="-25" dirty="0">
                <a:latin typeface="Microsoft Sans Serif"/>
                <a:cs typeface="Microsoft Sans Serif"/>
              </a:rPr>
              <a:t>Ge</a:t>
            </a:r>
            <a:endParaRPr sz="1650">
              <a:latin typeface="Microsoft Sans Serif"/>
              <a:cs typeface="Microsoft Sans Serif"/>
            </a:endParaRPr>
          </a:p>
        </p:txBody>
      </p:sp>
      <p:grpSp>
        <p:nvGrpSpPr>
          <p:cNvPr id="14" name="object 14"/>
          <p:cNvGrpSpPr/>
          <p:nvPr/>
        </p:nvGrpSpPr>
        <p:grpSpPr>
          <a:xfrm>
            <a:off x="3014185" y="1593861"/>
            <a:ext cx="186055" cy="1002665"/>
            <a:chOff x="3014185" y="1593861"/>
            <a:chExt cx="186055" cy="1002665"/>
          </a:xfrm>
        </p:grpSpPr>
        <p:sp>
          <p:nvSpPr>
            <p:cNvPr id="15" name="object 15"/>
            <p:cNvSpPr/>
            <p:nvPr/>
          </p:nvSpPr>
          <p:spPr>
            <a:xfrm>
              <a:off x="3027520" y="1791805"/>
              <a:ext cx="159385" cy="593725"/>
            </a:xfrm>
            <a:custGeom>
              <a:avLst/>
              <a:gdLst/>
              <a:ahLst/>
              <a:cxnLst/>
              <a:rect l="l" t="t" r="r" b="b"/>
              <a:pathLst>
                <a:path w="159385" h="593725">
                  <a:moveTo>
                    <a:pt x="158940" y="0"/>
                  </a:moveTo>
                  <a:lnTo>
                    <a:pt x="0" y="0"/>
                  </a:lnTo>
                  <a:lnTo>
                    <a:pt x="0" y="593384"/>
                  </a:lnTo>
                  <a:lnTo>
                    <a:pt x="158940" y="593384"/>
                  </a:lnTo>
                  <a:lnTo>
                    <a:pt x="158940" y="0"/>
                  </a:lnTo>
                  <a:close/>
                </a:path>
              </a:pathLst>
            </a:custGeom>
            <a:solidFill>
              <a:srgbClr val="C7C7AA"/>
            </a:solidFill>
          </p:spPr>
          <p:txBody>
            <a:bodyPr wrap="square" lIns="0" tIns="0" rIns="0" bIns="0" rtlCol="0"/>
            <a:lstStyle/>
            <a:p>
              <a:endParaRPr/>
            </a:p>
          </p:txBody>
        </p:sp>
        <p:sp>
          <p:nvSpPr>
            <p:cNvPr id="16" name="object 16"/>
            <p:cNvSpPr/>
            <p:nvPr/>
          </p:nvSpPr>
          <p:spPr>
            <a:xfrm>
              <a:off x="3027520" y="1607196"/>
              <a:ext cx="159385" cy="975994"/>
            </a:xfrm>
            <a:custGeom>
              <a:avLst/>
              <a:gdLst/>
              <a:ahLst/>
              <a:cxnLst/>
              <a:rect l="l" t="t" r="r" b="b"/>
              <a:pathLst>
                <a:path w="159385" h="975994">
                  <a:moveTo>
                    <a:pt x="0" y="777993"/>
                  </a:moveTo>
                  <a:lnTo>
                    <a:pt x="158940" y="777993"/>
                  </a:lnTo>
                  <a:lnTo>
                    <a:pt x="158940" y="184608"/>
                  </a:lnTo>
                  <a:lnTo>
                    <a:pt x="0" y="184608"/>
                  </a:lnTo>
                  <a:lnTo>
                    <a:pt x="0" y="777993"/>
                  </a:lnTo>
                  <a:close/>
                </a:path>
                <a:path w="159385" h="975994">
                  <a:moveTo>
                    <a:pt x="79470" y="0"/>
                  </a:moveTo>
                  <a:lnTo>
                    <a:pt x="79470" y="184608"/>
                  </a:lnTo>
                </a:path>
                <a:path w="159385" h="975994">
                  <a:moveTo>
                    <a:pt x="79470" y="975788"/>
                  </a:moveTo>
                  <a:lnTo>
                    <a:pt x="79470" y="777993"/>
                  </a:lnTo>
                </a:path>
              </a:pathLst>
            </a:custGeom>
            <a:ln w="26338">
              <a:solidFill>
                <a:srgbClr val="800000"/>
              </a:solidFill>
            </a:ln>
          </p:spPr>
          <p:txBody>
            <a:bodyPr wrap="square" lIns="0" tIns="0" rIns="0" bIns="0" rtlCol="0"/>
            <a:lstStyle/>
            <a:p>
              <a:endParaRPr/>
            </a:p>
          </p:txBody>
        </p:sp>
      </p:grpSp>
      <p:sp>
        <p:nvSpPr>
          <p:cNvPr id="17" name="object 17"/>
          <p:cNvSpPr txBox="1"/>
          <p:nvPr/>
        </p:nvSpPr>
        <p:spPr>
          <a:xfrm>
            <a:off x="2758749" y="1942832"/>
            <a:ext cx="1012190" cy="321310"/>
          </a:xfrm>
          <a:prstGeom prst="rect">
            <a:avLst/>
          </a:prstGeom>
        </p:spPr>
        <p:txBody>
          <a:bodyPr vert="horz" wrap="square" lIns="0" tIns="17145" rIns="0" bIns="0" rtlCol="0">
            <a:spAutoFit/>
          </a:bodyPr>
          <a:lstStyle/>
          <a:p>
            <a:pPr marL="12700">
              <a:lnSpc>
                <a:spcPct val="100000"/>
              </a:lnSpc>
              <a:spcBef>
                <a:spcPts val="135"/>
              </a:spcBef>
              <a:tabLst>
                <a:tab pos="490220" algn="l"/>
              </a:tabLst>
            </a:pPr>
            <a:r>
              <a:rPr sz="1900" spc="-50" dirty="0">
                <a:latin typeface="Microsoft Sans Serif"/>
                <a:cs typeface="Microsoft Sans Serif"/>
              </a:rPr>
              <a:t>R</a:t>
            </a:r>
            <a:r>
              <a:rPr sz="1900" dirty="0">
                <a:latin typeface="Microsoft Sans Serif"/>
                <a:cs typeface="Microsoft Sans Serif"/>
              </a:rPr>
              <a:t>	</a:t>
            </a:r>
            <a:r>
              <a:rPr sz="2850" spc="-30" baseline="1461" dirty="0">
                <a:latin typeface="Microsoft Sans Serif"/>
                <a:cs typeface="Microsoft Sans Serif"/>
              </a:rPr>
              <a:t>5.6K</a:t>
            </a:r>
            <a:endParaRPr sz="2850" baseline="1461">
              <a:latin typeface="Microsoft Sans Serif"/>
              <a:cs typeface="Microsoft Sans Serif"/>
            </a:endParaRPr>
          </a:p>
        </p:txBody>
      </p:sp>
      <p:grpSp>
        <p:nvGrpSpPr>
          <p:cNvPr id="18" name="object 18"/>
          <p:cNvGrpSpPr/>
          <p:nvPr/>
        </p:nvGrpSpPr>
        <p:grpSpPr>
          <a:xfrm>
            <a:off x="287336" y="1351452"/>
            <a:ext cx="3669029" cy="1561465"/>
            <a:chOff x="287336" y="1351452"/>
            <a:chExt cx="3669029" cy="1561465"/>
          </a:xfrm>
        </p:grpSpPr>
        <p:sp>
          <p:nvSpPr>
            <p:cNvPr id="19" name="object 19"/>
            <p:cNvSpPr/>
            <p:nvPr/>
          </p:nvSpPr>
          <p:spPr>
            <a:xfrm>
              <a:off x="2908315" y="2701662"/>
              <a:ext cx="397510" cy="198120"/>
            </a:xfrm>
            <a:custGeom>
              <a:avLst/>
              <a:gdLst/>
              <a:ahLst/>
              <a:cxnLst/>
              <a:rect l="l" t="t" r="r" b="b"/>
              <a:pathLst>
                <a:path w="397510" h="198119">
                  <a:moveTo>
                    <a:pt x="198675" y="0"/>
                  </a:moveTo>
                  <a:lnTo>
                    <a:pt x="198675" y="197794"/>
                  </a:lnTo>
                </a:path>
                <a:path w="397510" h="198119">
                  <a:moveTo>
                    <a:pt x="0" y="197794"/>
                  </a:moveTo>
                  <a:lnTo>
                    <a:pt x="397351" y="197794"/>
                  </a:lnTo>
                </a:path>
              </a:pathLst>
            </a:custGeom>
            <a:ln w="26338">
              <a:solidFill>
                <a:srgbClr val="004000"/>
              </a:solidFill>
            </a:ln>
          </p:spPr>
          <p:txBody>
            <a:bodyPr wrap="square" lIns="0" tIns="0" rIns="0" bIns="0" rtlCol="0"/>
            <a:lstStyle/>
            <a:p>
              <a:endParaRPr/>
            </a:p>
          </p:txBody>
        </p:sp>
        <p:pic>
          <p:nvPicPr>
            <p:cNvPr id="20" name="object 20"/>
            <p:cNvPicPr/>
            <p:nvPr/>
          </p:nvPicPr>
          <p:blipFill>
            <a:blip r:embed="rId2" cstate="print"/>
            <a:stretch>
              <a:fillRect/>
            </a:stretch>
          </p:blipFill>
          <p:spPr>
            <a:xfrm>
              <a:off x="287336" y="1351452"/>
              <a:ext cx="105524" cy="105104"/>
            </a:xfrm>
            <a:prstGeom prst="rect">
              <a:avLst/>
            </a:prstGeom>
          </p:spPr>
        </p:pic>
        <p:pic>
          <p:nvPicPr>
            <p:cNvPr id="21" name="object 21"/>
            <p:cNvPicPr/>
            <p:nvPr/>
          </p:nvPicPr>
          <p:blipFill>
            <a:blip r:embed="rId3" cstate="print"/>
            <a:stretch>
              <a:fillRect/>
            </a:stretch>
          </p:blipFill>
          <p:spPr>
            <a:xfrm>
              <a:off x="3850733" y="1351452"/>
              <a:ext cx="105631" cy="105104"/>
            </a:xfrm>
            <a:prstGeom prst="rect">
              <a:avLst/>
            </a:prstGeom>
          </p:spPr>
        </p:pic>
        <p:pic>
          <p:nvPicPr>
            <p:cNvPr id="22" name="object 22"/>
            <p:cNvPicPr/>
            <p:nvPr/>
          </p:nvPicPr>
          <p:blipFill>
            <a:blip r:embed="rId3" cstate="print"/>
            <a:stretch>
              <a:fillRect/>
            </a:stretch>
          </p:blipFill>
          <p:spPr>
            <a:xfrm>
              <a:off x="3058855" y="1351452"/>
              <a:ext cx="105631" cy="105104"/>
            </a:xfrm>
            <a:prstGeom prst="rect">
              <a:avLst/>
            </a:prstGeom>
          </p:spPr>
        </p:pic>
      </p:grpSp>
      <p:sp>
        <p:nvSpPr>
          <p:cNvPr id="23" name="object 23"/>
          <p:cNvSpPr/>
          <p:nvPr/>
        </p:nvSpPr>
        <p:spPr>
          <a:xfrm>
            <a:off x="3014275" y="3004956"/>
            <a:ext cx="198755" cy="0"/>
          </a:xfrm>
          <a:custGeom>
            <a:avLst/>
            <a:gdLst/>
            <a:ahLst/>
            <a:cxnLst/>
            <a:rect l="l" t="t" r="r" b="b"/>
            <a:pathLst>
              <a:path w="198755">
                <a:moveTo>
                  <a:pt x="0" y="0"/>
                </a:moveTo>
                <a:lnTo>
                  <a:pt x="198675" y="0"/>
                </a:lnTo>
              </a:path>
            </a:pathLst>
          </a:custGeom>
          <a:ln w="26279">
            <a:solidFill>
              <a:srgbClr val="004000"/>
            </a:solidFill>
          </a:ln>
        </p:spPr>
        <p:txBody>
          <a:bodyPr wrap="square" lIns="0" tIns="0" rIns="0" bIns="0" rtlCol="0"/>
          <a:lstStyle/>
          <a:p>
            <a:endParaRPr/>
          </a:p>
        </p:txBody>
      </p:sp>
      <p:sp>
        <p:nvSpPr>
          <p:cNvPr id="24" name="object 24"/>
          <p:cNvSpPr/>
          <p:nvPr/>
        </p:nvSpPr>
        <p:spPr>
          <a:xfrm>
            <a:off x="3093746" y="3097261"/>
            <a:ext cx="40005" cy="0"/>
          </a:xfrm>
          <a:custGeom>
            <a:avLst/>
            <a:gdLst/>
            <a:ahLst/>
            <a:cxnLst/>
            <a:rect l="l" t="t" r="r" b="b"/>
            <a:pathLst>
              <a:path w="40005">
                <a:moveTo>
                  <a:pt x="0" y="0"/>
                </a:moveTo>
                <a:lnTo>
                  <a:pt x="39735" y="0"/>
                </a:lnTo>
              </a:path>
            </a:pathLst>
          </a:custGeom>
          <a:ln w="26279">
            <a:solidFill>
              <a:srgbClr val="004000"/>
            </a:solidFill>
          </a:ln>
        </p:spPr>
        <p:txBody>
          <a:bodyPr wrap="square" lIns="0" tIns="0" rIns="0" bIns="0" rtlCol="0"/>
          <a:lstStyle/>
          <a:p>
            <a:endParaRPr/>
          </a:p>
        </p:txBody>
      </p:sp>
      <p:sp>
        <p:nvSpPr>
          <p:cNvPr id="25" name="object 25"/>
          <p:cNvSpPr txBox="1"/>
          <p:nvPr/>
        </p:nvSpPr>
        <p:spPr>
          <a:xfrm>
            <a:off x="273963" y="1415731"/>
            <a:ext cx="652780" cy="321310"/>
          </a:xfrm>
          <a:prstGeom prst="rect">
            <a:avLst/>
          </a:prstGeom>
        </p:spPr>
        <p:txBody>
          <a:bodyPr vert="horz" wrap="square" lIns="0" tIns="17145" rIns="0" bIns="0" rtlCol="0">
            <a:spAutoFit/>
          </a:bodyPr>
          <a:lstStyle/>
          <a:p>
            <a:pPr marL="12700">
              <a:lnSpc>
                <a:spcPct val="100000"/>
              </a:lnSpc>
              <a:spcBef>
                <a:spcPts val="135"/>
              </a:spcBef>
            </a:pPr>
            <a:r>
              <a:rPr sz="1900" dirty="0">
                <a:latin typeface="Times New Roman"/>
                <a:cs typeface="Times New Roman"/>
              </a:rPr>
              <a:t>+12</a:t>
            </a:r>
            <a:r>
              <a:rPr sz="1900" spc="65" dirty="0">
                <a:latin typeface="Times New Roman"/>
                <a:cs typeface="Times New Roman"/>
              </a:rPr>
              <a:t> </a:t>
            </a:r>
            <a:r>
              <a:rPr sz="1900" spc="-50" dirty="0">
                <a:latin typeface="Times New Roman"/>
                <a:cs typeface="Times New Roman"/>
              </a:rPr>
              <a:t>V</a:t>
            </a:r>
            <a:endParaRPr sz="1900">
              <a:latin typeface="Times New Roman"/>
              <a:cs typeface="Times New Roman"/>
            </a:endParaRPr>
          </a:p>
        </p:txBody>
      </p:sp>
      <p:sp>
        <p:nvSpPr>
          <p:cNvPr id="26" name="object 26"/>
          <p:cNvSpPr txBox="1"/>
          <p:nvPr/>
        </p:nvSpPr>
        <p:spPr>
          <a:xfrm>
            <a:off x="3366640" y="968641"/>
            <a:ext cx="675005" cy="363220"/>
          </a:xfrm>
          <a:prstGeom prst="rect">
            <a:avLst/>
          </a:prstGeom>
        </p:spPr>
        <p:txBody>
          <a:bodyPr vert="horz" wrap="square" lIns="0" tIns="14604" rIns="0" bIns="0" rtlCol="0">
            <a:spAutoFit/>
          </a:bodyPr>
          <a:lstStyle/>
          <a:p>
            <a:pPr marL="38100">
              <a:lnSpc>
                <a:spcPct val="100000"/>
              </a:lnSpc>
              <a:spcBef>
                <a:spcPts val="114"/>
              </a:spcBef>
            </a:pPr>
            <a:r>
              <a:rPr sz="2200" b="1" spc="-20" dirty="0">
                <a:solidFill>
                  <a:srgbClr val="FF0000"/>
                </a:solidFill>
                <a:latin typeface="Times New Roman"/>
                <a:cs typeface="Times New Roman"/>
              </a:rPr>
              <a:t>V</a:t>
            </a:r>
            <a:r>
              <a:rPr sz="2100" b="1" spc="-30" baseline="-11904" dirty="0">
                <a:solidFill>
                  <a:srgbClr val="FF0000"/>
                </a:solidFill>
                <a:latin typeface="Times New Roman"/>
                <a:cs typeface="Times New Roman"/>
              </a:rPr>
              <a:t>0</a:t>
            </a:r>
            <a:r>
              <a:rPr sz="2200" b="1" spc="-20" dirty="0">
                <a:solidFill>
                  <a:srgbClr val="FF0000"/>
                </a:solidFill>
                <a:latin typeface="Times New Roman"/>
                <a:cs typeface="Times New Roman"/>
              </a:rPr>
              <a:t>=?</a:t>
            </a:r>
            <a:endParaRPr sz="2200">
              <a:latin typeface="Times New Roman"/>
              <a:cs typeface="Times New Roman"/>
            </a:endParaRPr>
          </a:p>
        </p:txBody>
      </p:sp>
      <p:grpSp>
        <p:nvGrpSpPr>
          <p:cNvPr id="27" name="object 27"/>
          <p:cNvGrpSpPr/>
          <p:nvPr/>
        </p:nvGrpSpPr>
        <p:grpSpPr>
          <a:xfrm>
            <a:off x="948045" y="1673128"/>
            <a:ext cx="622935" cy="106045"/>
            <a:chOff x="948045" y="1673128"/>
            <a:chExt cx="622935" cy="106045"/>
          </a:xfrm>
        </p:grpSpPr>
        <p:sp>
          <p:nvSpPr>
            <p:cNvPr id="28" name="object 28"/>
            <p:cNvSpPr/>
            <p:nvPr/>
          </p:nvSpPr>
          <p:spPr>
            <a:xfrm>
              <a:off x="948045" y="1725874"/>
              <a:ext cx="464184" cy="0"/>
            </a:xfrm>
            <a:custGeom>
              <a:avLst/>
              <a:gdLst/>
              <a:ahLst/>
              <a:cxnLst/>
              <a:rect l="l" t="t" r="r" b="b"/>
              <a:pathLst>
                <a:path w="464184">
                  <a:moveTo>
                    <a:pt x="0" y="0"/>
                  </a:moveTo>
                  <a:lnTo>
                    <a:pt x="463577" y="0"/>
                  </a:lnTo>
                </a:path>
              </a:pathLst>
            </a:custGeom>
            <a:ln w="13186">
              <a:solidFill>
                <a:srgbClr val="000000"/>
              </a:solidFill>
            </a:ln>
          </p:spPr>
          <p:txBody>
            <a:bodyPr wrap="square" lIns="0" tIns="0" rIns="0" bIns="0" rtlCol="0"/>
            <a:lstStyle/>
            <a:p>
              <a:endParaRPr/>
            </a:p>
          </p:txBody>
        </p:sp>
        <p:sp>
          <p:nvSpPr>
            <p:cNvPr id="29" name="object 29"/>
            <p:cNvSpPr/>
            <p:nvPr/>
          </p:nvSpPr>
          <p:spPr>
            <a:xfrm>
              <a:off x="1398377" y="1673128"/>
              <a:ext cx="172720" cy="106045"/>
            </a:xfrm>
            <a:custGeom>
              <a:avLst/>
              <a:gdLst/>
              <a:ahLst/>
              <a:cxnLst/>
              <a:rect l="l" t="t" r="r" b="b"/>
              <a:pathLst>
                <a:path w="172719" h="106044">
                  <a:moveTo>
                    <a:pt x="0" y="0"/>
                  </a:moveTo>
                  <a:lnTo>
                    <a:pt x="0" y="105490"/>
                  </a:lnTo>
                  <a:lnTo>
                    <a:pt x="172185" y="52745"/>
                  </a:lnTo>
                  <a:lnTo>
                    <a:pt x="0" y="0"/>
                  </a:lnTo>
                  <a:close/>
                </a:path>
              </a:pathLst>
            </a:custGeom>
            <a:solidFill>
              <a:srgbClr val="000000"/>
            </a:solidFill>
          </p:spPr>
          <p:txBody>
            <a:bodyPr wrap="square" lIns="0" tIns="0" rIns="0" bIns="0" rtlCol="0"/>
            <a:lstStyle/>
            <a:p>
              <a:endParaRPr/>
            </a:p>
          </p:txBody>
        </p:sp>
      </p:grpSp>
      <p:sp>
        <p:nvSpPr>
          <p:cNvPr id="30" name="object 30"/>
          <p:cNvSpPr txBox="1"/>
          <p:nvPr/>
        </p:nvSpPr>
        <p:spPr>
          <a:xfrm>
            <a:off x="990493" y="1691234"/>
            <a:ext cx="621665" cy="363220"/>
          </a:xfrm>
          <a:prstGeom prst="rect">
            <a:avLst/>
          </a:prstGeom>
        </p:spPr>
        <p:txBody>
          <a:bodyPr vert="horz" wrap="square" lIns="0" tIns="14604" rIns="0" bIns="0" rtlCol="0">
            <a:spAutoFit/>
          </a:bodyPr>
          <a:lstStyle/>
          <a:p>
            <a:pPr marL="38100">
              <a:lnSpc>
                <a:spcPct val="100000"/>
              </a:lnSpc>
              <a:spcBef>
                <a:spcPts val="114"/>
              </a:spcBef>
            </a:pPr>
            <a:r>
              <a:rPr sz="2200" b="1" spc="-20" dirty="0">
                <a:solidFill>
                  <a:srgbClr val="FF0000"/>
                </a:solidFill>
                <a:latin typeface="Times New Roman"/>
                <a:cs typeface="Times New Roman"/>
              </a:rPr>
              <a:t>I</a:t>
            </a:r>
            <a:r>
              <a:rPr sz="2100" b="1" spc="-30" baseline="-11904" dirty="0">
                <a:solidFill>
                  <a:srgbClr val="FF0000"/>
                </a:solidFill>
                <a:latin typeface="Times New Roman"/>
                <a:cs typeface="Times New Roman"/>
              </a:rPr>
              <a:t>D</a:t>
            </a:r>
            <a:r>
              <a:rPr sz="2200" b="1" spc="-20" dirty="0">
                <a:solidFill>
                  <a:srgbClr val="FF0000"/>
                </a:solidFill>
                <a:latin typeface="Times New Roman"/>
                <a:cs typeface="Times New Roman"/>
              </a:rPr>
              <a:t>=?</a:t>
            </a:r>
            <a:endParaRPr sz="2200">
              <a:latin typeface="Times New Roman"/>
              <a:cs typeface="Times New Roman"/>
            </a:endParaRPr>
          </a:p>
        </p:txBody>
      </p:sp>
      <p:sp>
        <p:nvSpPr>
          <p:cNvPr id="31" name="object 31"/>
          <p:cNvSpPr txBox="1"/>
          <p:nvPr/>
        </p:nvSpPr>
        <p:spPr>
          <a:xfrm>
            <a:off x="1848667" y="1591563"/>
            <a:ext cx="807085" cy="363220"/>
          </a:xfrm>
          <a:prstGeom prst="rect">
            <a:avLst/>
          </a:prstGeom>
        </p:spPr>
        <p:txBody>
          <a:bodyPr vert="horz" wrap="square" lIns="0" tIns="14604" rIns="0" bIns="0" rtlCol="0">
            <a:spAutoFit/>
          </a:bodyPr>
          <a:lstStyle/>
          <a:p>
            <a:pPr marL="38100">
              <a:lnSpc>
                <a:spcPct val="100000"/>
              </a:lnSpc>
              <a:spcBef>
                <a:spcPts val="114"/>
              </a:spcBef>
            </a:pPr>
            <a:r>
              <a:rPr sz="2200" b="1" spc="-10" dirty="0">
                <a:solidFill>
                  <a:srgbClr val="FF0000"/>
                </a:solidFill>
                <a:latin typeface="Times New Roman"/>
                <a:cs typeface="Times New Roman"/>
              </a:rPr>
              <a:t>V</a:t>
            </a:r>
            <a:r>
              <a:rPr sz="2100" b="1" spc="-15" baseline="-11904" dirty="0">
                <a:solidFill>
                  <a:srgbClr val="FF0000"/>
                </a:solidFill>
                <a:latin typeface="Times New Roman"/>
                <a:cs typeface="Times New Roman"/>
              </a:rPr>
              <a:t>D2</a:t>
            </a:r>
            <a:r>
              <a:rPr sz="2200" b="1" spc="-10" dirty="0">
                <a:solidFill>
                  <a:srgbClr val="FF0000"/>
                </a:solidFill>
                <a:latin typeface="Times New Roman"/>
                <a:cs typeface="Times New Roman"/>
              </a:rPr>
              <a:t>=?</a:t>
            </a:r>
            <a:endParaRPr sz="2200">
              <a:latin typeface="Times New Roman"/>
              <a:cs typeface="Times New Roman"/>
            </a:endParaRPr>
          </a:p>
        </p:txBody>
      </p:sp>
      <p:sp>
        <p:nvSpPr>
          <p:cNvPr id="32" name="object 32"/>
          <p:cNvSpPr txBox="1"/>
          <p:nvPr/>
        </p:nvSpPr>
        <p:spPr>
          <a:xfrm>
            <a:off x="1858597" y="1342377"/>
            <a:ext cx="741680" cy="363220"/>
          </a:xfrm>
          <a:prstGeom prst="rect">
            <a:avLst/>
          </a:prstGeom>
        </p:spPr>
        <p:txBody>
          <a:bodyPr vert="horz" wrap="square" lIns="0" tIns="14604" rIns="0" bIns="0" rtlCol="0">
            <a:spAutoFit/>
          </a:bodyPr>
          <a:lstStyle/>
          <a:p>
            <a:pPr marL="12700">
              <a:lnSpc>
                <a:spcPct val="100000"/>
              </a:lnSpc>
              <a:spcBef>
                <a:spcPts val="114"/>
              </a:spcBef>
              <a:tabLst>
                <a:tab pos="633730" algn="l"/>
              </a:tabLst>
            </a:pPr>
            <a:r>
              <a:rPr sz="2200" b="1" spc="-50" dirty="0">
                <a:solidFill>
                  <a:srgbClr val="FF0000"/>
                </a:solidFill>
                <a:latin typeface="Times New Roman"/>
                <a:cs typeface="Times New Roman"/>
              </a:rPr>
              <a:t>+</a:t>
            </a:r>
            <a:r>
              <a:rPr sz="2200" b="1" dirty="0">
                <a:solidFill>
                  <a:srgbClr val="FF0000"/>
                </a:solidFill>
                <a:latin typeface="Times New Roman"/>
                <a:cs typeface="Times New Roman"/>
              </a:rPr>
              <a:t>	</a:t>
            </a:r>
            <a:r>
              <a:rPr sz="2200" b="1" spc="-50" dirty="0">
                <a:solidFill>
                  <a:srgbClr val="FF0000"/>
                </a:solidFill>
                <a:latin typeface="Times New Roman"/>
                <a:cs typeface="Times New Roman"/>
              </a:rPr>
              <a:t>-</a:t>
            </a:r>
            <a:endParaRPr sz="2200">
              <a:latin typeface="Times New Roman"/>
              <a:cs typeface="Times New Roman"/>
            </a:endParaRPr>
          </a:p>
        </p:txBody>
      </p:sp>
      <p:grpSp>
        <p:nvGrpSpPr>
          <p:cNvPr id="33" name="object 33"/>
          <p:cNvGrpSpPr/>
          <p:nvPr/>
        </p:nvGrpSpPr>
        <p:grpSpPr>
          <a:xfrm>
            <a:off x="4942286" y="1357079"/>
            <a:ext cx="2508250" cy="1689100"/>
            <a:chOff x="4942286" y="1357079"/>
            <a:chExt cx="2508250" cy="1689100"/>
          </a:xfrm>
        </p:grpSpPr>
        <p:sp>
          <p:nvSpPr>
            <p:cNvPr id="34" name="object 34"/>
            <p:cNvSpPr/>
            <p:nvPr/>
          </p:nvSpPr>
          <p:spPr>
            <a:xfrm>
              <a:off x="5984533" y="1582415"/>
              <a:ext cx="1452245" cy="211454"/>
            </a:xfrm>
            <a:custGeom>
              <a:avLst/>
              <a:gdLst/>
              <a:ahLst/>
              <a:cxnLst/>
              <a:rect l="l" t="t" r="r" b="b"/>
              <a:pathLst>
                <a:path w="1452245" h="211455">
                  <a:moveTo>
                    <a:pt x="0" y="0"/>
                  </a:moveTo>
                  <a:lnTo>
                    <a:pt x="408286" y="0"/>
                  </a:lnTo>
                </a:path>
                <a:path w="1452245" h="211455">
                  <a:moveTo>
                    <a:pt x="1028276" y="0"/>
                  </a:moveTo>
                  <a:lnTo>
                    <a:pt x="1451684" y="0"/>
                  </a:lnTo>
                  <a:lnTo>
                    <a:pt x="1451684" y="211366"/>
                  </a:lnTo>
                </a:path>
              </a:pathLst>
            </a:custGeom>
            <a:ln w="27519">
              <a:solidFill>
                <a:srgbClr val="800000"/>
              </a:solidFill>
            </a:ln>
          </p:spPr>
          <p:txBody>
            <a:bodyPr wrap="square" lIns="0" tIns="0" rIns="0" bIns="0" rtlCol="0"/>
            <a:lstStyle/>
            <a:p>
              <a:endParaRPr/>
            </a:p>
          </p:txBody>
        </p:sp>
        <p:sp>
          <p:nvSpPr>
            <p:cNvPr id="35" name="object 35"/>
            <p:cNvSpPr/>
            <p:nvPr/>
          </p:nvSpPr>
          <p:spPr>
            <a:xfrm>
              <a:off x="4956256" y="1582415"/>
              <a:ext cx="2480310" cy="1449705"/>
            </a:xfrm>
            <a:custGeom>
              <a:avLst/>
              <a:gdLst/>
              <a:ahLst/>
              <a:cxnLst/>
              <a:rect l="l" t="t" r="r" b="b"/>
              <a:pathLst>
                <a:path w="2480309" h="1449705">
                  <a:moveTo>
                    <a:pt x="408286" y="0"/>
                  </a:moveTo>
                  <a:lnTo>
                    <a:pt x="0" y="0"/>
                  </a:lnTo>
                  <a:lnTo>
                    <a:pt x="0" y="407634"/>
                  </a:lnTo>
                </a:path>
                <a:path w="2480309" h="1449705">
                  <a:moveTo>
                    <a:pt x="0" y="1026635"/>
                  </a:moveTo>
                  <a:lnTo>
                    <a:pt x="0" y="1449357"/>
                  </a:lnTo>
                  <a:lnTo>
                    <a:pt x="1436562" y="1449357"/>
                  </a:lnTo>
                </a:path>
                <a:path w="2480309" h="1449705">
                  <a:moveTo>
                    <a:pt x="2479960" y="1238001"/>
                  </a:moveTo>
                  <a:lnTo>
                    <a:pt x="2479960" y="1449357"/>
                  </a:lnTo>
                  <a:lnTo>
                    <a:pt x="1436562" y="1449357"/>
                  </a:lnTo>
                </a:path>
              </a:pathLst>
            </a:custGeom>
            <a:ln w="27519">
              <a:solidFill>
                <a:srgbClr val="004000"/>
              </a:solidFill>
            </a:ln>
          </p:spPr>
          <p:txBody>
            <a:bodyPr wrap="square" lIns="0" tIns="0" rIns="0" bIns="0" rtlCol="0"/>
            <a:lstStyle/>
            <a:p>
              <a:endParaRPr/>
            </a:p>
          </p:txBody>
        </p:sp>
        <p:sp>
          <p:nvSpPr>
            <p:cNvPr id="36" name="object 36"/>
            <p:cNvSpPr/>
            <p:nvPr/>
          </p:nvSpPr>
          <p:spPr>
            <a:xfrm>
              <a:off x="5576246" y="1371049"/>
              <a:ext cx="196850" cy="422909"/>
            </a:xfrm>
            <a:custGeom>
              <a:avLst/>
              <a:gdLst/>
              <a:ahLst/>
              <a:cxnLst/>
              <a:rect l="l" t="t" r="r" b="b"/>
              <a:pathLst>
                <a:path w="196850" h="422910">
                  <a:moveTo>
                    <a:pt x="0" y="0"/>
                  </a:moveTo>
                  <a:lnTo>
                    <a:pt x="0" y="422732"/>
                  </a:lnTo>
                  <a:lnTo>
                    <a:pt x="196582" y="211366"/>
                  </a:lnTo>
                  <a:lnTo>
                    <a:pt x="0" y="0"/>
                  </a:lnTo>
                  <a:close/>
                </a:path>
              </a:pathLst>
            </a:custGeom>
            <a:solidFill>
              <a:srgbClr val="FFC000"/>
            </a:solidFill>
          </p:spPr>
          <p:txBody>
            <a:bodyPr wrap="square" lIns="0" tIns="0" rIns="0" bIns="0" rtlCol="0"/>
            <a:lstStyle/>
            <a:p>
              <a:endParaRPr/>
            </a:p>
          </p:txBody>
        </p:sp>
        <p:sp>
          <p:nvSpPr>
            <p:cNvPr id="37" name="object 37"/>
            <p:cNvSpPr/>
            <p:nvPr/>
          </p:nvSpPr>
          <p:spPr>
            <a:xfrm>
              <a:off x="5364542" y="1371049"/>
              <a:ext cx="620395" cy="422909"/>
            </a:xfrm>
            <a:custGeom>
              <a:avLst/>
              <a:gdLst/>
              <a:ahLst/>
              <a:cxnLst/>
              <a:rect l="l" t="t" r="r" b="b"/>
              <a:pathLst>
                <a:path w="620395" h="422910">
                  <a:moveTo>
                    <a:pt x="211703" y="0"/>
                  </a:moveTo>
                  <a:lnTo>
                    <a:pt x="211703" y="422732"/>
                  </a:lnTo>
                  <a:lnTo>
                    <a:pt x="408286" y="211366"/>
                  </a:lnTo>
                  <a:lnTo>
                    <a:pt x="211703" y="0"/>
                  </a:lnTo>
                  <a:close/>
                </a:path>
                <a:path w="620395" h="422910">
                  <a:moveTo>
                    <a:pt x="408286" y="0"/>
                  </a:moveTo>
                  <a:lnTo>
                    <a:pt x="408286" y="422732"/>
                  </a:lnTo>
                </a:path>
                <a:path w="620395" h="422910">
                  <a:moveTo>
                    <a:pt x="0" y="211366"/>
                  </a:moveTo>
                  <a:lnTo>
                    <a:pt x="211703" y="211366"/>
                  </a:lnTo>
                </a:path>
                <a:path w="620395" h="422910">
                  <a:moveTo>
                    <a:pt x="619990" y="211366"/>
                  </a:moveTo>
                  <a:lnTo>
                    <a:pt x="408286" y="211366"/>
                  </a:lnTo>
                </a:path>
              </a:pathLst>
            </a:custGeom>
            <a:ln w="27519">
              <a:solidFill>
                <a:srgbClr val="800000"/>
              </a:solidFill>
            </a:ln>
          </p:spPr>
          <p:txBody>
            <a:bodyPr wrap="square" lIns="0" tIns="0" rIns="0" bIns="0" rtlCol="0"/>
            <a:lstStyle/>
            <a:p>
              <a:endParaRPr/>
            </a:p>
          </p:txBody>
        </p:sp>
      </p:grpSp>
      <p:sp>
        <p:nvSpPr>
          <p:cNvPr id="38" name="object 38"/>
          <p:cNvSpPr txBox="1"/>
          <p:nvPr/>
        </p:nvSpPr>
        <p:spPr>
          <a:xfrm>
            <a:off x="5826724" y="1557434"/>
            <a:ext cx="283210" cy="267335"/>
          </a:xfrm>
          <a:prstGeom prst="rect">
            <a:avLst/>
          </a:prstGeom>
        </p:spPr>
        <p:txBody>
          <a:bodyPr vert="horz" wrap="square" lIns="0" tIns="17145" rIns="0" bIns="0" rtlCol="0">
            <a:spAutoFit/>
          </a:bodyPr>
          <a:lstStyle/>
          <a:p>
            <a:pPr marL="12700">
              <a:lnSpc>
                <a:spcPct val="100000"/>
              </a:lnSpc>
              <a:spcBef>
                <a:spcPts val="135"/>
              </a:spcBef>
            </a:pPr>
            <a:r>
              <a:rPr sz="1550" spc="-25" dirty="0">
                <a:latin typeface="Microsoft Sans Serif"/>
                <a:cs typeface="Microsoft Sans Serif"/>
              </a:rPr>
              <a:t>D1</a:t>
            </a:r>
            <a:endParaRPr sz="1550">
              <a:latin typeface="Microsoft Sans Serif"/>
              <a:cs typeface="Microsoft Sans Serif"/>
            </a:endParaRPr>
          </a:p>
        </p:txBody>
      </p:sp>
      <p:grpSp>
        <p:nvGrpSpPr>
          <p:cNvPr id="39" name="object 39"/>
          <p:cNvGrpSpPr/>
          <p:nvPr/>
        </p:nvGrpSpPr>
        <p:grpSpPr>
          <a:xfrm>
            <a:off x="6802256" y="1568445"/>
            <a:ext cx="723900" cy="1266190"/>
            <a:chOff x="6802256" y="1568445"/>
            <a:chExt cx="723900" cy="1266190"/>
          </a:xfrm>
        </p:grpSpPr>
        <p:sp>
          <p:nvSpPr>
            <p:cNvPr id="40" name="object 40"/>
            <p:cNvSpPr/>
            <p:nvPr/>
          </p:nvSpPr>
          <p:spPr>
            <a:xfrm>
              <a:off x="6816226" y="1582415"/>
              <a:ext cx="196850" cy="0"/>
            </a:xfrm>
            <a:custGeom>
              <a:avLst/>
              <a:gdLst/>
              <a:ahLst/>
              <a:cxnLst/>
              <a:rect l="l" t="t" r="r" b="b"/>
              <a:pathLst>
                <a:path w="196850">
                  <a:moveTo>
                    <a:pt x="196582" y="0"/>
                  </a:moveTo>
                  <a:lnTo>
                    <a:pt x="0" y="0"/>
                  </a:lnTo>
                </a:path>
              </a:pathLst>
            </a:custGeom>
            <a:ln w="27497">
              <a:solidFill>
                <a:srgbClr val="800000"/>
              </a:solidFill>
            </a:ln>
          </p:spPr>
          <p:txBody>
            <a:bodyPr wrap="square" lIns="0" tIns="0" rIns="0" bIns="0" rtlCol="0"/>
            <a:lstStyle/>
            <a:p>
              <a:endParaRPr/>
            </a:p>
          </p:txBody>
        </p:sp>
        <p:sp>
          <p:nvSpPr>
            <p:cNvPr id="41" name="object 41"/>
            <p:cNvSpPr/>
            <p:nvPr/>
          </p:nvSpPr>
          <p:spPr>
            <a:xfrm>
              <a:off x="7345486" y="1990050"/>
              <a:ext cx="166370" cy="619125"/>
            </a:xfrm>
            <a:custGeom>
              <a:avLst/>
              <a:gdLst/>
              <a:ahLst/>
              <a:cxnLst/>
              <a:rect l="l" t="t" r="r" b="b"/>
              <a:pathLst>
                <a:path w="166370" h="619125">
                  <a:moveTo>
                    <a:pt x="166338" y="0"/>
                  </a:moveTo>
                  <a:lnTo>
                    <a:pt x="0" y="0"/>
                  </a:lnTo>
                  <a:lnTo>
                    <a:pt x="0" y="619000"/>
                  </a:lnTo>
                  <a:lnTo>
                    <a:pt x="166338" y="619000"/>
                  </a:lnTo>
                  <a:lnTo>
                    <a:pt x="166338" y="0"/>
                  </a:lnTo>
                  <a:close/>
                </a:path>
              </a:pathLst>
            </a:custGeom>
            <a:solidFill>
              <a:srgbClr val="C7C7AA"/>
            </a:solidFill>
          </p:spPr>
          <p:txBody>
            <a:bodyPr wrap="square" lIns="0" tIns="0" rIns="0" bIns="0" rtlCol="0"/>
            <a:lstStyle/>
            <a:p>
              <a:endParaRPr/>
            </a:p>
          </p:txBody>
        </p:sp>
        <p:sp>
          <p:nvSpPr>
            <p:cNvPr id="42" name="object 42"/>
            <p:cNvSpPr/>
            <p:nvPr/>
          </p:nvSpPr>
          <p:spPr>
            <a:xfrm>
              <a:off x="7345486" y="1793781"/>
              <a:ext cx="166370" cy="1026794"/>
            </a:xfrm>
            <a:custGeom>
              <a:avLst/>
              <a:gdLst/>
              <a:ahLst/>
              <a:cxnLst/>
              <a:rect l="l" t="t" r="r" b="b"/>
              <a:pathLst>
                <a:path w="166370" h="1026794">
                  <a:moveTo>
                    <a:pt x="0" y="815269"/>
                  </a:moveTo>
                  <a:lnTo>
                    <a:pt x="166338" y="815269"/>
                  </a:lnTo>
                  <a:lnTo>
                    <a:pt x="166338" y="196268"/>
                  </a:lnTo>
                  <a:lnTo>
                    <a:pt x="0" y="196268"/>
                  </a:lnTo>
                  <a:lnTo>
                    <a:pt x="0" y="815269"/>
                  </a:lnTo>
                  <a:close/>
                </a:path>
                <a:path w="166370" h="1026794">
                  <a:moveTo>
                    <a:pt x="90730" y="0"/>
                  </a:moveTo>
                  <a:lnTo>
                    <a:pt x="90730" y="196268"/>
                  </a:lnTo>
                </a:path>
                <a:path w="166370" h="1026794">
                  <a:moveTo>
                    <a:pt x="90730" y="1026635"/>
                  </a:moveTo>
                  <a:lnTo>
                    <a:pt x="90730" y="815269"/>
                  </a:lnTo>
                </a:path>
              </a:pathLst>
            </a:custGeom>
            <a:ln w="27519">
              <a:solidFill>
                <a:srgbClr val="800000"/>
              </a:solidFill>
            </a:ln>
          </p:spPr>
          <p:txBody>
            <a:bodyPr wrap="square" lIns="0" tIns="0" rIns="0" bIns="0" rtlCol="0"/>
            <a:lstStyle/>
            <a:p>
              <a:endParaRPr/>
            </a:p>
          </p:txBody>
        </p:sp>
      </p:grpSp>
      <p:sp>
        <p:nvSpPr>
          <p:cNvPr id="43" name="object 43"/>
          <p:cNvSpPr txBox="1"/>
          <p:nvPr/>
        </p:nvSpPr>
        <p:spPr>
          <a:xfrm>
            <a:off x="6809777" y="2059358"/>
            <a:ext cx="523240" cy="523240"/>
          </a:xfrm>
          <a:prstGeom prst="rect">
            <a:avLst/>
          </a:prstGeom>
        </p:spPr>
        <p:txBody>
          <a:bodyPr vert="horz" wrap="square" lIns="0" tIns="17145" rIns="0" bIns="0" rtlCol="0">
            <a:spAutoFit/>
          </a:bodyPr>
          <a:lstStyle/>
          <a:p>
            <a:pPr marL="48260" algn="ctr">
              <a:lnSpc>
                <a:spcPts val="1730"/>
              </a:lnSpc>
              <a:spcBef>
                <a:spcPts val="135"/>
              </a:spcBef>
            </a:pPr>
            <a:r>
              <a:rPr sz="1550" spc="-50" dirty="0">
                <a:latin typeface="Microsoft Sans Serif"/>
                <a:cs typeface="Microsoft Sans Serif"/>
              </a:rPr>
              <a:t>R</a:t>
            </a:r>
            <a:endParaRPr sz="1550">
              <a:latin typeface="Microsoft Sans Serif"/>
              <a:cs typeface="Microsoft Sans Serif"/>
            </a:endParaRPr>
          </a:p>
          <a:p>
            <a:pPr algn="ctr">
              <a:lnSpc>
                <a:spcPts val="2150"/>
              </a:lnSpc>
            </a:pPr>
            <a:r>
              <a:rPr sz="1900" spc="-20" dirty="0">
                <a:latin typeface="Microsoft Sans Serif"/>
                <a:cs typeface="Microsoft Sans Serif"/>
              </a:rPr>
              <a:t>5.6K</a:t>
            </a:r>
            <a:endParaRPr sz="1900">
              <a:latin typeface="Microsoft Sans Serif"/>
              <a:cs typeface="Microsoft Sans Serif"/>
            </a:endParaRPr>
          </a:p>
        </p:txBody>
      </p:sp>
      <p:sp>
        <p:nvSpPr>
          <p:cNvPr id="44" name="object 44"/>
          <p:cNvSpPr/>
          <p:nvPr/>
        </p:nvSpPr>
        <p:spPr>
          <a:xfrm>
            <a:off x="4638700" y="1990050"/>
            <a:ext cx="620395" cy="619125"/>
          </a:xfrm>
          <a:custGeom>
            <a:avLst/>
            <a:gdLst/>
            <a:ahLst/>
            <a:cxnLst/>
            <a:rect l="l" t="t" r="r" b="b"/>
            <a:pathLst>
              <a:path w="620395" h="619125">
                <a:moveTo>
                  <a:pt x="619990" y="211366"/>
                </a:moveTo>
                <a:lnTo>
                  <a:pt x="0" y="211366"/>
                </a:lnTo>
              </a:path>
              <a:path w="620395" h="619125">
                <a:moveTo>
                  <a:pt x="423407" y="317049"/>
                </a:moveTo>
                <a:lnTo>
                  <a:pt x="211703" y="317049"/>
                </a:lnTo>
              </a:path>
              <a:path w="620395" h="619125">
                <a:moveTo>
                  <a:pt x="317555" y="317049"/>
                </a:moveTo>
                <a:lnTo>
                  <a:pt x="317555" y="422732"/>
                </a:lnTo>
              </a:path>
              <a:path w="620395" h="619125">
                <a:moveTo>
                  <a:pt x="317555" y="0"/>
                </a:moveTo>
                <a:lnTo>
                  <a:pt x="317555" y="211366"/>
                </a:lnTo>
              </a:path>
              <a:path w="620395" h="619125">
                <a:moveTo>
                  <a:pt x="317555" y="619000"/>
                </a:moveTo>
                <a:lnTo>
                  <a:pt x="317555" y="422732"/>
                </a:lnTo>
              </a:path>
            </a:pathLst>
          </a:custGeom>
          <a:ln w="27519">
            <a:solidFill>
              <a:srgbClr val="800000"/>
            </a:solidFill>
          </a:ln>
        </p:spPr>
        <p:txBody>
          <a:bodyPr wrap="square" lIns="0" tIns="0" rIns="0" bIns="0" rtlCol="0"/>
          <a:lstStyle/>
          <a:p>
            <a:endParaRPr/>
          </a:p>
        </p:txBody>
      </p:sp>
      <p:sp>
        <p:nvSpPr>
          <p:cNvPr id="45" name="object 45"/>
          <p:cNvSpPr txBox="1"/>
          <p:nvPr/>
        </p:nvSpPr>
        <p:spPr>
          <a:xfrm>
            <a:off x="5335511" y="2134947"/>
            <a:ext cx="692785" cy="267335"/>
          </a:xfrm>
          <a:prstGeom prst="rect">
            <a:avLst/>
          </a:prstGeom>
        </p:spPr>
        <p:txBody>
          <a:bodyPr vert="horz" wrap="square" lIns="0" tIns="17145" rIns="0" bIns="0" rtlCol="0">
            <a:spAutoFit/>
          </a:bodyPr>
          <a:lstStyle/>
          <a:p>
            <a:pPr marL="12700">
              <a:lnSpc>
                <a:spcPct val="100000"/>
              </a:lnSpc>
              <a:spcBef>
                <a:spcPts val="135"/>
              </a:spcBef>
            </a:pPr>
            <a:r>
              <a:rPr sz="1550" dirty="0">
                <a:latin typeface="Microsoft Sans Serif"/>
                <a:cs typeface="Microsoft Sans Serif"/>
              </a:rPr>
              <a:t>E=12</a:t>
            </a:r>
            <a:r>
              <a:rPr sz="1550" spc="105" dirty="0">
                <a:latin typeface="Microsoft Sans Serif"/>
                <a:cs typeface="Microsoft Sans Serif"/>
              </a:rPr>
              <a:t> </a:t>
            </a:r>
            <a:r>
              <a:rPr sz="1550" spc="-50" dirty="0">
                <a:latin typeface="Microsoft Sans Serif"/>
                <a:cs typeface="Microsoft Sans Serif"/>
              </a:rPr>
              <a:t>V</a:t>
            </a:r>
            <a:endParaRPr sz="1550">
              <a:latin typeface="Microsoft Sans Serif"/>
              <a:cs typeface="Microsoft Sans Serif"/>
            </a:endParaRPr>
          </a:p>
        </p:txBody>
      </p:sp>
      <p:sp>
        <p:nvSpPr>
          <p:cNvPr id="46" name="object 46"/>
          <p:cNvSpPr txBox="1"/>
          <p:nvPr/>
        </p:nvSpPr>
        <p:spPr>
          <a:xfrm>
            <a:off x="7789664" y="2240888"/>
            <a:ext cx="130810" cy="276860"/>
          </a:xfrm>
          <a:prstGeom prst="rect">
            <a:avLst/>
          </a:prstGeom>
        </p:spPr>
        <p:txBody>
          <a:bodyPr vert="horz" wrap="square" lIns="0" tIns="12065" rIns="0" bIns="0" rtlCol="0">
            <a:spAutoFit/>
          </a:bodyPr>
          <a:lstStyle/>
          <a:p>
            <a:pPr marL="12700">
              <a:lnSpc>
                <a:spcPct val="100000"/>
              </a:lnSpc>
              <a:spcBef>
                <a:spcPts val="95"/>
              </a:spcBef>
            </a:pPr>
            <a:r>
              <a:rPr sz="1650" b="1" spc="-50" dirty="0">
                <a:solidFill>
                  <a:srgbClr val="FF0000"/>
                </a:solidFill>
                <a:latin typeface="Times New Roman"/>
                <a:cs typeface="Times New Roman"/>
              </a:rPr>
              <a:t>0</a:t>
            </a:r>
            <a:endParaRPr sz="1650">
              <a:latin typeface="Times New Roman"/>
              <a:cs typeface="Times New Roman"/>
            </a:endParaRPr>
          </a:p>
        </p:txBody>
      </p:sp>
      <p:sp>
        <p:nvSpPr>
          <p:cNvPr id="47" name="object 47"/>
          <p:cNvSpPr txBox="1"/>
          <p:nvPr/>
        </p:nvSpPr>
        <p:spPr>
          <a:xfrm>
            <a:off x="7556789" y="2082050"/>
            <a:ext cx="708660" cy="412115"/>
          </a:xfrm>
          <a:prstGeom prst="rect">
            <a:avLst/>
          </a:prstGeom>
        </p:spPr>
        <p:txBody>
          <a:bodyPr vert="horz" wrap="square" lIns="0" tIns="17145" rIns="0" bIns="0" rtlCol="0">
            <a:spAutoFit/>
          </a:bodyPr>
          <a:lstStyle/>
          <a:p>
            <a:pPr marL="12700">
              <a:lnSpc>
                <a:spcPct val="100000"/>
              </a:lnSpc>
              <a:spcBef>
                <a:spcPts val="135"/>
              </a:spcBef>
            </a:pPr>
            <a:r>
              <a:rPr sz="2500" b="1" dirty="0">
                <a:solidFill>
                  <a:srgbClr val="FF0000"/>
                </a:solidFill>
                <a:latin typeface="Times New Roman"/>
                <a:cs typeface="Times New Roman"/>
              </a:rPr>
              <a:t>V</a:t>
            </a:r>
            <a:r>
              <a:rPr sz="2500" b="1" spc="210" dirty="0">
                <a:solidFill>
                  <a:srgbClr val="FF0000"/>
                </a:solidFill>
                <a:latin typeface="Times New Roman"/>
                <a:cs typeface="Times New Roman"/>
              </a:rPr>
              <a:t> </a:t>
            </a:r>
            <a:r>
              <a:rPr sz="2500" b="1" spc="-25" dirty="0">
                <a:solidFill>
                  <a:srgbClr val="FF0000"/>
                </a:solidFill>
                <a:latin typeface="Times New Roman"/>
                <a:cs typeface="Times New Roman"/>
              </a:rPr>
              <a:t>=?</a:t>
            </a:r>
            <a:endParaRPr sz="2500">
              <a:latin typeface="Times New Roman"/>
              <a:cs typeface="Times New Roman"/>
            </a:endParaRPr>
          </a:p>
        </p:txBody>
      </p:sp>
      <p:sp>
        <p:nvSpPr>
          <p:cNvPr id="48" name="object 48"/>
          <p:cNvSpPr/>
          <p:nvPr/>
        </p:nvSpPr>
        <p:spPr>
          <a:xfrm>
            <a:off x="7436217" y="1582415"/>
            <a:ext cx="438784" cy="1449705"/>
          </a:xfrm>
          <a:custGeom>
            <a:avLst/>
            <a:gdLst/>
            <a:ahLst/>
            <a:cxnLst/>
            <a:rect l="l" t="t" r="r" b="b"/>
            <a:pathLst>
              <a:path w="438784" h="1449705">
                <a:moveTo>
                  <a:pt x="0" y="0"/>
                </a:moveTo>
                <a:lnTo>
                  <a:pt x="438529" y="0"/>
                </a:lnTo>
              </a:path>
              <a:path w="438784" h="1449705">
                <a:moveTo>
                  <a:pt x="0" y="1449357"/>
                </a:moveTo>
                <a:lnTo>
                  <a:pt x="438529" y="1449357"/>
                </a:lnTo>
              </a:path>
              <a:path w="438784" h="1449705">
                <a:moveTo>
                  <a:pt x="438529" y="0"/>
                </a:moveTo>
                <a:lnTo>
                  <a:pt x="438529" y="558610"/>
                </a:lnTo>
              </a:path>
              <a:path w="438784" h="1449705">
                <a:moveTo>
                  <a:pt x="438529" y="1449357"/>
                </a:moveTo>
                <a:lnTo>
                  <a:pt x="438529" y="860561"/>
                </a:lnTo>
              </a:path>
            </a:pathLst>
          </a:custGeom>
          <a:ln w="10073">
            <a:solidFill>
              <a:srgbClr val="FF0000"/>
            </a:solidFill>
            <a:prstDash val="dot"/>
          </a:ln>
        </p:spPr>
        <p:txBody>
          <a:bodyPr wrap="square" lIns="0" tIns="0" rIns="0" bIns="0" rtlCol="0"/>
          <a:lstStyle/>
          <a:p>
            <a:endParaRPr/>
          </a:p>
        </p:txBody>
      </p:sp>
      <p:sp>
        <p:nvSpPr>
          <p:cNvPr id="49" name="object 49"/>
          <p:cNvSpPr txBox="1"/>
          <p:nvPr/>
        </p:nvSpPr>
        <p:spPr>
          <a:xfrm>
            <a:off x="5939819" y="2545445"/>
            <a:ext cx="698500" cy="412115"/>
          </a:xfrm>
          <a:prstGeom prst="rect">
            <a:avLst/>
          </a:prstGeom>
        </p:spPr>
        <p:txBody>
          <a:bodyPr vert="horz" wrap="square" lIns="0" tIns="17145" rIns="0" bIns="0" rtlCol="0">
            <a:spAutoFit/>
          </a:bodyPr>
          <a:lstStyle/>
          <a:p>
            <a:pPr marL="38100">
              <a:lnSpc>
                <a:spcPct val="100000"/>
              </a:lnSpc>
              <a:spcBef>
                <a:spcPts val="135"/>
              </a:spcBef>
            </a:pPr>
            <a:r>
              <a:rPr sz="2500" b="1" spc="-20" dirty="0">
                <a:solidFill>
                  <a:srgbClr val="FF0000"/>
                </a:solidFill>
                <a:latin typeface="Times New Roman"/>
                <a:cs typeface="Times New Roman"/>
              </a:rPr>
              <a:t>I</a:t>
            </a:r>
            <a:r>
              <a:rPr sz="2475" b="1" spc="-30" baseline="-11784" dirty="0">
                <a:solidFill>
                  <a:srgbClr val="FF0000"/>
                </a:solidFill>
                <a:latin typeface="Times New Roman"/>
                <a:cs typeface="Times New Roman"/>
              </a:rPr>
              <a:t>D</a:t>
            </a:r>
            <a:r>
              <a:rPr sz="2500" b="1" spc="-20" dirty="0">
                <a:solidFill>
                  <a:srgbClr val="FF0000"/>
                </a:solidFill>
                <a:latin typeface="Times New Roman"/>
                <a:cs typeface="Times New Roman"/>
              </a:rPr>
              <a:t>=?</a:t>
            </a:r>
            <a:endParaRPr sz="2500">
              <a:latin typeface="Times New Roman"/>
              <a:cs typeface="Times New Roman"/>
            </a:endParaRPr>
          </a:p>
        </p:txBody>
      </p:sp>
      <p:grpSp>
        <p:nvGrpSpPr>
          <p:cNvPr id="50" name="object 50"/>
          <p:cNvGrpSpPr/>
          <p:nvPr/>
        </p:nvGrpSpPr>
        <p:grpSpPr>
          <a:xfrm>
            <a:off x="6196251" y="1526100"/>
            <a:ext cx="642620" cy="1626870"/>
            <a:chOff x="6196251" y="1526100"/>
            <a:chExt cx="642620" cy="1626870"/>
          </a:xfrm>
        </p:grpSpPr>
        <p:sp>
          <p:nvSpPr>
            <p:cNvPr id="51" name="object 51"/>
            <p:cNvSpPr/>
            <p:nvPr/>
          </p:nvSpPr>
          <p:spPr>
            <a:xfrm>
              <a:off x="6211359" y="2941197"/>
              <a:ext cx="227329" cy="196850"/>
            </a:xfrm>
            <a:custGeom>
              <a:avLst/>
              <a:gdLst/>
              <a:ahLst/>
              <a:cxnLst/>
              <a:rect l="l" t="t" r="r" b="b"/>
              <a:pathLst>
                <a:path w="227329" h="196850">
                  <a:moveTo>
                    <a:pt x="226825" y="196258"/>
                  </a:moveTo>
                  <a:lnTo>
                    <a:pt x="0" y="90575"/>
                  </a:lnTo>
                  <a:lnTo>
                    <a:pt x="226825" y="0"/>
                  </a:lnTo>
                </a:path>
              </a:pathLst>
            </a:custGeom>
            <a:ln w="30215">
              <a:solidFill>
                <a:srgbClr val="FF0000"/>
              </a:solidFill>
            </a:ln>
          </p:spPr>
          <p:txBody>
            <a:bodyPr wrap="square" lIns="0" tIns="0" rIns="0" bIns="0" rtlCol="0"/>
            <a:lstStyle/>
            <a:p>
              <a:endParaRPr/>
            </a:p>
          </p:txBody>
        </p:sp>
        <p:pic>
          <p:nvPicPr>
            <p:cNvPr id="52" name="object 52"/>
            <p:cNvPicPr/>
            <p:nvPr/>
          </p:nvPicPr>
          <p:blipFill>
            <a:blip r:embed="rId4" cstate="print"/>
            <a:stretch>
              <a:fillRect/>
            </a:stretch>
          </p:blipFill>
          <p:spPr>
            <a:xfrm>
              <a:off x="6382567" y="1526100"/>
              <a:ext cx="113249" cy="113112"/>
            </a:xfrm>
            <a:prstGeom prst="rect">
              <a:avLst/>
            </a:prstGeom>
          </p:spPr>
        </p:pic>
        <p:pic>
          <p:nvPicPr>
            <p:cNvPr id="53" name="object 53"/>
            <p:cNvPicPr/>
            <p:nvPr/>
          </p:nvPicPr>
          <p:blipFill>
            <a:blip r:embed="rId5" cstate="print"/>
            <a:stretch>
              <a:fillRect/>
            </a:stretch>
          </p:blipFill>
          <p:spPr>
            <a:xfrm>
              <a:off x="6725447" y="1526100"/>
              <a:ext cx="113209" cy="113112"/>
            </a:xfrm>
            <a:prstGeom prst="rect">
              <a:avLst/>
            </a:prstGeom>
          </p:spPr>
        </p:pic>
      </p:grpSp>
      <p:sp>
        <p:nvSpPr>
          <p:cNvPr id="54" name="object 54"/>
          <p:cNvSpPr txBox="1"/>
          <p:nvPr/>
        </p:nvSpPr>
        <p:spPr>
          <a:xfrm>
            <a:off x="5386929" y="1027839"/>
            <a:ext cx="504825" cy="363855"/>
          </a:xfrm>
          <a:prstGeom prst="rect">
            <a:avLst/>
          </a:prstGeom>
        </p:spPr>
        <p:txBody>
          <a:bodyPr vert="horz" wrap="square" lIns="0" tIns="15240" rIns="0" bIns="0" rtlCol="0">
            <a:spAutoFit/>
          </a:bodyPr>
          <a:lstStyle/>
          <a:p>
            <a:pPr marL="38100">
              <a:lnSpc>
                <a:spcPct val="100000"/>
              </a:lnSpc>
              <a:spcBef>
                <a:spcPts val="120"/>
              </a:spcBef>
            </a:pPr>
            <a:r>
              <a:rPr sz="3300" b="1" spc="-37" baseline="7575" dirty="0">
                <a:solidFill>
                  <a:srgbClr val="FF0000"/>
                </a:solidFill>
                <a:latin typeface="Times New Roman"/>
                <a:cs typeface="Times New Roman"/>
              </a:rPr>
              <a:t>V</a:t>
            </a:r>
            <a:r>
              <a:rPr sz="1450" b="1" spc="-25" dirty="0">
                <a:solidFill>
                  <a:srgbClr val="FF0000"/>
                </a:solidFill>
                <a:latin typeface="Times New Roman"/>
                <a:cs typeface="Times New Roman"/>
              </a:rPr>
              <a:t>D1</a:t>
            </a:r>
            <a:endParaRPr sz="1450">
              <a:latin typeface="Times New Roman"/>
              <a:cs typeface="Times New Roman"/>
            </a:endParaRPr>
          </a:p>
        </p:txBody>
      </p:sp>
      <p:sp>
        <p:nvSpPr>
          <p:cNvPr id="55" name="object 55"/>
          <p:cNvSpPr txBox="1"/>
          <p:nvPr/>
        </p:nvSpPr>
        <p:spPr>
          <a:xfrm>
            <a:off x="5295892" y="1244299"/>
            <a:ext cx="186690" cy="363855"/>
          </a:xfrm>
          <a:prstGeom prst="rect">
            <a:avLst/>
          </a:prstGeom>
        </p:spPr>
        <p:txBody>
          <a:bodyPr vert="horz" wrap="square" lIns="0" tIns="15240" rIns="0" bIns="0" rtlCol="0">
            <a:spAutoFit/>
          </a:bodyPr>
          <a:lstStyle/>
          <a:p>
            <a:pPr marL="12700">
              <a:lnSpc>
                <a:spcPct val="100000"/>
              </a:lnSpc>
              <a:spcBef>
                <a:spcPts val="120"/>
              </a:spcBef>
            </a:pPr>
            <a:r>
              <a:rPr sz="2200" b="1" spc="-50" dirty="0">
                <a:latin typeface="Times New Roman"/>
                <a:cs typeface="Times New Roman"/>
              </a:rPr>
              <a:t>+</a:t>
            </a:r>
            <a:endParaRPr sz="2200">
              <a:latin typeface="Times New Roman"/>
              <a:cs typeface="Times New Roman"/>
            </a:endParaRPr>
          </a:p>
        </p:txBody>
      </p:sp>
      <p:sp>
        <p:nvSpPr>
          <p:cNvPr id="56" name="object 56"/>
          <p:cNvSpPr txBox="1"/>
          <p:nvPr/>
        </p:nvSpPr>
        <p:spPr>
          <a:xfrm>
            <a:off x="6267492" y="1272843"/>
            <a:ext cx="186690" cy="363855"/>
          </a:xfrm>
          <a:prstGeom prst="rect">
            <a:avLst/>
          </a:prstGeom>
        </p:spPr>
        <p:txBody>
          <a:bodyPr vert="horz" wrap="square" lIns="0" tIns="15240" rIns="0" bIns="0" rtlCol="0">
            <a:spAutoFit/>
          </a:bodyPr>
          <a:lstStyle/>
          <a:p>
            <a:pPr marL="12700">
              <a:lnSpc>
                <a:spcPct val="100000"/>
              </a:lnSpc>
              <a:spcBef>
                <a:spcPts val="120"/>
              </a:spcBef>
            </a:pPr>
            <a:r>
              <a:rPr sz="2200" b="1" spc="-50" dirty="0">
                <a:latin typeface="Times New Roman"/>
                <a:cs typeface="Times New Roman"/>
              </a:rPr>
              <a:t>+</a:t>
            </a:r>
            <a:endParaRPr sz="2200">
              <a:latin typeface="Times New Roman"/>
              <a:cs typeface="Times New Roman"/>
            </a:endParaRPr>
          </a:p>
        </p:txBody>
      </p:sp>
      <p:sp>
        <p:nvSpPr>
          <p:cNvPr id="57" name="object 57"/>
          <p:cNvSpPr txBox="1"/>
          <p:nvPr/>
        </p:nvSpPr>
        <p:spPr>
          <a:xfrm>
            <a:off x="5855839" y="1101657"/>
            <a:ext cx="167005" cy="363855"/>
          </a:xfrm>
          <a:prstGeom prst="rect">
            <a:avLst/>
          </a:prstGeom>
        </p:spPr>
        <p:txBody>
          <a:bodyPr vert="horz" wrap="square" lIns="0" tIns="15240" rIns="0" bIns="0" rtlCol="0">
            <a:spAutoFit/>
          </a:bodyPr>
          <a:lstStyle/>
          <a:p>
            <a:pPr marL="12700">
              <a:lnSpc>
                <a:spcPct val="100000"/>
              </a:lnSpc>
              <a:spcBef>
                <a:spcPts val="120"/>
              </a:spcBef>
            </a:pPr>
            <a:r>
              <a:rPr sz="2200" b="1" spc="-50" dirty="0">
                <a:latin typeface="Times New Roman"/>
                <a:cs typeface="Times New Roman"/>
              </a:rPr>
              <a:t>_</a:t>
            </a:r>
            <a:endParaRPr sz="2200">
              <a:latin typeface="Times New Roman"/>
              <a:cs typeface="Times New Roman"/>
            </a:endParaRPr>
          </a:p>
        </p:txBody>
      </p:sp>
      <p:sp>
        <p:nvSpPr>
          <p:cNvPr id="58" name="object 58"/>
          <p:cNvSpPr txBox="1"/>
          <p:nvPr/>
        </p:nvSpPr>
        <p:spPr>
          <a:xfrm>
            <a:off x="6264694" y="1044588"/>
            <a:ext cx="806450" cy="363855"/>
          </a:xfrm>
          <a:prstGeom prst="rect">
            <a:avLst/>
          </a:prstGeom>
        </p:spPr>
        <p:txBody>
          <a:bodyPr vert="horz" wrap="square" lIns="0" tIns="15240" rIns="0" bIns="0" rtlCol="0">
            <a:spAutoFit/>
          </a:bodyPr>
          <a:lstStyle/>
          <a:p>
            <a:pPr marL="38100">
              <a:lnSpc>
                <a:spcPct val="100000"/>
              </a:lnSpc>
              <a:spcBef>
                <a:spcPts val="120"/>
              </a:spcBef>
            </a:pPr>
            <a:r>
              <a:rPr sz="2200" b="1" spc="45" dirty="0">
                <a:solidFill>
                  <a:srgbClr val="FF0000"/>
                </a:solidFill>
                <a:latin typeface="Times New Roman"/>
                <a:cs typeface="Times New Roman"/>
              </a:rPr>
              <a:t>V</a:t>
            </a:r>
            <a:r>
              <a:rPr sz="2175" b="1" spc="67" baseline="-11494" dirty="0">
                <a:solidFill>
                  <a:srgbClr val="FF0000"/>
                </a:solidFill>
                <a:latin typeface="Times New Roman"/>
                <a:cs typeface="Times New Roman"/>
              </a:rPr>
              <a:t>D</a:t>
            </a:r>
            <a:r>
              <a:rPr sz="2175" b="1" spc="-89" baseline="-11494" dirty="0">
                <a:solidFill>
                  <a:srgbClr val="FF0000"/>
                </a:solidFill>
                <a:latin typeface="Times New Roman"/>
                <a:cs typeface="Times New Roman"/>
              </a:rPr>
              <a:t>2</a:t>
            </a:r>
            <a:r>
              <a:rPr sz="3300" b="1" spc="-1439" baseline="-16414" dirty="0">
                <a:latin typeface="Times New Roman"/>
                <a:cs typeface="Times New Roman"/>
              </a:rPr>
              <a:t>_</a:t>
            </a:r>
            <a:r>
              <a:rPr sz="2200" b="1" spc="40" dirty="0">
                <a:solidFill>
                  <a:srgbClr val="FF0000"/>
                </a:solidFill>
                <a:latin typeface="Times New Roman"/>
                <a:cs typeface="Times New Roman"/>
              </a:rPr>
              <a:t>=</a:t>
            </a:r>
            <a:r>
              <a:rPr sz="2200" b="1" spc="45" dirty="0">
                <a:solidFill>
                  <a:srgbClr val="FF0000"/>
                </a:solidFill>
                <a:latin typeface="Times New Roman"/>
                <a:cs typeface="Times New Roman"/>
              </a:rPr>
              <a:t>?</a:t>
            </a:r>
            <a:endParaRPr sz="2200">
              <a:latin typeface="Times New Roman"/>
              <a:cs typeface="Times New Roman"/>
            </a:endParaRPr>
          </a:p>
        </p:txBody>
      </p:sp>
      <p:sp>
        <p:nvSpPr>
          <p:cNvPr id="59" name="object 59"/>
          <p:cNvSpPr txBox="1"/>
          <p:nvPr/>
        </p:nvSpPr>
        <p:spPr>
          <a:xfrm>
            <a:off x="7449988" y="1501078"/>
            <a:ext cx="419734" cy="363855"/>
          </a:xfrm>
          <a:prstGeom prst="rect">
            <a:avLst/>
          </a:prstGeom>
        </p:spPr>
        <p:txBody>
          <a:bodyPr vert="horz" wrap="square" lIns="0" tIns="15240" rIns="0" bIns="0" rtlCol="0">
            <a:spAutoFit/>
          </a:bodyPr>
          <a:lstStyle/>
          <a:p>
            <a:pPr marL="151765">
              <a:lnSpc>
                <a:spcPct val="100000"/>
              </a:lnSpc>
              <a:spcBef>
                <a:spcPts val="120"/>
              </a:spcBef>
            </a:pPr>
            <a:r>
              <a:rPr sz="2200" b="1" spc="-50" dirty="0">
                <a:latin typeface="Times New Roman"/>
                <a:cs typeface="Times New Roman"/>
              </a:rPr>
              <a:t>+</a:t>
            </a:r>
            <a:endParaRPr sz="2200">
              <a:latin typeface="Times New Roman"/>
              <a:cs typeface="Times New Roman"/>
            </a:endParaRPr>
          </a:p>
        </p:txBody>
      </p:sp>
      <p:sp>
        <p:nvSpPr>
          <p:cNvPr id="60" name="object 60"/>
          <p:cNvSpPr txBox="1"/>
          <p:nvPr/>
        </p:nvSpPr>
        <p:spPr>
          <a:xfrm>
            <a:off x="7449988" y="2585265"/>
            <a:ext cx="419734" cy="363855"/>
          </a:xfrm>
          <a:prstGeom prst="rect">
            <a:avLst/>
          </a:prstGeom>
        </p:spPr>
        <p:txBody>
          <a:bodyPr vert="horz" wrap="square" lIns="0" tIns="15240" rIns="0" bIns="0" rtlCol="0">
            <a:spAutoFit/>
          </a:bodyPr>
          <a:lstStyle/>
          <a:p>
            <a:pPr marL="168275">
              <a:lnSpc>
                <a:spcPct val="100000"/>
              </a:lnSpc>
              <a:spcBef>
                <a:spcPts val="120"/>
              </a:spcBef>
            </a:pPr>
            <a:r>
              <a:rPr sz="2200" b="1" spc="-50" dirty="0">
                <a:latin typeface="Times New Roman"/>
                <a:cs typeface="Times New Roman"/>
              </a:rPr>
              <a:t>_</a:t>
            </a:r>
            <a:endParaRPr sz="2200">
              <a:latin typeface="Times New Roman"/>
              <a:cs typeface="Times New Roman"/>
            </a:endParaRPr>
          </a:p>
        </p:txBody>
      </p:sp>
      <p:sp>
        <p:nvSpPr>
          <p:cNvPr id="61" name="object 61"/>
          <p:cNvSpPr txBox="1"/>
          <p:nvPr/>
        </p:nvSpPr>
        <p:spPr>
          <a:xfrm>
            <a:off x="5010132" y="1843451"/>
            <a:ext cx="191135" cy="620395"/>
          </a:xfrm>
          <a:prstGeom prst="rect">
            <a:avLst/>
          </a:prstGeom>
        </p:spPr>
        <p:txBody>
          <a:bodyPr vert="horz" wrap="square" lIns="0" tIns="15240" rIns="0" bIns="0" rtlCol="0">
            <a:spAutoFit/>
          </a:bodyPr>
          <a:lstStyle/>
          <a:p>
            <a:pPr marL="12700">
              <a:lnSpc>
                <a:spcPts val="2330"/>
              </a:lnSpc>
              <a:spcBef>
                <a:spcPts val="120"/>
              </a:spcBef>
            </a:pPr>
            <a:r>
              <a:rPr sz="2200" b="1" spc="-50" dirty="0">
                <a:latin typeface="Times New Roman"/>
                <a:cs typeface="Times New Roman"/>
              </a:rPr>
              <a:t>+</a:t>
            </a:r>
            <a:endParaRPr sz="2200">
              <a:latin typeface="Times New Roman"/>
              <a:cs typeface="Times New Roman"/>
            </a:endParaRPr>
          </a:p>
          <a:p>
            <a:pPr marL="36830">
              <a:lnSpc>
                <a:spcPts val="2330"/>
              </a:lnSpc>
            </a:pPr>
            <a:r>
              <a:rPr sz="2200" b="1" spc="-50" dirty="0">
                <a:latin typeface="Times New Roman"/>
                <a:cs typeface="Times New Roman"/>
              </a:rPr>
              <a:t>_</a:t>
            </a:r>
            <a:endParaRPr sz="2200">
              <a:latin typeface="Times New Roman"/>
              <a:cs typeface="Times New Roman"/>
            </a:endParaRPr>
          </a:p>
        </p:txBody>
      </p:sp>
      <p:sp>
        <p:nvSpPr>
          <p:cNvPr id="62" name="object 62"/>
          <p:cNvSpPr txBox="1"/>
          <p:nvPr/>
        </p:nvSpPr>
        <p:spPr>
          <a:xfrm>
            <a:off x="5443854" y="493267"/>
            <a:ext cx="1656714" cy="360680"/>
          </a:xfrm>
          <a:prstGeom prst="rect">
            <a:avLst/>
          </a:prstGeom>
        </p:spPr>
        <p:txBody>
          <a:bodyPr vert="horz" wrap="square" lIns="0" tIns="12065" rIns="0" bIns="0" rtlCol="0">
            <a:spAutoFit/>
          </a:bodyPr>
          <a:lstStyle/>
          <a:p>
            <a:pPr marL="12700">
              <a:lnSpc>
                <a:spcPct val="100000"/>
              </a:lnSpc>
              <a:spcBef>
                <a:spcPts val="95"/>
              </a:spcBef>
            </a:pPr>
            <a:r>
              <a:rPr sz="2200" dirty="0">
                <a:latin typeface="Calibri"/>
                <a:cs typeface="Calibri"/>
              </a:rPr>
              <a:t>Eşdeğer</a:t>
            </a:r>
            <a:r>
              <a:rPr sz="2200" spc="-80" dirty="0">
                <a:latin typeface="Calibri"/>
                <a:cs typeface="Calibri"/>
              </a:rPr>
              <a:t> </a:t>
            </a:r>
            <a:r>
              <a:rPr sz="2200" spc="-20" dirty="0">
                <a:latin typeface="Calibri"/>
                <a:cs typeface="Calibri"/>
              </a:rPr>
              <a:t>Devre</a:t>
            </a:r>
            <a:endParaRPr sz="2200">
              <a:latin typeface="Calibri"/>
              <a:cs typeface="Calibri"/>
            </a:endParaRPr>
          </a:p>
        </p:txBody>
      </p:sp>
      <p:sp>
        <p:nvSpPr>
          <p:cNvPr id="63" name="object 63"/>
          <p:cNvSpPr txBox="1"/>
          <p:nvPr/>
        </p:nvSpPr>
        <p:spPr>
          <a:xfrm>
            <a:off x="618540" y="2961792"/>
            <a:ext cx="7352030" cy="1087755"/>
          </a:xfrm>
          <a:prstGeom prst="rect">
            <a:avLst/>
          </a:prstGeom>
        </p:spPr>
        <p:txBody>
          <a:bodyPr vert="horz" wrap="square" lIns="0" tIns="208279" rIns="0" bIns="0" rtlCol="0">
            <a:spAutoFit/>
          </a:bodyPr>
          <a:lstStyle/>
          <a:p>
            <a:pPr marL="4333240">
              <a:lnSpc>
                <a:spcPct val="100000"/>
              </a:lnSpc>
              <a:spcBef>
                <a:spcPts val="1639"/>
              </a:spcBef>
            </a:pPr>
            <a:r>
              <a:rPr sz="2200" dirty="0">
                <a:latin typeface="Calibri"/>
                <a:cs typeface="Calibri"/>
              </a:rPr>
              <a:t>D2</a:t>
            </a:r>
            <a:r>
              <a:rPr sz="2200" spc="-50" dirty="0">
                <a:latin typeface="Calibri"/>
                <a:cs typeface="Calibri"/>
              </a:rPr>
              <a:t> </a:t>
            </a:r>
            <a:r>
              <a:rPr sz="2200" dirty="0">
                <a:latin typeface="Calibri"/>
                <a:cs typeface="Calibri"/>
              </a:rPr>
              <a:t>diyodu</a:t>
            </a:r>
            <a:r>
              <a:rPr sz="2200" spc="-55" dirty="0">
                <a:latin typeface="Calibri"/>
                <a:cs typeface="Calibri"/>
              </a:rPr>
              <a:t> </a:t>
            </a:r>
            <a:r>
              <a:rPr sz="2200" dirty="0">
                <a:latin typeface="Calibri"/>
                <a:cs typeface="Calibri"/>
              </a:rPr>
              <a:t>ters</a:t>
            </a:r>
            <a:r>
              <a:rPr sz="2200" spc="-45" dirty="0">
                <a:latin typeface="Calibri"/>
                <a:cs typeface="Calibri"/>
              </a:rPr>
              <a:t> </a:t>
            </a:r>
            <a:r>
              <a:rPr sz="2200" spc="-10" dirty="0">
                <a:latin typeface="Calibri"/>
                <a:cs typeface="Calibri"/>
              </a:rPr>
              <a:t>polarmadır.</a:t>
            </a:r>
            <a:endParaRPr sz="2200">
              <a:latin typeface="Calibri"/>
              <a:cs typeface="Calibri"/>
            </a:endParaRPr>
          </a:p>
          <a:p>
            <a:pPr marL="12700">
              <a:lnSpc>
                <a:spcPct val="100000"/>
              </a:lnSpc>
              <a:spcBef>
                <a:spcPts val="1540"/>
              </a:spcBef>
            </a:pPr>
            <a:r>
              <a:rPr sz="2200" dirty="0">
                <a:latin typeface="Calibri"/>
                <a:cs typeface="Calibri"/>
              </a:rPr>
              <a:t>Çizilen</a:t>
            </a:r>
            <a:r>
              <a:rPr sz="2200" spc="-85" dirty="0">
                <a:latin typeface="Calibri"/>
                <a:cs typeface="Calibri"/>
              </a:rPr>
              <a:t> </a:t>
            </a:r>
            <a:r>
              <a:rPr sz="2200" dirty="0">
                <a:latin typeface="Calibri"/>
                <a:cs typeface="Calibri"/>
              </a:rPr>
              <a:t>eşdeğer</a:t>
            </a:r>
            <a:r>
              <a:rPr sz="2200" spc="-65" dirty="0">
                <a:latin typeface="Calibri"/>
                <a:cs typeface="Calibri"/>
              </a:rPr>
              <a:t> </a:t>
            </a:r>
            <a:r>
              <a:rPr sz="2200" spc="-10" dirty="0">
                <a:latin typeface="Calibri"/>
                <a:cs typeface="Calibri"/>
              </a:rPr>
              <a:t>devreden;</a:t>
            </a:r>
            <a:endParaRPr sz="2200">
              <a:latin typeface="Calibri"/>
              <a:cs typeface="Calibri"/>
            </a:endParaRPr>
          </a:p>
        </p:txBody>
      </p:sp>
      <p:sp>
        <p:nvSpPr>
          <p:cNvPr id="64" name="object 64"/>
          <p:cNvSpPr txBox="1"/>
          <p:nvPr/>
        </p:nvSpPr>
        <p:spPr>
          <a:xfrm>
            <a:off x="1024720" y="4044882"/>
            <a:ext cx="1231900" cy="1320800"/>
          </a:xfrm>
          <a:prstGeom prst="rect">
            <a:avLst/>
          </a:prstGeom>
        </p:spPr>
        <p:txBody>
          <a:bodyPr vert="horz" wrap="square" lIns="0" tIns="12700" rIns="0" bIns="0" rtlCol="0">
            <a:spAutoFit/>
          </a:bodyPr>
          <a:lstStyle/>
          <a:p>
            <a:pPr marL="38100" marR="30480" indent="112395">
              <a:lnSpc>
                <a:spcPct val="157400"/>
              </a:lnSpc>
              <a:spcBef>
                <a:spcPts val="100"/>
              </a:spcBef>
            </a:pPr>
            <a:r>
              <a:rPr sz="2700" i="1" spc="75" dirty="0">
                <a:latin typeface="Times New Roman"/>
                <a:cs typeface="Times New Roman"/>
              </a:rPr>
              <a:t>I</a:t>
            </a:r>
            <a:r>
              <a:rPr sz="2325" i="1" spc="112" baseline="-25089" dirty="0">
                <a:latin typeface="Times New Roman"/>
                <a:cs typeface="Times New Roman"/>
              </a:rPr>
              <a:t>D</a:t>
            </a:r>
            <a:r>
              <a:rPr sz="2325" i="1" spc="89" baseline="-25089" dirty="0">
                <a:latin typeface="Times New Roman"/>
                <a:cs typeface="Times New Roman"/>
              </a:rPr>
              <a:t>  </a:t>
            </a:r>
            <a:r>
              <a:rPr sz="2700" spc="-60" dirty="0">
                <a:latin typeface="Symbol"/>
                <a:cs typeface="Symbol"/>
              </a:rPr>
              <a:t></a:t>
            </a:r>
            <a:r>
              <a:rPr sz="2700" spc="-114" dirty="0">
                <a:latin typeface="Times New Roman"/>
                <a:cs typeface="Times New Roman"/>
              </a:rPr>
              <a:t> </a:t>
            </a:r>
            <a:r>
              <a:rPr sz="2700" spc="-60" dirty="0">
                <a:latin typeface="Times New Roman"/>
                <a:cs typeface="Times New Roman"/>
              </a:rPr>
              <a:t>0</a:t>
            </a:r>
            <a:r>
              <a:rPr sz="2700" spc="-434" dirty="0">
                <a:latin typeface="Times New Roman"/>
                <a:cs typeface="Times New Roman"/>
              </a:rPr>
              <a:t> </a:t>
            </a:r>
            <a:r>
              <a:rPr sz="2700" i="1" spc="-75" dirty="0">
                <a:latin typeface="Times New Roman"/>
                <a:cs typeface="Times New Roman"/>
              </a:rPr>
              <a:t>A </a:t>
            </a:r>
            <a:r>
              <a:rPr sz="2700" i="1" dirty="0">
                <a:latin typeface="Times New Roman"/>
                <a:cs typeface="Times New Roman"/>
              </a:rPr>
              <a:t>V</a:t>
            </a:r>
            <a:r>
              <a:rPr sz="2325" i="1" baseline="-25089" dirty="0">
                <a:latin typeface="Times New Roman"/>
                <a:cs typeface="Times New Roman"/>
              </a:rPr>
              <a:t>D</a:t>
            </a:r>
            <a:r>
              <a:rPr sz="2325" baseline="-25089" dirty="0">
                <a:latin typeface="Times New Roman"/>
                <a:cs typeface="Times New Roman"/>
              </a:rPr>
              <a:t>1</a:t>
            </a:r>
            <a:r>
              <a:rPr sz="2325" spc="284" baseline="-25089" dirty="0">
                <a:latin typeface="Times New Roman"/>
                <a:cs typeface="Times New Roman"/>
              </a:rPr>
              <a:t> </a:t>
            </a:r>
            <a:r>
              <a:rPr sz="2700" spc="-60" dirty="0">
                <a:latin typeface="Symbol"/>
                <a:cs typeface="Symbol"/>
              </a:rPr>
              <a:t></a:t>
            </a:r>
            <a:r>
              <a:rPr sz="2700" spc="-120" dirty="0">
                <a:latin typeface="Times New Roman"/>
                <a:cs typeface="Times New Roman"/>
              </a:rPr>
              <a:t> </a:t>
            </a:r>
            <a:r>
              <a:rPr sz="2700" spc="-35" dirty="0">
                <a:latin typeface="Times New Roman"/>
                <a:cs typeface="Times New Roman"/>
              </a:rPr>
              <a:t>0</a:t>
            </a:r>
            <a:r>
              <a:rPr sz="2700" i="1" spc="-35" dirty="0">
                <a:latin typeface="Times New Roman"/>
                <a:cs typeface="Times New Roman"/>
              </a:rPr>
              <a:t>V</a:t>
            </a:r>
            <a:endParaRPr sz="2700">
              <a:latin typeface="Times New Roman"/>
              <a:cs typeface="Times New Roman"/>
            </a:endParaRPr>
          </a:p>
        </p:txBody>
      </p:sp>
      <p:sp>
        <p:nvSpPr>
          <p:cNvPr id="65" name="object 65"/>
          <p:cNvSpPr/>
          <p:nvPr/>
        </p:nvSpPr>
        <p:spPr>
          <a:xfrm>
            <a:off x="4770197" y="4872670"/>
            <a:ext cx="1856105" cy="43180"/>
          </a:xfrm>
          <a:custGeom>
            <a:avLst/>
            <a:gdLst/>
            <a:ahLst/>
            <a:cxnLst/>
            <a:rect l="l" t="t" r="r" b="b"/>
            <a:pathLst>
              <a:path w="1856104" h="43179">
                <a:moveTo>
                  <a:pt x="0" y="42715"/>
                </a:moveTo>
                <a:lnTo>
                  <a:pt x="1855477" y="42716"/>
                </a:lnTo>
              </a:path>
              <a:path w="1856104" h="43179">
                <a:moveTo>
                  <a:pt x="0" y="0"/>
                </a:moveTo>
                <a:lnTo>
                  <a:pt x="1855477" y="0"/>
                </a:lnTo>
              </a:path>
            </a:pathLst>
          </a:custGeom>
          <a:ln w="13958">
            <a:solidFill>
              <a:srgbClr val="000000"/>
            </a:solidFill>
          </a:ln>
        </p:spPr>
        <p:txBody>
          <a:bodyPr wrap="square" lIns="0" tIns="0" rIns="0" bIns="0" rtlCol="0"/>
          <a:lstStyle/>
          <a:p>
            <a:endParaRPr/>
          </a:p>
        </p:txBody>
      </p:sp>
      <p:sp>
        <p:nvSpPr>
          <p:cNvPr id="66" name="object 66"/>
          <p:cNvSpPr txBox="1"/>
          <p:nvPr/>
        </p:nvSpPr>
        <p:spPr>
          <a:xfrm>
            <a:off x="4696352" y="4352022"/>
            <a:ext cx="1938020" cy="438150"/>
          </a:xfrm>
          <a:prstGeom prst="rect">
            <a:avLst/>
          </a:prstGeom>
        </p:spPr>
        <p:txBody>
          <a:bodyPr vert="horz" wrap="square" lIns="0" tIns="13335" rIns="0" bIns="0" rtlCol="0">
            <a:spAutoFit/>
          </a:bodyPr>
          <a:lstStyle/>
          <a:p>
            <a:pPr marL="38100">
              <a:lnSpc>
                <a:spcPct val="100000"/>
              </a:lnSpc>
              <a:spcBef>
                <a:spcPts val="105"/>
              </a:spcBef>
            </a:pPr>
            <a:r>
              <a:rPr sz="2700" i="1" dirty="0">
                <a:latin typeface="Times New Roman"/>
                <a:cs typeface="Times New Roman"/>
              </a:rPr>
              <a:t>V</a:t>
            </a:r>
            <a:r>
              <a:rPr sz="2325" i="1" baseline="-23297" dirty="0">
                <a:latin typeface="Times New Roman"/>
                <a:cs typeface="Times New Roman"/>
              </a:rPr>
              <a:t>D</a:t>
            </a:r>
            <a:r>
              <a:rPr sz="2325" baseline="-23297" dirty="0">
                <a:latin typeface="Times New Roman"/>
                <a:cs typeface="Times New Roman"/>
              </a:rPr>
              <a:t>2</a:t>
            </a:r>
            <a:r>
              <a:rPr sz="2325" spc="660" baseline="-23297" dirty="0">
                <a:latin typeface="Times New Roman"/>
                <a:cs typeface="Times New Roman"/>
              </a:rPr>
              <a:t> </a:t>
            </a:r>
            <a:r>
              <a:rPr sz="2700" dirty="0">
                <a:latin typeface="Symbol"/>
                <a:cs typeface="Symbol"/>
              </a:rPr>
              <a:t></a:t>
            </a:r>
            <a:r>
              <a:rPr sz="2700" spc="-30" dirty="0">
                <a:latin typeface="Times New Roman"/>
                <a:cs typeface="Times New Roman"/>
              </a:rPr>
              <a:t> </a:t>
            </a:r>
            <a:r>
              <a:rPr sz="2700" i="1" dirty="0">
                <a:latin typeface="Times New Roman"/>
                <a:cs typeface="Times New Roman"/>
              </a:rPr>
              <a:t>E </a:t>
            </a:r>
            <a:r>
              <a:rPr sz="2700" spc="-20" dirty="0">
                <a:latin typeface="Symbol"/>
                <a:cs typeface="Symbol"/>
              </a:rPr>
              <a:t></a:t>
            </a:r>
            <a:r>
              <a:rPr sz="2700" spc="-405" dirty="0">
                <a:latin typeface="Times New Roman"/>
                <a:cs typeface="Times New Roman"/>
              </a:rPr>
              <a:t> </a:t>
            </a:r>
            <a:r>
              <a:rPr sz="2700" spc="-25" dirty="0">
                <a:latin typeface="Times New Roman"/>
                <a:cs typeface="Times New Roman"/>
              </a:rPr>
              <a:t>12</a:t>
            </a:r>
            <a:r>
              <a:rPr sz="2700" i="1" spc="-25" dirty="0">
                <a:latin typeface="Times New Roman"/>
                <a:cs typeface="Times New Roman"/>
              </a:rPr>
              <a:t>V</a:t>
            </a:r>
            <a:endParaRPr sz="2700">
              <a:latin typeface="Times New Roman"/>
              <a:cs typeface="Times New Roman"/>
            </a:endParaRPr>
          </a:p>
        </p:txBody>
      </p:sp>
      <p:sp>
        <p:nvSpPr>
          <p:cNvPr id="67" name="object 67"/>
          <p:cNvSpPr txBox="1">
            <a:spLocks noGrp="1"/>
          </p:cNvSpPr>
          <p:nvPr>
            <p:ph type="sldNum" sz="quarter" idx="7"/>
          </p:nvPr>
        </p:nvSpPr>
        <p:spPr>
          <a:prstGeom prst="rect">
            <a:avLst/>
          </a:prstGeom>
        </p:spPr>
        <p:txBody>
          <a:bodyPr vert="horz" wrap="square" lIns="0" tIns="0" rIns="0" bIns="0" rtlCol="0">
            <a:spAutoFit/>
          </a:bodyPr>
          <a:lstStyle/>
          <a:p>
            <a:pPr marL="38100">
              <a:lnSpc>
                <a:spcPts val="3145"/>
              </a:lnSpc>
            </a:pPr>
            <a:fld id="{81D60167-4931-47E6-BA6A-407CBD079E47}" type="slidenum">
              <a:rPr sz="3200" b="1" spc="-25" dirty="0">
                <a:latin typeface="Calibri"/>
                <a:cs typeface="Calibri"/>
              </a:rPr>
              <a:t>38</a:t>
            </a:fld>
            <a:endParaRPr sz="3200">
              <a:latin typeface="Calibri"/>
              <a:cs typeface="Calibri"/>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6070" y="47625"/>
            <a:ext cx="852805" cy="467995"/>
          </a:xfrm>
          <a:prstGeom prst="rect">
            <a:avLst/>
          </a:prstGeom>
        </p:spPr>
        <p:txBody>
          <a:bodyPr vert="horz" wrap="square" lIns="0" tIns="12700" rIns="0" bIns="0" rtlCol="0">
            <a:spAutoFit/>
          </a:bodyPr>
          <a:lstStyle/>
          <a:p>
            <a:pPr marL="38100">
              <a:lnSpc>
                <a:spcPct val="100000"/>
              </a:lnSpc>
              <a:spcBef>
                <a:spcPts val="100"/>
              </a:spcBef>
              <a:tabLst>
                <a:tab pos="387985" algn="l"/>
              </a:tabLst>
            </a:pPr>
            <a:r>
              <a:rPr spc="-25" dirty="0"/>
              <a:t>I,</a:t>
            </a:r>
            <a:r>
              <a:rPr dirty="0"/>
              <a:t>	</a:t>
            </a:r>
            <a:r>
              <a:rPr spc="-25" dirty="0"/>
              <a:t>V</a:t>
            </a:r>
            <a:r>
              <a:rPr sz="2850" spc="-37" baseline="-20467" dirty="0"/>
              <a:t>1</a:t>
            </a:r>
            <a:r>
              <a:rPr sz="2900" spc="-25" dirty="0"/>
              <a:t>,</a:t>
            </a:r>
            <a:endParaRPr sz="2900"/>
          </a:p>
        </p:txBody>
      </p:sp>
      <p:sp>
        <p:nvSpPr>
          <p:cNvPr id="3" name="object 3"/>
          <p:cNvSpPr txBox="1"/>
          <p:nvPr/>
        </p:nvSpPr>
        <p:spPr>
          <a:xfrm>
            <a:off x="1129280" y="47625"/>
            <a:ext cx="3053080" cy="467995"/>
          </a:xfrm>
          <a:prstGeom prst="rect">
            <a:avLst/>
          </a:prstGeom>
        </p:spPr>
        <p:txBody>
          <a:bodyPr vert="horz" wrap="square" lIns="0" tIns="12700" rIns="0" bIns="0" rtlCol="0">
            <a:spAutoFit/>
          </a:bodyPr>
          <a:lstStyle/>
          <a:p>
            <a:pPr marL="38100">
              <a:lnSpc>
                <a:spcPct val="100000"/>
              </a:lnSpc>
              <a:spcBef>
                <a:spcPts val="100"/>
              </a:spcBef>
              <a:tabLst>
                <a:tab pos="1056005" algn="l"/>
              </a:tabLst>
            </a:pPr>
            <a:r>
              <a:rPr sz="2900" dirty="0">
                <a:solidFill>
                  <a:srgbClr val="FF0000"/>
                </a:solidFill>
                <a:latin typeface="Calibri"/>
                <a:cs typeface="Calibri"/>
              </a:rPr>
              <a:t>V</a:t>
            </a:r>
            <a:r>
              <a:rPr sz="2850" baseline="-20467" dirty="0">
                <a:solidFill>
                  <a:srgbClr val="FF0000"/>
                </a:solidFill>
                <a:latin typeface="Calibri"/>
                <a:cs typeface="Calibri"/>
              </a:rPr>
              <a:t>2</a:t>
            </a:r>
            <a:r>
              <a:rPr sz="2900" dirty="0">
                <a:solidFill>
                  <a:srgbClr val="FF0000"/>
                </a:solidFill>
                <a:latin typeface="Calibri"/>
                <a:cs typeface="Calibri"/>
              </a:rPr>
              <a:t>,</a:t>
            </a:r>
            <a:r>
              <a:rPr sz="2900" spc="-40" dirty="0">
                <a:solidFill>
                  <a:srgbClr val="FF0000"/>
                </a:solidFill>
                <a:latin typeface="Calibri"/>
                <a:cs typeface="Calibri"/>
              </a:rPr>
              <a:t> </a:t>
            </a:r>
            <a:r>
              <a:rPr sz="2900" spc="-25" dirty="0">
                <a:solidFill>
                  <a:srgbClr val="FF0000"/>
                </a:solidFill>
                <a:latin typeface="Calibri"/>
                <a:cs typeface="Calibri"/>
              </a:rPr>
              <a:t>ve</a:t>
            </a:r>
            <a:r>
              <a:rPr sz="2900" dirty="0">
                <a:solidFill>
                  <a:srgbClr val="FF0000"/>
                </a:solidFill>
                <a:latin typeface="Calibri"/>
                <a:cs typeface="Calibri"/>
              </a:rPr>
              <a:t>	V</a:t>
            </a:r>
            <a:r>
              <a:rPr sz="2850" baseline="-20467" dirty="0">
                <a:solidFill>
                  <a:srgbClr val="FF0000"/>
                </a:solidFill>
                <a:latin typeface="Calibri"/>
                <a:cs typeface="Calibri"/>
              </a:rPr>
              <a:t>0</a:t>
            </a:r>
            <a:r>
              <a:rPr sz="2850" spc="247" baseline="-20467" dirty="0">
                <a:solidFill>
                  <a:srgbClr val="FF0000"/>
                </a:solidFill>
                <a:latin typeface="Calibri"/>
                <a:cs typeface="Calibri"/>
              </a:rPr>
              <a:t> </a:t>
            </a:r>
            <a:r>
              <a:rPr sz="2900" dirty="0">
                <a:solidFill>
                  <a:srgbClr val="FF0000"/>
                </a:solidFill>
                <a:latin typeface="Calibri"/>
                <a:cs typeface="Calibri"/>
              </a:rPr>
              <a:t>’ı</a:t>
            </a:r>
            <a:r>
              <a:rPr sz="2900" spc="-40" dirty="0">
                <a:solidFill>
                  <a:srgbClr val="FF0000"/>
                </a:solidFill>
                <a:latin typeface="Calibri"/>
                <a:cs typeface="Calibri"/>
              </a:rPr>
              <a:t> </a:t>
            </a:r>
            <a:r>
              <a:rPr sz="2900" spc="-10" dirty="0">
                <a:solidFill>
                  <a:srgbClr val="FF0000"/>
                </a:solidFill>
                <a:latin typeface="Calibri"/>
                <a:cs typeface="Calibri"/>
              </a:rPr>
              <a:t>bulunuz.</a:t>
            </a:r>
            <a:endParaRPr sz="2900">
              <a:latin typeface="Calibri"/>
              <a:cs typeface="Calibri"/>
            </a:endParaRPr>
          </a:p>
        </p:txBody>
      </p:sp>
      <p:grpSp>
        <p:nvGrpSpPr>
          <p:cNvPr id="4" name="object 4"/>
          <p:cNvGrpSpPr/>
          <p:nvPr/>
        </p:nvGrpSpPr>
        <p:grpSpPr>
          <a:xfrm>
            <a:off x="238631" y="1040072"/>
            <a:ext cx="3941445" cy="1976120"/>
            <a:chOff x="238631" y="1040072"/>
            <a:chExt cx="3941445" cy="1976120"/>
          </a:xfrm>
        </p:grpSpPr>
        <p:sp>
          <p:nvSpPr>
            <p:cNvPr id="5" name="object 5"/>
            <p:cNvSpPr/>
            <p:nvPr/>
          </p:nvSpPr>
          <p:spPr>
            <a:xfrm>
              <a:off x="308402" y="1290696"/>
              <a:ext cx="3811270" cy="1621790"/>
            </a:xfrm>
            <a:custGeom>
              <a:avLst/>
              <a:gdLst/>
              <a:ahLst/>
              <a:cxnLst/>
              <a:rect l="l" t="t" r="r" b="b"/>
              <a:pathLst>
                <a:path w="3811270" h="1621789">
                  <a:moveTo>
                    <a:pt x="1895784" y="0"/>
                  </a:moveTo>
                  <a:lnTo>
                    <a:pt x="2130314" y="0"/>
                  </a:lnTo>
                </a:path>
                <a:path w="3811270" h="1621789">
                  <a:moveTo>
                    <a:pt x="703590" y="0"/>
                  </a:moveTo>
                  <a:lnTo>
                    <a:pt x="0" y="0"/>
                  </a:lnTo>
                </a:path>
                <a:path w="3811270" h="1621789">
                  <a:moveTo>
                    <a:pt x="3087978" y="1328446"/>
                  </a:moveTo>
                  <a:lnTo>
                    <a:pt x="3087978" y="1621485"/>
                  </a:lnTo>
                </a:path>
                <a:path w="3811270" h="1621789">
                  <a:moveTo>
                    <a:pt x="3087978" y="0"/>
                  </a:moveTo>
                  <a:lnTo>
                    <a:pt x="2853448" y="0"/>
                  </a:lnTo>
                </a:path>
                <a:path w="3811270" h="1621789">
                  <a:moveTo>
                    <a:pt x="3811113" y="0"/>
                  </a:moveTo>
                  <a:lnTo>
                    <a:pt x="3087978" y="0"/>
                  </a:lnTo>
                </a:path>
              </a:pathLst>
            </a:custGeom>
            <a:ln w="31777">
              <a:solidFill>
                <a:srgbClr val="000000"/>
              </a:solidFill>
            </a:ln>
          </p:spPr>
          <p:txBody>
            <a:bodyPr wrap="square" lIns="0" tIns="0" rIns="0" bIns="0" rtlCol="0"/>
            <a:lstStyle/>
            <a:p>
              <a:endParaRPr/>
            </a:p>
          </p:txBody>
        </p:sp>
        <p:sp>
          <p:nvSpPr>
            <p:cNvPr id="6" name="object 6"/>
            <p:cNvSpPr/>
            <p:nvPr/>
          </p:nvSpPr>
          <p:spPr>
            <a:xfrm>
              <a:off x="1246522" y="1193017"/>
              <a:ext cx="723265" cy="195580"/>
            </a:xfrm>
            <a:custGeom>
              <a:avLst/>
              <a:gdLst/>
              <a:ahLst/>
              <a:cxnLst/>
              <a:rect l="l" t="t" r="r" b="b"/>
              <a:pathLst>
                <a:path w="723264" h="195580">
                  <a:moveTo>
                    <a:pt x="723134" y="0"/>
                  </a:moveTo>
                  <a:lnTo>
                    <a:pt x="0" y="0"/>
                  </a:lnTo>
                  <a:lnTo>
                    <a:pt x="0" y="195359"/>
                  </a:lnTo>
                  <a:lnTo>
                    <a:pt x="723134" y="195359"/>
                  </a:lnTo>
                  <a:lnTo>
                    <a:pt x="723134" y="0"/>
                  </a:lnTo>
                  <a:close/>
                </a:path>
              </a:pathLst>
            </a:custGeom>
            <a:solidFill>
              <a:srgbClr val="82B4E0"/>
            </a:solidFill>
          </p:spPr>
          <p:txBody>
            <a:bodyPr wrap="square" lIns="0" tIns="0" rIns="0" bIns="0" rtlCol="0"/>
            <a:lstStyle/>
            <a:p>
              <a:endParaRPr/>
            </a:p>
          </p:txBody>
        </p:sp>
        <p:sp>
          <p:nvSpPr>
            <p:cNvPr id="7" name="object 7"/>
            <p:cNvSpPr/>
            <p:nvPr/>
          </p:nvSpPr>
          <p:spPr>
            <a:xfrm>
              <a:off x="1011992" y="1193017"/>
              <a:ext cx="1192530" cy="195580"/>
            </a:xfrm>
            <a:custGeom>
              <a:avLst/>
              <a:gdLst/>
              <a:ahLst/>
              <a:cxnLst/>
              <a:rect l="l" t="t" r="r" b="b"/>
              <a:pathLst>
                <a:path w="1192530" h="195580">
                  <a:moveTo>
                    <a:pt x="234530" y="195359"/>
                  </a:moveTo>
                  <a:lnTo>
                    <a:pt x="957664" y="195359"/>
                  </a:lnTo>
                  <a:lnTo>
                    <a:pt x="957664" y="0"/>
                  </a:lnTo>
                  <a:lnTo>
                    <a:pt x="234530" y="0"/>
                  </a:lnTo>
                  <a:lnTo>
                    <a:pt x="234530" y="195359"/>
                  </a:lnTo>
                  <a:close/>
                </a:path>
                <a:path w="1192530" h="195580">
                  <a:moveTo>
                    <a:pt x="0" y="97679"/>
                  </a:moveTo>
                  <a:lnTo>
                    <a:pt x="234530" y="97679"/>
                  </a:lnTo>
                </a:path>
                <a:path w="1192530" h="195580">
                  <a:moveTo>
                    <a:pt x="1192194" y="97679"/>
                  </a:moveTo>
                  <a:lnTo>
                    <a:pt x="957664" y="97679"/>
                  </a:lnTo>
                </a:path>
              </a:pathLst>
            </a:custGeom>
            <a:ln w="31777">
              <a:solidFill>
                <a:srgbClr val="000000"/>
              </a:solidFill>
            </a:ln>
          </p:spPr>
          <p:txBody>
            <a:bodyPr wrap="square" lIns="0" tIns="0" rIns="0" bIns="0" rtlCol="0"/>
            <a:lstStyle/>
            <a:p>
              <a:endParaRPr/>
            </a:p>
          </p:txBody>
        </p:sp>
        <p:sp>
          <p:nvSpPr>
            <p:cNvPr id="8" name="object 8"/>
            <p:cNvSpPr/>
            <p:nvPr/>
          </p:nvSpPr>
          <p:spPr>
            <a:xfrm>
              <a:off x="2692791" y="1056265"/>
              <a:ext cx="234950" cy="488950"/>
            </a:xfrm>
            <a:custGeom>
              <a:avLst/>
              <a:gdLst/>
              <a:ahLst/>
              <a:cxnLst/>
              <a:rect l="l" t="t" r="r" b="b"/>
              <a:pathLst>
                <a:path w="234950" h="488950">
                  <a:moveTo>
                    <a:pt x="0" y="0"/>
                  </a:moveTo>
                  <a:lnTo>
                    <a:pt x="0" y="488399"/>
                  </a:lnTo>
                  <a:lnTo>
                    <a:pt x="234530" y="234431"/>
                  </a:lnTo>
                  <a:lnTo>
                    <a:pt x="0" y="0"/>
                  </a:lnTo>
                  <a:close/>
                </a:path>
              </a:pathLst>
            </a:custGeom>
            <a:solidFill>
              <a:srgbClr val="82B4E0"/>
            </a:solidFill>
          </p:spPr>
          <p:txBody>
            <a:bodyPr wrap="square" lIns="0" tIns="0" rIns="0" bIns="0" rtlCol="0"/>
            <a:lstStyle/>
            <a:p>
              <a:endParaRPr/>
            </a:p>
          </p:txBody>
        </p:sp>
        <p:sp>
          <p:nvSpPr>
            <p:cNvPr id="9" name="object 9"/>
            <p:cNvSpPr/>
            <p:nvPr/>
          </p:nvSpPr>
          <p:spPr>
            <a:xfrm>
              <a:off x="2438716" y="1056265"/>
              <a:ext cx="723265" cy="488950"/>
            </a:xfrm>
            <a:custGeom>
              <a:avLst/>
              <a:gdLst/>
              <a:ahLst/>
              <a:cxnLst/>
              <a:rect l="l" t="t" r="r" b="b"/>
              <a:pathLst>
                <a:path w="723264" h="488950">
                  <a:moveTo>
                    <a:pt x="254074" y="0"/>
                  </a:moveTo>
                  <a:lnTo>
                    <a:pt x="254074" y="488399"/>
                  </a:lnTo>
                  <a:lnTo>
                    <a:pt x="488604" y="234431"/>
                  </a:lnTo>
                  <a:lnTo>
                    <a:pt x="254074" y="0"/>
                  </a:lnTo>
                  <a:close/>
                </a:path>
                <a:path w="723264" h="488950">
                  <a:moveTo>
                    <a:pt x="488604" y="0"/>
                  </a:moveTo>
                  <a:lnTo>
                    <a:pt x="488604" y="488399"/>
                  </a:lnTo>
                </a:path>
                <a:path w="723264" h="488950">
                  <a:moveTo>
                    <a:pt x="0" y="234431"/>
                  </a:moveTo>
                  <a:lnTo>
                    <a:pt x="254074" y="234431"/>
                  </a:lnTo>
                </a:path>
                <a:path w="723264" h="488950">
                  <a:moveTo>
                    <a:pt x="723134" y="234431"/>
                  </a:moveTo>
                  <a:lnTo>
                    <a:pt x="488604" y="234431"/>
                  </a:lnTo>
                </a:path>
              </a:pathLst>
            </a:custGeom>
            <a:ln w="31777">
              <a:solidFill>
                <a:srgbClr val="000000"/>
              </a:solidFill>
            </a:ln>
          </p:spPr>
          <p:txBody>
            <a:bodyPr wrap="square" lIns="0" tIns="0" rIns="0" bIns="0" rtlCol="0"/>
            <a:lstStyle/>
            <a:p>
              <a:endParaRPr/>
            </a:p>
          </p:txBody>
        </p:sp>
        <p:sp>
          <p:nvSpPr>
            <p:cNvPr id="10" name="object 10"/>
            <p:cNvSpPr/>
            <p:nvPr/>
          </p:nvSpPr>
          <p:spPr>
            <a:xfrm>
              <a:off x="3298660" y="1857240"/>
              <a:ext cx="195580" cy="723265"/>
            </a:xfrm>
            <a:custGeom>
              <a:avLst/>
              <a:gdLst/>
              <a:ahLst/>
              <a:cxnLst/>
              <a:rect l="l" t="t" r="r" b="b"/>
              <a:pathLst>
                <a:path w="195579" h="723264">
                  <a:moveTo>
                    <a:pt x="195441" y="0"/>
                  </a:moveTo>
                  <a:lnTo>
                    <a:pt x="0" y="0"/>
                  </a:lnTo>
                  <a:lnTo>
                    <a:pt x="0" y="722830"/>
                  </a:lnTo>
                  <a:lnTo>
                    <a:pt x="195441" y="722830"/>
                  </a:lnTo>
                  <a:lnTo>
                    <a:pt x="195441" y="0"/>
                  </a:lnTo>
                  <a:close/>
                </a:path>
              </a:pathLst>
            </a:custGeom>
            <a:solidFill>
              <a:srgbClr val="82B4E0"/>
            </a:solidFill>
          </p:spPr>
          <p:txBody>
            <a:bodyPr wrap="square" lIns="0" tIns="0" rIns="0" bIns="0" rtlCol="0"/>
            <a:lstStyle/>
            <a:p>
              <a:endParaRPr/>
            </a:p>
          </p:txBody>
        </p:sp>
        <p:sp>
          <p:nvSpPr>
            <p:cNvPr id="11" name="object 11"/>
            <p:cNvSpPr/>
            <p:nvPr/>
          </p:nvSpPr>
          <p:spPr>
            <a:xfrm>
              <a:off x="3298660" y="1329769"/>
              <a:ext cx="195580" cy="1485265"/>
            </a:xfrm>
            <a:custGeom>
              <a:avLst/>
              <a:gdLst/>
              <a:ahLst/>
              <a:cxnLst/>
              <a:rect l="l" t="t" r="r" b="b"/>
              <a:pathLst>
                <a:path w="195579" h="1485264">
                  <a:moveTo>
                    <a:pt x="0" y="1250302"/>
                  </a:moveTo>
                  <a:lnTo>
                    <a:pt x="195441" y="1250302"/>
                  </a:lnTo>
                  <a:lnTo>
                    <a:pt x="195441" y="527471"/>
                  </a:lnTo>
                  <a:lnTo>
                    <a:pt x="0" y="527471"/>
                  </a:lnTo>
                  <a:lnTo>
                    <a:pt x="0" y="1250302"/>
                  </a:lnTo>
                  <a:close/>
                </a:path>
                <a:path w="195579" h="1485264">
                  <a:moveTo>
                    <a:pt x="97720" y="0"/>
                  </a:moveTo>
                  <a:lnTo>
                    <a:pt x="97720" y="527471"/>
                  </a:lnTo>
                </a:path>
                <a:path w="195579" h="1485264">
                  <a:moveTo>
                    <a:pt x="97720" y="1484733"/>
                  </a:moveTo>
                  <a:lnTo>
                    <a:pt x="97720" y="1250302"/>
                  </a:lnTo>
                </a:path>
              </a:pathLst>
            </a:custGeom>
            <a:ln w="31777">
              <a:solidFill>
                <a:srgbClr val="000000"/>
              </a:solidFill>
            </a:ln>
          </p:spPr>
          <p:txBody>
            <a:bodyPr wrap="square" lIns="0" tIns="0" rIns="0" bIns="0" rtlCol="0"/>
            <a:lstStyle/>
            <a:p>
              <a:endParaRPr/>
            </a:p>
          </p:txBody>
        </p:sp>
        <p:pic>
          <p:nvPicPr>
            <p:cNvPr id="12" name="object 12"/>
            <p:cNvPicPr/>
            <p:nvPr/>
          </p:nvPicPr>
          <p:blipFill>
            <a:blip r:embed="rId2" cstate="print"/>
            <a:stretch>
              <a:fillRect/>
            </a:stretch>
          </p:blipFill>
          <p:spPr>
            <a:xfrm>
              <a:off x="238631" y="1234017"/>
              <a:ext cx="127119" cy="127086"/>
            </a:xfrm>
            <a:prstGeom prst="rect">
              <a:avLst/>
            </a:prstGeom>
          </p:spPr>
        </p:pic>
        <p:pic>
          <p:nvPicPr>
            <p:cNvPr id="13" name="object 13"/>
            <p:cNvPicPr/>
            <p:nvPr/>
          </p:nvPicPr>
          <p:blipFill>
            <a:blip r:embed="rId3" cstate="print"/>
            <a:stretch>
              <a:fillRect/>
            </a:stretch>
          </p:blipFill>
          <p:spPr>
            <a:xfrm>
              <a:off x="3337495" y="2888714"/>
              <a:ext cx="127152" cy="127086"/>
            </a:xfrm>
            <a:prstGeom prst="rect">
              <a:avLst/>
            </a:prstGeom>
          </p:spPr>
        </p:pic>
        <p:pic>
          <p:nvPicPr>
            <p:cNvPr id="14" name="object 14"/>
            <p:cNvPicPr/>
            <p:nvPr/>
          </p:nvPicPr>
          <p:blipFill>
            <a:blip r:embed="rId4" cstate="print"/>
            <a:stretch>
              <a:fillRect/>
            </a:stretch>
          </p:blipFill>
          <p:spPr>
            <a:xfrm>
              <a:off x="4052551" y="1234017"/>
              <a:ext cx="127152" cy="127086"/>
            </a:xfrm>
            <a:prstGeom prst="rect">
              <a:avLst/>
            </a:prstGeom>
          </p:spPr>
        </p:pic>
        <p:pic>
          <p:nvPicPr>
            <p:cNvPr id="15" name="object 15"/>
            <p:cNvPicPr/>
            <p:nvPr/>
          </p:nvPicPr>
          <p:blipFill>
            <a:blip r:embed="rId5" cstate="print"/>
            <a:stretch>
              <a:fillRect/>
            </a:stretch>
          </p:blipFill>
          <p:spPr>
            <a:xfrm>
              <a:off x="3337495" y="1234017"/>
              <a:ext cx="127152" cy="127086"/>
            </a:xfrm>
            <a:prstGeom prst="rect">
              <a:avLst/>
            </a:prstGeom>
          </p:spPr>
        </p:pic>
      </p:grpSp>
      <p:sp>
        <p:nvSpPr>
          <p:cNvPr id="16" name="object 16"/>
          <p:cNvSpPr txBox="1"/>
          <p:nvPr/>
        </p:nvSpPr>
        <p:spPr>
          <a:xfrm>
            <a:off x="186546" y="915719"/>
            <a:ext cx="981075" cy="338455"/>
          </a:xfrm>
          <a:prstGeom prst="rect">
            <a:avLst/>
          </a:prstGeom>
        </p:spPr>
        <p:txBody>
          <a:bodyPr vert="horz" wrap="square" lIns="0" tIns="12700" rIns="0" bIns="0" rtlCol="0">
            <a:spAutoFit/>
          </a:bodyPr>
          <a:lstStyle/>
          <a:p>
            <a:pPr marL="38100">
              <a:lnSpc>
                <a:spcPct val="100000"/>
              </a:lnSpc>
              <a:spcBef>
                <a:spcPts val="100"/>
              </a:spcBef>
            </a:pPr>
            <a:r>
              <a:rPr sz="2050" dirty="0">
                <a:latin typeface="Times New Roman"/>
                <a:cs typeface="Times New Roman"/>
              </a:rPr>
              <a:t>E</a:t>
            </a:r>
            <a:r>
              <a:rPr sz="1950" baseline="-12820" dirty="0">
                <a:latin typeface="Times New Roman"/>
                <a:cs typeface="Times New Roman"/>
              </a:rPr>
              <a:t>1</a:t>
            </a:r>
            <a:r>
              <a:rPr sz="2050" dirty="0">
                <a:latin typeface="Times New Roman"/>
                <a:cs typeface="Times New Roman"/>
              </a:rPr>
              <a:t>=10</a:t>
            </a:r>
            <a:r>
              <a:rPr sz="2050" spc="-5" dirty="0">
                <a:latin typeface="Times New Roman"/>
                <a:cs typeface="Times New Roman"/>
              </a:rPr>
              <a:t> </a:t>
            </a:r>
            <a:r>
              <a:rPr sz="2050" spc="-50" dirty="0">
                <a:latin typeface="Times New Roman"/>
                <a:cs typeface="Times New Roman"/>
              </a:rPr>
              <a:t>V</a:t>
            </a:r>
            <a:endParaRPr sz="2050">
              <a:latin typeface="Times New Roman"/>
              <a:cs typeface="Times New Roman"/>
            </a:endParaRPr>
          </a:p>
        </p:txBody>
      </p:sp>
      <p:sp>
        <p:nvSpPr>
          <p:cNvPr id="17" name="object 17"/>
          <p:cNvSpPr txBox="1"/>
          <p:nvPr/>
        </p:nvSpPr>
        <p:spPr>
          <a:xfrm>
            <a:off x="3612738" y="805885"/>
            <a:ext cx="288925" cy="463550"/>
          </a:xfrm>
          <a:prstGeom prst="rect">
            <a:avLst/>
          </a:prstGeom>
        </p:spPr>
        <p:txBody>
          <a:bodyPr vert="horz" wrap="square" lIns="0" tIns="15240" rIns="0" bIns="0" rtlCol="0">
            <a:spAutoFit/>
          </a:bodyPr>
          <a:lstStyle/>
          <a:p>
            <a:pPr marL="12700">
              <a:lnSpc>
                <a:spcPct val="100000"/>
              </a:lnSpc>
              <a:spcBef>
                <a:spcPts val="120"/>
              </a:spcBef>
            </a:pPr>
            <a:r>
              <a:rPr sz="2850" b="1" spc="-50" dirty="0">
                <a:solidFill>
                  <a:srgbClr val="FF0000"/>
                </a:solidFill>
                <a:latin typeface="Times New Roman"/>
                <a:cs typeface="Times New Roman"/>
              </a:rPr>
              <a:t>V</a:t>
            </a:r>
            <a:endParaRPr sz="2850">
              <a:latin typeface="Times New Roman"/>
              <a:cs typeface="Times New Roman"/>
            </a:endParaRPr>
          </a:p>
        </p:txBody>
      </p:sp>
      <p:sp>
        <p:nvSpPr>
          <p:cNvPr id="18" name="object 18"/>
          <p:cNvSpPr txBox="1"/>
          <p:nvPr/>
        </p:nvSpPr>
        <p:spPr>
          <a:xfrm>
            <a:off x="3876194" y="985722"/>
            <a:ext cx="144145" cy="309880"/>
          </a:xfrm>
          <a:prstGeom prst="rect">
            <a:avLst/>
          </a:prstGeom>
        </p:spPr>
        <p:txBody>
          <a:bodyPr vert="horz" wrap="square" lIns="0" tIns="14604" rIns="0" bIns="0" rtlCol="0">
            <a:spAutoFit/>
          </a:bodyPr>
          <a:lstStyle/>
          <a:p>
            <a:pPr marL="12700">
              <a:lnSpc>
                <a:spcPct val="100000"/>
              </a:lnSpc>
              <a:spcBef>
                <a:spcPts val="114"/>
              </a:spcBef>
            </a:pPr>
            <a:r>
              <a:rPr sz="1850" b="1" spc="-50" dirty="0">
                <a:solidFill>
                  <a:srgbClr val="FF0000"/>
                </a:solidFill>
                <a:latin typeface="Times New Roman"/>
                <a:cs typeface="Times New Roman"/>
              </a:rPr>
              <a:t>0</a:t>
            </a:r>
            <a:endParaRPr sz="1850">
              <a:latin typeface="Times New Roman"/>
              <a:cs typeface="Times New Roman"/>
            </a:endParaRPr>
          </a:p>
        </p:txBody>
      </p:sp>
      <p:sp>
        <p:nvSpPr>
          <p:cNvPr id="19" name="object 19"/>
          <p:cNvSpPr txBox="1"/>
          <p:nvPr/>
        </p:nvSpPr>
        <p:spPr>
          <a:xfrm>
            <a:off x="1014726" y="1380511"/>
            <a:ext cx="1171575" cy="378460"/>
          </a:xfrm>
          <a:prstGeom prst="rect">
            <a:avLst/>
          </a:prstGeom>
        </p:spPr>
        <p:txBody>
          <a:bodyPr vert="horz" wrap="square" lIns="0" tIns="14605" rIns="0" bIns="0" rtlCol="0">
            <a:spAutoFit/>
          </a:bodyPr>
          <a:lstStyle/>
          <a:p>
            <a:pPr marL="38100">
              <a:lnSpc>
                <a:spcPct val="100000"/>
              </a:lnSpc>
              <a:spcBef>
                <a:spcPts val="115"/>
              </a:spcBef>
            </a:pPr>
            <a:r>
              <a:rPr sz="2300" spc="-10" dirty="0">
                <a:latin typeface="Microsoft Sans Serif"/>
                <a:cs typeface="Microsoft Sans Serif"/>
              </a:rPr>
              <a:t>R</a:t>
            </a:r>
            <a:r>
              <a:rPr sz="2250" spc="-15" baseline="-11111" dirty="0">
                <a:latin typeface="Microsoft Sans Serif"/>
                <a:cs typeface="Microsoft Sans Serif"/>
              </a:rPr>
              <a:t>1</a:t>
            </a:r>
            <a:r>
              <a:rPr sz="2300" spc="-10" dirty="0">
                <a:latin typeface="Microsoft Sans Serif"/>
                <a:cs typeface="Microsoft Sans Serif"/>
              </a:rPr>
              <a:t>=4,6K</a:t>
            </a:r>
            <a:endParaRPr sz="2300">
              <a:latin typeface="Microsoft Sans Serif"/>
              <a:cs typeface="Microsoft Sans Serif"/>
            </a:endParaRPr>
          </a:p>
        </p:txBody>
      </p:sp>
      <p:sp>
        <p:nvSpPr>
          <p:cNvPr id="20" name="object 20"/>
          <p:cNvSpPr txBox="1"/>
          <p:nvPr/>
        </p:nvSpPr>
        <p:spPr>
          <a:xfrm>
            <a:off x="2388414" y="921051"/>
            <a:ext cx="271145" cy="378460"/>
          </a:xfrm>
          <a:prstGeom prst="rect">
            <a:avLst/>
          </a:prstGeom>
        </p:spPr>
        <p:txBody>
          <a:bodyPr vert="horz" wrap="square" lIns="0" tIns="14605" rIns="0" bIns="0" rtlCol="0">
            <a:spAutoFit/>
          </a:bodyPr>
          <a:lstStyle/>
          <a:p>
            <a:pPr marL="12700">
              <a:lnSpc>
                <a:spcPct val="100000"/>
              </a:lnSpc>
              <a:spcBef>
                <a:spcPts val="115"/>
              </a:spcBef>
            </a:pPr>
            <a:r>
              <a:rPr sz="2300" spc="-25" dirty="0">
                <a:latin typeface="Times New Roman"/>
                <a:cs typeface="Times New Roman"/>
              </a:rPr>
              <a:t>Si</a:t>
            </a:r>
            <a:endParaRPr sz="2300">
              <a:latin typeface="Times New Roman"/>
              <a:cs typeface="Times New Roman"/>
            </a:endParaRPr>
          </a:p>
        </p:txBody>
      </p:sp>
      <p:sp>
        <p:nvSpPr>
          <p:cNvPr id="21" name="object 21"/>
          <p:cNvSpPr txBox="1"/>
          <p:nvPr/>
        </p:nvSpPr>
        <p:spPr>
          <a:xfrm>
            <a:off x="2360452" y="2217222"/>
            <a:ext cx="132080" cy="254635"/>
          </a:xfrm>
          <a:prstGeom prst="rect">
            <a:avLst/>
          </a:prstGeom>
        </p:spPr>
        <p:txBody>
          <a:bodyPr vert="horz" wrap="square" lIns="0" tIns="12700" rIns="0" bIns="0" rtlCol="0">
            <a:spAutoFit/>
          </a:bodyPr>
          <a:lstStyle/>
          <a:p>
            <a:pPr marL="12700">
              <a:lnSpc>
                <a:spcPct val="100000"/>
              </a:lnSpc>
              <a:spcBef>
                <a:spcPts val="100"/>
              </a:spcBef>
            </a:pPr>
            <a:r>
              <a:rPr sz="1500" spc="-50" dirty="0">
                <a:latin typeface="Microsoft Sans Serif"/>
                <a:cs typeface="Microsoft Sans Serif"/>
              </a:rPr>
              <a:t>2</a:t>
            </a:r>
            <a:endParaRPr sz="1500">
              <a:latin typeface="Microsoft Sans Serif"/>
              <a:cs typeface="Microsoft Sans Serif"/>
            </a:endParaRPr>
          </a:p>
        </p:txBody>
      </p:sp>
      <p:sp>
        <p:nvSpPr>
          <p:cNvPr id="22" name="object 22"/>
          <p:cNvSpPr txBox="1"/>
          <p:nvPr/>
        </p:nvSpPr>
        <p:spPr>
          <a:xfrm>
            <a:off x="2148124" y="2073725"/>
            <a:ext cx="1120775" cy="378460"/>
          </a:xfrm>
          <a:prstGeom prst="rect">
            <a:avLst/>
          </a:prstGeom>
        </p:spPr>
        <p:txBody>
          <a:bodyPr vert="horz" wrap="square" lIns="0" tIns="14605" rIns="0" bIns="0" rtlCol="0">
            <a:spAutoFit/>
          </a:bodyPr>
          <a:lstStyle/>
          <a:p>
            <a:pPr marL="12700">
              <a:lnSpc>
                <a:spcPct val="100000"/>
              </a:lnSpc>
              <a:spcBef>
                <a:spcPts val="115"/>
              </a:spcBef>
            </a:pPr>
            <a:r>
              <a:rPr sz="2300" dirty="0">
                <a:latin typeface="Microsoft Sans Serif"/>
                <a:cs typeface="Microsoft Sans Serif"/>
              </a:rPr>
              <a:t>R</a:t>
            </a:r>
            <a:r>
              <a:rPr sz="2300" spc="225" dirty="0">
                <a:latin typeface="Microsoft Sans Serif"/>
                <a:cs typeface="Microsoft Sans Serif"/>
              </a:rPr>
              <a:t> </a:t>
            </a:r>
            <a:r>
              <a:rPr sz="2300" spc="-10" dirty="0">
                <a:latin typeface="Microsoft Sans Serif"/>
                <a:cs typeface="Microsoft Sans Serif"/>
              </a:rPr>
              <a:t>=2,2K</a:t>
            </a:r>
            <a:endParaRPr sz="2300">
              <a:latin typeface="Microsoft Sans Serif"/>
              <a:cs typeface="Microsoft Sans Serif"/>
            </a:endParaRPr>
          </a:p>
        </p:txBody>
      </p:sp>
      <p:sp>
        <p:nvSpPr>
          <p:cNvPr id="23" name="object 23"/>
          <p:cNvSpPr txBox="1"/>
          <p:nvPr/>
        </p:nvSpPr>
        <p:spPr>
          <a:xfrm>
            <a:off x="1408190" y="723834"/>
            <a:ext cx="458470" cy="463550"/>
          </a:xfrm>
          <a:prstGeom prst="rect">
            <a:avLst/>
          </a:prstGeom>
        </p:spPr>
        <p:txBody>
          <a:bodyPr vert="horz" wrap="square" lIns="0" tIns="15240" rIns="0" bIns="0" rtlCol="0">
            <a:spAutoFit/>
          </a:bodyPr>
          <a:lstStyle/>
          <a:p>
            <a:pPr marL="38100">
              <a:lnSpc>
                <a:spcPct val="100000"/>
              </a:lnSpc>
              <a:spcBef>
                <a:spcPts val="120"/>
              </a:spcBef>
            </a:pPr>
            <a:r>
              <a:rPr sz="2850" b="1" spc="-25" dirty="0">
                <a:solidFill>
                  <a:srgbClr val="FF0000"/>
                </a:solidFill>
                <a:latin typeface="Times New Roman"/>
                <a:cs typeface="Times New Roman"/>
              </a:rPr>
              <a:t>V</a:t>
            </a:r>
            <a:r>
              <a:rPr sz="2775" b="1" spc="-37" baseline="-12012" dirty="0">
                <a:solidFill>
                  <a:srgbClr val="FF0000"/>
                </a:solidFill>
                <a:latin typeface="Times New Roman"/>
                <a:cs typeface="Times New Roman"/>
              </a:rPr>
              <a:t>1</a:t>
            </a:r>
            <a:endParaRPr sz="2775" baseline="-12012">
              <a:latin typeface="Times New Roman"/>
              <a:cs typeface="Times New Roman"/>
            </a:endParaRPr>
          </a:p>
        </p:txBody>
      </p:sp>
      <p:sp>
        <p:nvSpPr>
          <p:cNvPr id="24" name="object 24"/>
          <p:cNvSpPr txBox="1"/>
          <p:nvPr/>
        </p:nvSpPr>
        <p:spPr>
          <a:xfrm>
            <a:off x="3550718" y="1959025"/>
            <a:ext cx="327025" cy="525780"/>
          </a:xfrm>
          <a:prstGeom prst="rect">
            <a:avLst/>
          </a:prstGeom>
        </p:spPr>
        <p:txBody>
          <a:bodyPr vert="horz" wrap="square" lIns="0" tIns="16510" rIns="0" bIns="0" rtlCol="0">
            <a:spAutoFit/>
          </a:bodyPr>
          <a:lstStyle/>
          <a:p>
            <a:pPr marL="12700">
              <a:lnSpc>
                <a:spcPct val="100000"/>
              </a:lnSpc>
              <a:spcBef>
                <a:spcPts val="130"/>
              </a:spcBef>
            </a:pPr>
            <a:r>
              <a:rPr sz="3250" b="1" spc="-50" dirty="0">
                <a:solidFill>
                  <a:srgbClr val="FF0000"/>
                </a:solidFill>
                <a:latin typeface="Times New Roman"/>
                <a:cs typeface="Times New Roman"/>
              </a:rPr>
              <a:t>V</a:t>
            </a:r>
            <a:endParaRPr sz="3250">
              <a:latin typeface="Times New Roman"/>
              <a:cs typeface="Times New Roman"/>
            </a:endParaRPr>
          </a:p>
        </p:txBody>
      </p:sp>
      <p:sp>
        <p:nvSpPr>
          <p:cNvPr id="25" name="object 25"/>
          <p:cNvSpPr txBox="1"/>
          <p:nvPr/>
        </p:nvSpPr>
        <p:spPr>
          <a:xfrm>
            <a:off x="3851959" y="2164559"/>
            <a:ext cx="161290" cy="350520"/>
          </a:xfrm>
          <a:prstGeom prst="rect">
            <a:avLst/>
          </a:prstGeom>
        </p:spPr>
        <p:txBody>
          <a:bodyPr vert="horz" wrap="square" lIns="0" tIns="16510" rIns="0" bIns="0" rtlCol="0">
            <a:spAutoFit/>
          </a:bodyPr>
          <a:lstStyle/>
          <a:p>
            <a:pPr marL="12700">
              <a:lnSpc>
                <a:spcPct val="100000"/>
              </a:lnSpc>
              <a:spcBef>
                <a:spcPts val="130"/>
              </a:spcBef>
            </a:pPr>
            <a:r>
              <a:rPr sz="2100" b="1" spc="-50" dirty="0">
                <a:solidFill>
                  <a:srgbClr val="FF0000"/>
                </a:solidFill>
                <a:latin typeface="Times New Roman"/>
                <a:cs typeface="Times New Roman"/>
              </a:rPr>
              <a:t>2</a:t>
            </a:r>
            <a:endParaRPr sz="2100">
              <a:latin typeface="Times New Roman"/>
              <a:cs typeface="Times New Roman"/>
            </a:endParaRPr>
          </a:p>
        </p:txBody>
      </p:sp>
      <p:grpSp>
        <p:nvGrpSpPr>
          <p:cNvPr id="26" name="object 26"/>
          <p:cNvGrpSpPr/>
          <p:nvPr/>
        </p:nvGrpSpPr>
        <p:grpSpPr>
          <a:xfrm>
            <a:off x="269314" y="1368840"/>
            <a:ext cx="704215" cy="117475"/>
            <a:chOff x="269314" y="1368840"/>
            <a:chExt cx="704215" cy="117475"/>
          </a:xfrm>
        </p:grpSpPr>
        <p:sp>
          <p:nvSpPr>
            <p:cNvPr id="27" name="object 27"/>
            <p:cNvSpPr/>
            <p:nvPr/>
          </p:nvSpPr>
          <p:spPr>
            <a:xfrm>
              <a:off x="269314" y="1427448"/>
              <a:ext cx="547370" cy="0"/>
            </a:xfrm>
            <a:custGeom>
              <a:avLst/>
              <a:gdLst/>
              <a:ahLst/>
              <a:cxnLst/>
              <a:rect l="l" t="t" r="r" b="b"/>
              <a:pathLst>
                <a:path w="547369">
                  <a:moveTo>
                    <a:pt x="0" y="0"/>
                  </a:moveTo>
                  <a:lnTo>
                    <a:pt x="547236" y="0"/>
                  </a:lnTo>
                </a:path>
              </a:pathLst>
            </a:custGeom>
            <a:ln w="19535">
              <a:solidFill>
                <a:srgbClr val="FF0000"/>
              </a:solidFill>
            </a:ln>
          </p:spPr>
          <p:txBody>
            <a:bodyPr wrap="square" lIns="0" tIns="0" rIns="0" bIns="0" rtlCol="0"/>
            <a:lstStyle/>
            <a:p>
              <a:endParaRPr/>
            </a:p>
          </p:txBody>
        </p:sp>
        <p:sp>
          <p:nvSpPr>
            <p:cNvPr id="28" name="object 28"/>
            <p:cNvSpPr/>
            <p:nvPr/>
          </p:nvSpPr>
          <p:spPr>
            <a:xfrm>
              <a:off x="797006" y="1368840"/>
              <a:ext cx="175895" cy="117475"/>
            </a:xfrm>
            <a:custGeom>
              <a:avLst/>
              <a:gdLst/>
              <a:ahLst/>
              <a:cxnLst/>
              <a:rect l="l" t="t" r="r" b="b"/>
              <a:pathLst>
                <a:path w="175894" h="117475">
                  <a:moveTo>
                    <a:pt x="0" y="0"/>
                  </a:moveTo>
                  <a:lnTo>
                    <a:pt x="0" y="117215"/>
                  </a:lnTo>
                  <a:lnTo>
                    <a:pt x="175897" y="58607"/>
                  </a:lnTo>
                  <a:lnTo>
                    <a:pt x="0" y="0"/>
                  </a:lnTo>
                  <a:close/>
                </a:path>
              </a:pathLst>
            </a:custGeom>
            <a:solidFill>
              <a:srgbClr val="FF0000"/>
            </a:solidFill>
          </p:spPr>
          <p:txBody>
            <a:bodyPr wrap="square" lIns="0" tIns="0" rIns="0" bIns="0" rtlCol="0"/>
            <a:lstStyle/>
            <a:p>
              <a:endParaRPr/>
            </a:p>
          </p:txBody>
        </p:sp>
      </p:grpSp>
      <p:sp>
        <p:nvSpPr>
          <p:cNvPr id="29" name="object 29"/>
          <p:cNvSpPr txBox="1"/>
          <p:nvPr/>
        </p:nvSpPr>
        <p:spPr>
          <a:xfrm>
            <a:off x="630272" y="1341197"/>
            <a:ext cx="167640" cy="463550"/>
          </a:xfrm>
          <a:prstGeom prst="rect">
            <a:avLst/>
          </a:prstGeom>
        </p:spPr>
        <p:txBody>
          <a:bodyPr vert="horz" wrap="square" lIns="0" tIns="15240" rIns="0" bIns="0" rtlCol="0">
            <a:spAutoFit/>
          </a:bodyPr>
          <a:lstStyle/>
          <a:p>
            <a:pPr marL="12700">
              <a:lnSpc>
                <a:spcPct val="100000"/>
              </a:lnSpc>
              <a:spcBef>
                <a:spcPts val="120"/>
              </a:spcBef>
            </a:pPr>
            <a:r>
              <a:rPr sz="2850" b="1" spc="-50" dirty="0">
                <a:solidFill>
                  <a:srgbClr val="FF0000"/>
                </a:solidFill>
                <a:latin typeface="Times New Roman"/>
                <a:cs typeface="Times New Roman"/>
              </a:rPr>
              <a:t>I</a:t>
            </a:r>
            <a:endParaRPr sz="2850">
              <a:latin typeface="Times New Roman"/>
              <a:cs typeface="Times New Roman"/>
            </a:endParaRPr>
          </a:p>
        </p:txBody>
      </p:sp>
      <p:sp>
        <p:nvSpPr>
          <p:cNvPr id="30" name="object 30"/>
          <p:cNvSpPr txBox="1"/>
          <p:nvPr/>
        </p:nvSpPr>
        <p:spPr>
          <a:xfrm>
            <a:off x="6437946" y="698759"/>
            <a:ext cx="594360" cy="356870"/>
          </a:xfrm>
          <a:prstGeom prst="rect">
            <a:avLst/>
          </a:prstGeom>
        </p:spPr>
        <p:txBody>
          <a:bodyPr vert="horz" wrap="square" lIns="0" tIns="15240" rIns="0" bIns="0" rtlCol="0">
            <a:spAutoFit/>
          </a:bodyPr>
          <a:lstStyle/>
          <a:p>
            <a:pPr marL="12700">
              <a:lnSpc>
                <a:spcPct val="100000"/>
              </a:lnSpc>
              <a:spcBef>
                <a:spcPts val="120"/>
              </a:spcBef>
            </a:pPr>
            <a:r>
              <a:rPr sz="2150" spc="-20" dirty="0">
                <a:solidFill>
                  <a:srgbClr val="FF0000"/>
                </a:solidFill>
                <a:latin typeface="Microsoft Sans Serif"/>
                <a:cs typeface="Microsoft Sans Serif"/>
              </a:rPr>
              <a:t>0,7V</a:t>
            </a:r>
            <a:endParaRPr sz="2150">
              <a:latin typeface="Microsoft Sans Serif"/>
              <a:cs typeface="Microsoft Sans Serif"/>
            </a:endParaRPr>
          </a:p>
        </p:txBody>
      </p:sp>
      <p:grpSp>
        <p:nvGrpSpPr>
          <p:cNvPr id="31" name="object 31"/>
          <p:cNvGrpSpPr/>
          <p:nvPr/>
        </p:nvGrpSpPr>
        <p:grpSpPr>
          <a:xfrm>
            <a:off x="4811131" y="1047918"/>
            <a:ext cx="3341370" cy="2218690"/>
            <a:chOff x="4811131" y="1047918"/>
            <a:chExt cx="3341370" cy="2218690"/>
          </a:xfrm>
        </p:grpSpPr>
        <p:sp>
          <p:nvSpPr>
            <p:cNvPr id="32" name="object 32"/>
            <p:cNvSpPr/>
            <p:nvPr/>
          </p:nvSpPr>
          <p:spPr>
            <a:xfrm>
              <a:off x="5081100" y="1243827"/>
              <a:ext cx="3047365" cy="1845310"/>
            </a:xfrm>
            <a:custGeom>
              <a:avLst/>
              <a:gdLst/>
              <a:ahLst/>
              <a:cxnLst/>
              <a:rect l="l" t="t" r="r" b="b"/>
              <a:pathLst>
                <a:path w="3047365" h="1845310">
                  <a:moveTo>
                    <a:pt x="1181895" y="0"/>
                  </a:moveTo>
                  <a:lnTo>
                    <a:pt x="1348099" y="0"/>
                  </a:lnTo>
                </a:path>
                <a:path w="3047365" h="1845310">
                  <a:moveTo>
                    <a:pt x="2031382" y="166031"/>
                  </a:moveTo>
                  <a:lnTo>
                    <a:pt x="2031382" y="0"/>
                  </a:lnTo>
                </a:path>
                <a:path w="3047365" h="1845310">
                  <a:moveTo>
                    <a:pt x="1865178" y="0"/>
                  </a:moveTo>
                  <a:lnTo>
                    <a:pt x="2031382" y="0"/>
                  </a:lnTo>
                </a:path>
                <a:path w="3047365" h="1845310">
                  <a:moveTo>
                    <a:pt x="3047074" y="0"/>
                  </a:moveTo>
                  <a:lnTo>
                    <a:pt x="2031382" y="0"/>
                  </a:lnTo>
                </a:path>
                <a:path w="3047365" h="1845310">
                  <a:moveTo>
                    <a:pt x="332408" y="0"/>
                  </a:moveTo>
                  <a:lnTo>
                    <a:pt x="0" y="0"/>
                  </a:lnTo>
                  <a:lnTo>
                    <a:pt x="0" y="830158"/>
                  </a:lnTo>
                </a:path>
                <a:path w="3047365" h="1845310">
                  <a:moveTo>
                    <a:pt x="0" y="1346701"/>
                  </a:moveTo>
                  <a:lnTo>
                    <a:pt x="0" y="1844796"/>
                  </a:lnTo>
                </a:path>
                <a:path w="3047365" h="1845310">
                  <a:moveTo>
                    <a:pt x="2031382" y="1014638"/>
                  </a:moveTo>
                  <a:lnTo>
                    <a:pt x="2031382" y="1180669"/>
                  </a:lnTo>
                </a:path>
                <a:path w="3047365" h="1845310">
                  <a:moveTo>
                    <a:pt x="2031383" y="1678764"/>
                  </a:moveTo>
                  <a:lnTo>
                    <a:pt x="2031383" y="1844796"/>
                  </a:lnTo>
                </a:path>
              </a:pathLst>
            </a:custGeom>
            <a:ln w="22522">
              <a:solidFill>
                <a:srgbClr val="000000"/>
              </a:solidFill>
            </a:ln>
          </p:spPr>
          <p:txBody>
            <a:bodyPr wrap="square" lIns="0" tIns="0" rIns="0" bIns="0" rtlCol="0"/>
            <a:lstStyle/>
            <a:p>
              <a:endParaRPr/>
            </a:p>
          </p:txBody>
        </p:sp>
        <p:sp>
          <p:nvSpPr>
            <p:cNvPr id="33" name="object 33"/>
            <p:cNvSpPr/>
            <p:nvPr/>
          </p:nvSpPr>
          <p:spPr>
            <a:xfrm>
              <a:off x="5598179" y="1170035"/>
              <a:ext cx="499109" cy="129539"/>
            </a:xfrm>
            <a:custGeom>
              <a:avLst/>
              <a:gdLst/>
              <a:ahLst/>
              <a:cxnLst/>
              <a:rect l="l" t="t" r="r" b="b"/>
              <a:pathLst>
                <a:path w="499110" h="129540">
                  <a:moveTo>
                    <a:pt x="498612" y="0"/>
                  </a:moveTo>
                  <a:lnTo>
                    <a:pt x="0" y="0"/>
                  </a:lnTo>
                  <a:lnTo>
                    <a:pt x="0" y="129135"/>
                  </a:lnTo>
                  <a:lnTo>
                    <a:pt x="498612" y="129135"/>
                  </a:lnTo>
                  <a:lnTo>
                    <a:pt x="498612" y="0"/>
                  </a:lnTo>
                  <a:close/>
                </a:path>
              </a:pathLst>
            </a:custGeom>
            <a:solidFill>
              <a:srgbClr val="82B4E0"/>
            </a:solidFill>
          </p:spPr>
          <p:txBody>
            <a:bodyPr wrap="square" lIns="0" tIns="0" rIns="0" bIns="0" rtlCol="0"/>
            <a:lstStyle/>
            <a:p>
              <a:endParaRPr/>
            </a:p>
          </p:txBody>
        </p:sp>
        <p:sp>
          <p:nvSpPr>
            <p:cNvPr id="34" name="object 34"/>
            <p:cNvSpPr/>
            <p:nvPr/>
          </p:nvSpPr>
          <p:spPr>
            <a:xfrm>
              <a:off x="5413508" y="1170035"/>
              <a:ext cx="849630" cy="129539"/>
            </a:xfrm>
            <a:custGeom>
              <a:avLst/>
              <a:gdLst/>
              <a:ahLst/>
              <a:cxnLst/>
              <a:rect l="l" t="t" r="r" b="b"/>
              <a:pathLst>
                <a:path w="849629" h="129540">
                  <a:moveTo>
                    <a:pt x="184671" y="129135"/>
                  </a:moveTo>
                  <a:lnTo>
                    <a:pt x="683283" y="129135"/>
                  </a:lnTo>
                  <a:lnTo>
                    <a:pt x="683283" y="0"/>
                  </a:lnTo>
                  <a:lnTo>
                    <a:pt x="184671" y="0"/>
                  </a:lnTo>
                  <a:lnTo>
                    <a:pt x="184671" y="129135"/>
                  </a:lnTo>
                  <a:close/>
                </a:path>
                <a:path w="849629" h="129540">
                  <a:moveTo>
                    <a:pt x="0" y="73791"/>
                  </a:moveTo>
                  <a:lnTo>
                    <a:pt x="184671" y="73791"/>
                  </a:lnTo>
                </a:path>
                <a:path w="849629" h="129540">
                  <a:moveTo>
                    <a:pt x="849487" y="73791"/>
                  </a:moveTo>
                  <a:lnTo>
                    <a:pt x="683283" y="73791"/>
                  </a:lnTo>
                </a:path>
              </a:pathLst>
            </a:custGeom>
            <a:ln w="22522">
              <a:solidFill>
                <a:srgbClr val="000000"/>
              </a:solidFill>
            </a:ln>
          </p:spPr>
          <p:txBody>
            <a:bodyPr wrap="square" lIns="0" tIns="0" rIns="0" bIns="0" rtlCol="0"/>
            <a:lstStyle/>
            <a:p>
              <a:endParaRPr/>
            </a:p>
          </p:txBody>
        </p:sp>
        <p:sp>
          <p:nvSpPr>
            <p:cNvPr id="35" name="object 35"/>
            <p:cNvSpPr/>
            <p:nvPr/>
          </p:nvSpPr>
          <p:spPr>
            <a:xfrm>
              <a:off x="6613871" y="1059348"/>
              <a:ext cx="166370" cy="350520"/>
            </a:xfrm>
            <a:custGeom>
              <a:avLst/>
              <a:gdLst/>
              <a:ahLst/>
              <a:cxnLst/>
              <a:rect l="l" t="t" r="r" b="b"/>
              <a:pathLst>
                <a:path w="166370" h="350519">
                  <a:moveTo>
                    <a:pt x="0" y="0"/>
                  </a:moveTo>
                  <a:lnTo>
                    <a:pt x="0" y="350511"/>
                  </a:lnTo>
                  <a:lnTo>
                    <a:pt x="166204" y="184479"/>
                  </a:lnTo>
                  <a:lnTo>
                    <a:pt x="0" y="0"/>
                  </a:lnTo>
                  <a:close/>
                </a:path>
              </a:pathLst>
            </a:custGeom>
            <a:solidFill>
              <a:srgbClr val="82B4E0"/>
            </a:solidFill>
          </p:spPr>
          <p:txBody>
            <a:bodyPr wrap="square" lIns="0" tIns="0" rIns="0" bIns="0" rtlCol="0"/>
            <a:lstStyle/>
            <a:p>
              <a:endParaRPr/>
            </a:p>
          </p:txBody>
        </p:sp>
        <p:sp>
          <p:nvSpPr>
            <p:cNvPr id="36" name="object 36"/>
            <p:cNvSpPr/>
            <p:nvPr/>
          </p:nvSpPr>
          <p:spPr>
            <a:xfrm>
              <a:off x="6429200" y="1059348"/>
              <a:ext cx="517525" cy="350520"/>
            </a:xfrm>
            <a:custGeom>
              <a:avLst/>
              <a:gdLst/>
              <a:ahLst/>
              <a:cxnLst/>
              <a:rect l="l" t="t" r="r" b="b"/>
              <a:pathLst>
                <a:path w="517525" h="350519">
                  <a:moveTo>
                    <a:pt x="184671" y="0"/>
                  </a:moveTo>
                  <a:lnTo>
                    <a:pt x="184671" y="350511"/>
                  </a:lnTo>
                  <a:lnTo>
                    <a:pt x="350875" y="184479"/>
                  </a:lnTo>
                  <a:lnTo>
                    <a:pt x="184671" y="0"/>
                  </a:lnTo>
                  <a:close/>
                </a:path>
                <a:path w="517525" h="350519">
                  <a:moveTo>
                    <a:pt x="350875" y="0"/>
                  </a:moveTo>
                  <a:lnTo>
                    <a:pt x="350875" y="350511"/>
                  </a:lnTo>
                </a:path>
                <a:path w="517525" h="350519">
                  <a:moveTo>
                    <a:pt x="0" y="184479"/>
                  </a:moveTo>
                  <a:lnTo>
                    <a:pt x="184671" y="184479"/>
                  </a:lnTo>
                </a:path>
                <a:path w="517525" h="350519">
                  <a:moveTo>
                    <a:pt x="517079" y="184479"/>
                  </a:moveTo>
                  <a:lnTo>
                    <a:pt x="350875" y="184479"/>
                  </a:lnTo>
                </a:path>
              </a:pathLst>
            </a:custGeom>
            <a:ln w="22522">
              <a:solidFill>
                <a:srgbClr val="000000"/>
              </a:solidFill>
            </a:ln>
          </p:spPr>
          <p:txBody>
            <a:bodyPr wrap="square" lIns="0" tIns="0" rIns="0" bIns="0" rtlCol="0"/>
            <a:lstStyle/>
            <a:p>
              <a:endParaRPr/>
            </a:p>
          </p:txBody>
        </p:sp>
        <p:sp>
          <p:nvSpPr>
            <p:cNvPr id="37" name="object 37"/>
            <p:cNvSpPr/>
            <p:nvPr/>
          </p:nvSpPr>
          <p:spPr>
            <a:xfrm>
              <a:off x="7038614" y="1575890"/>
              <a:ext cx="147955" cy="498475"/>
            </a:xfrm>
            <a:custGeom>
              <a:avLst/>
              <a:gdLst/>
              <a:ahLst/>
              <a:cxnLst/>
              <a:rect l="l" t="t" r="r" b="b"/>
              <a:pathLst>
                <a:path w="147954" h="498475">
                  <a:moveTo>
                    <a:pt x="147736" y="0"/>
                  </a:moveTo>
                  <a:lnTo>
                    <a:pt x="0" y="0"/>
                  </a:lnTo>
                  <a:lnTo>
                    <a:pt x="0" y="498094"/>
                  </a:lnTo>
                  <a:lnTo>
                    <a:pt x="147736" y="498094"/>
                  </a:lnTo>
                  <a:lnTo>
                    <a:pt x="147736" y="0"/>
                  </a:lnTo>
                  <a:close/>
                </a:path>
              </a:pathLst>
            </a:custGeom>
            <a:solidFill>
              <a:srgbClr val="82B4E0"/>
            </a:solidFill>
          </p:spPr>
          <p:txBody>
            <a:bodyPr wrap="square" lIns="0" tIns="0" rIns="0" bIns="0" rtlCol="0"/>
            <a:lstStyle/>
            <a:p>
              <a:endParaRPr/>
            </a:p>
          </p:txBody>
        </p:sp>
        <p:sp>
          <p:nvSpPr>
            <p:cNvPr id="38" name="object 38"/>
            <p:cNvSpPr/>
            <p:nvPr/>
          </p:nvSpPr>
          <p:spPr>
            <a:xfrm>
              <a:off x="7038614" y="1409859"/>
              <a:ext cx="147955" cy="848994"/>
            </a:xfrm>
            <a:custGeom>
              <a:avLst/>
              <a:gdLst/>
              <a:ahLst/>
              <a:cxnLst/>
              <a:rect l="l" t="t" r="r" b="b"/>
              <a:pathLst>
                <a:path w="147954" h="848994">
                  <a:moveTo>
                    <a:pt x="0" y="664126"/>
                  </a:moveTo>
                  <a:lnTo>
                    <a:pt x="147736" y="664126"/>
                  </a:lnTo>
                  <a:lnTo>
                    <a:pt x="147736" y="166031"/>
                  </a:lnTo>
                  <a:lnTo>
                    <a:pt x="0" y="166031"/>
                  </a:lnTo>
                  <a:lnTo>
                    <a:pt x="0" y="664126"/>
                  </a:lnTo>
                  <a:close/>
                </a:path>
                <a:path w="147954" h="848994">
                  <a:moveTo>
                    <a:pt x="73868" y="0"/>
                  </a:moveTo>
                  <a:lnTo>
                    <a:pt x="73868" y="166031"/>
                  </a:lnTo>
                </a:path>
                <a:path w="147954" h="848994">
                  <a:moveTo>
                    <a:pt x="73868" y="848606"/>
                  </a:moveTo>
                  <a:lnTo>
                    <a:pt x="73868" y="664126"/>
                  </a:lnTo>
                </a:path>
              </a:pathLst>
            </a:custGeom>
            <a:ln w="22522">
              <a:solidFill>
                <a:srgbClr val="000000"/>
              </a:solidFill>
            </a:ln>
          </p:spPr>
          <p:txBody>
            <a:bodyPr wrap="square" lIns="0" tIns="0" rIns="0" bIns="0" rtlCol="0"/>
            <a:lstStyle/>
            <a:p>
              <a:endParaRPr/>
            </a:p>
          </p:txBody>
        </p:sp>
        <p:pic>
          <p:nvPicPr>
            <p:cNvPr id="39" name="object 39"/>
            <p:cNvPicPr/>
            <p:nvPr/>
          </p:nvPicPr>
          <p:blipFill>
            <a:blip r:embed="rId6" cstate="print"/>
            <a:stretch>
              <a:fillRect/>
            </a:stretch>
          </p:blipFill>
          <p:spPr>
            <a:xfrm>
              <a:off x="8062250" y="1191857"/>
              <a:ext cx="90235" cy="90042"/>
            </a:xfrm>
            <a:prstGeom prst="rect">
              <a:avLst/>
            </a:prstGeom>
          </p:spPr>
        </p:pic>
        <p:pic>
          <p:nvPicPr>
            <p:cNvPr id="40" name="object 40"/>
            <p:cNvPicPr/>
            <p:nvPr/>
          </p:nvPicPr>
          <p:blipFill>
            <a:blip r:embed="rId7" cstate="print"/>
            <a:stretch>
              <a:fillRect/>
            </a:stretch>
          </p:blipFill>
          <p:spPr>
            <a:xfrm>
              <a:off x="7066750" y="1191857"/>
              <a:ext cx="89989" cy="90042"/>
            </a:xfrm>
            <a:prstGeom prst="rect">
              <a:avLst/>
            </a:prstGeom>
          </p:spPr>
        </p:pic>
        <p:sp>
          <p:nvSpPr>
            <p:cNvPr id="41" name="object 41"/>
            <p:cNvSpPr/>
            <p:nvPr/>
          </p:nvSpPr>
          <p:spPr>
            <a:xfrm>
              <a:off x="4822561" y="2073985"/>
              <a:ext cx="2548890" cy="1181100"/>
            </a:xfrm>
            <a:custGeom>
              <a:avLst/>
              <a:gdLst/>
              <a:ahLst/>
              <a:cxnLst/>
              <a:rect l="l" t="t" r="r" b="b"/>
              <a:pathLst>
                <a:path w="2548890" h="1181100">
                  <a:moveTo>
                    <a:pt x="517079" y="184479"/>
                  </a:moveTo>
                  <a:lnTo>
                    <a:pt x="0" y="184479"/>
                  </a:lnTo>
                </a:path>
                <a:path w="2548890" h="1181100">
                  <a:moveTo>
                    <a:pt x="350875" y="258271"/>
                  </a:moveTo>
                  <a:lnTo>
                    <a:pt x="184671" y="258271"/>
                  </a:lnTo>
                </a:path>
                <a:path w="2548890" h="1181100">
                  <a:moveTo>
                    <a:pt x="258539" y="258271"/>
                  </a:moveTo>
                  <a:lnTo>
                    <a:pt x="258539" y="350511"/>
                  </a:lnTo>
                </a:path>
                <a:path w="2548890" h="1181100">
                  <a:moveTo>
                    <a:pt x="258539" y="0"/>
                  </a:moveTo>
                  <a:lnTo>
                    <a:pt x="258539" y="184479"/>
                  </a:lnTo>
                </a:path>
                <a:path w="2548890" h="1181100">
                  <a:moveTo>
                    <a:pt x="258539" y="516542"/>
                  </a:moveTo>
                  <a:lnTo>
                    <a:pt x="258539" y="350511"/>
                  </a:lnTo>
                </a:path>
                <a:path w="2548890" h="1181100">
                  <a:moveTo>
                    <a:pt x="258539" y="1014637"/>
                  </a:moveTo>
                  <a:lnTo>
                    <a:pt x="258539" y="1180679"/>
                  </a:lnTo>
                </a:path>
                <a:path w="2548890" h="1181100">
                  <a:moveTo>
                    <a:pt x="92335" y="1180679"/>
                  </a:moveTo>
                  <a:lnTo>
                    <a:pt x="424743" y="1180679"/>
                  </a:lnTo>
                </a:path>
                <a:path w="2548890" h="1181100">
                  <a:moveTo>
                    <a:pt x="2031382" y="682574"/>
                  </a:moveTo>
                  <a:lnTo>
                    <a:pt x="2548462" y="682574"/>
                  </a:lnTo>
                </a:path>
                <a:path w="2548890" h="1181100">
                  <a:moveTo>
                    <a:pt x="2197586" y="590334"/>
                  </a:moveTo>
                  <a:lnTo>
                    <a:pt x="2382258" y="590334"/>
                  </a:lnTo>
                </a:path>
                <a:path w="2548890" h="1181100">
                  <a:moveTo>
                    <a:pt x="2289922" y="590334"/>
                  </a:moveTo>
                  <a:lnTo>
                    <a:pt x="2289922" y="516543"/>
                  </a:lnTo>
                </a:path>
                <a:path w="2548890" h="1181100">
                  <a:moveTo>
                    <a:pt x="2289922" y="848606"/>
                  </a:moveTo>
                  <a:lnTo>
                    <a:pt x="2289922" y="682574"/>
                  </a:lnTo>
                </a:path>
                <a:path w="2548890" h="1181100">
                  <a:moveTo>
                    <a:pt x="2289922" y="350511"/>
                  </a:moveTo>
                  <a:lnTo>
                    <a:pt x="2289922" y="516543"/>
                  </a:lnTo>
                </a:path>
                <a:path w="2548890" h="1181100">
                  <a:moveTo>
                    <a:pt x="2289922" y="1014638"/>
                  </a:moveTo>
                  <a:lnTo>
                    <a:pt x="2289922" y="1180679"/>
                  </a:lnTo>
                </a:path>
                <a:path w="2548890" h="1181100">
                  <a:moveTo>
                    <a:pt x="2123718" y="1180679"/>
                  </a:moveTo>
                  <a:lnTo>
                    <a:pt x="2456126" y="1180679"/>
                  </a:lnTo>
                </a:path>
              </a:pathLst>
            </a:custGeom>
            <a:ln w="22522">
              <a:solidFill>
                <a:srgbClr val="000000"/>
              </a:solidFill>
            </a:ln>
          </p:spPr>
          <p:txBody>
            <a:bodyPr wrap="square" lIns="0" tIns="0" rIns="0" bIns="0" rtlCol="0"/>
            <a:lstStyle/>
            <a:p>
              <a:endParaRPr/>
            </a:p>
          </p:txBody>
        </p:sp>
      </p:grpSp>
      <p:sp>
        <p:nvSpPr>
          <p:cNvPr id="42" name="object 42"/>
          <p:cNvSpPr/>
          <p:nvPr/>
        </p:nvSpPr>
        <p:spPr>
          <a:xfrm>
            <a:off x="5007232" y="3346905"/>
            <a:ext cx="166370" cy="0"/>
          </a:xfrm>
          <a:custGeom>
            <a:avLst/>
            <a:gdLst/>
            <a:ahLst/>
            <a:cxnLst/>
            <a:rect l="l" t="t" r="r" b="b"/>
            <a:pathLst>
              <a:path w="166370">
                <a:moveTo>
                  <a:pt x="0" y="0"/>
                </a:moveTo>
                <a:lnTo>
                  <a:pt x="166204" y="0"/>
                </a:lnTo>
              </a:path>
            </a:pathLst>
          </a:custGeom>
          <a:ln w="22511">
            <a:solidFill>
              <a:srgbClr val="000000"/>
            </a:solidFill>
          </a:ln>
        </p:spPr>
        <p:txBody>
          <a:bodyPr wrap="square" lIns="0" tIns="0" rIns="0" bIns="0" rtlCol="0"/>
          <a:lstStyle/>
          <a:p>
            <a:endParaRPr/>
          </a:p>
        </p:txBody>
      </p:sp>
      <p:sp>
        <p:nvSpPr>
          <p:cNvPr id="43" name="object 43"/>
          <p:cNvSpPr/>
          <p:nvPr/>
        </p:nvSpPr>
        <p:spPr>
          <a:xfrm>
            <a:off x="5062634" y="3439144"/>
            <a:ext cx="37465" cy="0"/>
          </a:xfrm>
          <a:custGeom>
            <a:avLst/>
            <a:gdLst/>
            <a:ahLst/>
            <a:cxnLst/>
            <a:rect l="l" t="t" r="r" b="b"/>
            <a:pathLst>
              <a:path w="37464">
                <a:moveTo>
                  <a:pt x="0" y="0"/>
                </a:moveTo>
                <a:lnTo>
                  <a:pt x="36934" y="0"/>
                </a:lnTo>
              </a:path>
            </a:pathLst>
          </a:custGeom>
          <a:ln w="22511">
            <a:solidFill>
              <a:srgbClr val="000000"/>
            </a:solidFill>
          </a:ln>
        </p:spPr>
        <p:txBody>
          <a:bodyPr wrap="square" lIns="0" tIns="0" rIns="0" bIns="0" rtlCol="0"/>
          <a:lstStyle/>
          <a:p>
            <a:endParaRPr/>
          </a:p>
        </p:txBody>
      </p:sp>
      <p:sp>
        <p:nvSpPr>
          <p:cNvPr id="44" name="object 44"/>
          <p:cNvSpPr/>
          <p:nvPr/>
        </p:nvSpPr>
        <p:spPr>
          <a:xfrm>
            <a:off x="7020148" y="3346905"/>
            <a:ext cx="184785" cy="0"/>
          </a:xfrm>
          <a:custGeom>
            <a:avLst/>
            <a:gdLst/>
            <a:ahLst/>
            <a:cxnLst/>
            <a:rect l="l" t="t" r="r" b="b"/>
            <a:pathLst>
              <a:path w="184784">
                <a:moveTo>
                  <a:pt x="0" y="0"/>
                </a:moveTo>
                <a:lnTo>
                  <a:pt x="184671" y="0"/>
                </a:lnTo>
              </a:path>
            </a:pathLst>
          </a:custGeom>
          <a:ln w="22511">
            <a:solidFill>
              <a:srgbClr val="000000"/>
            </a:solidFill>
          </a:ln>
        </p:spPr>
        <p:txBody>
          <a:bodyPr wrap="square" lIns="0" tIns="0" rIns="0" bIns="0" rtlCol="0"/>
          <a:lstStyle/>
          <a:p>
            <a:endParaRPr/>
          </a:p>
        </p:txBody>
      </p:sp>
      <p:sp>
        <p:nvSpPr>
          <p:cNvPr id="45" name="object 45"/>
          <p:cNvSpPr/>
          <p:nvPr/>
        </p:nvSpPr>
        <p:spPr>
          <a:xfrm>
            <a:off x="7094016" y="3439144"/>
            <a:ext cx="37465" cy="0"/>
          </a:xfrm>
          <a:custGeom>
            <a:avLst/>
            <a:gdLst/>
            <a:ahLst/>
            <a:cxnLst/>
            <a:rect l="l" t="t" r="r" b="b"/>
            <a:pathLst>
              <a:path w="37465">
                <a:moveTo>
                  <a:pt x="0" y="0"/>
                </a:moveTo>
                <a:lnTo>
                  <a:pt x="36934" y="0"/>
                </a:lnTo>
              </a:path>
            </a:pathLst>
          </a:custGeom>
          <a:ln w="22511">
            <a:solidFill>
              <a:srgbClr val="000000"/>
            </a:solidFill>
          </a:ln>
        </p:spPr>
        <p:txBody>
          <a:bodyPr wrap="square" lIns="0" tIns="0" rIns="0" bIns="0" rtlCol="0"/>
          <a:lstStyle/>
          <a:p>
            <a:endParaRPr/>
          </a:p>
        </p:txBody>
      </p:sp>
      <p:sp>
        <p:nvSpPr>
          <p:cNvPr id="46" name="object 46"/>
          <p:cNvSpPr txBox="1"/>
          <p:nvPr/>
        </p:nvSpPr>
        <p:spPr>
          <a:xfrm>
            <a:off x="5393383" y="1278028"/>
            <a:ext cx="1008380" cy="379730"/>
          </a:xfrm>
          <a:prstGeom prst="rect">
            <a:avLst/>
          </a:prstGeom>
        </p:spPr>
        <p:txBody>
          <a:bodyPr vert="horz" wrap="square" lIns="0" tIns="15875" rIns="0" bIns="0" rtlCol="0">
            <a:spAutoFit/>
          </a:bodyPr>
          <a:lstStyle/>
          <a:p>
            <a:pPr marL="38100">
              <a:lnSpc>
                <a:spcPct val="100000"/>
              </a:lnSpc>
              <a:spcBef>
                <a:spcPts val="125"/>
              </a:spcBef>
            </a:pPr>
            <a:r>
              <a:rPr sz="2300" spc="-10" dirty="0">
                <a:latin typeface="Calibri"/>
                <a:cs typeface="Calibri"/>
              </a:rPr>
              <a:t>R</a:t>
            </a:r>
            <a:r>
              <a:rPr sz="2250" spc="-15" baseline="-11111" dirty="0">
                <a:latin typeface="Calibri"/>
                <a:cs typeface="Calibri"/>
              </a:rPr>
              <a:t>1</a:t>
            </a:r>
            <a:r>
              <a:rPr sz="2300" spc="-10" dirty="0">
                <a:latin typeface="Calibri"/>
                <a:cs typeface="Calibri"/>
              </a:rPr>
              <a:t>=4,6K</a:t>
            </a:r>
            <a:endParaRPr sz="2300">
              <a:latin typeface="Calibri"/>
              <a:cs typeface="Calibri"/>
            </a:endParaRPr>
          </a:p>
        </p:txBody>
      </p:sp>
      <p:grpSp>
        <p:nvGrpSpPr>
          <p:cNvPr id="47" name="object 47"/>
          <p:cNvGrpSpPr/>
          <p:nvPr/>
        </p:nvGrpSpPr>
        <p:grpSpPr>
          <a:xfrm>
            <a:off x="5431240" y="1725766"/>
            <a:ext cx="1084580" cy="1061720"/>
            <a:chOff x="5431240" y="1725766"/>
            <a:chExt cx="1084580" cy="1061720"/>
          </a:xfrm>
        </p:grpSpPr>
        <p:sp>
          <p:nvSpPr>
            <p:cNvPr id="48" name="object 48"/>
            <p:cNvSpPr/>
            <p:nvPr/>
          </p:nvSpPr>
          <p:spPr>
            <a:xfrm>
              <a:off x="5443622" y="1738148"/>
              <a:ext cx="1059815" cy="980440"/>
            </a:xfrm>
            <a:custGeom>
              <a:avLst/>
              <a:gdLst/>
              <a:ahLst/>
              <a:cxnLst/>
              <a:rect l="l" t="t" r="r" b="b"/>
              <a:pathLst>
                <a:path w="1059815" h="980439">
                  <a:moveTo>
                    <a:pt x="0" y="3232"/>
                  </a:moveTo>
                  <a:lnTo>
                    <a:pt x="62718" y="955"/>
                  </a:lnTo>
                  <a:lnTo>
                    <a:pt x="123687" y="0"/>
                  </a:lnTo>
                  <a:lnTo>
                    <a:pt x="182891" y="348"/>
                  </a:lnTo>
                  <a:lnTo>
                    <a:pt x="240312" y="1981"/>
                  </a:lnTo>
                  <a:lnTo>
                    <a:pt x="295937" y="4881"/>
                  </a:lnTo>
                  <a:lnTo>
                    <a:pt x="349747" y="9027"/>
                  </a:lnTo>
                  <a:lnTo>
                    <a:pt x="401727" y="14401"/>
                  </a:lnTo>
                  <a:lnTo>
                    <a:pt x="451862" y="20984"/>
                  </a:lnTo>
                  <a:lnTo>
                    <a:pt x="500134" y="28757"/>
                  </a:lnTo>
                  <a:lnTo>
                    <a:pt x="546528" y="37701"/>
                  </a:lnTo>
                  <a:lnTo>
                    <a:pt x="591028" y="47798"/>
                  </a:lnTo>
                  <a:lnTo>
                    <a:pt x="633618" y="59027"/>
                  </a:lnTo>
                  <a:lnTo>
                    <a:pt x="674281" y="71372"/>
                  </a:lnTo>
                  <a:lnTo>
                    <a:pt x="713002" y="84812"/>
                  </a:lnTo>
                  <a:lnTo>
                    <a:pt x="749765" y="99328"/>
                  </a:lnTo>
                  <a:lnTo>
                    <a:pt x="784552" y="114902"/>
                  </a:lnTo>
                  <a:lnTo>
                    <a:pt x="848139" y="149147"/>
                  </a:lnTo>
                  <a:lnTo>
                    <a:pt x="903635" y="187396"/>
                  </a:lnTo>
                  <a:lnTo>
                    <a:pt x="950910" y="229497"/>
                  </a:lnTo>
                  <a:lnTo>
                    <a:pt x="989837" y="275299"/>
                  </a:lnTo>
                  <a:lnTo>
                    <a:pt x="1020286" y="324649"/>
                  </a:lnTo>
                  <a:lnTo>
                    <a:pt x="1042129" y="377398"/>
                  </a:lnTo>
                  <a:lnTo>
                    <a:pt x="1055237" y="433394"/>
                  </a:lnTo>
                  <a:lnTo>
                    <a:pt x="1059481" y="492484"/>
                  </a:lnTo>
                  <a:lnTo>
                    <a:pt x="1058239" y="523143"/>
                  </a:lnTo>
                  <a:lnTo>
                    <a:pt x="1048948" y="586592"/>
                  </a:lnTo>
                  <a:lnTo>
                    <a:pt x="1030470" y="652758"/>
                  </a:lnTo>
                  <a:lnTo>
                    <a:pt x="1002679" y="721489"/>
                  </a:lnTo>
                  <a:lnTo>
                    <a:pt x="985251" y="756769"/>
                  </a:lnTo>
                  <a:lnTo>
                    <a:pt x="965446" y="792634"/>
                  </a:lnTo>
                  <a:lnTo>
                    <a:pt x="943248" y="829065"/>
                  </a:lnTo>
                  <a:lnTo>
                    <a:pt x="918641" y="866042"/>
                  </a:lnTo>
                  <a:lnTo>
                    <a:pt x="891610" y="903547"/>
                  </a:lnTo>
                  <a:lnTo>
                    <a:pt x="862137" y="941560"/>
                  </a:lnTo>
                  <a:lnTo>
                    <a:pt x="830207" y="980064"/>
                  </a:lnTo>
                </a:path>
              </a:pathLst>
            </a:custGeom>
            <a:ln w="24609">
              <a:solidFill>
                <a:srgbClr val="FF0000"/>
              </a:solidFill>
            </a:ln>
          </p:spPr>
          <p:txBody>
            <a:bodyPr wrap="square" lIns="0" tIns="0" rIns="0" bIns="0" rtlCol="0"/>
            <a:lstStyle/>
            <a:p>
              <a:endParaRPr/>
            </a:p>
          </p:txBody>
        </p:sp>
        <p:pic>
          <p:nvPicPr>
            <p:cNvPr id="49" name="object 49"/>
            <p:cNvPicPr/>
            <p:nvPr/>
          </p:nvPicPr>
          <p:blipFill>
            <a:blip r:embed="rId8" cstate="print"/>
            <a:stretch>
              <a:fillRect/>
            </a:stretch>
          </p:blipFill>
          <p:spPr>
            <a:xfrm>
              <a:off x="6211411" y="2657949"/>
              <a:ext cx="125108" cy="129283"/>
            </a:xfrm>
            <a:prstGeom prst="rect">
              <a:avLst/>
            </a:prstGeom>
          </p:spPr>
        </p:pic>
      </p:grpSp>
      <p:sp>
        <p:nvSpPr>
          <p:cNvPr id="50" name="object 50"/>
          <p:cNvSpPr txBox="1"/>
          <p:nvPr/>
        </p:nvSpPr>
        <p:spPr>
          <a:xfrm>
            <a:off x="8191520" y="2080282"/>
            <a:ext cx="437515" cy="438784"/>
          </a:xfrm>
          <a:prstGeom prst="rect">
            <a:avLst/>
          </a:prstGeom>
        </p:spPr>
        <p:txBody>
          <a:bodyPr vert="horz" wrap="square" lIns="0" tIns="13970" rIns="0" bIns="0" rtlCol="0">
            <a:spAutoFit/>
          </a:bodyPr>
          <a:lstStyle/>
          <a:p>
            <a:pPr marL="38100">
              <a:lnSpc>
                <a:spcPct val="100000"/>
              </a:lnSpc>
              <a:spcBef>
                <a:spcPts val="110"/>
              </a:spcBef>
            </a:pPr>
            <a:r>
              <a:rPr sz="2700" b="1" spc="-25" dirty="0">
                <a:solidFill>
                  <a:srgbClr val="FF0000"/>
                </a:solidFill>
                <a:latin typeface="Times New Roman"/>
                <a:cs typeface="Times New Roman"/>
              </a:rPr>
              <a:t>V</a:t>
            </a:r>
            <a:r>
              <a:rPr sz="2625" b="1" spc="-37" baseline="-12698" dirty="0">
                <a:solidFill>
                  <a:srgbClr val="FF0000"/>
                </a:solidFill>
                <a:latin typeface="Times New Roman"/>
                <a:cs typeface="Times New Roman"/>
              </a:rPr>
              <a:t>0</a:t>
            </a:r>
            <a:endParaRPr sz="2625" baseline="-12698">
              <a:latin typeface="Times New Roman"/>
              <a:cs typeface="Times New Roman"/>
            </a:endParaRPr>
          </a:p>
        </p:txBody>
      </p:sp>
      <p:sp>
        <p:nvSpPr>
          <p:cNvPr id="51" name="object 51"/>
          <p:cNvSpPr txBox="1"/>
          <p:nvPr/>
        </p:nvSpPr>
        <p:spPr>
          <a:xfrm>
            <a:off x="7179276" y="1592223"/>
            <a:ext cx="437515" cy="438784"/>
          </a:xfrm>
          <a:prstGeom prst="rect">
            <a:avLst/>
          </a:prstGeom>
        </p:spPr>
        <p:txBody>
          <a:bodyPr vert="horz" wrap="square" lIns="0" tIns="13970" rIns="0" bIns="0" rtlCol="0">
            <a:spAutoFit/>
          </a:bodyPr>
          <a:lstStyle/>
          <a:p>
            <a:pPr marL="38100">
              <a:lnSpc>
                <a:spcPct val="100000"/>
              </a:lnSpc>
              <a:spcBef>
                <a:spcPts val="110"/>
              </a:spcBef>
            </a:pPr>
            <a:r>
              <a:rPr sz="2700" b="1" spc="-25" dirty="0">
                <a:solidFill>
                  <a:srgbClr val="FF0000"/>
                </a:solidFill>
                <a:latin typeface="Times New Roman"/>
                <a:cs typeface="Times New Roman"/>
              </a:rPr>
              <a:t>V</a:t>
            </a:r>
            <a:r>
              <a:rPr sz="2625" b="1" spc="-37" baseline="-12698" dirty="0">
                <a:solidFill>
                  <a:srgbClr val="FF0000"/>
                </a:solidFill>
                <a:latin typeface="Times New Roman"/>
                <a:cs typeface="Times New Roman"/>
              </a:rPr>
              <a:t>2</a:t>
            </a:r>
            <a:endParaRPr sz="2625" baseline="-12698">
              <a:latin typeface="Times New Roman"/>
              <a:cs typeface="Times New Roman"/>
            </a:endParaRPr>
          </a:p>
        </p:txBody>
      </p:sp>
      <p:sp>
        <p:nvSpPr>
          <p:cNvPr id="52" name="object 52"/>
          <p:cNvSpPr txBox="1"/>
          <p:nvPr/>
        </p:nvSpPr>
        <p:spPr>
          <a:xfrm>
            <a:off x="6493717" y="1696379"/>
            <a:ext cx="552450" cy="379730"/>
          </a:xfrm>
          <a:prstGeom prst="rect">
            <a:avLst/>
          </a:prstGeom>
        </p:spPr>
        <p:txBody>
          <a:bodyPr vert="horz" wrap="square" lIns="0" tIns="15875" rIns="0" bIns="0" rtlCol="0">
            <a:spAutoFit/>
          </a:bodyPr>
          <a:lstStyle/>
          <a:p>
            <a:pPr marL="12700">
              <a:lnSpc>
                <a:spcPct val="100000"/>
              </a:lnSpc>
              <a:spcBef>
                <a:spcPts val="125"/>
              </a:spcBef>
            </a:pPr>
            <a:r>
              <a:rPr sz="2300" spc="-20" dirty="0">
                <a:latin typeface="Calibri"/>
                <a:cs typeface="Calibri"/>
              </a:rPr>
              <a:t>2,2K</a:t>
            </a:r>
            <a:endParaRPr sz="2300">
              <a:latin typeface="Calibri"/>
              <a:cs typeface="Calibri"/>
            </a:endParaRPr>
          </a:p>
        </p:txBody>
      </p:sp>
      <p:sp>
        <p:nvSpPr>
          <p:cNvPr id="53" name="object 53"/>
          <p:cNvSpPr txBox="1"/>
          <p:nvPr/>
        </p:nvSpPr>
        <p:spPr>
          <a:xfrm>
            <a:off x="4868783" y="1870675"/>
            <a:ext cx="716915" cy="379730"/>
          </a:xfrm>
          <a:prstGeom prst="rect">
            <a:avLst/>
          </a:prstGeom>
        </p:spPr>
        <p:txBody>
          <a:bodyPr vert="horz" wrap="square" lIns="0" tIns="15875" rIns="0" bIns="0" rtlCol="0">
            <a:spAutoFit/>
          </a:bodyPr>
          <a:lstStyle/>
          <a:p>
            <a:pPr marL="12700">
              <a:lnSpc>
                <a:spcPct val="100000"/>
              </a:lnSpc>
              <a:spcBef>
                <a:spcPts val="125"/>
              </a:spcBef>
            </a:pPr>
            <a:r>
              <a:rPr sz="3450" baseline="-3623" dirty="0">
                <a:solidFill>
                  <a:srgbClr val="FF0000"/>
                </a:solidFill>
                <a:latin typeface="Calibri"/>
                <a:cs typeface="Calibri"/>
              </a:rPr>
              <a:t>+</a:t>
            </a:r>
            <a:r>
              <a:rPr sz="3450" spc="120" baseline="-3623" dirty="0">
                <a:solidFill>
                  <a:srgbClr val="FF0000"/>
                </a:solidFill>
                <a:latin typeface="Calibri"/>
                <a:cs typeface="Calibri"/>
              </a:rPr>
              <a:t> </a:t>
            </a:r>
            <a:r>
              <a:rPr sz="2300" spc="-25" dirty="0">
                <a:solidFill>
                  <a:srgbClr val="FF0000"/>
                </a:solidFill>
                <a:latin typeface="Calibri"/>
                <a:cs typeface="Calibri"/>
              </a:rPr>
              <a:t>10V</a:t>
            </a:r>
            <a:endParaRPr sz="2300">
              <a:latin typeface="Calibri"/>
              <a:cs typeface="Calibri"/>
            </a:endParaRPr>
          </a:p>
        </p:txBody>
      </p:sp>
      <p:sp>
        <p:nvSpPr>
          <p:cNvPr id="54" name="object 54"/>
          <p:cNvSpPr txBox="1"/>
          <p:nvPr/>
        </p:nvSpPr>
        <p:spPr>
          <a:xfrm>
            <a:off x="6369421" y="894532"/>
            <a:ext cx="172720" cy="379730"/>
          </a:xfrm>
          <a:prstGeom prst="rect">
            <a:avLst/>
          </a:prstGeom>
        </p:spPr>
        <p:txBody>
          <a:bodyPr vert="horz" wrap="square" lIns="0" tIns="15875" rIns="0" bIns="0" rtlCol="0">
            <a:spAutoFit/>
          </a:bodyPr>
          <a:lstStyle/>
          <a:p>
            <a:pPr marL="12700">
              <a:lnSpc>
                <a:spcPct val="100000"/>
              </a:lnSpc>
              <a:spcBef>
                <a:spcPts val="125"/>
              </a:spcBef>
            </a:pPr>
            <a:r>
              <a:rPr sz="2300" spc="-50" dirty="0">
                <a:solidFill>
                  <a:srgbClr val="FF0000"/>
                </a:solidFill>
                <a:latin typeface="Calibri"/>
                <a:cs typeface="Calibri"/>
              </a:rPr>
              <a:t>+</a:t>
            </a:r>
            <a:endParaRPr sz="2300">
              <a:latin typeface="Calibri"/>
              <a:cs typeface="Calibri"/>
            </a:endParaRPr>
          </a:p>
        </p:txBody>
      </p:sp>
      <p:sp>
        <p:nvSpPr>
          <p:cNvPr id="55" name="object 55"/>
          <p:cNvSpPr txBox="1"/>
          <p:nvPr/>
        </p:nvSpPr>
        <p:spPr>
          <a:xfrm>
            <a:off x="6747466" y="2707376"/>
            <a:ext cx="692785" cy="379730"/>
          </a:xfrm>
          <a:prstGeom prst="rect">
            <a:avLst/>
          </a:prstGeom>
        </p:spPr>
        <p:txBody>
          <a:bodyPr vert="horz" wrap="square" lIns="0" tIns="15875" rIns="0" bIns="0" rtlCol="0">
            <a:spAutoFit/>
          </a:bodyPr>
          <a:lstStyle/>
          <a:p>
            <a:pPr marL="38100">
              <a:lnSpc>
                <a:spcPct val="100000"/>
              </a:lnSpc>
              <a:spcBef>
                <a:spcPts val="125"/>
              </a:spcBef>
              <a:tabLst>
                <a:tab pos="506730" algn="l"/>
              </a:tabLst>
            </a:pPr>
            <a:r>
              <a:rPr sz="2300" spc="-25" dirty="0">
                <a:solidFill>
                  <a:srgbClr val="FF0000"/>
                </a:solidFill>
                <a:latin typeface="Calibri"/>
                <a:cs typeface="Calibri"/>
              </a:rPr>
              <a:t>5V</a:t>
            </a:r>
            <a:r>
              <a:rPr sz="2300" dirty="0">
                <a:solidFill>
                  <a:srgbClr val="FF0000"/>
                </a:solidFill>
                <a:latin typeface="Calibri"/>
                <a:cs typeface="Calibri"/>
              </a:rPr>
              <a:t>	</a:t>
            </a:r>
            <a:r>
              <a:rPr sz="3450" spc="-75" baseline="9661" dirty="0">
                <a:solidFill>
                  <a:srgbClr val="FF0000"/>
                </a:solidFill>
                <a:latin typeface="Calibri"/>
                <a:cs typeface="Calibri"/>
              </a:rPr>
              <a:t>+</a:t>
            </a:r>
            <a:endParaRPr sz="3450" baseline="9661">
              <a:latin typeface="Calibri"/>
              <a:cs typeface="Calibri"/>
            </a:endParaRPr>
          </a:p>
        </p:txBody>
      </p:sp>
      <p:sp>
        <p:nvSpPr>
          <p:cNvPr id="56" name="object 56"/>
          <p:cNvSpPr txBox="1"/>
          <p:nvPr/>
        </p:nvSpPr>
        <p:spPr>
          <a:xfrm>
            <a:off x="8288819" y="1016559"/>
            <a:ext cx="172720" cy="379730"/>
          </a:xfrm>
          <a:prstGeom prst="rect">
            <a:avLst/>
          </a:prstGeom>
        </p:spPr>
        <p:txBody>
          <a:bodyPr vert="horz" wrap="square" lIns="0" tIns="15875" rIns="0" bIns="0" rtlCol="0">
            <a:spAutoFit/>
          </a:bodyPr>
          <a:lstStyle/>
          <a:p>
            <a:pPr marL="12700">
              <a:lnSpc>
                <a:spcPct val="100000"/>
              </a:lnSpc>
              <a:spcBef>
                <a:spcPts val="125"/>
              </a:spcBef>
            </a:pPr>
            <a:r>
              <a:rPr sz="2300" spc="-50" dirty="0">
                <a:solidFill>
                  <a:srgbClr val="FF0000"/>
                </a:solidFill>
                <a:latin typeface="Calibri"/>
                <a:cs typeface="Calibri"/>
              </a:rPr>
              <a:t>+</a:t>
            </a:r>
            <a:endParaRPr sz="2300">
              <a:latin typeface="Calibri"/>
              <a:cs typeface="Calibri"/>
            </a:endParaRPr>
          </a:p>
        </p:txBody>
      </p:sp>
      <p:sp>
        <p:nvSpPr>
          <p:cNvPr id="57" name="object 57"/>
          <p:cNvSpPr txBox="1"/>
          <p:nvPr/>
        </p:nvSpPr>
        <p:spPr>
          <a:xfrm>
            <a:off x="4901261" y="2201877"/>
            <a:ext cx="116205" cy="379730"/>
          </a:xfrm>
          <a:prstGeom prst="rect">
            <a:avLst/>
          </a:prstGeom>
        </p:spPr>
        <p:txBody>
          <a:bodyPr vert="horz" wrap="square" lIns="0" tIns="15875" rIns="0" bIns="0" rtlCol="0">
            <a:spAutoFit/>
          </a:bodyPr>
          <a:lstStyle/>
          <a:p>
            <a:pPr marL="12700">
              <a:lnSpc>
                <a:spcPct val="100000"/>
              </a:lnSpc>
              <a:spcBef>
                <a:spcPts val="125"/>
              </a:spcBef>
            </a:pPr>
            <a:r>
              <a:rPr sz="2300" spc="-50" dirty="0">
                <a:solidFill>
                  <a:srgbClr val="FF0000"/>
                </a:solidFill>
                <a:latin typeface="Calibri"/>
                <a:cs typeface="Calibri"/>
              </a:rPr>
              <a:t>-</a:t>
            </a:r>
            <a:endParaRPr sz="2300">
              <a:latin typeface="Calibri"/>
              <a:cs typeface="Calibri"/>
            </a:endParaRPr>
          </a:p>
        </p:txBody>
      </p:sp>
      <p:sp>
        <p:nvSpPr>
          <p:cNvPr id="58" name="object 58"/>
          <p:cNvSpPr txBox="1"/>
          <p:nvPr/>
        </p:nvSpPr>
        <p:spPr>
          <a:xfrm>
            <a:off x="6855574" y="877093"/>
            <a:ext cx="116205" cy="379730"/>
          </a:xfrm>
          <a:prstGeom prst="rect">
            <a:avLst/>
          </a:prstGeom>
        </p:spPr>
        <p:txBody>
          <a:bodyPr vert="horz" wrap="square" lIns="0" tIns="15875" rIns="0" bIns="0" rtlCol="0">
            <a:spAutoFit/>
          </a:bodyPr>
          <a:lstStyle/>
          <a:p>
            <a:pPr marL="12700">
              <a:lnSpc>
                <a:spcPct val="100000"/>
              </a:lnSpc>
              <a:spcBef>
                <a:spcPts val="125"/>
              </a:spcBef>
            </a:pPr>
            <a:r>
              <a:rPr sz="2300" spc="-50" dirty="0">
                <a:solidFill>
                  <a:srgbClr val="FF0000"/>
                </a:solidFill>
                <a:latin typeface="Calibri"/>
                <a:cs typeface="Calibri"/>
              </a:rPr>
              <a:t>-</a:t>
            </a:r>
            <a:endParaRPr sz="2300">
              <a:latin typeface="Calibri"/>
              <a:cs typeface="Calibri"/>
            </a:endParaRPr>
          </a:p>
        </p:txBody>
      </p:sp>
      <p:sp>
        <p:nvSpPr>
          <p:cNvPr id="59" name="object 59"/>
          <p:cNvSpPr txBox="1"/>
          <p:nvPr/>
        </p:nvSpPr>
        <p:spPr>
          <a:xfrm>
            <a:off x="7239395" y="2358759"/>
            <a:ext cx="116205" cy="379730"/>
          </a:xfrm>
          <a:prstGeom prst="rect">
            <a:avLst/>
          </a:prstGeom>
        </p:spPr>
        <p:txBody>
          <a:bodyPr vert="horz" wrap="square" lIns="0" tIns="15875" rIns="0" bIns="0" rtlCol="0">
            <a:spAutoFit/>
          </a:bodyPr>
          <a:lstStyle/>
          <a:p>
            <a:pPr marL="12700">
              <a:lnSpc>
                <a:spcPct val="100000"/>
              </a:lnSpc>
              <a:spcBef>
                <a:spcPts val="125"/>
              </a:spcBef>
            </a:pPr>
            <a:r>
              <a:rPr sz="2300" spc="-50" dirty="0">
                <a:solidFill>
                  <a:srgbClr val="FF0000"/>
                </a:solidFill>
                <a:latin typeface="Calibri"/>
                <a:cs typeface="Calibri"/>
              </a:rPr>
              <a:t>-</a:t>
            </a:r>
            <a:endParaRPr sz="2300">
              <a:latin typeface="Calibri"/>
              <a:cs typeface="Calibri"/>
            </a:endParaRPr>
          </a:p>
        </p:txBody>
      </p:sp>
      <p:sp>
        <p:nvSpPr>
          <p:cNvPr id="60" name="object 60"/>
          <p:cNvSpPr txBox="1"/>
          <p:nvPr/>
        </p:nvSpPr>
        <p:spPr>
          <a:xfrm>
            <a:off x="8321321" y="3055998"/>
            <a:ext cx="116205" cy="379730"/>
          </a:xfrm>
          <a:prstGeom prst="rect">
            <a:avLst/>
          </a:prstGeom>
        </p:spPr>
        <p:txBody>
          <a:bodyPr vert="horz" wrap="square" lIns="0" tIns="15875" rIns="0" bIns="0" rtlCol="0">
            <a:spAutoFit/>
          </a:bodyPr>
          <a:lstStyle/>
          <a:p>
            <a:pPr marL="12700">
              <a:lnSpc>
                <a:spcPct val="100000"/>
              </a:lnSpc>
              <a:spcBef>
                <a:spcPts val="125"/>
              </a:spcBef>
            </a:pPr>
            <a:r>
              <a:rPr sz="2300" spc="-50" dirty="0">
                <a:solidFill>
                  <a:srgbClr val="FF0000"/>
                </a:solidFill>
                <a:latin typeface="Calibri"/>
                <a:cs typeface="Calibri"/>
              </a:rPr>
              <a:t>-</a:t>
            </a:r>
            <a:endParaRPr sz="2300">
              <a:latin typeface="Calibri"/>
              <a:cs typeface="Calibri"/>
            </a:endParaRPr>
          </a:p>
        </p:txBody>
      </p:sp>
      <p:sp>
        <p:nvSpPr>
          <p:cNvPr id="61" name="object 61"/>
          <p:cNvSpPr txBox="1"/>
          <p:nvPr/>
        </p:nvSpPr>
        <p:spPr>
          <a:xfrm>
            <a:off x="6820275" y="2254171"/>
            <a:ext cx="318135" cy="379730"/>
          </a:xfrm>
          <a:prstGeom prst="rect">
            <a:avLst/>
          </a:prstGeom>
        </p:spPr>
        <p:txBody>
          <a:bodyPr vert="horz" wrap="square" lIns="0" tIns="15875" rIns="0" bIns="0" rtlCol="0">
            <a:spAutoFit/>
          </a:bodyPr>
          <a:lstStyle/>
          <a:p>
            <a:pPr marL="38100">
              <a:lnSpc>
                <a:spcPct val="100000"/>
              </a:lnSpc>
              <a:spcBef>
                <a:spcPts val="125"/>
              </a:spcBef>
            </a:pPr>
            <a:r>
              <a:rPr sz="2300" spc="-25" dirty="0">
                <a:latin typeface="Calibri"/>
                <a:cs typeface="Calibri"/>
              </a:rPr>
              <a:t>E</a:t>
            </a:r>
            <a:r>
              <a:rPr sz="2250" spc="-37" baseline="-11111" dirty="0">
                <a:latin typeface="Calibri"/>
                <a:cs typeface="Calibri"/>
              </a:rPr>
              <a:t>2</a:t>
            </a:r>
            <a:endParaRPr sz="2250" baseline="-11111">
              <a:latin typeface="Calibri"/>
              <a:cs typeface="Calibri"/>
            </a:endParaRPr>
          </a:p>
        </p:txBody>
      </p:sp>
      <p:sp>
        <p:nvSpPr>
          <p:cNvPr id="62" name="object 62"/>
          <p:cNvSpPr txBox="1"/>
          <p:nvPr/>
        </p:nvSpPr>
        <p:spPr>
          <a:xfrm>
            <a:off x="5092788" y="2289025"/>
            <a:ext cx="318135" cy="379730"/>
          </a:xfrm>
          <a:prstGeom prst="rect">
            <a:avLst/>
          </a:prstGeom>
        </p:spPr>
        <p:txBody>
          <a:bodyPr vert="horz" wrap="square" lIns="0" tIns="15875" rIns="0" bIns="0" rtlCol="0">
            <a:spAutoFit/>
          </a:bodyPr>
          <a:lstStyle/>
          <a:p>
            <a:pPr marL="38100">
              <a:lnSpc>
                <a:spcPct val="100000"/>
              </a:lnSpc>
              <a:spcBef>
                <a:spcPts val="125"/>
              </a:spcBef>
            </a:pPr>
            <a:r>
              <a:rPr sz="2300" spc="-25" dirty="0">
                <a:latin typeface="Calibri"/>
                <a:cs typeface="Calibri"/>
              </a:rPr>
              <a:t>E</a:t>
            </a:r>
            <a:r>
              <a:rPr sz="2250" spc="-37" baseline="-11111" dirty="0">
                <a:latin typeface="Calibri"/>
                <a:cs typeface="Calibri"/>
              </a:rPr>
              <a:t>1</a:t>
            </a:r>
            <a:endParaRPr sz="2250" baseline="-11111">
              <a:latin typeface="Calibri"/>
              <a:cs typeface="Calibri"/>
            </a:endParaRPr>
          </a:p>
        </p:txBody>
      </p:sp>
      <p:sp>
        <p:nvSpPr>
          <p:cNvPr id="63" name="object 63"/>
          <p:cNvSpPr/>
          <p:nvPr/>
        </p:nvSpPr>
        <p:spPr>
          <a:xfrm>
            <a:off x="8368247" y="1354515"/>
            <a:ext cx="0" cy="738505"/>
          </a:xfrm>
          <a:custGeom>
            <a:avLst/>
            <a:gdLst/>
            <a:ahLst/>
            <a:cxnLst/>
            <a:rect l="l" t="t" r="r" b="b"/>
            <a:pathLst>
              <a:path h="738505">
                <a:moveTo>
                  <a:pt x="0" y="0"/>
                </a:moveTo>
                <a:lnTo>
                  <a:pt x="0" y="737918"/>
                </a:lnTo>
              </a:path>
            </a:pathLst>
          </a:custGeom>
          <a:ln w="6155">
            <a:solidFill>
              <a:srgbClr val="000000"/>
            </a:solidFill>
            <a:prstDash val="sysDash"/>
          </a:ln>
        </p:spPr>
        <p:txBody>
          <a:bodyPr wrap="square" lIns="0" tIns="0" rIns="0" bIns="0" rtlCol="0"/>
          <a:lstStyle/>
          <a:p>
            <a:endParaRPr/>
          </a:p>
        </p:txBody>
      </p:sp>
      <p:sp>
        <p:nvSpPr>
          <p:cNvPr id="64" name="object 64"/>
          <p:cNvSpPr/>
          <p:nvPr/>
        </p:nvSpPr>
        <p:spPr>
          <a:xfrm>
            <a:off x="8368247" y="2516737"/>
            <a:ext cx="0" cy="682625"/>
          </a:xfrm>
          <a:custGeom>
            <a:avLst/>
            <a:gdLst/>
            <a:ahLst/>
            <a:cxnLst/>
            <a:rect l="l" t="t" r="r" b="b"/>
            <a:pathLst>
              <a:path h="682625">
                <a:moveTo>
                  <a:pt x="0" y="0"/>
                </a:moveTo>
                <a:lnTo>
                  <a:pt x="0" y="682574"/>
                </a:lnTo>
              </a:path>
            </a:pathLst>
          </a:custGeom>
          <a:ln w="6155">
            <a:solidFill>
              <a:srgbClr val="000000"/>
            </a:solidFill>
            <a:prstDash val="sysDash"/>
          </a:ln>
        </p:spPr>
        <p:txBody>
          <a:bodyPr wrap="square" lIns="0" tIns="0" rIns="0" bIns="0" rtlCol="0"/>
          <a:lstStyle/>
          <a:p>
            <a:endParaRPr/>
          </a:p>
        </p:txBody>
      </p:sp>
      <p:sp>
        <p:nvSpPr>
          <p:cNvPr id="65" name="object 65"/>
          <p:cNvSpPr txBox="1"/>
          <p:nvPr/>
        </p:nvSpPr>
        <p:spPr>
          <a:xfrm>
            <a:off x="6724936" y="1417470"/>
            <a:ext cx="334010" cy="379730"/>
          </a:xfrm>
          <a:prstGeom prst="rect">
            <a:avLst/>
          </a:prstGeom>
        </p:spPr>
        <p:txBody>
          <a:bodyPr vert="horz" wrap="square" lIns="0" tIns="15875" rIns="0" bIns="0" rtlCol="0">
            <a:spAutoFit/>
          </a:bodyPr>
          <a:lstStyle/>
          <a:p>
            <a:pPr marL="38100">
              <a:lnSpc>
                <a:spcPct val="100000"/>
              </a:lnSpc>
              <a:spcBef>
                <a:spcPts val="125"/>
              </a:spcBef>
            </a:pPr>
            <a:r>
              <a:rPr sz="2300" spc="-25" dirty="0">
                <a:latin typeface="Calibri"/>
                <a:cs typeface="Calibri"/>
              </a:rPr>
              <a:t>R</a:t>
            </a:r>
            <a:r>
              <a:rPr sz="2250" spc="-37" baseline="-11111" dirty="0">
                <a:latin typeface="Calibri"/>
                <a:cs typeface="Calibri"/>
              </a:rPr>
              <a:t>2</a:t>
            </a:r>
            <a:endParaRPr sz="2250" baseline="-11111">
              <a:latin typeface="Calibri"/>
              <a:cs typeface="Calibri"/>
            </a:endParaRPr>
          </a:p>
        </p:txBody>
      </p:sp>
      <p:sp>
        <p:nvSpPr>
          <p:cNvPr id="66" name="object 66"/>
          <p:cNvSpPr txBox="1"/>
          <p:nvPr/>
        </p:nvSpPr>
        <p:spPr>
          <a:xfrm>
            <a:off x="7206892" y="1365176"/>
            <a:ext cx="172720" cy="379730"/>
          </a:xfrm>
          <a:prstGeom prst="rect">
            <a:avLst/>
          </a:prstGeom>
        </p:spPr>
        <p:txBody>
          <a:bodyPr vert="horz" wrap="square" lIns="0" tIns="15875" rIns="0" bIns="0" rtlCol="0">
            <a:spAutoFit/>
          </a:bodyPr>
          <a:lstStyle/>
          <a:p>
            <a:pPr marL="12700">
              <a:lnSpc>
                <a:spcPct val="100000"/>
              </a:lnSpc>
              <a:spcBef>
                <a:spcPts val="125"/>
              </a:spcBef>
            </a:pPr>
            <a:r>
              <a:rPr sz="2300" spc="-50" dirty="0">
                <a:solidFill>
                  <a:srgbClr val="FF0000"/>
                </a:solidFill>
                <a:latin typeface="Calibri"/>
                <a:cs typeface="Calibri"/>
              </a:rPr>
              <a:t>+</a:t>
            </a:r>
            <a:endParaRPr sz="2300">
              <a:latin typeface="Calibri"/>
              <a:cs typeface="Calibri"/>
            </a:endParaRPr>
          </a:p>
        </p:txBody>
      </p:sp>
      <p:sp>
        <p:nvSpPr>
          <p:cNvPr id="67" name="object 67"/>
          <p:cNvSpPr txBox="1"/>
          <p:nvPr/>
        </p:nvSpPr>
        <p:spPr>
          <a:xfrm>
            <a:off x="5401755" y="775618"/>
            <a:ext cx="757555" cy="438784"/>
          </a:xfrm>
          <a:prstGeom prst="rect">
            <a:avLst/>
          </a:prstGeom>
        </p:spPr>
        <p:txBody>
          <a:bodyPr vert="horz" wrap="square" lIns="0" tIns="13970" rIns="0" bIns="0" rtlCol="0">
            <a:spAutoFit/>
          </a:bodyPr>
          <a:lstStyle/>
          <a:p>
            <a:pPr marL="38100">
              <a:lnSpc>
                <a:spcPct val="100000"/>
              </a:lnSpc>
              <a:spcBef>
                <a:spcPts val="110"/>
              </a:spcBef>
            </a:pPr>
            <a:r>
              <a:rPr sz="2300" dirty="0">
                <a:solidFill>
                  <a:srgbClr val="FF0000"/>
                </a:solidFill>
                <a:latin typeface="Calibri"/>
                <a:cs typeface="Calibri"/>
              </a:rPr>
              <a:t>+</a:t>
            </a:r>
            <a:r>
              <a:rPr sz="2300" spc="-50" dirty="0">
                <a:solidFill>
                  <a:srgbClr val="FF0000"/>
                </a:solidFill>
                <a:latin typeface="Calibri"/>
                <a:cs typeface="Calibri"/>
              </a:rPr>
              <a:t> </a:t>
            </a:r>
            <a:r>
              <a:rPr sz="4050" b="1" baseline="9259" dirty="0">
                <a:solidFill>
                  <a:srgbClr val="FF0000"/>
                </a:solidFill>
                <a:latin typeface="Times New Roman"/>
                <a:cs typeface="Times New Roman"/>
              </a:rPr>
              <a:t>V</a:t>
            </a:r>
            <a:r>
              <a:rPr sz="2625" b="1" baseline="1587" dirty="0">
                <a:solidFill>
                  <a:srgbClr val="FF0000"/>
                </a:solidFill>
                <a:latin typeface="Times New Roman"/>
                <a:cs typeface="Times New Roman"/>
              </a:rPr>
              <a:t>1</a:t>
            </a:r>
            <a:r>
              <a:rPr sz="2625" b="1" spc="-390" baseline="1587" dirty="0">
                <a:solidFill>
                  <a:srgbClr val="FF0000"/>
                </a:solidFill>
                <a:latin typeface="Times New Roman"/>
                <a:cs typeface="Times New Roman"/>
              </a:rPr>
              <a:t> </a:t>
            </a:r>
            <a:r>
              <a:rPr sz="2300" spc="-50" dirty="0">
                <a:solidFill>
                  <a:srgbClr val="FF0000"/>
                </a:solidFill>
                <a:latin typeface="Calibri"/>
                <a:cs typeface="Calibri"/>
              </a:rPr>
              <a:t>-</a:t>
            </a:r>
            <a:endParaRPr sz="2300">
              <a:latin typeface="Calibri"/>
              <a:cs typeface="Calibri"/>
            </a:endParaRPr>
          </a:p>
        </p:txBody>
      </p:sp>
      <p:grpSp>
        <p:nvGrpSpPr>
          <p:cNvPr id="68" name="object 68"/>
          <p:cNvGrpSpPr/>
          <p:nvPr/>
        </p:nvGrpSpPr>
        <p:grpSpPr>
          <a:xfrm>
            <a:off x="7629738" y="1519823"/>
            <a:ext cx="474345" cy="1407160"/>
            <a:chOff x="7629738" y="1519823"/>
            <a:chExt cx="474345" cy="1407160"/>
          </a:xfrm>
        </p:grpSpPr>
        <p:sp>
          <p:nvSpPr>
            <p:cNvPr id="69" name="object 69"/>
            <p:cNvSpPr/>
            <p:nvPr/>
          </p:nvSpPr>
          <p:spPr>
            <a:xfrm>
              <a:off x="7642120" y="1532206"/>
              <a:ext cx="449580" cy="1325245"/>
            </a:xfrm>
            <a:custGeom>
              <a:avLst/>
              <a:gdLst/>
              <a:ahLst/>
              <a:cxnLst/>
              <a:rect l="l" t="t" r="r" b="b"/>
              <a:pathLst>
                <a:path w="449579" h="1325245">
                  <a:moveTo>
                    <a:pt x="0" y="0"/>
                  </a:moveTo>
                  <a:lnTo>
                    <a:pt x="43053" y="16098"/>
                  </a:lnTo>
                  <a:lnTo>
                    <a:pt x="83969" y="33862"/>
                  </a:lnTo>
                  <a:lnTo>
                    <a:pt x="122742" y="53243"/>
                  </a:lnTo>
                  <a:lnTo>
                    <a:pt x="159366" y="74191"/>
                  </a:lnTo>
                  <a:lnTo>
                    <a:pt x="193838" y="96659"/>
                  </a:lnTo>
                  <a:lnTo>
                    <a:pt x="226153" y="120597"/>
                  </a:lnTo>
                  <a:lnTo>
                    <a:pt x="256305" y="145956"/>
                  </a:lnTo>
                  <a:lnTo>
                    <a:pt x="284291" y="172687"/>
                  </a:lnTo>
                  <a:lnTo>
                    <a:pt x="310105" y="200741"/>
                  </a:lnTo>
                  <a:lnTo>
                    <a:pt x="355198" y="260624"/>
                  </a:lnTo>
                  <a:lnTo>
                    <a:pt x="391546" y="325212"/>
                  </a:lnTo>
                  <a:lnTo>
                    <a:pt x="419112" y="394114"/>
                  </a:lnTo>
                  <a:lnTo>
                    <a:pt x="437857" y="466939"/>
                  </a:lnTo>
                  <a:lnTo>
                    <a:pt x="443909" y="504701"/>
                  </a:lnTo>
                  <a:lnTo>
                    <a:pt x="447742" y="543296"/>
                  </a:lnTo>
                  <a:lnTo>
                    <a:pt x="449351" y="582676"/>
                  </a:lnTo>
                  <a:lnTo>
                    <a:pt x="448730" y="622792"/>
                  </a:lnTo>
                  <a:lnTo>
                    <a:pt x="445876" y="663595"/>
                  </a:lnTo>
                  <a:lnTo>
                    <a:pt x="440783" y="705036"/>
                  </a:lnTo>
                  <a:lnTo>
                    <a:pt x="433446" y="747066"/>
                  </a:lnTo>
                  <a:lnTo>
                    <a:pt x="423861" y="789637"/>
                  </a:lnTo>
                  <a:lnTo>
                    <a:pt x="412023" y="832699"/>
                  </a:lnTo>
                  <a:lnTo>
                    <a:pt x="397927" y="876203"/>
                  </a:lnTo>
                  <a:lnTo>
                    <a:pt x="381568" y="920101"/>
                  </a:lnTo>
                  <a:lnTo>
                    <a:pt x="362942" y="964343"/>
                  </a:lnTo>
                  <a:lnTo>
                    <a:pt x="342044" y="1008880"/>
                  </a:lnTo>
                  <a:lnTo>
                    <a:pt x="318868" y="1053665"/>
                  </a:lnTo>
                  <a:lnTo>
                    <a:pt x="293411" y="1098647"/>
                  </a:lnTo>
                  <a:lnTo>
                    <a:pt x="265668" y="1143777"/>
                  </a:lnTo>
                  <a:lnTo>
                    <a:pt x="235633" y="1189008"/>
                  </a:lnTo>
                  <a:lnTo>
                    <a:pt x="203302" y="1234289"/>
                  </a:lnTo>
                  <a:lnTo>
                    <a:pt x="168669" y="1279573"/>
                  </a:lnTo>
                  <a:lnTo>
                    <a:pt x="131732" y="1324809"/>
                  </a:lnTo>
                </a:path>
              </a:pathLst>
            </a:custGeom>
            <a:ln w="24620">
              <a:solidFill>
                <a:srgbClr val="FF0000"/>
              </a:solidFill>
            </a:ln>
          </p:spPr>
          <p:txBody>
            <a:bodyPr wrap="square" lIns="0" tIns="0" rIns="0" bIns="0" rtlCol="0"/>
            <a:lstStyle/>
            <a:p>
              <a:endParaRPr/>
            </a:p>
          </p:txBody>
        </p:sp>
        <p:pic>
          <p:nvPicPr>
            <p:cNvPr id="70" name="object 70"/>
            <p:cNvPicPr/>
            <p:nvPr/>
          </p:nvPicPr>
          <p:blipFill>
            <a:blip r:embed="rId9" cstate="print"/>
            <a:stretch>
              <a:fillRect/>
            </a:stretch>
          </p:blipFill>
          <p:spPr>
            <a:xfrm>
              <a:off x="7712049" y="2797022"/>
              <a:ext cx="124591" cy="129676"/>
            </a:xfrm>
            <a:prstGeom prst="rect">
              <a:avLst/>
            </a:prstGeom>
          </p:spPr>
        </p:pic>
      </p:grpSp>
      <p:sp>
        <p:nvSpPr>
          <p:cNvPr id="71" name="object 71"/>
          <p:cNvSpPr txBox="1"/>
          <p:nvPr/>
        </p:nvSpPr>
        <p:spPr>
          <a:xfrm>
            <a:off x="6076409" y="1991063"/>
            <a:ext cx="340360" cy="173355"/>
          </a:xfrm>
          <a:prstGeom prst="rect">
            <a:avLst/>
          </a:prstGeom>
        </p:spPr>
        <p:txBody>
          <a:bodyPr vert="horz" wrap="square" lIns="0" tIns="14604" rIns="0" bIns="0" rtlCol="0">
            <a:spAutoFit/>
          </a:bodyPr>
          <a:lstStyle/>
          <a:p>
            <a:pPr marL="12700">
              <a:lnSpc>
                <a:spcPct val="100000"/>
              </a:lnSpc>
              <a:spcBef>
                <a:spcPts val="114"/>
              </a:spcBef>
            </a:pPr>
            <a:r>
              <a:rPr sz="950" b="1" spc="-10" dirty="0">
                <a:latin typeface="Times New Roman"/>
                <a:cs typeface="Times New Roman"/>
              </a:rPr>
              <a:t>Çevre</a:t>
            </a:r>
            <a:endParaRPr sz="950">
              <a:latin typeface="Times New Roman"/>
              <a:cs typeface="Times New Roman"/>
            </a:endParaRPr>
          </a:p>
        </p:txBody>
      </p:sp>
      <p:sp>
        <p:nvSpPr>
          <p:cNvPr id="72" name="object 72"/>
          <p:cNvSpPr txBox="1"/>
          <p:nvPr/>
        </p:nvSpPr>
        <p:spPr>
          <a:xfrm>
            <a:off x="6089903" y="2138646"/>
            <a:ext cx="313055" cy="173355"/>
          </a:xfrm>
          <a:prstGeom prst="rect">
            <a:avLst/>
          </a:prstGeom>
        </p:spPr>
        <p:txBody>
          <a:bodyPr vert="horz" wrap="square" lIns="0" tIns="14604" rIns="0" bIns="0" rtlCol="0">
            <a:spAutoFit/>
          </a:bodyPr>
          <a:lstStyle/>
          <a:p>
            <a:pPr marL="12700">
              <a:lnSpc>
                <a:spcPct val="100000"/>
              </a:lnSpc>
              <a:spcBef>
                <a:spcPts val="114"/>
              </a:spcBef>
            </a:pPr>
            <a:r>
              <a:rPr sz="950" b="1" spc="-20" dirty="0">
                <a:latin typeface="Times New Roman"/>
                <a:cs typeface="Times New Roman"/>
              </a:rPr>
              <a:t>Yönü</a:t>
            </a:r>
            <a:endParaRPr sz="950">
              <a:latin typeface="Times New Roman"/>
              <a:cs typeface="Times New Roman"/>
            </a:endParaRPr>
          </a:p>
        </p:txBody>
      </p:sp>
      <p:sp>
        <p:nvSpPr>
          <p:cNvPr id="73" name="object 73"/>
          <p:cNvSpPr txBox="1"/>
          <p:nvPr/>
        </p:nvSpPr>
        <p:spPr>
          <a:xfrm>
            <a:off x="7579682" y="2876933"/>
            <a:ext cx="474345" cy="261620"/>
          </a:xfrm>
          <a:prstGeom prst="rect">
            <a:avLst/>
          </a:prstGeom>
        </p:spPr>
        <p:txBody>
          <a:bodyPr vert="horz" wrap="square" lIns="0" tIns="12700" rIns="0" bIns="0" rtlCol="0">
            <a:spAutoFit/>
          </a:bodyPr>
          <a:lstStyle/>
          <a:p>
            <a:pPr marL="12700">
              <a:lnSpc>
                <a:spcPct val="100000"/>
              </a:lnSpc>
              <a:spcBef>
                <a:spcPts val="100"/>
              </a:spcBef>
            </a:pPr>
            <a:r>
              <a:rPr sz="1550" b="1" spc="-10" dirty="0">
                <a:latin typeface="Times New Roman"/>
                <a:cs typeface="Times New Roman"/>
              </a:rPr>
              <a:t>ÇY-</a:t>
            </a:r>
            <a:r>
              <a:rPr sz="1550" b="1" spc="-50" dirty="0">
                <a:latin typeface="Times New Roman"/>
                <a:cs typeface="Times New Roman"/>
              </a:rPr>
              <a:t>2</a:t>
            </a:r>
            <a:endParaRPr sz="1550">
              <a:latin typeface="Times New Roman"/>
              <a:cs typeface="Times New Roman"/>
            </a:endParaRPr>
          </a:p>
        </p:txBody>
      </p:sp>
      <p:grpSp>
        <p:nvGrpSpPr>
          <p:cNvPr id="74" name="object 74"/>
          <p:cNvGrpSpPr/>
          <p:nvPr/>
        </p:nvGrpSpPr>
        <p:grpSpPr>
          <a:xfrm>
            <a:off x="5163911" y="1188483"/>
            <a:ext cx="342265" cy="111125"/>
            <a:chOff x="5163911" y="1188483"/>
            <a:chExt cx="342265" cy="111125"/>
          </a:xfrm>
        </p:grpSpPr>
        <p:sp>
          <p:nvSpPr>
            <p:cNvPr id="75" name="object 75"/>
            <p:cNvSpPr/>
            <p:nvPr/>
          </p:nvSpPr>
          <p:spPr>
            <a:xfrm>
              <a:off x="5173436" y="1243827"/>
              <a:ext cx="184785" cy="0"/>
            </a:xfrm>
            <a:custGeom>
              <a:avLst/>
              <a:gdLst/>
              <a:ahLst/>
              <a:cxnLst/>
              <a:rect l="l" t="t" r="r" b="b"/>
              <a:pathLst>
                <a:path w="184785">
                  <a:moveTo>
                    <a:pt x="0" y="0"/>
                  </a:moveTo>
                  <a:lnTo>
                    <a:pt x="184671" y="0"/>
                  </a:lnTo>
                </a:path>
              </a:pathLst>
            </a:custGeom>
            <a:ln w="18447">
              <a:solidFill>
                <a:srgbClr val="FF0000"/>
              </a:solidFill>
            </a:ln>
          </p:spPr>
          <p:txBody>
            <a:bodyPr wrap="square" lIns="0" tIns="0" rIns="0" bIns="0" rtlCol="0"/>
            <a:lstStyle/>
            <a:p>
              <a:endParaRPr/>
            </a:p>
          </p:txBody>
        </p:sp>
        <p:sp>
          <p:nvSpPr>
            <p:cNvPr id="76" name="object 76"/>
            <p:cNvSpPr/>
            <p:nvPr/>
          </p:nvSpPr>
          <p:spPr>
            <a:xfrm>
              <a:off x="5358107" y="1188483"/>
              <a:ext cx="147955" cy="111125"/>
            </a:xfrm>
            <a:custGeom>
              <a:avLst/>
              <a:gdLst/>
              <a:ahLst/>
              <a:cxnLst/>
              <a:rect l="l" t="t" r="r" b="b"/>
              <a:pathLst>
                <a:path w="147954" h="111125">
                  <a:moveTo>
                    <a:pt x="0" y="0"/>
                  </a:moveTo>
                  <a:lnTo>
                    <a:pt x="0" y="110687"/>
                  </a:lnTo>
                  <a:lnTo>
                    <a:pt x="147736" y="55343"/>
                  </a:lnTo>
                  <a:lnTo>
                    <a:pt x="0" y="0"/>
                  </a:lnTo>
                  <a:close/>
                </a:path>
              </a:pathLst>
            </a:custGeom>
            <a:solidFill>
              <a:srgbClr val="FF0000"/>
            </a:solidFill>
          </p:spPr>
          <p:txBody>
            <a:bodyPr wrap="square" lIns="0" tIns="0" rIns="0" bIns="0" rtlCol="0"/>
            <a:lstStyle/>
            <a:p>
              <a:endParaRPr/>
            </a:p>
          </p:txBody>
        </p:sp>
      </p:grpSp>
      <p:sp>
        <p:nvSpPr>
          <p:cNvPr id="77" name="object 77"/>
          <p:cNvSpPr txBox="1"/>
          <p:nvPr/>
        </p:nvSpPr>
        <p:spPr>
          <a:xfrm>
            <a:off x="5208997" y="1173873"/>
            <a:ext cx="160020" cy="438784"/>
          </a:xfrm>
          <a:prstGeom prst="rect">
            <a:avLst/>
          </a:prstGeom>
        </p:spPr>
        <p:txBody>
          <a:bodyPr vert="horz" wrap="square" lIns="0" tIns="13970" rIns="0" bIns="0" rtlCol="0">
            <a:spAutoFit/>
          </a:bodyPr>
          <a:lstStyle/>
          <a:p>
            <a:pPr marL="12700">
              <a:lnSpc>
                <a:spcPct val="100000"/>
              </a:lnSpc>
              <a:spcBef>
                <a:spcPts val="110"/>
              </a:spcBef>
            </a:pPr>
            <a:r>
              <a:rPr sz="2700" b="1" spc="-50" dirty="0">
                <a:solidFill>
                  <a:srgbClr val="FF0000"/>
                </a:solidFill>
                <a:latin typeface="Times New Roman"/>
                <a:cs typeface="Times New Roman"/>
              </a:rPr>
              <a:t>I</a:t>
            </a:r>
            <a:endParaRPr sz="2700">
              <a:latin typeface="Times New Roman"/>
              <a:cs typeface="Times New Roman"/>
            </a:endParaRPr>
          </a:p>
        </p:txBody>
      </p:sp>
      <p:sp>
        <p:nvSpPr>
          <p:cNvPr id="78" name="object 78"/>
          <p:cNvSpPr txBox="1"/>
          <p:nvPr/>
        </p:nvSpPr>
        <p:spPr>
          <a:xfrm>
            <a:off x="6044203" y="2849876"/>
            <a:ext cx="474345" cy="261620"/>
          </a:xfrm>
          <a:prstGeom prst="rect">
            <a:avLst/>
          </a:prstGeom>
        </p:spPr>
        <p:txBody>
          <a:bodyPr vert="horz" wrap="square" lIns="0" tIns="12700" rIns="0" bIns="0" rtlCol="0">
            <a:spAutoFit/>
          </a:bodyPr>
          <a:lstStyle/>
          <a:p>
            <a:pPr marL="12700">
              <a:lnSpc>
                <a:spcPct val="100000"/>
              </a:lnSpc>
              <a:spcBef>
                <a:spcPts val="100"/>
              </a:spcBef>
            </a:pPr>
            <a:r>
              <a:rPr sz="1550" b="1" spc="-10" dirty="0">
                <a:latin typeface="Times New Roman"/>
                <a:cs typeface="Times New Roman"/>
              </a:rPr>
              <a:t>ÇY-</a:t>
            </a:r>
            <a:r>
              <a:rPr sz="1550" b="1" spc="-50" dirty="0">
                <a:latin typeface="Times New Roman"/>
                <a:cs typeface="Times New Roman"/>
              </a:rPr>
              <a:t>1</a:t>
            </a:r>
            <a:endParaRPr sz="1550">
              <a:latin typeface="Times New Roman"/>
              <a:cs typeface="Times New Roman"/>
            </a:endParaRPr>
          </a:p>
        </p:txBody>
      </p:sp>
      <p:sp>
        <p:nvSpPr>
          <p:cNvPr id="79" name="object 79"/>
          <p:cNvSpPr txBox="1"/>
          <p:nvPr/>
        </p:nvSpPr>
        <p:spPr>
          <a:xfrm>
            <a:off x="7239395" y="1818874"/>
            <a:ext cx="817244" cy="492759"/>
          </a:xfrm>
          <a:prstGeom prst="rect">
            <a:avLst/>
          </a:prstGeom>
        </p:spPr>
        <p:txBody>
          <a:bodyPr vert="horz" wrap="square" lIns="0" tIns="77470" rIns="0" bIns="0" rtlCol="0">
            <a:spAutoFit/>
          </a:bodyPr>
          <a:lstStyle/>
          <a:p>
            <a:pPr marL="502920" marR="5080" indent="-490855">
              <a:lnSpc>
                <a:spcPct val="82400"/>
              </a:lnSpc>
              <a:spcBef>
                <a:spcPts val="610"/>
              </a:spcBef>
              <a:tabLst>
                <a:tab pos="489584" algn="l"/>
              </a:tabLst>
            </a:pPr>
            <a:r>
              <a:rPr sz="2300" spc="-50" dirty="0">
                <a:solidFill>
                  <a:srgbClr val="FF0000"/>
                </a:solidFill>
                <a:latin typeface="Calibri"/>
                <a:cs typeface="Calibri"/>
              </a:rPr>
              <a:t>-</a:t>
            </a:r>
            <a:r>
              <a:rPr sz="2300" dirty="0">
                <a:solidFill>
                  <a:srgbClr val="FF0000"/>
                </a:solidFill>
                <a:latin typeface="Calibri"/>
                <a:cs typeface="Calibri"/>
              </a:rPr>
              <a:t>	</a:t>
            </a:r>
            <a:r>
              <a:rPr sz="950" b="1" spc="-10" dirty="0">
                <a:latin typeface="Times New Roman"/>
                <a:cs typeface="Times New Roman"/>
              </a:rPr>
              <a:t>Çevre </a:t>
            </a:r>
            <a:r>
              <a:rPr sz="950" b="1" spc="-20" dirty="0">
                <a:latin typeface="Times New Roman"/>
                <a:cs typeface="Times New Roman"/>
              </a:rPr>
              <a:t>Yönü</a:t>
            </a:r>
            <a:endParaRPr sz="950">
              <a:latin typeface="Times New Roman"/>
              <a:cs typeface="Times New Roman"/>
            </a:endParaRPr>
          </a:p>
        </p:txBody>
      </p:sp>
      <p:sp>
        <p:nvSpPr>
          <p:cNvPr id="80" name="object 80"/>
          <p:cNvSpPr/>
          <p:nvPr/>
        </p:nvSpPr>
        <p:spPr>
          <a:xfrm>
            <a:off x="5078022" y="2255390"/>
            <a:ext cx="6350" cy="6350"/>
          </a:xfrm>
          <a:custGeom>
            <a:avLst/>
            <a:gdLst/>
            <a:ahLst/>
            <a:cxnLst/>
            <a:rect l="l" t="t" r="r" b="b"/>
            <a:pathLst>
              <a:path w="6350" h="6350">
                <a:moveTo>
                  <a:pt x="0" y="3074"/>
                </a:moveTo>
                <a:lnTo>
                  <a:pt x="901" y="900"/>
                </a:lnTo>
                <a:lnTo>
                  <a:pt x="3077" y="0"/>
                </a:lnTo>
                <a:lnTo>
                  <a:pt x="5254" y="900"/>
                </a:lnTo>
                <a:lnTo>
                  <a:pt x="6155" y="3074"/>
                </a:lnTo>
                <a:lnTo>
                  <a:pt x="5254" y="5248"/>
                </a:lnTo>
                <a:lnTo>
                  <a:pt x="3077" y="6149"/>
                </a:lnTo>
                <a:lnTo>
                  <a:pt x="901" y="5248"/>
                </a:lnTo>
                <a:lnTo>
                  <a:pt x="0" y="3074"/>
                </a:lnTo>
                <a:close/>
              </a:path>
            </a:pathLst>
          </a:custGeom>
          <a:solidFill>
            <a:srgbClr val="000000"/>
          </a:solidFill>
        </p:spPr>
        <p:txBody>
          <a:bodyPr wrap="square" lIns="0" tIns="0" rIns="0" bIns="0" rtlCol="0"/>
          <a:lstStyle/>
          <a:p>
            <a:endParaRPr/>
          </a:p>
        </p:txBody>
      </p:sp>
      <p:sp>
        <p:nvSpPr>
          <p:cNvPr id="81" name="object 81"/>
          <p:cNvSpPr txBox="1"/>
          <p:nvPr/>
        </p:nvSpPr>
        <p:spPr>
          <a:xfrm>
            <a:off x="5803772" y="277113"/>
            <a:ext cx="1656714" cy="360680"/>
          </a:xfrm>
          <a:prstGeom prst="rect">
            <a:avLst/>
          </a:prstGeom>
        </p:spPr>
        <p:txBody>
          <a:bodyPr vert="horz" wrap="square" lIns="0" tIns="12065" rIns="0" bIns="0" rtlCol="0">
            <a:spAutoFit/>
          </a:bodyPr>
          <a:lstStyle/>
          <a:p>
            <a:pPr marL="12700">
              <a:lnSpc>
                <a:spcPct val="100000"/>
              </a:lnSpc>
              <a:spcBef>
                <a:spcPts val="95"/>
              </a:spcBef>
            </a:pPr>
            <a:r>
              <a:rPr sz="2200" dirty="0">
                <a:latin typeface="Calibri"/>
                <a:cs typeface="Calibri"/>
              </a:rPr>
              <a:t>Eşdeğer</a:t>
            </a:r>
            <a:r>
              <a:rPr sz="2200" spc="-80" dirty="0">
                <a:latin typeface="Calibri"/>
                <a:cs typeface="Calibri"/>
              </a:rPr>
              <a:t> </a:t>
            </a:r>
            <a:r>
              <a:rPr sz="2200" spc="-20" dirty="0">
                <a:latin typeface="Calibri"/>
                <a:cs typeface="Calibri"/>
              </a:rPr>
              <a:t>Devre</a:t>
            </a:r>
            <a:endParaRPr sz="2200">
              <a:latin typeface="Calibri"/>
              <a:cs typeface="Calibri"/>
            </a:endParaRPr>
          </a:p>
        </p:txBody>
      </p:sp>
      <p:sp>
        <p:nvSpPr>
          <p:cNvPr id="82" name="object 82"/>
          <p:cNvSpPr/>
          <p:nvPr/>
        </p:nvSpPr>
        <p:spPr>
          <a:xfrm>
            <a:off x="1007251" y="6232757"/>
            <a:ext cx="654685" cy="0"/>
          </a:xfrm>
          <a:custGeom>
            <a:avLst/>
            <a:gdLst/>
            <a:ahLst/>
            <a:cxnLst/>
            <a:rect l="l" t="t" r="r" b="b"/>
            <a:pathLst>
              <a:path w="654685">
                <a:moveTo>
                  <a:pt x="0" y="0"/>
                </a:moveTo>
                <a:lnTo>
                  <a:pt x="654388" y="0"/>
                </a:lnTo>
              </a:path>
            </a:pathLst>
          </a:custGeom>
          <a:ln w="11065">
            <a:solidFill>
              <a:srgbClr val="000000"/>
            </a:solidFill>
          </a:ln>
        </p:spPr>
        <p:txBody>
          <a:bodyPr wrap="square" lIns="0" tIns="0" rIns="0" bIns="0" rtlCol="0"/>
          <a:lstStyle/>
          <a:p>
            <a:endParaRPr/>
          </a:p>
        </p:txBody>
      </p:sp>
      <p:sp>
        <p:nvSpPr>
          <p:cNvPr id="83" name="object 83"/>
          <p:cNvSpPr/>
          <p:nvPr/>
        </p:nvSpPr>
        <p:spPr>
          <a:xfrm>
            <a:off x="1944732" y="6406659"/>
            <a:ext cx="991869" cy="34290"/>
          </a:xfrm>
          <a:custGeom>
            <a:avLst/>
            <a:gdLst/>
            <a:ahLst/>
            <a:cxnLst/>
            <a:rect l="l" t="t" r="r" b="b"/>
            <a:pathLst>
              <a:path w="991869" h="34289">
                <a:moveTo>
                  <a:pt x="0" y="33722"/>
                </a:moveTo>
                <a:lnTo>
                  <a:pt x="991800" y="33722"/>
                </a:lnTo>
              </a:path>
              <a:path w="991869" h="34289">
                <a:moveTo>
                  <a:pt x="0" y="0"/>
                </a:moveTo>
                <a:lnTo>
                  <a:pt x="991800" y="0"/>
                </a:lnTo>
              </a:path>
            </a:pathLst>
          </a:custGeom>
          <a:ln w="11078">
            <a:solidFill>
              <a:srgbClr val="000000"/>
            </a:solidFill>
          </a:ln>
        </p:spPr>
        <p:txBody>
          <a:bodyPr wrap="square" lIns="0" tIns="0" rIns="0" bIns="0" rtlCol="0"/>
          <a:lstStyle/>
          <a:p>
            <a:endParaRPr/>
          </a:p>
        </p:txBody>
      </p:sp>
      <p:sp>
        <p:nvSpPr>
          <p:cNvPr id="84" name="object 84"/>
          <p:cNvSpPr txBox="1"/>
          <p:nvPr/>
        </p:nvSpPr>
        <p:spPr>
          <a:xfrm>
            <a:off x="1059500" y="6228496"/>
            <a:ext cx="546735" cy="346075"/>
          </a:xfrm>
          <a:prstGeom prst="rect">
            <a:avLst/>
          </a:prstGeom>
        </p:spPr>
        <p:txBody>
          <a:bodyPr vert="horz" wrap="square" lIns="0" tIns="12700" rIns="0" bIns="0" rtlCol="0">
            <a:spAutoFit/>
          </a:bodyPr>
          <a:lstStyle/>
          <a:p>
            <a:pPr marL="12700">
              <a:lnSpc>
                <a:spcPct val="100000"/>
              </a:lnSpc>
              <a:spcBef>
                <a:spcPts val="100"/>
              </a:spcBef>
            </a:pPr>
            <a:r>
              <a:rPr sz="2100" spc="-20" dirty="0">
                <a:latin typeface="Times New Roman"/>
                <a:cs typeface="Times New Roman"/>
              </a:rPr>
              <a:t>6,8K</a:t>
            </a:r>
            <a:endParaRPr sz="2100">
              <a:latin typeface="Times New Roman"/>
              <a:cs typeface="Times New Roman"/>
            </a:endParaRPr>
          </a:p>
        </p:txBody>
      </p:sp>
      <p:sp>
        <p:nvSpPr>
          <p:cNvPr id="87" name="object 87"/>
          <p:cNvSpPr txBox="1">
            <a:spLocks noGrp="1"/>
          </p:cNvSpPr>
          <p:nvPr>
            <p:ph type="sldNum" sz="quarter" idx="7"/>
          </p:nvPr>
        </p:nvSpPr>
        <p:spPr>
          <a:prstGeom prst="rect">
            <a:avLst/>
          </a:prstGeom>
        </p:spPr>
        <p:txBody>
          <a:bodyPr vert="horz" wrap="square" lIns="0" tIns="0" rIns="0" bIns="0" rtlCol="0">
            <a:spAutoFit/>
          </a:bodyPr>
          <a:lstStyle/>
          <a:p>
            <a:pPr marL="38100">
              <a:lnSpc>
                <a:spcPts val="3145"/>
              </a:lnSpc>
            </a:pPr>
            <a:fld id="{81D60167-4931-47E6-BA6A-407CBD079E47}" type="slidenum">
              <a:rPr sz="3200" b="1" spc="-25" dirty="0">
                <a:latin typeface="Calibri"/>
                <a:cs typeface="Calibri"/>
              </a:rPr>
              <a:t>39</a:t>
            </a:fld>
            <a:endParaRPr sz="3200">
              <a:latin typeface="Calibri"/>
              <a:cs typeface="Calibri"/>
            </a:endParaRPr>
          </a:p>
        </p:txBody>
      </p:sp>
      <p:sp>
        <p:nvSpPr>
          <p:cNvPr id="85" name="object 85"/>
          <p:cNvSpPr txBox="1"/>
          <p:nvPr/>
        </p:nvSpPr>
        <p:spPr>
          <a:xfrm>
            <a:off x="607251" y="2907355"/>
            <a:ext cx="4084954" cy="3458845"/>
          </a:xfrm>
          <a:prstGeom prst="rect">
            <a:avLst/>
          </a:prstGeom>
        </p:spPr>
        <p:txBody>
          <a:bodyPr vert="horz" wrap="square" lIns="0" tIns="74930" rIns="0" bIns="0" rtlCol="0">
            <a:spAutoFit/>
          </a:bodyPr>
          <a:lstStyle/>
          <a:p>
            <a:pPr marL="2292350">
              <a:lnSpc>
                <a:spcPct val="100000"/>
              </a:lnSpc>
              <a:spcBef>
                <a:spcPts val="590"/>
              </a:spcBef>
            </a:pPr>
            <a:r>
              <a:rPr sz="2300" dirty="0">
                <a:latin typeface="Microsoft Sans Serif"/>
                <a:cs typeface="Microsoft Sans Serif"/>
              </a:rPr>
              <a:t>E</a:t>
            </a:r>
            <a:r>
              <a:rPr sz="2250" baseline="-11111" dirty="0">
                <a:latin typeface="Microsoft Sans Serif"/>
                <a:cs typeface="Microsoft Sans Serif"/>
              </a:rPr>
              <a:t>2</a:t>
            </a:r>
            <a:r>
              <a:rPr sz="2300" dirty="0">
                <a:latin typeface="Microsoft Sans Serif"/>
                <a:cs typeface="Microsoft Sans Serif"/>
              </a:rPr>
              <a:t>=</a:t>
            </a:r>
            <a:r>
              <a:rPr sz="2300" spc="30" dirty="0">
                <a:latin typeface="Microsoft Sans Serif"/>
                <a:cs typeface="Microsoft Sans Serif"/>
              </a:rPr>
              <a:t> </a:t>
            </a:r>
            <a:r>
              <a:rPr sz="2300" dirty="0">
                <a:latin typeface="Microsoft Sans Serif"/>
                <a:cs typeface="Microsoft Sans Serif"/>
              </a:rPr>
              <a:t>-5</a:t>
            </a:r>
            <a:r>
              <a:rPr sz="2300" spc="35" dirty="0">
                <a:latin typeface="Microsoft Sans Serif"/>
                <a:cs typeface="Microsoft Sans Serif"/>
              </a:rPr>
              <a:t> </a:t>
            </a:r>
            <a:r>
              <a:rPr sz="2300" spc="-50" dirty="0">
                <a:latin typeface="Microsoft Sans Serif"/>
                <a:cs typeface="Microsoft Sans Serif"/>
              </a:rPr>
              <a:t>V</a:t>
            </a:r>
            <a:endParaRPr sz="2300">
              <a:latin typeface="Microsoft Sans Serif"/>
              <a:cs typeface="Microsoft Sans Serif"/>
            </a:endParaRPr>
          </a:p>
          <a:p>
            <a:pPr marL="95885">
              <a:lnSpc>
                <a:spcPct val="100000"/>
              </a:lnSpc>
              <a:spcBef>
                <a:spcPts val="450"/>
              </a:spcBef>
            </a:pPr>
            <a:r>
              <a:rPr sz="2200" spc="-20" dirty="0">
                <a:latin typeface="Calibri"/>
                <a:cs typeface="Calibri"/>
              </a:rPr>
              <a:t>ÇY-1’den</a:t>
            </a:r>
            <a:r>
              <a:rPr sz="2200" spc="-60" dirty="0">
                <a:latin typeface="Calibri"/>
                <a:cs typeface="Calibri"/>
              </a:rPr>
              <a:t> </a:t>
            </a:r>
            <a:r>
              <a:rPr sz="2200" dirty="0">
                <a:latin typeface="Calibri"/>
                <a:cs typeface="Calibri"/>
              </a:rPr>
              <a:t>1.</a:t>
            </a:r>
            <a:r>
              <a:rPr sz="2200" spc="-55" dirty="0">
                <a:latin typeface="Calibri"/>
                <a:cs typeface="Calibri"/>
              </a:rPr>
              <a:t> </a:t>
            </a:r>
            <a:r>
              <a:rPr sz="2200" dirty="0">
                <a:latin typeface="Calibri"/>
                <a:cs typeface="Calibri"/>
              </a:rPr>
              <a:t>denklemi</a:t>
            </a:r>
            <a:r>
              <a:rPr sz="2200" spc="-35" dirty="0">
                <a:latin typeface="Calibri"/>
                <a:cs typeface="Calibri"/>
              </a:rPr>
              <a:t> </a:t>
            </a:r>
            <a:r>
              <a:rPr sz="2200" spc="-10" dirty="0">
                <a:latin typeface="Calibri"/>
                <a:cs typeface="Calibri"/>
              </a:rPr>
              <a:t>yazalım.</a:t>
            </a:r>
            <a:endParaRPr sz="2200">
              <a:latin typeface="Calibri"/>
              <a:cs typeface="Calibri"/>
            </a:endParaRPr>
          </a:p>
          <a:p>
            <a:pPr marL="41910">
              <a:lnSpc>
                <a:spcPct val="100000"/>
              </a:lnSpc>
              <a:spcBef>
                <a:spcPts val="484"/>
              </a:spcBef>
            </a:pPr>
            <a:r>
              <a:rPr sz="2050" spc="-40" dirty="0">
                <a:latin typeface="Symbol"/>
                <a:cs typeface="Symbol"/>
              </a:rPr>
              <a:t></a:t>
            </a:r>
            <a:r>
              <a:rPr sz="2050" spc="-185" dirty="0">
                <a:latin typeface="Times New Roman"/>
                <a:cs typeface="Times New Roman"/>
              </a:rPr>
              <a:t> </a:t>
            </a:r>
            <a:r>
              <a:rPr sz="2050" dirty="0">
                <a:latin typeface="Times New Roman"/>
                <a:cs typeface="Times New Roman"/>
              </a:rPr>
              <a:t>E</a:t>
            </a:r>
            <a:r>
              <a:rPr sz="1725" baseline="-24154" dirty="0">
                <a:latin typeface="Times New Roman"/>
                <a:cs typeface="Times New Roman"/>
              </a:rPr>
              <a:t>1</a:t>
            </a:r>
            <a:r>
              <a:rPr sz="1725" spc="-7" baseline="-24154" dirty="0">
                <a:latin typeface="Times New Roman"/>
                <a:cs typeface="Times New Roman"/>
              </a:rPr>
              <a:t> </a:t>
            </a:r>
            <a:r>
              <a:rPr sz="2050" spc="-40" dirty="0">
                <a:latin typeface="Symbol"/>
                <a:cs typeface="Symbol"/>
              </a:rPr>
              <a:t></a:t>
            </a:r>
            <a:r>
              <a:rPr sz="2050" spc="-150" dirty="0">
                <a:latin typeface="Times New Roman"/>
                <a:cs typeface="Times New Roman"/>
              </a:rPr>
              <a:t> </a:t>
            </a:r>
            <a:r>
              <a:rPr sz="2050" spc="-75" dirty="0">
                <a:latin typeface="Times New Roman"/>
                <a:cs typeface="Times New Roman"/>
              </a:rPr>
              <a:t>V</a:t>
            </a:r>
            <a:r>
              <a:rPr sz="1725" spc="-112" baseline="-24154" dirty="0">
                <a:latin typeface="Times New Roman"/>
                <a:cs typeface="Times New Roman"/>
              </a:rPr>
              <a:t>1</a:t>
            </a:r>
            <a:r>
              <a:rPr sz="1725" spc="112" baseline="-24154" dirty="0">
                <a:latin typeface="Times New Roman"/>
                <a:cs typeface="Times New Roman"/>
              </a:rPr>
              <a:t> </a:t>
            </a:r>
            <a:r>
              <a:rPr sz="2050" spc="-40" dirty="0">
                <a:latin typeface="Symbol"/>
                <a:cs typeface="Symbol"/>
              </a:rPr>
              <a:t></a:t>
            </a:r>
            <a:r>
              <a:rPr sz="2050" spc="-180" dirty="0">
                <a:latin typeface="Times New Roman"/>
                <a:cs typeface="Times New Roman"/>
              </a:rPr>
              <a:t> </a:t>
            </a:r>
            <a:r>
              <a:rPr sz="2050" spc="-35" dirty="0">
                <a:latin typeface="Times New Roman"/>
                <a:cs typeface="Times New Roman"/>
              </a:rPr>
              <a:t>0,7</a:t>
            </a:r>
            <a:r>
              <a:rPr sz="2050" spc="-185" dirty="0">
                <a:latin typeface="Times New Roman"/>
                <a:cs typeface="Times New Roman"/>
              </a:rPr>
              <a:t> </a:t>
            </a:r>
            <a:r>
              <a:rPr sz="2050" spc="-40" dirty="0">
                <a:latin typeface="Symbol"/>
                <a:cs typeface="Symbol"/>
              </a:rPr>
              <a:t></a:t>
            </a:r>
            <a:r>
              <a:rPr sz="2050" spc="-155" dirty="0">
                <a:latin typeface="Times New Roman"/>
                <a:cs typeface="Times New Roman"/>
              </a:rPr>
              <a:t> </a:t>
            </a:r>
            <a:r>
              <a:rPr sz="2050" dirty="0">
                <a:latin typeface="Times New Roman"/>
                <a:cs typeface="Times New Roman"/>
              </a:rPr>
              <a:t>V</a:t>
            </a:r>
            <a:r>
              <a:rPr sz="1725" baseline="-24154" dirty="0">
                <a:latin typeface="Times New Roman"/>
                <a:cs typeface="Times New Roman"/>
              </a:rPr>
              <a:t>2</a:t>
            </a:r>
            <a:r>
              <a:rPr sz="1725" spc="307" baseline="-24154" dirty="0">
                <a:latin typeface="Times New Roman"/>
                <a:cs typeface="Times New Roman"/>
              </a:rPr>
              <a:t> </a:t>
            </a:r>
            <a:r>
              <a:rPr sz="2050" spc="-40" dirty="0">
                <a:latin typeface="Symbol"/>
                <a:cs typeface="Symbol"/>
              </a:rPr>
              <a:t></a:t>
            </a:r>
            <a:r>
              <a:rPr sz="2050" spc="-245" dirty="0">
                <a:latin typeface="Times New Roman"/>
                <a:cs typeface="Times New Roman"/>
              </a:rPr>
              <a:t> </a:t>
            </a:r>
            <a:r>
              <a:rPr sz="2050" spc="-40" dirty="0">
                <a:latin typeface="Times New Roman"/>
                <a:cs typeface="Times New Roman"/>
              </a:rPr>
              <a:t>5</a:t>
            </a:r>
            <a:r>
              <a:rPr sz="2050" spc="-114" dirty="0">
                <a:latin typeface="Times New Roman"/>
                <a:cs typeface="Times New Roman"/>
              </a:rPr>
              <a:t> </a:t>
            </a:r>
            <a:r>
              <a:rPr sz="2050" dirty="0">
                <a:latin typeface="Symbol"/>
                <a:cs typeface="Symbol"/>
              </a:rPr>
              <a:t></a:t>
            </a:r>
            <a:r>
              <a:rPr sz="2050" spc="-120" dirty="0">
                <a:latin typeface="Times New Roman"/>
                <a:cs typeface="Times New Roman"/>
              </a:rPr>
              <a:t> </a:t>
            </a:r>
            <a:r>
              <a:rPr sz="2050" spc="-50" dirty="0">
                <a:latin typeface="Times New Roman"/>
                <a:cs typeface="Times New Roman"/>
              </a:rPr>
              <a:t>0</a:t>
            </a:r>
            <a:endParaRPr sz="2050">
              <a:latin typeface="Times New Roman"/>
              <a:cs typeface="Times New Roman"/>
            </a:endParaRPr>
          </a:p>
          <a:p>
            <a:pPr marL="38100" marR="30480" indent="3810">
              <a:lnSpc>
                <a:spcPct val="166000"/>
              </a:lnSpc>
              <a:spcBef>
                <a:spcPts val="30"/>
              </a:spcBef>
            </a:pPr>
            <a:r>
              <a:rPr sz="2050" dirty="0">
                <a:latin typeface="Symbol"/>
                <a:cs typeface="Symbol"/>
              </a:rPr>
              <a:t></a:t>
            </a:r>
            <a:r>
              <a:rPr sz="2050" dirty="0">
                <a:latin typeface="Times New Roman"/>
                <a:cs typeface="Times New Roman"/>
              </a:rPr>
              <a:t>10</a:t>
            </a:r>
            <a:r>
              <a:rPr sz="2050" spc="-200" dirty="0">
                <a:latin typeface="Times New Roman"/>
                <a:cs typeface="Times New Roman"/>
              </a:rPr>
              <a:t> </a:t>
            </a:r>
            <a:r>
              <a:rPr sz="2050" spc="-40" dirty="0">
                <a:latin typeface="Symbol"/>
                <a:cs typeface="Symbol"/>
              </a:rPr>
              <a:t></a:t>
            </a:r>
            <a:r>
              <a:rPr sz="2050" spc="-165" dirty="0">
                <a:latin typeface="Times New Roman"/>
                <a:cs typeface="Times New Roman"/>
              </a:rPr>
              <a:t> </a:t>
            </a:r>
            <a:r>
              <a:rPr sz="2050" spc="-30" dirty="0">
                <a:latin typeface="Times New Roman"/>
                <a:cs typeface="Times New Roman"/>
              </a:rPr>
              <a:t>(I</a:t>
            </a:r>
            <a:r>
              <a:rPr sz="2050" spc="-310" dirty="0">
                <a:latin typeface="Times New Roman"/>
                <a:cs typeface="Times New Roman"/>
              </a:rPr>
              <a:t> </a:t>
            </a:r>
            <a:r>
              <a:rPr sz="2050" spc="-40" dirty="0">
                <a:latin typeface="Symbol"/>
                <a:cs typeface="Symbol"/>
              </a:rPr>
              <a:t></a:t>
            </a:r>
            <a:r>
              <a:rPr sz="2050" spc="-235" dirty="0">
                <a:latin typeface="Times New Roman"/>
                <a:cs typeface="Times New Roman"/>
              </a:rPr>
              <a:t> </a:t>
            </a:r>
            <a:r>
              <a:rPr sz="2050" spc="-30" dirty="0">
                <a:latin typeface="Times New Roman"/>
                <a:cs typeface="Times New Roman"/>
              </a:rPr>
              <a:t>4,6K)</a:t>
            </a:r>
            <a:r>
              <a:rPr sz="2050" spc="-229" dirty="0">
                <a:latin typeface="Times New Roman"/>
                <a:cs typeface="Times New Roman"/>
              </a:rPr>
              <a:t> </a:t>
            </a:r>
            <a:r>
              <a:rPr sz="2050" spc="-40" dirty="0">
                <a:latin typeface="Symbol"/>
                <a:cs typeface="Symbol"/>
              </a:rPr>
              <a:t></a:t>
            </a:r>
            <a:r>
              <a:rPr sz="2050" spc="-165" dirty="0">
                <a:latin typeface="Times New Roman"/>
                <a:cs typeface="Times New Roman"/>
              </a:rPr>
              <a:t> </a:t>
            </a:r>
            <a:r>
              <a:rPr sz="2050" spc="-35" dirty="0">
                <a:latin typeface="Times New Roman"/>
                <a:cs typeface="Times New Roman"/>
              </a:rPr>
              <a:t>0,7</a:t>
            </a:r>
            <a:r>
              <a:rPr sz="2050" spc="-170" dirty="0">
                <a:latin typeface="Times New Roman"/>
                <a:cs typeface="Times New Roman"/>
              </a:rPr>
              <a:t> </a:t>
            </a:r>
            <a:r>
              <a:rPr sz="2050" spc="-40" dirty="0">
                <a:latin typeface="Symbol"/>
                <a:cs typeface="Symbol"/>
              </a:rPr>
              <a:t></a:t>
            </a:r>
            <a:r>
              <a:rPr sz="2050" spc="-165" dirty="0">
                <a:latin typeface="Times New Roman"/>
                <a:cs typeface="Times New Roman"/>
              </a:rPr>
              <a:t> </a:t>
            </a:r>
            <a:r>
              <a:rPr sz="2050" spc="-30" dirty="0">
                <a:latin typeface="Times New Roman"/>
                <a:cs typeface="Times New Roman"/>
              </a:rPr>
              <a:t>(I</a:t>
            </a:r>
            <a:r>
              <a:rPr sz="2050" spc="-315" dirty="0">
                <a:latin typeface="Times New Roman"/>
                <a:cs typeface="Times New Roman"/>
              </a:rPr>
              <a:t> </a:t>
            </a:r>
            <a:r>
              <a:rPr sz="2050" spc="-40" dirty="0">
                <a:latin typeface="Symbol"/>
                <a:cs typeface="Symbol"/>
              </a:rPr>
              <a:t></a:t>
            </a:r>
            <a:r>
              <a:rPr sz="2050" spc="-235" dirty="0">
                <a:latin typeface="Times New Roman"/>
                <a:cs typeface="Times New Roman"/>
              </a:rPr>
              <a:t> </a:t>
            </a:r>
            <a:r>
              <a:rPr sz="2050" spc="-30" dirty="0">
                <a:latin typeface="Times New Roman"/>
                <a:cs typeface="Times New Roman"/>
              </a:rPr>
              <a:t>2,2K)</a:t>
            </a:r>
            <a:r>
              <a:rPr sz="2050" spc="-229" dirty="0">
                <a:latin typeface="Times New Roman"/>
                <a:cs typeface="Times New Roman"/>
              </a:rPr>
              <a:t> </a:t>
            </a:r>
            <a:r>
              <a:rPr sz="2050" spc="-40" dirty="0">
                <a:latin typeface="Symbol"/>
                <a:cs typeface="Symbol"/>
              </a:rPr>
              <a:t></a:t>
            </a:r>
            <a:r>
              <a:rPr sz="2050" spc="-235" dirty="0">
                <a:latin typeface="Times New Roman"/>
                <a:cs typeface="Times New Roman"/>
              </a:rPr>
              <a:t> </a:t>
            </a:r>
            <a:r>
              <a:rPr sz="2050" spc="-40" dirty="0">
                <a:latin typeface="Times New Roman"/>
                <a:cs typeface="Times New Roman"/>
              </a:rPr>
              <a:t>5</a:t>
            </a:r>
            <a:r>
              <a:rPr sz="2050" spc="-95" dirty="0">
                <a:latin typeface="Times New Roman"/>
                <a:cs typeface="Times New Roman"/>
              </a:rPr>
              <a:t> </a:t>
            </a:r>
            <a:r>
              <a:rPr sz="2050" spc="-40" dirty="0">
                <a:latin typeface="Symbol"/>
                <a:cs typeface="Symbol"/>
              </a:rPr>
              <a:t></a:t>
            </a:r>
            <a:r>
              <a:rPr sz="2050" spc="-80" dirty="0">
                <a:latin typeface="Times New Roman"/>
                <a:cs typeface="Times New Roman"/>
              </a:rPr>
              <a:t> </a:t>
            </a:r>
            <a:r>
              <a:rPr sz="2050" spc="-50" dirty="0">
                <a:latin typeface="Times New Roman"/>
                <a:cs typeface="Times New Roman"/>
              </a:rPr>
              <a:t>0 </a:t>
            </a:r>
            <a:r>
              <a:rPr sz="2050" spc="-30" dirty="0">
                <a:latin typeface="Times New Roman"/>
                <a:cs typeface="Times New Roman"/>
              </a:rPr>
              <a:t>(I</a:t>
            </a:r>
            <a:r>
              <a:rPr sz="2050" spc="-310" dirty="0">
                <a:latin typeface="Times New Roman"/>
                <a:cs typeface="Times New Roman"/>
              </a:rPr>
              <a:t> </a:t>
            </a:r>
            <a:r>
              <a:rPr sz="2050" spc="-40" dirty="0">
                <a:latin typeface="Symbol"/>
                <a:cs typeface="Symbol"/>
              </a:rPr>
              <a:t></a:t>
            </a:r>
            <a:r>
              <a:rPr sz="2050" spc="-235" dirty="0">
                <a:latin typeface="Times New Roman"/>
                <a:cs typeface="Times New Roman"/>
              </a:rPr>
              <a:t> </a:t>
            </a:r>
            <a:r>
              <a:rPr sz="2050" spc="-30" dirty="0">
                <a:latin typeface="Times New Roman"/>
                <a:cs typeface="Times New Roman"/>
              </a:rPr>
              <a:t>4,6K)</a:t>
            </a:r>
            <a:r>
              <a:rPr sz="2050" spc="-229" dirty="0">
                <a:latin typeface="Times New Roman"/>
                <a:cs typeface="Times New Roman"/>
              </a:rPr>
              <a:t> </a:t>
            </a:r>
            <a:r>
              <a:rPr sz="2050" spc="-40" dirty="0">
                <a:latin typeface="Symbol"/>
                <a:cs typeface="Symbol"/>
              </a:rPr>
              <a:t></a:t>
            </a:r>
            <a:r>
              <a:rPr sz="2050" spc="-160" dirty="0">
                <a:latin typeface="Times New Roman"/>
                <a:cs typeface="Times New Roman"/>
              </a:rPr>
              <a:t> </a:t>
            </a:r>
            <a:r>
              <a:rPr sz="2050" spc="-30" dirty="0">
                <a:latin typeface="Times New Roman"/>
                <a:cs typeface="Times New Roman"/>
              </a:rPr>
              <a:t>(I</a:t>
            </a:r>
            <a:r>
              <a:rPr sz="2050" spc="-310" dirty="0">
                <a:latin typeface="Times New Roman"/>
                <a:cs typeface="Times New Roman"/>
              </a:rPr>
              <a:t> </a:t>
            </a:r>
            <a:r>
              <a:rPr sz="2050" spc="-40" dirty="0">
                <a:latin typeface="Symbol"/>
                <a:cs typeface="Symbol"/>
              </a:rPr>
              <a:t></a:t>
            </a:r>
            <a:r>
              <a:rPr sz="2050" spc="-229" dirty="0">
                <a:latin typeface="Times New Roman"/>
                <a:cs typeface="Times New Roman"/>
              </a:rPr>
              <a:t> </a:t>
            </a:r>
            <a:r>
              <a:rPr sz="2050" spc="-25" dirty="0">
                <a:latin typeface="Times New Roman"/>
                <a:cs typeface="Times New Roman"/>
              </a:rPr>
              <a:t>2,2K)</a:t>
            </a:r>
            <a:r>
              <a:rPr sz="2050" spc="-100" dirty="0">
                <a:latin typeface="Times New Roman"/>
                <a:cs typeface="Times New Roman"/>
              </a:rPr>
              <a:t> </a:t>
            </a:r>
            <a:r>
              <a:rPr sz="2050" spc="-40" dirty="0">
                <a:latin typeface="Symbol"/>
                <a:cs typeface="Symbol"/>
              </a:rPr>
              <a:t></a:t>
            </a:r>
            <a:r>
              <a:rPr sz="2050" spc="-270" dirty="0">
                <a:latin typeface="Times New Roman"/>
                <a:cs typeface="Times New Roman"/>
              </a:rPr>
              <a:t> </a:t>
            </a:r>
            <a:r>
              <a:rPr sz="2050" spc="-20" dirty="0">
                <a:latin typeface="Times New Roman"/>
                <a:cs typeface="Times New Roman"/>
              </a:rPr>
              <a:t>14,3</a:t>
            </a:r>
            <a:endParaRPr sz="2050">
              <a:latin typeface="Times New Roman"/>
              <a:cs typeface="Times New Roman"/>
            </a:endParaRPr>
          </a:p>
          <a:p>
            <a:pPr marL="41910">
              <a:lnSpc>
                <a:spcPct val="100000"/>
              </a:lnSpc>
              <a:spcBef>
                <a:spcPts val="1620"/>
              </a:spcBef>
            </a:pPr>
            <a:r>
              <a:rPr sz="2050" spc="70" dirty="0">
                <a:latin typeface="Times New Roman"/>
                <a:cs typeface="Times New Roman"/>
              </a:rPr>
              <a:t>I</a:t>
            </a:r>
            <a:r>
              <a:rPr sz="2050" spc="70" dirty="0">
                <a:latin typeface="Symbol"/>
                <a:cs typeface="Symbol"/>
              </a:rPr>
              <a:t></a:t>
            </a:r>
            <a:r>
              <a:rPr sz="2050" spc="-275" dirty="0">
                <a:latin typeface="Times New Roman"/>
                <a:cs typeface="Times New Roman"/>
              </a:rPr>
              <a:t> </a:t>
            </a:r>
            <a:r>
              <a:rPr sz="2050" spc="-10" dirty="0">
                <a:latin typeface="Times New Roman"/>
                <a:cs typeface="Times New Roman"/>
              </a:rPr>
              <a:t>6,8K</a:t>
            </a:r>
            <a:r>
              <a:rPr sz="2050" spc="-80" dirty="0">
                <a:latin typeface="Times New Roman"/>
                <a:cs typeface="Times New Roman"/>
              </a:rPr>
              <a:t> </a:t>
            </a:r>
            <a:r>
              <a:rPr sz="2050" spc="-40" dirty="0">
                <a:latin typeface="Symbol"/>
                <a:cs typeface="Symbol"/>
              </a:rPr>
              <a:t></a:t>
            </a:r>
            <a:r>
              <a:rPr sz="2050" spc="-280" dirty="0">
                <a:latin typeface="Times New Roman"/>
                <a:cs typeface="Times New Roman"/>
              </a:rPr>
              <a:t> </a:t>
            </a:r>
            <a:r>
              <a:rPr sz="2050" spc="-10" dirty="0">
                <a:latin typeface="Times New Roman"/>
                <a:cs typeface="Times New Roman"/>
              </a:rPr>
              <a:t>14,3V</a:t>
            </a:r>
            <a:endParaRPr sz="2050">
              <a:latin typeface="Times New Roman"/>
              <a:cs typeface="Times New Roman"/>
            </a:endParaRPr>
          </a:p>
          <a:p>
            <a:pPr>
              <a:lnSpc>
                <a:spcPct val="100000"/>
              </a:lnSpc>
              <a:spcBef>
                <a:spcPts val="590"/>
              </a:spcBef>
            </a:pPr>
            <a:endParaRPr sz="2050">
              <a:latin typeface="Times New Roman"/>
              <a:cs typeface="Times New Roman"/>
            </a:endParaRPr>
          </a:p>
          <a:p>
            <a:pPr marL="43180">
              <a:lnSpc>
                <a:spcPct val="100000"/>
              </a:lnSpc>
            </a:pPr>
            <a:r>
              <a:rPr sz="2100" dirty="0">
                <a:latin typeface="Times New Roman"/>
                <a:cs typeface="Times New Roman"/>
              </a:rPr>
              <a:t>I</a:t>
            </a:r>
            <a:r>
              <a:rPr sz="2100" spc="-95" dirty="0">
                <a:latin typeface="Times New Roman"/>
                <a:cs typeface="Times New Roman"/>
              </a:rPr>
              <a:t> </a:t>
            </a:r>
            <a:r>
              <a:rPr sz="2100" dirty="0">
                <a:latin typeface="Symbol"/>
                <a:cs typeface="Symbol"/>
              </a:rPr>
              <a:t></a:t>
            </a:r>
            <a:r>
              <a:rPr sz="2100" spc="-130" dirty="0">
                <a:latin typeface="Times New Roman"/>
                <a:cs typeface="Times New Roman"/>
              </a:rPr>
              <a:t> </a:t>
            </a:r>
            <a:r>
              <a:rPr sz="3150" baseline="35714" dirty="0">
                <a:latin typeface="Times New Roman"/>
                <a:cs typeface="Times New Roman"/>
              </a:rPr>
              <a:t>14,3V</a:t>
            </a:r>
            <a:r>
              <a:rPr sz="3150" spc="172" baseline="35714" dirty="0">
                <a:latin typeface="Times New Roman"/>
                <a:cs typeface="Times New Roman"/>
              </a:rPr>
              <a:t> </a:t>
            </a:r>
            <a:r>
              <a:rPr sz="2100" dirty="0">
                <a:latin typeface="Symbol"/>
                <a:cs typeface="Symbol"/>
              </a:rPr>
              <a:t></a:t>
            </a:r>
            <a:r>
              <a:rPr sz="2100" spc="-50" dirty="0">
                <a:latin typeface="Times New Roman"/>
                <a:cs typeface="Times New Roman"/>
              </a:rPr>
              <a:t> </a:t>
            </a:r>
            <a:r>
              <a:rPr sz="2100" spc="-70" dirty="0">
                <a:latin typeface="Times New Roman"/>
                <a:cs typeface="Times New Roman"/>
              </a:rPr>
              <a:t>2,102</a:t>
            </a:r>
            <a:r>
              <a:rPr sz="2100" spc="-160" dirty="0">
                <a:latin typeface="Times New Roman"/>
                <a:cs typeface="Times New Roman"/>
              </a:rPr>
              <a:t> </a:t>
            </a:r>
            <a:r>
              <a:rPr sz="2100" spc="-25" dirty="0">
                <a:latin typeface="Times New Roman"/>
                <a:cs typeface="Times New Roman"/>
              </a:rPr>
              <a:t>mA</a:t>
            </a:r>
            <a:endParaRPr sz="2100">
              <a:latin typeface="Times New Roman"/>
              <a:cs typeface="Times New Roman"/>
            </a:endParaRPr>
          </a:p>
        </p:txBody>
      </p:sp>
      <p:sp>
        <p:nvSpPr>
          <p:cNvPr id="86" name="object 86"/>
          <p:cNvSpPr txBox="1"/>
          <p:nvPr/>
        </p:nvSpPr>
        <p:spPr>
          <a:xfrm>
            <a:off x="5652453" y="3719893"/>
            <a:ext cx="2504440" cy="2602865"/>
          </a:xfrm>
          <a:prstGeom prst="rect">
            <a:avLst/>
          </a:prstGeom>
        </p:spPr>
        <p:txBody>
          <a:bodyPr vert="horz" wrap="square" lIns="0" tIns="74930" rIns="0" bIns="0" rtlCol="0">
            <a:spAutoFit/>
          </a:bodyPr>
          <a:lstStyle/>
          <a:p>
            <a:pPr marL="164465">
              <a:lnSpc>
                <a:spcPct val="100000"/>
              </a:lnSpc>
              <a:spcBef>
                <a:spcPts val="590"/>
              </a:spcBef>
            </a:pPr>
            <a:r>
              <a:rPr sz="2250" spc="-55" dirty="0">
                <a:latin typeface="Times New Roman"/>
                <a:cs typeface="Times New Roman"/>
              </a:rPr>
              <a:t>V</a:t>
            </a:r>
            <a:r>
              <a:rPr sz="1950" spc="-82" baseline="-23504" dirty="0">
                <a:latin typeface="Times New Roman"/>
                <a:cs typeface="Times New Roman"/>
              </a:rPr>
              <a:t>1</a:t>
            </a:r>
            <a:r>
              <a:rPr sz="1950" spc="277" baseline="-23504" dirty="0">
                <a:latin typeface="Times New Roman"/>
                <a:cs typeface="Times New Roman"/>
              </a:rPr>
              <a:t> </a:t>
            </a:r>
            <a:r>
              <a:rPr sz="2250" dirty="0">
                <a:latin typeface="Symbol"/>
                <a:cs typeface="Symbol"/>
              </a:rPr>
              <a:t></a:t>
            </a:r>
            <a:r>
              <a:rPr sz="2250" spc="-45" dirty="0">
                <a:latin typeface="Times New Roman"/>
                <a:cs typeface="Times New Roman"/>
              </a:rPr>
              <a:t> </a:t>
            </a:r>
            <a:r>
              <a:rPr sz="2250" i="1" dirty="0">
                <a:latin typeface="Times New Roman"/>
                <a:cs typeface="Times New Roman"/>
              </a:rPr>
              <a:t>I</a:t>
            </a:r>
            <a:r>
              <a:rPr sz="2250" i="1" spc="-140" dirty="0">
                <a:latin typeface="Times New Roman"/>
                <a:cs typeface="Times New Roman"/>
              </a:rPr>
              <a:t> </a:t>
            </a:r>
            <a:r>
              <a:rPr sz="2250" spc="-30" dirty="0">
                <a:latin typeface="Symbol"/>
                <a:cs typeface="Symbol"/>
              </a:rPr>
              <a:t></a:t>
            </a:r>
            <a:r>
              <a:rPr sz="2250" spc="-185" dirty="0">
                <a:latin typeface="Times New Roman"/>
                <a:cs typeface="Times New Roman"/>
              </a:rPr>
              <a:t> </a:t>
            </a:r>
            <a:r>
              <a:rPr sz="2250" i="1" spc="-25" dirty="0">
                <a:latin typeface="Times New Roman"/>
                <a:cs typeface="Times New Roman"/>
              </a:rPr>
              <a:t>R</a:t>
            </a:r>
            <a:r>
              <a:rPr sz="1950" spc="-37" baseline="-23504" dirty="0">
                <a:latin typeface="Times New Roman"/>
                <a:cs typeface="Times New Roman"/>
              </a:rPr>
              <a:t>1</a:t>
            </a:r>
            <a:endParaRPr sz="1950" baseline="-23504">
              <a:latin typeface="Times New Roman"/>
              <a:cs typeface="Times New Roman"/>
            </a:endParaRPr>
          </a:p>
          <a:p>
            <a:pPr marL="496570">
              <a:lnSpc>
                <a:spcPct val="100000"/>
              </a:lnSpc>
              <a:spcBef>
                <a:spcPts val="490"/>
              </a:spcBef>
            </a:pPr>
            <a:r>
              <a:rPr sz="2250" dirty="0">
                <a:latin typeface="Symbol"/>
                <a:cs typeface="Symbol"/>
              </a:rPr>
              <a:t></a:t>
            </a:r>
            <a:r>
              <a:rPr sz="2250" spc="-20" dirty="0">
                <a:latin typeface="Times New Roman"/>
                <a:cs typeface="Times New Roman"/>
              </a:rPr>
              <a:t> </a:t>
            </a:r>
            <a:r>
              <a:rPr sz="2250" spc="-40" dirty="0">
                <a:latin typeface="Times New Roman"/>
                <a:cs typeface="Times New Roman"/>
              </a:rPr>
              <a:t>2,102</a:t>
            </a:r>
            <a:r>
              <a:rPr sz="2250" i="1" spc="-40" dirty="0">
                <a:latin typeface="Times New Roman"/>
                <a:cs typeface="Times New Roman"/>
              </a:rPr>
              <a:t>mA</a:t>
            </a:r>
            <a:r>
              <a:rPr sz="2250" spc="-40" dirty="0">
                <a:latin typeface="Symbol"/>
                <a:cs typeface="Symbol"/>
              </a:rPr>
              <a:t></a:t>
            </a:r>
            <a:r>
              <a:rPr sz="2250" spc="-240" dirty="0">
                <a:latin typeface="Times New Roman"/>
                <a:cs typeface="Times New Roman"/>
              </a:rPr>
              <a:t> </a:t>
            </a:r>
            <a:r>
              <a:rPr sz="2250" spc="-20" dirty="0">
                <a:latin typeface="Times New Roman"/>
                <a:cs typeface="Times New Roman"/>
              </a:rPr>
              <a:t>4,6</a:t>
            </a:r>
            <a:r>
              <a:rPr sz="2250" i="1" spc="-20" dirty="0">
                <a:latin typeface="Times New Roman"/>
                <a:cs typeface="Times New Roman"/>
              </a:rPr>
              <a:t>K</a:t>
            </a:r>
            <a:endParaRPr sz="2250">
              <a:latin typeface="Times New Roman"/>
              <a:cs typeface="Times New Roman"/>
            </a:endParaRPr>
          </a:p>
          <a:p>
            <a:pPr marL="496570">
              <a:lnSpc>
                <a:spcPct val="100000"/>
              </a:lnSpc>
              <a:spcBef>
                <a:spcPts val="459"/>
              </a:spcBef>
            </a:pPr>
            <a:r>
              <a:rPr sz="2250" spc="-30" dirty="0">
                <a:latin typeface="Symbol"/>
                <a:cs typeface="Symbol"/>
              </a:rPr>
              <a:t></a:t>
            </a:r>
            <a:r>
              <a:rPr sz="2250" spc="-114" dirty="0">
                <a:latin typeface="Times New Roman"/>
                <a:cs typeface="Times New Roman"/>
              </a:rPr>
              <a:t> </a:t>
            </a:r>
            <a:r>
              <a:rPr sz="2250" spc="-10" dirty="0">
                <a:latin typeface="Times New Roman"/>
                <a:cs typeface="Times New Roman"/>
              </a:rPr>
              <a:t>9,66</a:t>
            </a:r>
            <a:r>
              <a:rPr sz="2250" i="1" spc="-10" dirty="0">
                <a:latin typeface="Times New Roman"/>
                <a:cs typeface="Times New Roman"/>
              </a:rPr>
              <a:t>V</a:t>
            </a:r>
            <a:endParaRPr sz="2250">
              <a:latin typeface="Times New Roman"/>
              <a:cs typeface="Times New Roman"/>
            </a:endParaRPr>
          </a:p>
          <a:p>
            <a:pPr marL="38100">
              <a:lnSpc>
                <a:spcPct val="100000"/>
              </a:lnSpc>
              <a:spcBef>
                <a:spcPts val="1695"/>
              </a:spcBef>
            </a:pPr>
            <a:r>
              <a:rPr sz="2250" dirty="0">
                <a:latin typeface="Times New Roman"/>
                <a:cs typeface="Times New Roman"/>
              </a:rPr>
              <a:t>V</a:t>
            </a:r>
            <a:r>
              <a:rPr sz="1950" baseline="-23504" dirty="0">
                <a:latin typeface="Times New Roman"/>
                <a:cs typeface="Times New Roman"/>
              </a:rPr>
              <a:t>2</a:t>
            </a:r>
            <a:r>
              <a:rPr sz="1950" spc="450" baseline="-23504" dirty="0">
                <a:latin typeface="Times New Roman"/>
                <a:cs typeface="Times New Roman"/>
              </a:rPr>
              <a:t> </a:t>
            </a:r>
            <a:r>
              <a:rPr sz="2250" dirty="0">
                <a:latin typeface="Symbol"/>
                <a:cs typeface="Symbol"/>
              </a:rPr>
              <a:t></a:t>
            </a:r>
            <a:r>
              <a:rPr sz="2250" spc="-35" dirty="0">
                <a:latin typeface="Times New Roman"/>
                <a:cs typeface="Times New Roman"/>
              </a:rPr>
              <a:t> </a:t>
            </a:r>
            <a:r>
              <a:rPr sz="2250" i="1" dirty="0">
                <a:latin typeface="Times New Roman"/>
                <a:cs typeface="Times New Roman"/>
              </a:rPr>
              <a:t>I</a:t>
            </a:r>
            <a:r>
              <a:rPr sz="2250" i="1" spc="-135" dirty="0">
                <a:latin typeface="Times New Roman"/>
                <a:cs typeface="Times New Roman"/>
              </a:rPr>
              <a:t> </a:t>
            </a:r>
            <a:r>
              <a:rPr sz="2250" spc="-30" dirty="0">
                <a:latin typeface="Symbol"/>
                <a:cs typeface="Symbol"/>
              </a:rPr>
              <a:t></a:t>
            </a:r>
            <a:r>
              <a:rPr sz="2250" spc="-190" dirty="0">
                <a:latin typeface="Times New Roman"/>
                <a:cs typeface="Times New Roman"/>
              </a:rPr>
              <a:t> </a:t>
            </a:r>
            <a:r>
              <a:rPr sz="2250" i="1" spc="-25" dirty="0">
                <a:latin typeface="Times New Roman"/>
                <a:cs typeface="Times New Roman"/>
              </a:rPr>
              <a:t>R</a:t>
            </a:r>
            <a:r>
              <a:rPr sz="1950" spc="-37" baseline="-23504" dirty="0">
                <a:latin typeface="Times New Roman"/>
                <a:cs typeface="Times New Roman"/>
              </a:rPr>
              <a:t>2</a:t>
            </a:r>
            <a:endParaRPr sz="1950" baseline="-23504">
              <a:latin typeface="Times New Roman"/>
              <a:cs typeface="Times New Roman"/>
            </a:endParaRPr>
          </a:p>
          <a:p>
            <a:pPr marL="400685">
              <a:lnSpc>
                <a:spcPct val="100000"/>
              </a:lnSpc>
              <a:spcBef>
                <a:spcPts val="495"/>
              </a:spcBef>
            </a:pPr>
            <a:r>
              <a:rPr sz="2250" dirty="0">
                <a:latin typeface="Symbol"/>
                <a:cs typeface="Symbol"/>
              </a:rPr>
              <a:t></a:t>
            </a:r>
            <a:r>
              <a:rPr sz="2250" spc="-20" dirty="0">
                <a:latin typeface="Times New Roman"/>
                <a:cs typeface="Times New Roman"/>
              </a:rPr>
              <a:t> </a:t>
            </a:r>
            <a:r>
              <a:rPr sz="2250" spc="-40" dirty="0">
                <a:latin typeface="Times New Roman"/>
                <a:cs typeface="Times New Roman"/>
              </a:rPr>
              <a:t>2,102</a:t>
            </a:r>
            <a:r>
              <a:rPr sz="2250" i="1" spc="-40" dirty="0">
                <a:latin typeface="Times New Roman"/>
                <a:cs typeface="Times New Roman"/>
              </a:rPr>
              <a:t>mA</a:t>
            </a:r>
            <a:r>
              <a:rPr sz="2250" spc="-40" dirty="0">
                <a:latin typeface="Symbol"/>
                <a:cs typeface="Symbol"/>
              </a:rPr>
              <a:t></a:t>
            </a:r>
            <a:r>
              <a:rPr sz="2250" spc="-240" dirty="0">
                <a:latin typeface="Times New Roman"/>
                <a:cs typeface="Times New Roman"/>
              </a:rPr>
              <a:t> </a:t>
            </a:r>
            <a:r>
              <a:rPr sz="2250" spc="-20" dirty="0">
                <a:latin typeface="Times New Roman"/>
                <a:cs typeface="Times New Roman"/>
              </a:rPr>
              <a:t>2,2</a:t>
            </a:r>
            <a:r>
              <a:rPr sz="2250" i="1" spc="-20" dirty="0">
                <a:latin typeface="Times New Roman"/>
                <a:cs typeface="Times New Roman"/>
              </a:rPr>
              <a:t>K</a:t>
            </a:r>
            <a:endParaRPr sz="2250">
              <a:latin typeface="Times New Roman"/>
              <a:cs typeface="Times New Roman"/>
            </a:endParaRPr>
          </a:p>
          <a:p>
            <a:pPr marL="400685">
              <a:lnSpc>
                <a:spcPct val="100000"/>
              </a:lnSpc>
              <a:spcBef>
                <a:spcPts val="459"/>
              </a:spcBef>
            </a:pPr>
            <a:r>
              <a:rPr sz="2250" dirty="0">
                <a:latin typeface="Symbol"/>
                <a:cs typeface="Symbol"/>
              </a:rPr>
              <a:t></a:t>
            </a:r>
            <a:r>
              <a:rPr sz="2250" spc="-75" dirty="0">
                <a:latin typeface="Times New Roman"/>
                <a:cs typeface="Times New Roman"/>
              </a:rPr>
              <a:t> </a:t>
            </a:r>
            <a:r>
              <a:rPr sz="2250" spc="-10" dirty="0">
                <a:latin typeface="Times New Roman"/>
                <a:cs typeface="Times New Roman"/>
              </a:rPr>
              <a:t>4,624</a:t>
            </a:r>
            <a:r>
              <a:rPr sz="2250" i="1" spc="-10" dirty="0">
                <a:latin typeface="Times New Roman"/>
                <a:cs typeface="Times New Roman"/>
              </a:rPr>
              <a:t>V</a:t>
            </a:r>
            <a:endParaRPr sz="2250">
              <a:latin typeface="Times New Roman"/>
              <a:cs typeface="Times New Roman"/>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45870" y="289636"/>
            <a:ext cx="6656070" cy="514350"/>
          </a:xfrm>
          <a:prstGeom prst="rect">
            <a:avLst/>
          </a:prstGeom>
        </p:spPr>
        <p:txBody>
          <a:bodyPr vert="horz" wrap="square" lIns="0" tIns="13335" rIns="0" bIns="0" rtlCol="0">
            <a:spAutoFit/>
          </a:bodyPr>
          <a:lstStyle/>
          <a:p>
            <a:pPr marL="12700">
              <a:lnSpc>
                <a:spcPct val="100000"/>
              </a:lnSpc>
              <a:spcBef>
                <a:spcPts val="105"/>
              </a:spcBef>
            </a:pPr>
            <a:r>
              <a:rPr sz="3200" spc="-20" dirty="0"/>
              <a:t>Yarı</a:t>
            </a:r>
            <a:r>
              <a:rPr sz="3200" spc="-150" dirty="0"/>
              <a:t> </a:t>
            </a:r>
            <a:r>
              <a:rPr sz="3200" spc="-10" dirty="0"/>
              <a:t>iletken</a:t>
            </a:r>
            <a:r>
              <a:rPr sz="3200" spc="-140" dirty="0"/>
              <a:t> </a:t>
            </a:r>
            <a:r>
              <a:rPr sz="3200" dirty="0"/>
              <a:t>diyot</a:t>
            </a:r>
            <a:r>
              <a:rPr sz="3200" spc="-130" dirty="0"/>
              <a:t> </a:t>
            </a:r>
            <a:r>
              <a:rPr sz="3200" dirty="0"/>
              <a:t>(Silisyum)</a:t>
            </a:r>
            <a:r>
              <a:rPr sz="3200" spc="-114" dirty="0"/>
              <a:t> </a:t>
            </a:r>
            <a:r>
              <a:rPr sz="3200" spc="-10" dirty="0"/>
              <a:t>karakteristiği</a:t>
            </a:r>
            <a:endParaRPr sz="3200"/>
          </a:p>
        </p:txBody>
      </p:sp>
      <p:sp>
        <p:nvSpPr>
          <p:cNvPr id="3" name="object 3"/>
          <p:cNvSpPr/>
          <p:nvPr/>
        </p:nvSpPr>
        <p:spPr>
          <a:xfrm>
            <a:off x="5516788" y="3774737"/>
            <a:ext cx="623570" cy="0"/>
          </a:xfrm>
          <a:custGeom>
            <a:avLst/>
            <a:gdLst/>
            <a:ahLst/>
            <a:cxnLst/>
            <a:rect l="l" t="t" r="r" b="b"/>
            <a:pathLst>
              <a:path w="623570">
                <a:moveTo>
                  <a:pt x="0" y="0"/>
                </a:moveTo>
                <a:lnTo>
                  <a:pt x="623365" y="0"/>
                </a:lnTo>
              </a:path>
            </a:pathLst>
          </a:custGeom>
          <a:ln w="10419">
            <a:solidFill>
              <a:srgbClr val="000000"/>
            </a:solidFill>
          </a:ln>
        </p:spPr>
        <p:txBody>
          <a:bodyPr wrap="square" lIns="0" tIns="0" rIns="0" bIns="0" rtlCol="0"/>
          <a:lstStyle/>
          <a:p>
            <a:endParaRPr/>
          </a:p>
        </p:txBody>
      </p:sp>
      <p:sp>
        <p:nvSpPr>
          <p:cNvPr id="4" name="object 4"/>
          <p:cNvSpPr txBox="1"/>
          <p:nvPr/>
        </p:nvSpPr>
        <p:spPr>
          <a:xfrm>
            <a:off x="5755255" y="3769866"/>
            <a:ext cx="156210" cy="325755"/>
          </a:xfrm>
          <a:prstGeom prst="rect">
            <a:avLst/>
          </a:prstGeom>
        </p:spPr>
        <p:txBody>
          <a:bodyPr vert="horz" wrap="square" lIns="0" tIns="15240" rIns="0" bIns="0" rtlCol="0">
            <a:spAutoFit/>
          </a:bodyPr>
          <a:lstStyle/>
          <a:p>
            <a:pPr marL="12700">
              <a:lnSpc>
                <a:spcPct val="100000"/>
              </a:lnSpc>
              <a:spcBef>
                <a:spcPts val="120"/>
              </a:spcBef>
            </a:pPr>
            <a:r>
              <a:rPr sz="1950" spc="-50" dirty="0">
                <a:latin typeface="Times New Roman"/>
                <a:cs typeface="Times New Roman"/>
              </a:rPr>
              <a:t>η</a:t>
            </a:r>
            <a:endParaRPr sz="1950">
              <a:latin typeface="Times New Roman"/>
              <a:cs typeface="Times New Roman"/>
            </a:endParaRPr>
          </a:p>
        </p:txBody>
      </p:sp>
      <p:sp>
        <p:nvSpPr>
          <p:cNvPr id="5" name="object 5"/>
          <p:cNvSpPr txBox="1"/>
          <p:nvPr/>
        </p:nvSpPr>
        <p:spPr>
          <a:xfrm>
            <a:off x="5046275" y="5195861"/>
            <a:ext cx="3835400" cy="1169035"/>
          </a:xfrm>
          <a:prstGeom prst="rect">
            <a:avLst/>
          </a:prstGeom>
        </p:spPr>
        <p:txBody>
          <a:bodyPr vert="horz" wrap="square" lIns="0" tIns="95885" rIns="0" bIns="0" rtlCol="0">
            <a:spAutoFit/>
          </a:bodyPr>
          <a:lstStyle/>
          <a:p>
            <a:pPr marL="76200">
              <a:lnSpc>
                <a:spcPct val="100000"/>
              </a:lnSpc>
              <a:spcBef>
                <a:spcPts val="755"/>
              </a:spcBef>
              <a:tabLst>
                <a:tab pos="1807210" algn="l"/>
                <a:tab pos="2921000" algn="l"/>
              </a:tabLst>
            </a:pPr>
            <a:r>
              <a:rPr sz="1950" dirty="0">
                <a:latin typeface="Times New Roman"/>
                <a:cs typeface="Times New Roman"/>
              </a:rPr>
              <a:t>T</a:t>
            </a:r>
            <a:r>
              <a:rPr sz="1725" baseline="-24154" dirty="0">
                <a:latin typeface="Times New Roman"/>
                <a:cs typeface="Times New Roman"/>
              </a:rPr>
              <a:t>K</a:t>
            </a:r>
            <a:r>
              <a:rPr sz="1725" spc="434" baseline="-24154" dirty="0">
                <a:latin typeface="Times New Roman"/>
                <a:cs typeface="Times New Roman"/>
              </a:rPr>
              <a:t> </a:t>
            </a:r>
            <a:r>
              <a:rPr sz="1950" dirty="0">
                <a:latin typeface="Symbol"/>
                <a:cs typeface="Symbol"/>
              </a:rPr>
              <a:t></a:t>
            </a:r>
            <a:r>
              <a:rPr sz="1950" spc="-114" dirty="0">
                <a:latin typeface="Times New Roman"/>
                <a:cs typeface="Times New Roman"/>
              </a:rPr>
              <a:t> </a:t>
            </a:r>
            <a:r>
              <a:rPr sz="1950" dirty="0">
                <a:latin typeface="Times New Roman"/>
                <a:cs typeface="Times New Roman"/>
              </a:rPr>
              <a:t>T</a:t>
            </a:r>
            <a:r>
              <a:rPr sz="1725" baseline="-24154" dirty="0">
                <a:latin typeface="Times New Roman"/>
                <a:cs typeface="Times New Roman"/>
              </a:rPr>
              <a:t>C</a:t>
            </a:r>
            <a:r>
              <a:rPr sz="1725" spc="277" baseline="-24154" dirty="0">
                <a:latin typeface="Times New Roman"/>
                <a:cs typeface="Times New Roman"/>
              </a:rPr>
              <a:t> </a:t>
            </a:r>
            <a:r>
              <a:rPr sz="1950" dirty="0">
                <a:latin typeface="Symbol"/>
                <a:cs typeface="Symbol"/>
              </a:rPr>
              <a:t></a:t>
            </a:r>
            <a:r>
              <a:rPr sz="1950" spc="-125" dirty="0">
                <a:latin typeface="Times New Roman"/>
                <a:cs typeface="Times New Roman"/>
              </a:rPr>
              <a:t> </a:t>
            </a:r>
            <a:r>
              <a:rPr sz="1950" spc="-25" dirty="0">
                <a:latin typeface="Times New Roman"/>
                <a:cs typeface="Times New Roman"/>
              </a:rPr>
              <a:t>273</a:t>
            </a:r>
            <a:r>
              <a:rPr sz="1950" dirty="0">
                <a:latin typeface="Times New Roman"/>
                <a:cs typeface="Times New Roman"/>
              </a:rPr>
              <a:t>	(T</a:t>
            </a:r>
            <a:r>
              <a:rPr sz="1725" baseline="-24154" dirty="0">
                <a:latin typeface="Times New Roman"/>
                <a:cs typeface="Times New Roman"/>
              </a:rPr>
              <a:t>K</a:t>
            </a:r>
            <a:r>
              <a:rPr sz="1725" spc="480" baseline="-24154" dirty="0">
                <a:latin typeface="Times New Roman"/>
                <a:cs typeface="Times New Roman"/>
              </a:rPr>
              <a:t> </a:t>
            </a:r>
            <a:r>
              <a:rPr sz="1950" dirty="0">
                <a:latin typeface="Symbol"/>
                <a:cs typeface="Symbol"/>
              </a:rPr>
              <a:t></a:t>
            </a:r>
            <a:r>
              <a:rPr sz="1950" spc="-120" dirty="0">
                <a:latin typeface="Times New Roman"/>
                <a:cs typeface="Times New Roman"/>
              </a:rPr>
              <a:t> </a:t>
            </a:r>
            <a:r>
              <a:rPr sz="1950" spc="-25" dirty="0">
                <a:latin typeface="Symbol"/>
                <a:cs typeface="Symbol"/>
              </a:rPr>
              <a:t></a:t>
            </a:r>
            <a:r>
              <a:rPr sz="1950" spc="-25" dirty="0">
                <a:latin typeface="Times New Roman"/>
                <a:cs typeface="Times New Roman"/>
              </a:rPr>
              <a:t>K,</a:t>
            </a:r>
            <a:r>
              <a:rPr sz="1950" dirty="0">
                <a:latin typeface="Times New Roman"/>
                <a:cs typeface="Times New Roman"/>
              </a:rPr>
              <a:t>	T</a:t>
            </a:r>
            <a:r>
              <a:rPr sz="1725" baseline="-24154" dirty="0">
                <a:latin typeface="Times New Roman"/>
                <a:cs typeface="Times New Roman"/>
              </a:rPr>
              <a:t>C</a:t>
            </a:r>
            <a:r>
              <a:rPr sz="1725" spc="397" baseline="-24154" dirty="0">
                <a:latin typeface="Times New Roman"/>
                <a:cs typeface="Times New Roman"/>
              </a:rPr>
              <a:t> </a:t>
            </a:r>
            <a:r>
              <a:rPr sz="1950" dirty="0">
                <a:latin typeface="Symbol"/>
                <a:cs typeface="Symbol"/>
              </a:rPr>
              <a:t></a:t>
            </a:r>
            <a:r>
              <a:rPr sz="1950" spc="-120" dirty="0">
                <a:latin typeface="Times New Roman"/>
                <a:cs typeface="Times New Roman"/>
              </a:rPr>
              <a:t> </a:t>
            </a:r>
            <a:r>
              <a:rPr sz="1950" spc="-25" dirty="0">
                <a:latin typeface="Symbol"/>
                <a:cs typeface="Symbol"/>
              </a:rPr>
              <a:t></a:t>
            </a:r>
            <a:r>
              <a:rPr sz="1950" spc="-25" dirty="0">
                <a:latin typeface="Times New Roman"/>
                <a:cs typeface="Times New Roman"/>
              </a:rPr>
              <a:t>C)</a:t>
            </a:r>
            <a:endParaRPr sz="1950">
              <a:latin typeface="Times New Roman"/>
              <a:cs typeface="Times New Roman"/>
            </a:endParaRPr>
          </a:p>
          <a:p>
            <a:pPr marL="76200" marR="861694" indent="3810">
              <a:lnSpc>
                <a:spcPct val="128200"/>
              </a:lnSpc>
            </a:pPr>
            <a:r>
              <a:rPr sz="1950" dirty="0">
                <a:latin typeface="Times New Roman"/>
                <a:cs typeface="Times New Roman"/>
              </a:rPr>
              <a:t>η</a:t>
            </a:r>
            <a:r>
              <a:rPr sz="1950" spc="-210" dirty="0">
                <a:latin typeface="Times New Roman"/>
                <a:cs typeface="Times New Roman"/>
              </a:rPr>
              <a:t> </a:t>
            </a:r>
            <a:r>
              <a:rPr sz="1950" dirty="0">
                <a:latin typeface="Times New Roman"/>
                <a:cs typeface="Times New Roman"/>
              </a:rPr>
              <a:t>:</a:t>
            </a:r>
            <a:r>
              <a:rPr sz="1950" spc="-210" dirty="0">
                <a:latin typeface="Times New Roman"/>
                <a:cs typeface="Times New Roman"/>
              </a:rPr>
              <a:t> </a:t>
            </a:r>
            <a:r>
              <a:rPr sz="1950" dirty="0">
                <a:latin typeface="Times New Roman"/>
                <a:cs typeface="Times New Roman"/>
              </a:rPr>
              <a:t>i</a:t>
            </a:r>
            <a:r>
              <a:rPr sz="1725" baseline="-24154" dirty="0">
                <a:latin typeface="Times New Roman"/>
                <a:cs typeface="Times New Roman"/>
              </a:rPr>
              <a:t>d</a:t>
            </a:r>
            <a:r>
              <a:rPr sz="1725" spc="-15" baseline="-24154" dirty="0">
                <a:latin typeface="Times New Roman"/>
                <a:cs typeface="Times New Roman"/>
              </a:rPr>
              <a:t> </a:t>
            </a:r>
            <a:r>
              <a:rPr sz="1950" dirty="0">
                <a:latin typeface="Times New Roman"/>
                <a:cs typeface="Times New Roman"/>
              </a:rPr>
              <a:t>'</a:t>
            </a:r>
            <a:r>
              <a:rPr sz="1950" spc="-270" dirty="0">
                <a:latin typeface="Times New Roman"/>
                <a:cs typeface="Times New Roman"/>
              </a:rPr>
              <a:t> </a:t>
            </a:r>
            <a:r>
              <a:rPr sz="1950" dirty="0">
                <a:latin typeface="Times New Roman"/>
                <a:cs typeface="Times New Roman"/>
              </a:rPr>
              <a:t>nin</a:t>
            </a:r>
            <a:r>
              <a:rPr sz="1950" spc="25" dirty="0">
                <a:latin typeface="Times New Roman"/>
                <a:cs typeface="Times New Roman"/>
              </a:rPr>
              <a:t> </a:t>
            </a:r>
            <a:r>
              <a:rPr sz="1950" dirty="0">
                <a:latin typeface="Times New Roman"/>
                <a:cs typeface="Times New Roman"/>
              </a:rPr>
              <a:t>küçük</a:t>
            </a:r>
            <a:r>
              <a:rPr sz="1950" spc="-45" dirty="0">
                <a:latin typeface="Times New Roman"/>
                <a:cs typeface="Times New Roman"/>
              </a:rPr>
              <a:t> </a:t>
            </a:r>
            <a:r>
              <a:rPr sz="1950" dirty="0">
                <a:latin typeface="Times New Roman"/>
                <a:cs typeface="Times New Roman"/>
              </a:rPr>
              <a:t>değerleri</a:t>
            </a:r>
            <a:r>
              <a:rPr sz="1950" spc="-210" dirty="0">
                <a:latin typeface="Times New Roman"/>
                <a:cs typeface="Times New Roman"/>
              </a:rPr>
              <a:t> </a:t>
            </a:r>
            <a:r>
              <a:rPr sz="1950" spc="-20" dirty="0">
                <a:latin typeface="Times New Roman"/>
                <a:cs typeface="Times New Roman"/>
              </a:rPr>
              <a:t>için </a:t>
            </a:r>
            <a:r>
              <a:rPr sz="1950" dirty="0">
                <a:latin typeface="Times New Roman"/>
                <a:cs typeface="Times New Roman"/>
              </a:rPr>
              <a:t>Ge'da</a:t>
            </a:r>
            <a:r>
              <a:rPr sz="1950" spc="15" dirty="0">
                <a:latin typeface="Times New Roman"/>
                <a:cs typeface="Times New Roman"/>
              </a:rPr>
              <a:t> </a:t>
            </a:r>
            <a:r>
              <a:rPr sz="1950" dirty="0">
                <a:latin typeface="Times New Roman"/>
                <a:cs typeface="Times New Roman"/>
              </a:rPr>
              <a:t>η</a:t>
            </a:r>
            <a:r>
              <a:rPr sz="1950" spc="-50" dirty="0">
                <a:latin typeface="Times New Roman"/>
                <a:cs typeface="Times New Roman"/>
              </a:rPr>
              <a:t> </a:t>
            </a:r>
            <a:r>
              <a:rPr sz="1950" dirty="0">
                <a:latin typeface="Symbol"/>
                <a:cs typeface="Symbol"/>
              </a:rPr>
              <a:t></a:t>
            </a:r>
            <a:r>
              <a:rPr sz="1950" spc="-240" dirty="0">
                <a:latin typeface="Times New Roman"/>
                <a:cs typeface="Times New Roman"/>
              </a:rPr>
              <a:t> </a:t>
            </a:r>
            <a:r>
              <a:rPr sz="1950" dirty="0">
                <a:latin typeface="Times New Roman"/>
                <a:cs typeface="Times New Roman"/>
              </a:rPr>
              <a:t>1</a:t>
            </a:r>
            <a:r>
              <a:rPr sz="1950" spc="-229" dirty="0">
                <a:latin typeface="Times New Roman"/>
                <a:cs typeface="Times New Roman"/>
              </a:rPr>
              <a:t> </a:t>
            </a:r>
            <a:r>
              <a:rPr sz="1950" dirty="0">
                <a:latin typeface="Times New Roman"/>
                <a:cs typeface="Times New Roman"/>
              </a:rPr>
              <a:t>ve</a:t>
            </a:r>
            <a:r>
              <a:rPr sz="1950" spc="-210" dirty="0">
                <a:latin typeface="Times New Roman"/>
                <a:cs typeface="Times New Roman"/>
              </a:rPr>
              <a:t> </a:t>
            </a:r>
            <a:r>
              <a:rPr sz="1950" dirty="0">
                <a:latin typeface="Times New Roman"/>
                <a:cs typeface="Times New Roman"/>
              </a:rPr>
              <a:t>Si'</a:t>
            </a:r>
            <a:r>
              <a:rPr sz="1950" spc="-290" dirty="0">
                <a:latin typeface="Times New Roman"/>
                <a:cs typeface="Times New Roman"/>
              </a:rPr>
              <a:t> </a:t>
            </a:r>
            <a:r>
              <a:rPr sz="1950" dirty="0">
                <a:latin typeface="Times New Roman"/>
                <a:cs typeface="Times New Roman"/>
              </a:rPr>
              <a:t>da</a:t>
            </a:r>
            <a:r>
              <a:rPr sz="1950" spc="20" dirty="0">
                <a:latin typeface="Times New Roman"/>
                <a:cs typeface="Times New Roman"/>
              </a:rPr>
              <a:t> </a:t>
            </a:r>
            <a:r>
              <a:rPr sz="1950" dirty="0">
                <a:latin typeface="Times New Roman"/>
                <a:cs typeface="Times New Roman"/>
              </a:rPr>
              <a:t>η</a:t>
            </a:r>
            <a:r>
              <a:rPr sz="1950" spc="-55" dirty="0">
                <a:latin typeface="Times New Roman"/>
                <a:cs typeface="Times New Roman"/>
              </a:rPr>
              <a:t> </a:t>
            </a:r>
            <a:r>
              <a:rPr sz="1950" dirty="0">
                <a:latin typeface="Symbol"/>
                <a:cs typeface="Symbol"/>
              </a:rPr>
              <a:t></a:t>
            </a:r>
            <a:r>
              <a:rPr sz="1950" spc="-5" dirty="0">
                <a:latin typeface="Times New Roman"/>
                <a:cs typeface="Times New Roman"/>
              </a:rPr>
              <a:t> </a:t>
            </a:r>
            <a:r>
              <a:rPr sz="1950" dirty="0">
                <a:latin typeface="Times New Roman"/>
                <a:cs typeface="Times New Roman"/>
              </a:rPr>
              <a:t>2</a:t>
            </a:r>
            <a:r>
              <a:rPr sz="1950" spc="-135" dirty="0">
                <a:latin typeface="Times New Roman"/>
                <a:cs typeface="Times New Roman"/>
              </a:rPr>
              <a:t> </a:t>
            </a:r>
            <a:r>
              <a:rPr sz="1950" spc="-20" dirty="0">
                <a:latin typeface="Times New Roman"/>
                <a:cs typeface="Times New Roman"/>
              </a:rPr>
              <a:t>dir.</a:t>
            </a:r>
            <a:endParaRPr sz="1950">
              <a:latin typeface="Times New Roman"/>
              <a:cs typeface="Times New Roman"/>
            </a:endParaRPr>
          </a:p>
        </p:txBody>
      </p:sp>
      <p:sp>
        <p:nvSpPr>
          <p:cNvPr id="6" name="object 6"/>
          <p:cNvSpPr txBox="1"/>
          <p:nvPr/>
        </p:nvSpPr>
        <p:spPr>
          <a:xfrm>
            <a:off x="5084375" y="4066164"/>
            <a:ext cx="3683000" cy="1157605"/>
          </a:xfrm>
          <a:prstGeom prst="rect">
            <a:avLst/>
          </a:prstGeom>
        </p:spPr>
        <p:txBody>
          <a:bodyPr vert="horz" wrap="square" lIns="0" tIns="90170" rIns="0" bIns="0" rtlCol="0">
            <a:spAutoFit/>
          </a:bodyPr>
          <a:lstStyle/>
          <a:p>
            <a:pPr marL="41910">
              <a:lnSpc>
                <a:spcPct val="100000"/>
              </a:lnSpc>
              <a:spcBef>
                <a:spcPts val="710"/>
              </a:spcBef>
            </a:pPr>
            <a:r>
              <a:rPr sz="1950" dirty="0">
                <a:latin typeface="Times New Roman"/>
                <a:cs typeface="Times New Roman"/>
              </a:rPr>
              <a:t>V</a:t>
            </a:r>
            <a:r>
              <a:rPr sz="1950" spc="-160" dirty="0">
                <a:latin typeface="Times New Roman"/>
                <a:cs typeface="Times New Roman"/>
              </a:rPr>
              <a:t> </a:t>
            </a:r>
            <a:r>
              <a:rPr sz="1950" dirty="0">
                <a:latin typeface="Times New Roman"/>
                <a:cs typeface="Times New Roman"/>
              </a:rPr>
              <a:t>:</a:t>
            </a:r>
            <a:r>
              <a:rPr sz="1950" spc="-265" dirty="0">
                <a:latin typeface="Times New Roman"/>
                <a:cs typeface="Times New Roman"/>
              </a:rPr>
              <a:t> </a:t>
            </a:r>
            <a:r>
              <a:rPr sz="1950" spc="-10" dirty="0">
                <a:latin typeface="Times New Roman"/>
                <a:cs typeface="Times New Roman"/>
              </a:rPr>
              <a:t>Gerilim</a:t>
            </a:r>
            <a:endParaRPr sz="1950">
              <a:latin typeface="Times New Roman"/>
              <a:cs typeface="Times New Roman"/>
            </a:endParaRPr>
          </a:p>
          <a:p>
            <a:pPr marL="38100" marR="30480">
              <a:lnSpc>
                <a:spcPts val="3000"/>
              </a:lnSpc>
              <a:spcBef>
                <a:spcPts val="60"/>
              </a:spcBef>
            </a:pPr>
            <a:r>
              <a:rPr sz="1950" dirty="0">
                <a:latin typeface="Times New Roman"/>
                <a:cs typeface="Times New Roman"/>
              </a:rPr>
              <a:t>T</a:t>
            </a:r>
            <a:r>
              <a:rPr sz="1725" baseline="-24154" dirty="0">
                <a:latin typeface="Times New Roman"/>
                <a:cs typeface="Times New Roman"/>
              </a:rPr>
              <a:t>C</a:t>
            </a:r>
            <a:r>
              <a:rPr sz="1725" spc="419" baseline="-24154" dirty="0">
                <a:latin typeface="Times New Roman"/>
                <a:cs typeface="Times New Roman"/>
              </a:rPr>
              <a:t> </a:t>
            </a:r>
            <a:r>
              <a:rPr sz="1950" dirty="0">
                <a:latin typeface="Times New Roman"/>
                <a:cs typeface="Times New Roman"/>
              </a:rPr>
              <a:t>:Santigrat</a:t>
            </a:r>
            <a:r>
              <a:rPr sz="1950" spc="-10" dirty="0">
                <a:latin typeface="Times New Roman"/>
                <a:cs typeface="Times New Roman"/>
              </a:rPr>
              <a:t> </a:t>
            </a:r>
            <a:r>
              <a:rPr sz="1950" dirty="0">
                <a:latin typeface="Times New Roman"/>
                <a:cs typeface="Times New Roman"/>
              </a:rPr>
              <a:t>cinsinden</a:t>
            </a:r>
            <a:r>
              <a:rPr sz="1950" spc="-50" dirty="0">
                <a:latin typeface="Times New Roman"/>
                <a:cs typeface="Times New Roman"/>
              </a:rPr>
              <a:t> </a:t>
            </a:r>
            <a:r>
              <a:rPr sz="1950" dirty="0">
                <a:latin typeface="Times New Roman"/>
                <a:cs typeface="Times New Roman"/>
              </a:rPr>
              <a:t>sıcaklık</a:t>
            </a:r>
            <a:r>
              <a:rPr sz="1950" spc="-45" dirty="0">
                <a:latin typeface="Times New Roman"/>
                <a:cs typeface="Times New Roman"/>
              </a:rPr>
              <a:t> </a:t>
            </a:r>
            <a:r>
              <a:rPr sz="1950" spc="-20" dirty="0">
                <a:latin typeface="Times New Roman"/>
                <a:cs typeface="Times New Roman"/>
              </a:rPr>
              <a:t>(</a:t>
            </a:r>
            <a:r>
              <a:rPr sz="1950" spc="-20" dirty="0">
                <a:latin typeface="Symbol"/>
                <a:cs typeface="Symbol"/>
              </a:rPr>
              <a:t></a:t>
            </a:r>
            <a:r>
              <a:rPr sz="1950" spc="-20" dirty="0">
                <a:latin typeface="Times New Roman"/>
                <a:cs typeface="Times New Roman"/>
              </a:rPr>
              <a:t>C) </a:t>
            </a:r>
            <a:r>
              <a:rPr sz="1950" dirty="0">
                <a:latin typeface="Times New Roman"/>
                <a:cs typeface="Times New Roman"/>
              </a:rPr>
              <a:t>T</a:t>
            </a:r>
            <a:r>
              <a:rPr sz="1725" baseline="-24154" dirty="0">
                <a:latin typeface="Times New Roman"/>
                <a:cs typeface="Times New Roman"/>
              </a:rPr>
              <a:t>K</a:t>
            </a:r>
            <a:r>
              <a:rPr sz="1725" spc="405" baseline="-24154" dirty="0">
                <a:latin typeface="Times New Roman"/>
                <a:cs typeface="Times New Roman"/>
              </a:rPr>
              <a:t> </a:t>
            </a:r>
            <a:r>
              <a:rPr sz="1950" dirty="0">
                <a:latin typeface="Times New Roman"/>
                <a:cs typeface="Times New Roman"/>
              </a:rPr>
              <a:t>:</a:t>
            </a:r>
            <a:r>
              <a:rPr sz="1950" spc="-225" dirty="0">
                <a:latin typeface="Times New Roman"/>
                <a:cs typeface="Times New Roman"/>
              </a:rPr>
              <a:t> </a:t>
            </a:r>
            <a:r>
              <a:rPr sz="1950" dirty="0">
                <a:latin typeface="Times New Roman"/>
                <a:cs typeface="Times New Roman"/>
              </a:rPr>
              <a:t>Kelvin</a:t>
            </a:r>
            <a:r>
              <a:rPr sz="1950" spc="-114" dirty="0">
                <a:latin typeface="Times New Roman"/>
                <a:cs typeface="Times New Roman"/>
              </a:rPr>
              <a:t> </a:t>
            </a:r>
            <a:r>
              <a:rPr sz="1950" dirty="0">
                <a:latin typeface="Times New Roman"/>
                <a:cs typeface="Times New Roman"/>
              </a:rPr>
              <a:t>cinsinden</a:t>
            </a:r>
            <a:r>
              <a:rPr sz="1950" spc="-90" dirty="0">
                <a:latin typeface="Times New Roman"/>
                <a:cs typeface="Times New Roman"/>
              </a:rPr>
              <a:t> </a:t>
            </a:r>
            <a:r>
              <a:rPr sz="1950" dirty="0">
                <a:latin typeface="Times New Roman"/>
                <a:cs typeface="Times New Roman"/>
              </a:rPr>
              <a:t>sıcaklık</a:t>
            </a:r>
            <a:r>
              <a:rPr sz="1950" spc="-80" dirty="0">
                <a:latin typeface="Times New Roman"/>
                <a:cs typeface="Times New Roman"/>
              </a:rPr>
              <a:t> </a:t>
            </a:r>
            <a:r>
              <a:rPr sz="1950" spc="-20" dirty="0">
                <a:latin typeface="Times New Roman"/>
                <a:cs typeface="Times New Roman"/>
              </a:rPr>
              <a:t>(</a:t>
            </a:r>
            <a:r>
              <a:rPr sz="1950" spc="-20" dirty="0">
                <a:latin typeface="Symbol"/>
                <a:cs typeface="Symbol"/>
              </a:rPr>
              <a:t></a:t>
            </a:r>
            <a:r>
              <a:rPr sz="1950" spc="-20" dirty="0">
                <a:latin typeface="Times New Roman"/>
                <a:cs typeface="Times New Roman"/>
              </a:rPr>
              <a:t>K)</a:t>
            </a:r>
            <a:endParaRPr sz="1950">
              <a:latin typeface="Times New Roman"/>
              <a:cs typeface="Times New Roman"/>
            </a:endParaRPr>
          </a:p>
        </p:txBody>
      </p:sp>
      <p:sp>
        <p:nvSpPr>
          <p:cNvPr id="7" name="object 7"/>
          <p:cNvSpPr txBox="1"/>
          <p:nvPr/>
        </p:nvSpPr>
        <p:spPr>
          <a:xfrm>
            <a:off x="5493675" y="3416751"/>
            <a:ext cx="650240" cy="325755"/>
          </a:xfrm>
          <a:prstGeom prst="rect">
            <a:avLst/>
          </a:prstGeom>
        </p:spPr>
        <p:txBody>
          <a:bodyPr vert="horz" wrap="square" lIns="0" tIns="15240" rIns="0" bIns="0" rtlCol="0">
            <a:spAutoFit/>
          </a:bodyPr>
          <a:lstStyle/>
          <a:p>
            <a:pPr marL="12700">
              <a:lnSpc>
                <a:spcPct val="100000"/>
              </a:lnSpc>
              <a:spcBef>
                <a:spcPts val="120"/>
              </a:spcBef>
            </a:pPr>
            <a:r>
              <a:rPr sz="1950" spc="-10" dirty="0">
                <a:latin typeface="Times New Roman"/>
                <a:cs typeface="Times New Roman"/>
              </a:rPr>
              <a:t>11600</a:t>
            </a:r>
            <a:endParaRPr sz="1950">
              <a:latin typeface="Times New Roman"/>
              <a:cs typeface="Times New Roman"/>
            </a:endParaRPr>
          </a:p>
        </p:txBody>
      </p:sp>
      <p:sp>
        <p:nvSpPr>
          <p:cNvPr id="8" name="object 8"/>
          <p:cNvSpPr txBox="1"/>
          <p:nvPr/>
        </p:nvSpPr>
        <p:spPr>
          <a:xfrm>
            <a:off x="5113673" y="3574415"/>
            <a:ext cx="354330" cy="325755"/>
          </a:xfrm>
          <a:prstGeom prst="rect">
            <a:avLst/>
          </a:prstGeom>
        </p:spPr>
        <p:txBody>
          <a:bodyPr vert="horz" wrap="square" lIns="0" tIns="15240" rIns="0" bIns="0" rtlCol="0">
            <a:spAutoFit/>
          </a:bodyPr>
          <a:lstStyle/>
          <a:p>
            <a:pPr marL="12700">
              <a:lnSpc>
                <a:spcPct val="100000"/>
              </a:lnSpc>
              <a:spcBef>
                <a:spcPts val="120"/>
              </a:spcBef>
            </a:pPr>
            <a:r>
              <a:rPr sz="1950" dirty="0">
                <a:latin typeface="Times New Roman"/>
                <a:cs typeface="Times New Roman"/>
              </a:rPr>
              <a:t>k</a:t>
            </a:r>
            <a:r>
              <a:rPr sz="1950" spc="30" dirty="0">
                <a:latin typeface="Times New Roman"/>
                <a:cs typeface="Times New Roman"/>
              </a:rPr>
              <a:t> </a:t>
            </a:r>
            <a:r>
              <a:rPr sz="1950" spc="-50" dirty="0">
                <a:latin typeface="Symbol"/>
                <a:cs typeface="Symbol"/>
              </a:rPr>
              <a:t></a:t>
            </a:r>
            <a:endParaRPr sz="1950">
              <a:latin typeface="Symbol"/>
              <a:cs typeface="Symbol"/>
            </a:endParaRPr>
          </a:p>
        </p:txBody>
      </p:sp>
      <p:sp>
        <p:nvSpPr>
          <p:cNvPr id="9" name="object 9"/>
          <p:cNvSpPr txBox="1"/>
          <p:nvPr/>
        </p:nvSpPr>
        <p:spPr>
          <a:xfrm>
            <a:off x="5088273" y="3035618"/>
            <a:ext cx="2850515" cy="325755"/>
          </a:xfrm>
          <a:prstGeom prst="rect">
            <a:avLst/>
          </a:prstGeom>
        </p:spPr>
        <p:txBody>
          <a:bodyPr vert="horz" wrap="square" lIns="0" tIns="15240" rIns="0" bIns="0" rtlCol="0">
            <a:spAutoFit/>
          </a:bodyPr>
          <a:lstStyle/>
          <a:p>
            <a:pPr marL="38100">
              <a:lnSpc>
                <a:spcPct val="100000"/>
              </a:lnSpc>
              <a:spcBef>
                <a:spcPts val="120"/>
              </a:spcBef>
            </a:pPr>
            <a:r>
              <a:rPr sz="1950" dirty="0">
                <a:latin typeface="Times New Roman"/>
                <a:cs typeface="Times New Roman"/>
              </a:rPr>
              <a:t>I</a:t>
            </a:r>
            <a:r>
              <a:rPr sz="1725" baseline="-24154" dirty="0">
                <a:latin typeface="Times New Roman"/>
                <a:cs typeface="Times New Roman"/>
              </a:rPr>
              <a:t>S</a:t>
            </a:r>
            <a:r>
              <a:rPr sz="1725" spc="292" baseline="-24154" dirty="0">
                <a:latin typeface="Times New Roman"/>
                <a:cs typeface="Times New Roman"/>
              </a:rPr>
              <a:t> </a:t>
            </a:r>
            <a:r>
              <a:rPr sz="1950" dirty="0">
                <a:latin typeface="Times New Roman"/>
                <a:cs typeface="Times New Roman"/>
              </a:rPr>
              <a:t>:</a:t>
            </a:r>
            <a:r>
              <a:rPr sz="1950" spc="-260" dirty="0">
                <a:latin typeface="Times New Roman"/>
                <a:cs typeface="Times New Roman"/>
              </a:rPr>
              <a:t> </a:t>
            </a:r>
            <a:r>
              <a:rPr sz="1950" dirty="0">
                <a:latin typeface="Times New Roman"/>
                <a:cs typeface="Times New Roman"/>
              </a:rPr>
              <a:t>Ters yönde</a:t>
            </a:r>
            <a:r>
              <a:rPr sz="1950" spc="-180" dirty="0">
                <a:latin typeface="Times New Roman"/>
                <a:cs typeface="Times New Roman"/>
              </a:rPr>
              <a:t> </a:t>
            </a:r>
            <a:r>
              <a:rPr sz="1950" dirty="0">
                <a:latin typeface="Times New Roman"/>
                <a:cs typeface="Times New Roman"/>
              </a:rPr>
              <a:t>doyma</a:t>
            </a:r>
            <a:r>
              <a:rPr sz="1950" spc="-114" dirty="0">
                <a:latin typeface="Times New Roman"/>
                <a:cs typeface="Times New Roman"/>
              </a:rPr>
              <a:t> </a:t>
            </a:r>
            <a:r>
              <a:rPr sz="1950" spc="-10" dirty="0">
                <a:latin typeface="Times New Roman"/>
                <a:cs typeface="Times New Roman"/>
              </a:rPr>
              <a:t>akımı</a:t>
            </a:r>
            <a:endParaRPr sz="1950">
              <a:latin typeface="Times New Roman"/>
              <a:cs typeface="Times New Roman"/>
            </a:endParaRPr>
          </a:p>
        </p:txBody>
      </p:sp>
      <p:sp>
        <p:nvSpPr>
          <p:cNvPr id="10" name="object 10"/>
          <p:cNvSpPr/>
          <p:nvPr/>
        </p:nvSpPr>
        <p:spPr>
          <a:xfrm>
            <a:off x="7228102" y="1961426"/>
            <a:ext cx="551180" cy="0"/>
          </a:xfrm>
          <a:custGeom>
            <a:avLst/>
            <a:gdLst/>
            <a:ahLst/>
            <a:cxnLst/>
            <a:rect l="l" t="t" r="r" b="b"/>
            <a:pathLst>
              <a:path w="551179">
                <a:moveTo>
                  <a:pt x="0" y="0"/>
                </a:moveTo>
                <a:lnTo>
                  <a:pt x="550742" y="0"/>
                </a:lnTo>
              </a:path>
            </a:pathLst>
          </a:custGeom>
          <a:ln w="8646">
            <a:solidFill>
              <a:srgbClr val="000000"/>
            </a:solidFill>
          </a:ln>
        </p:spPr>
        <p:txBody>
          <a:bodyPr wrap="square" lIns="0" tIns="0" rIns="0" bIns="0" rtlCol="0"/>
          <a:lstStyle/>
          <a:p>
            <a:endParaRPr/>
          </a:p>
        </p:txBody>
      </p:sp>
      <p:sp>
        <p:nvSpPr>
          <p:cNvPr id="11" name="object 11"/>
          <p:cNvSpPr txBox="1"/>
          <p:nvPr/>
        </p:nvSpPr>
        <p:spPr>
          <a:xfrm>
            <a:off x="5113673" y="2132447"/>
            <a:ext cx="1550670" cy="854075"/>
          </a:xfrm>
          <a:prstGeom prst="rect">
            <a:avLst/>
          </a:prstGeom>
        </p:spPr>
        <p:txBody>
          <a:bodyPr vert="horz" wrap="square" lIns="0" tIns="130175" rIns="0" bIns="0" rtlCol="0">
            <a:spAutoFit/>
          </a:bodyPr>
          <a:lstStyle/>
          <a:p>
            <a:pPr marR="5080" algn="r">
              <a:lnSpc>
                <a:spcPct val="100000"/>
              </a:lnSpc>
              <a:spcBef>
                <a:spcPts val="1025"/>
              </a:spcBef>
            </a:pPr>
            <a:r>
              <a:rPr sz="1900" spc="-50" dirty="0">
                <a:latin typeface="Times New Roman"/>
                <a:cs typeface="Times New Roman"/>
              </a:rPr>
              <a:t>S</a:t>
            </a:r>
            <a:endParaRPr sz="1900">
              <a:latin typeface="Times New Roman"/>
              <a:cs typeface="Times New Roman"/>
            </a:endParaRPr>
          </a:p>
          <a:p>
            <a:pPr marL="12700">
              <a:lnSpc>
                <a:spcPct val="100000"/>
              </a:lnSpc>
              <a:spcBef>
                <a:spcPts val="969"/>
              </a:spcBef>
            </a:pPr>
            <a:r>
              <a:rPr sz="1950" dirty="0">
                <a:latin typeface="Times New Roman"/>
                <a:cs typeface="Times New Roman"/>
              </a:rPr>
              <a:t>I</a:t>
            </a:r>
            <a:r>
              <a:rPr sz="1950" spc="-175" dirty="0">
                <a:latin typeface="Times New Roman"/>
                <a:cs typeface="Times New Roman"/>
              </a:rPr>
              <a:t> </a:t>
            </a:r>
            <a:r>
              <a:rPr sz="1950" dirty="0">
                <a:latin typeface="Times New Roman"/>
                <a:cs typeface="Times New Roman"/>
              </a:rPr>
              <a:t>:</a:t>
            </a:r>
            <a:r>
              <a:rPr sz="1950" spc="-225" dirty="0">
                <a:latin typeface="Times New Roman"/>
                <a:cs typeface="Times New Roman"/>
              </a:rPr>
              <a:t> </a:t>
            </a:r>
            <a:r>
              <a:rPr sz="1950" dirty="0">
                <a:latin typeface="Times New Roman"/>
                <a:cs typeface="Times New Roman"/>
              </a:rPr>
              <a:t>Diyot</a:t>
            </a:r>
            <a:r>
              <a:rPr sz="1950" spc="-95" dirty="0">
                <a:latin typeface="Times New Roman"/>
                <a:cs typeface="Times New Roman"/>
              </a:rPr>
              <a:t> </a:t>
            </a:r>
            <a:r>
              <a:rPr sz="1950" spc="-10" dirty="0">
                <a:latin typeface="Times New Roman"/>
                <a:cs typeface="Times New Roman"/>
              </a:rPr>
              <a:t>akımı</a:t>
            </a:r>
            <a:endParaRPr sz="1950">
              <a:latin typeface="Times New Roman"/>
              <a:cs typeface="Times New Roman"/>
            </a:endParaRPr>
          </a:p>
        </p:txBody>
      </p:sp>
      <p:sp>
        <p:nvSpPr>
          <p:cNvPr id="12" name="object 12"/>
          <p:cNvSpPr txBox="1"/>
          <p:nvPr/>
        </p:nvSpPr>
        <p:spPr>
          <a:xfrm>
            <a:off x="7307022" y="1615845"/>
            <a:ext cx="394970" cy="316230"/>
          </a:xfrm>
          <a:prstGeom prst="rect">
            <a:avLst/>
          </a:prstGeom>
        </p:spPr>
        <p:txBody>
          <a:bodyPr vert="horz" wrap="square" lIns="0" tIns="13335" rIns="0" bIns="0" rtlCol="0">
            <a:spAutoFit/>
          </a:bodyPr>
          <a:lstStyle/>
          <a:p>
            <a:pPr marL="12700">
              <a:lnSpc>
                <a:spcPct val="100000"/>
              </a:lnSpc>
              <a:spcBef>
                <a:spcPts val="105"/>
              </a:spcBef>
            </a:pPr>
            <a:r>
              <a:rPr sz="1900" spc="-25" dirty="0">
                <a:latin typeface="Times New Roman"/>
                <a:cs typeface="Times New Roman"/>
              </a:rPr>
              <a:t>k</a:t>
            </a:r>
            <a:r>
              <a:rPr sz="1900" spc="-25" dirty="0">
                <a:latin typeface="Symbol"/>
                <a:cs typeface="Symbol"/>
              </a:rPr>
              <a:t></a:t>
            </a:r>
            <a:r>
              <a:rPr sz="1900" spc="-25" dirty="0">
                <a:latin typeface="Times New Roman"/>
                <a:cs typeface="Times New Roman"/>
              </a:rPr>
              <a:t>V</a:t>
            </a:r>
            <a:endParaRPr sz="1900">
              <a:latin typeface="Times New Roman"/>
              <a:cs typeface="Times New Roman"/>
            </a:endParaRPr>
          </a:p>
        </p:txBody>
      </p:sp>
      <p:sp>
        <p:nvSpPr>
          <p:cNvPr id="13" name="object 13"/>
          <p:cNvSpPr txBox="1"/>
          <p:nvPr/>
        </p:nvSpPr>
        <p:spPr>
          <a:xfrm>
            <a:off x="7364149" y="2084925"/>
            <a:ext cx="150495" cy="233045"/>
          </a:xfrm>
          <a:prstGeom prst="rect">
            <a:avLst/>
          </a:prstGeom>
        </p:spPr>
        <p:txBody>
          <a:bodyPr vert="horz" wrap="square" lIns="0" tIns="13970" rIns="0" bIns="0" rtlCol="0">
            <a:spAutoFit/>
          </a:bodyPr>
          <a:lstStyle/>
          <a:p>
            <a:pPr marL="12700">
              <a:lnSpc>
                <a:spcPct val="100000"/>
              </a:lnSpc>
              <a:spcBef>
                <a:spcPts val="110"/>
              </a:spcBef>
            </a:pPr>
            <a:r>
              <a:rPr sz="1350" spc="-50" dirty="0">
                <a:latin typeface="Times New Roman"/>
                <a:cs typeface="Times New Roman"/>
              </a:rPr>
              <a:t>K</a:t>
            </a:r>
            <a:endParaRPr sz="1350">
              <a:latin typeface="Times New Roman"/>
              <a:cs typeface="Times New Roman"/>
            </a:endParaRPr>
          </a:p>
        </p:txBody>
      </p:sp>
      <p:sp>
        <p:nvSpPr>
          <p:cNvPr id="14" name="object 14"/>
          <p:cNvSpPr txBox="1"/>
          <p:nvPr/>
        </p:nvSpPr>
        <p:spPr>
          <a:xfrm>
            <a:off x="7227276" y="1955229"/>
            <a:ext cx="575310" cy="316230"/>
          </a:xfrm>
          <a:prstGeom prst="rect">
            <a:avLst/>
          </a:prstGeom>
        </p:spPr>
        <p:txBody>
          <a:bodyPr vert="horz" wrap="square" lIns="0" tIns="13335" rIns="0" bIns="0" rtlCol="0">
            <a:spAutoFit/>
          </a:bodyPr>
          <a:lstStyle/>
          <a:p>
            <a:pPr marL="12700">
              <a:lnSpc>
                <a:spcPct val="100000"/>
              </a:lnSpc>
              <a:spcBef>
                <a:spcPts val="105"/>
              </a:spcBef>
              <a:tabLst>
                <a:tab pos="321945" algn="l"/>
              </a:tabLst>
            </a:pPr>
            <a:r>
              <a:rPr sz="1900" spc="-50" dirty="0">
                <a:latin typeface="Times New Roman"/>
                <a:cs typeface="Times New Roman"/>
              </a:rPr>
              <a:t>T</a:t>
            </a:r>
            <a:r>
              <a:rPr sz="1900" dirty="0">
                <a:latin typeface="Times New Roman"/>
                <a:cs typeface="Times New Roman"/>
              </a:rPr>
              <a:t>	</a:t>
            </a:r>
            <a:r>
              <a:rPr sz="1900" spc="-25" dirty="0">
                <a:latin typeface="Symbol"/>
                <a:cs typeface="Symbol"/>
              </a:rPr>
              <a:t></a:t>
            </a:r>
            <a:r>
              <a:rPr sz="1900" spc="-25" dirty="0">
                <a:latin typeface="Times New Roman"/>
                <a:cs typeface="Times New Roman"/>
              </a:rPr>
              <a:t>1</a:t>
            </a:r>
            <a:endParaRPr sz="1900">
              <a:latin typeface="Times New Roman"/>
              <a:cs typeface="Times New Roman"/>
            </a:endParaRPr>
          </a:p>
        </p:txBody>
      </p:sp>
      <p:sp>
        <p:nvSpPr>
          <p:cNvPr id="15" name="object 15"/>
          <p:cNvSpPr txBox="1"/>
          <p:nvPr/>
        </p:nvSpPr>
        <p:spPr>
          <a:xfrm>
            <a:off x="5801393" y="1972503"/>
            <a:ext cx="2186305" cy="523875"/>
          </a:xfrm>
          <a:prstGeom prst="rect">
            <a:avLst/>
          </a:prstGeom>
        </p:spPr>
        <p:txBody>
          <a:bodyPr vert="horz" wrap="square" lIns="0" tIns="14604" rIns="0" bIns="0" rtlCol="0">
            <a:spAutoFit/>
          </a:bodyPr>
          <a:lstStyle/>
          <a:p>
            <a:pPr marL="12700">
              <a:lnSpc>
                <a:spcPct val="100000"/>
              </a:lnSpc>
              <a:spcBef>
                <a:spcPts val="114"/>
              </a:spcBef>
              <a:tabLst>
                <a:tab pos="934719" algn="l"/>
                <a:tab pos="2035175" algn="l"/>
              </a:tabLst>
            </a:pPr>
            <a:r>
              <a:rPr sz="3250" dirty="0">
                <a:latin typeface="Times New Roman"/>
                <a:cs typeface="Times New Roman"/>
              </a:rPr>
              <a:t>I</a:t>
            </a:r>
            <a:r>
              <a:rPr sz="3250" spc="-80" dirty="0">
                <a:latin typeface="Times New Roman"/>
                <a:cs typeface="Times New Roman"/>
              </a:rPr>
              <a:t> </a:t>
            </a:r>
            <a:r>
              <a:rPr sz="3250" dirty="0">
                <a:latin typeface="Symbol"/>
                <a:cs typeface="Symbol"/>
              </a:rPr>
              <a:t></a:t>
            </a:r>
            <a:r>
              <a:rPr sz="3250" spc="-65" dirty="0">
                <a:latin typeface="Times New Roman"/>
                <a:cs typeface="Times New Roman"/>
              </a:rPr>
              <a:t> </a:t>
            </a:r>
            <a:r>
              <a:rPr sz="3250" spc="-50" dirty="0">
                <a:latin typeface="Times New Roman"/>
                <a:cs typeface="Times New Roman"/>
              </a:rPr>
              <a:t>I</a:t>
            </a:r>
            <a:r>
              <a:rPr sz="3250" dirty="0">
                <a:latin typeface="Times New Roman"/>
                <a:cs typeface="Times New Roman"/>
              </a:rPr>
              <a:t>	</a:t>
            </a:r>
            <a:r>
              <a:rPr sz="3250" dirty="0">
                <a:latin typeface="Symbol"/>
                <a:cs typeface="Symbol"/>
              </a:rPr>
              <a:t></a:t>
            </a:r>
            <a:r>
              <a:rPr sz="3250" spc="-459" dirty="0">
                <a:latin typeface="Times New Roman"/>
                <a:cs typeface="Times New Roman"/>
              </a:rPr>
              <a:t> </a:t>
            </a:r>
            <a:r>
              <a:rPr sz="3250" spc="-25" dirty="0">
                <a:latin typeface="Times New Roman"/>
                <a:cs typeface="Times New Roman"/>
              </a:rPr>
              <a:t>(e</a:t>
            </a:r>
            <a:r>
              <a:rPr sz="3250" dirty="0">
                <a:latin typeface="Times New Roman"/>
                <a:cs typeface="Times New Roman"/>
              </a:rPr>
              <a:t>	</a:t>
            </a:r>
            <a:r>
              <a:rPr sz="3250" spc="-50" dirty="0">
                <a:latin typeface="Times New Roman"/>
                <a:cs typeface="Times New Roman"/>
              </a:rPr>
              <a:t>)</a:t>
            </a:r>
            <a:endParaRPr sz="3250">
              <a:latin typeface="Times New Roman"/>
              <a:cs typeface="Times New Roman"/>
            </a:endParaRPr>
          </a:p>
        </p:txBody>
      </p:sp>
      <p:sp>
        <p:nvSpPr>
          <p:cNvPr id="16" name="object 16"/>
          <p:cNvSpPr txBox="1"/>
          <p:nvPr/>
        </p:nvSpPr>
        <p:spPr>
          <a:xfrm>
            <a:off x="237845" y="811530"/>
            <a:ext cx="8420100" cy="925194"/>
          </a:xfrm>
          <a:prstGeom prst="rect">
            <a:avLst/>
          </a:prstGeom>
        </p:spPr>
        <p:txBody>
          <a:bodyPr vert="horz" wrap="square" lIns="0" tIns="12700" rIns="0" bIns="0" rtlCol="0">
            <a:spAutoFit/>
          </a:bodyPr>
          <a:lstStyle/>
          <a:p>
            <a:pPr marL="12700" marR="5080" indent="497840">
              <a:lnSpc>
                <a:spcPct val="100000"/>
              </a:lnSpc>
              <a:spcBef>
                <a:spcPts val="100"/>
              </a:spcBef>
            </a:pPr>
            <a:r>
              <a:rPr sz="2950" dirty="0">
                <a:latin typeface="Times New Roman"/>
                <a:cs typeface="Times New Roman"/>
              </a:rPr>
              <a:t>Akım</a:t>
            </a:r>
            <a:r>
              <a:rPr sz="2950" spc="-100" dirty="0">
                <a:latin typeface="Times New Roman"/>
                <a:cs typeface="Times New Roman"/>
              </a:rPr>
              <a:t> </a:t>
            </a:r>
            <a:r>
              <a:rPr sz="2950" dirty="0">
                <a:latin typeface="Times New Roman"/>
                <a:cs typeface="Times New Roman"/>
              </a:rPr>
              <a:t>şiddeti</a:t>
            </a:r>
            <a:r>
              <a:rPr sz="2950" spc="-95" dirty="0">
                <a:latin typeface="Times New Roman"/>
                <a:cs typeface="Times New Roman"/>
              </a:rPr>
              <a:t> </a:t>
            </a:r>
            <a:r>
              <a:rPr sz="2950" dirty="0">
                <a:latin typeface="Times New Roman"/>
                <a:cs typeface="Times New Roman"/>
              </a:rPr>
              <a:t>ileri</a:t>
            </a:r>
            <a:r>
              <a:rPr sz="2950" spc="-80" dirty="0">
                <a:latin typeface="Times New Roman"/>
                <a:cs typeface="Times New Roman"/>
              </a:rPr>
              <a:t> </a:t>
            </a:r>
            <a:r>
              <a:rPr sz="2950" dirty="0">
                <a:latin typeface="Times New Roman"/>
                <a:cs typeface="Times New Roman"/>
              </a:rPr>
              <a:t>öngerilimlemenin</a:t>
            </a:r>
            <a:r>
              <a:rPr sz="2950" spc="-55" dirty="0">
                <a:latin typeface="Times New Roman"/>
                <a:cs typeface="Times New Roman"/>
              </a:rPr>
              <a:t> </a:t>
            </a:r>
            <a:r>
              <a:rPr sz="2950" dirty="0">
                <a:latin typeface="Times New Roman"/>
                <a:cs typeface="Times New Roman"/>
              </a:rPr>
              <a:t>artışıyla</a:t>
            </a:r>
            <a:r>
              <a:rPr sz="2950" spc="-80" dirty="0">
                <a:latin typeface="Times New Roman"/>
                <a:cs typeface="Times New Roman"/>
              </a:rPr>
              <a:t> </a:t>
            </a:r>
            <a:r>
              <a:rPr sz="2950" spc="-10" dirty="0">
                <a:latin typeface="Times New Roman"/>
                <a:cs typeface="Times New Roman"/>
              </a:rPr>
              <a:t>birlikte </a:t>
            </a:r>
            <a:r>
              <a:rPr sz="2950" dirty="0">
                <a:latin typeface="Times New Roman"/>
                <a:cs typeface="Times New Roman"/>
              </a:rPr>
              <a:t>üstel</a:t>
            </a:r>
            <a:r>
              <a:rPr sz="2950" spc="-70" dirty="0">
                <a:latin typeface="Times New Roman"/>
                <a:cs typeface="Times New Roman"/>
              </a:rPr>
              <a:t> </a:t>
            </a:r>
            <a:r>
              <a:rPr sz="2950" dirty="0">
                <a:latin typeface="Times New Roman"/>
                <a:cs typeface="Times New Roman"/>
              </a:rPr>
              <a:t>olarak</a:t>
            </a:r>
            <a:r>
              <a:rPr sz="2950" spc="-60" dirty="0">
                <a:latin typeface="Times New Roman"/>
                <a:cs typeface="Times New Roman"/>
              </a:rPr>
              <a:t> </a:t>
            </a:r>
            <a:r>
              <a:rPr sz="2950" spc="-10" dirty="0">
                <a:latin typeface="Times New Roman"/>
                <a:cs typeface="Times New Roman"/>
              </a:rPr>
              <a:t>artar.</a:t>
            </a:r>
            <a:endParaRPr sz="2950">
              <a:latin typeface="Times New Roman"/>
              <a:cs typeface="Times New Roman"/>
            </a:endParaRPr>
          </a:p>
        </p:txBody>
      </p:sp>
      <p:grpSp>
        <p:nvGrpSpPr>
          <p:cNvPr id="17" name="object 17"/>
          <p:cNvGrpSpPr/>
          <p:nvPr/>
        </p:nvGrpSpPr>
        <p:grpSpPr>
          <a:xfrm>
            <a:off x="238661" y="2200026"/>
            <a:ext cx="4015740" cy="3868420"/>
            <a:chOff x="238661" y="2200026"/>
            <a:chExt cx="4015740" cy="3868420"/>
          </a:xfrm>
        </p:grpSpPr>
        <p:sp>
          <p:nvSpPr>
            <p:cNvPr id="18" name="object 18"/>
            <p:cNvSpPr/>
            <p:nvPr/>
          </p:nvSpPr>
          <p:spPr>
            <a:xfrm>
              <a:off x="2070608" y="2276734"/>
              <a:ext cx="0" cy="3715385"/>
            </a:xfrm>
            <a:custGeom>
              <a:avLst/>
              <a:gdLst/>
              <a:ahLst/>
              <a:cxnLst/>
              <a:rect l="l" t="t" r="r" b="b"/>
              <a:pathLst>
                <a:path h="3715385">
                  <a:moveTo>
                    <a:pt x="0" y="3714997"/>
                  </a:moveTo>
                  <a:lnTo>
                    <a:pt x="0" y="0"/>
                  </a:lnTo>
                </a:path>
              </a:pathLst>
            </a:custGeom>
            <a:ln w="10782">
              <a:solidFill>
                <a:srgbClr val="000000"/>
              </a:solidFill>
            </a:ln>
          </p:spPr>
          <p:txBody>
            <a:bodyPr wrap="square" lIns="0" tIns="0" rIns="0" bIns="0" rtlCol="0"/>
            <a:lstStyle/>
            <a:p>
              <a:endParaRPr/>
            </a:p>
          </p:txBody>
        </p:sp>
        <p:sp>
          <p:nvSpPr>
            <p:cNvPr id="19" name="object 19"/>
            <p:cNvSpPr/>
            <p:nvPr/>
          </p:nvSpPr>
          <p:spPr>
            <a:xfrm>
              <a:off x="2042744" y="2200033"/>
              <a:ext cx="55880" cy="3868420"/>
            </a:xfrm>
            <a:custGeom>
              <a:avLst/>
              <a:gdLst/>
              <a:ahLst/>
              <a:cxnLst/>
              <a:rect l="l" t="t" r="r" b="b"/>
              <a:pathLst>
                <a:path w="55880" h="3868420">
                  <a:moveTo>
                    <a:pt x="55714" y="3784739"/>
                  </a:moveTo>
                  <a:lnTo>
                    <a:pt x="0" y="3784739"/>
                  </a:lnTo>
                  <a:lnTo>
                    <a:pt x="27863" y="3868343"/>
                  </a:lnTo>
                  <a:lnTo>
                    <a:pt x="55714" y="3784739"/>
                  </a:lnTo>
                  <a:close/>
                </a:path>
                <a:path w="55880" h="3868420">
                  <a:moveTo>
                    <a:pt x="55714" y="83604"/>
                  </a:moveTo>
                  <a:lnTo>
                    <a:pt x="27863" y="0"/>
                  </a:lnTo>
                  <a:lnTo>
                    <a:pt x="0" y="83604"/>
                  </a:lnTo>
                  <a:lnTo>
                    <a:pt x="55714" y="83604"/>
                  </a:lnTo>
                  <a:close/>
                </a:path>
              </a:pathLst>
            </a:custGeom>
            <a:solidFill>
              <a:srgbClr val="000000"/>
            </a:solidFill>
          </p:spPr>
          <p:txBody>
            <a:bodyPr wrap="square" lIns="0" tIns="0" rIns="0" bIns="0" rtlCol="0"/>
            <a:lstStyle/>
            <a:p>
              <a:endParaRPr/>
            </a:p>
          </p:txBody>
        </p:sp>
        <p:sp>
          <p:nvSpPr>
            <p:cNvPr id="20" name="object 20"/>
            <p:cNvSpPr/>
            <p:nvPr/>
          </p:nvSpPr>
          <p:spPr>
            <a:xfrm>
              <a:off x="2070608" y="4236077"/>
              <a:ext cx="41275" cy="0"/>
            </a:xfrm>
            <a:custGeom>
              <a:avLst/>
              <a:gdLst/>
              <a:ahLst/>
              <a:cxnLst/>
              <a:rect l="l" t="t" r="r" b="b"/>
              <a:pathLst>
                <a:path w="41275">
                  <a:moveTo>
                    <a:pt x="0" y="0"/>
                  </a:moveTo>
                  <a:lnTo>
                    <a:pt x="40788" y="0"/>
                  </a:lnTo>
                </a:path>
              </a:pathLst>
            </a:custGeom>
            <a:ln w="14364">
              <a:solidFill>
                <a:srgbClr val="000000"/>
              </a:solidFill>
            </a:ln>
          </p:spPr>
          <p:txBody>
            <a:bodyPr wrap="square" lIns="0" tIns="0" rIns="0" bIns="0" rtlCol="0"/>
            <a:lstStyle/>
            <a:p>
              <a:endParaRPr/>
            </a:p>
          </p:txBody>
        </p:sp>
        <p:sp>
          <p:nvSpPr>
            <p:cNvPr id="21" name="object 21"/>
            <p:cNvSpPr/>
            <p:nvPr/>
          </p:nvSpPr>
          <p:spPr>
            <a:xfrm>
              <a:off x="315282" y="4643173"/>
              <a:ext cx="1755775" cy="0"/>
            </a:xfrm>
            <a:custGeom>
              <a:avLst/>
              <a:gdLst/>
              <a:ahLst/>
              <a:cxnLst/>
              <a:rect l="l" t="t" r="r" b="b"/>
              <a:pathLst>
                <a:path w="1755775">
                  <a:moveTo>
                    <a:pt x="1755326" y="0"/>
                  </a:moveTo>
                  <a:lnTo>
                    <a:pt x="0" y="0"/>
                  </a:lnTo>
                </a:path>
              </a:pathLst>
            </a:custGeom>
            <a:ln w="10784">
              <a:solidFill>
                <a:srgbClr val="000000"/>
              </a:solidFill>
            </a:ln>
          </p:spPr>
          <p:txBody>
            <a:bodyPr wrap="square" lIns="0" tIns="0" rIns="0" bIns="0" rtlCol="0"/>
            <a:lstStyle/>
            <a:p>
              <a:endParaRPr/>
            </a:p>
          </p:txBody>
        </p:sp>
        <p:sp>
          <p:nvSpPr>
            <p:cNvPr id="22" name="object 22"/>
            <p:cNvSpPr/>
            <p:nvPr/>
          </p:nvSpPr>
          <p:spPr>
            <a:xfrm>
              <a:off x="238661" y="4615305"/>
              <a:ext cx="83820" cy="55880"/>
            </a:xfrm>
            <a:custGeom>
              <a:avLst/>
              <a:gdLst/>
              <a:ahLst/>
              <a:cxnLst/>
              <a:rect l="l" t="t" r="r" b="b"/>
              <a:pathLst>
                <a:path w="83820" h="55879">
                  <a:moveTo>
                    <a:pt x="83586" y="0"/>
                  </a:moveTo>
                  <a:lnTo>
                    <a:pt x="0" y="27867"/>
                  </a:lnTo>
                  <a:lnTo>
                    <a:pt x="83586" y="55778"/>
                  </a:lnTo>
                  <a:lnTo>
                    <a:pt x="83586" y="0"/>
                  </a:lnTo>
                  <a:close/>
                </a:path>
              </a:pathLst>
            </a:custGeom>
            <a:solidFill>
              <a:srgbClr val="000000"/>
            </a:solidFill>
          </p:spPr>
          <p:txBody>
            <a:bodyPr wrap="square" lIns="0" tIns="0" rIns="0" bIns="0" rtlCol="0"/>
            <a:lstStyle/>
            <a:p>
              <a:endParaRPr/>
            </a:p>
          </p:txBody>
        </p:sp>
        <p:sp>
          <p:nvSpPr>
            <p:cNvPr id="23" name="object 23"/>
            <p:cNvSpPr/>
            <p:nvPr/>
          </p:nvSpPr>
          <p:spPr>
            <a:xfrm>
              <a:off x="2070608" y="4643173"/>
              <a:ext cx="2106930" cy="0"/>
            </a:xfrm>
            <a:custGeom>
              <a:avLst/>
              <a:gdLst/>
              <a:ahLst/>
              <a:cxnLst/>
              <a:rect l="l" t="t" r="r" b="b"/>
              <a:pathLst>
                <a:path w="2106929">
                  <a:moveTo>
                    <a:pt x="0" y="0"/>
                  </a:moveTo>
                  <a:lnTo>
                    <a:pt x="2106764" y="0"/>
                  </a:lnTo>
                </a:path>
              </a:pathLst>
            </a:custGeom>
            <a:ln w="10784">
              <a:solidFill>
                <a:srgbClr val="000000"/>
              </a:solidFill>
            </a:ln>
          </p:spPr>
          <p:txBody>
            <a:bodyPr wrap="square" lIns="0" tIns="0" rIns="0" bIns="0" rtlCol="0"/>
            <a:lstStyle/>
            <a:p>
              <a:endParaRPr/>
            </a:p>
          </p:txBody>
        </p:sp>
        <p:sp>
          <p:nvSpPr>
            <p:cNvPr id="24" name="object 24"/>
            <p:cNvSpPr/>
            <p:nvPr/>
          </p:nvSpPr>
          <p:spPr>
            <a:xfrm>
              <a:off x="4170336" y="4615305"/>
              <a:ext cx="83820" cy="55880"/>
            </a:xfrm>
            <a:custGeom>
              <a:avLst/>
              <a:gdLst/>
              <a:ahLst/>
              <a:cxnLst/>
              <a:rect l="l" t="t" r="r" b="b"/>
              <a:pathLst>
                <a:path w="83820" h="55879">
                  <a:moveTo>
                    <a:pt x="0" y="0"/>
                  </a:moveTo>
                  <a:lnTo>
                    <a:pt x="0" y="55778"/>
                  </a:lnTo>
                  <a:lnTo>
                    <a:pt x="83586" y="27867"/>
                  </a:lnTo>
                  <a:lnTo>
                    <a:pt x="0" y="0"/>
                  </a:lnTo>
                  <a:close/>
                </a:path>
              </a:pathLst>
            </a:custGeom>
            <a:solidFill>
              <a:srgbClr val="000000"/>
            </a:solidFill>
          </p:spPr>
          <p:txBody>
            <a:bodyPr wrap="square" lIns="0" tIns="0" rIns="0" bIns="0" rtlCol="0"/>
            <a:lstStyle/>
            <a:p>
              <a:endParaRPr/>
            </a:p>
          </p:txBody>
        </p:sp>
      </p:grpSp>
      <p:sp>
        <p:nvSpPr>
          <p:cNvPr id="25" name="object 25"/>
          <p:cNvSpPr txBox="1"/>
          <p:nvPr/>
        </p:nvSpPr>
        <p:spPr>
          <a:xfrm>
            <a:off x="1900993" y="4131946"/>
            <a:ext cx="164465" cy="194310"/>
          </a:xfrm>
          <a:prstGeom prst="rect">
            <a:avLst/>
          </a:prstGeom>
        </p:spPr>
        <p:txBody>
          <a:bodyPr vert="horz" wrap="square" lIns="0" tIns="13335" rIns="0" bIns="0" rtlCol="0">
            <a:spAutoFit/>
          </a:bodyPr>
          <a:lstStyle/>
          <a:p>
            <a:pPr>
              <a:lnSpc>
                <a:spcPct val="100000"/>
              </a:lnSpc>
              <a:spcBef>
                <a:spcPts val="105"/>
              </a:spcBef>
            </a:pPr>
            <a:r>
              <a:rPr sz="1100" spc="-25" dirty="0">
                <a:latin typeface="Times New Roman"/>
                <a:cs typeface="Times New Roman"/>
              </a:rPr>
              <a:t>10</a:t>
            </a:r>
            <a:endParaRPr sz="1100">
              <a:latin typeface="Times New Roman"/>
              <a:cs typeface="Times New Roman"/>
            </a:endParaRPr>
          </a:p>
        </p:txBody>
      </p:sp>
      <p:sp>
        <p:nvSpPr>
          <p:cNvPr id="26" name="object 26"/>
          <p:cNvSpPr/>
          <p:nvPr/>
        </p:nvSpPr>
        <p:spPr>
          <a:xfrm>
            <a:off x="2070608" y="3421600"/>
            <a:ext cx="41275" cy="407670"/>
          </a:xfrm>
          <a:custGeom>
            <a:avLst/>
            <a:gdLst/>
            <a:ahLst/>
            <a:cxnLst/>
            <a:rect l="l" t="t" r="r" b="b"/>
            <a:pathLst>
              <a:path w="41275" h="407670">
                <a:moveTo>
                  <a:pt x="0" y="407238"/>
                </a:moveTo>
                <a:lnTo>
                  <a:pt x="40788" y="407238"/>
                </a:lnTo>
              </a:path>
              <a:path w="41275" h="407670">
                <a:moveTo>
                  <a:pt x="0" y="0"/>
                </a:moveTo>
                <a:lnTo>
                  <a:pt x="40788" y="0"/>
                </a:lnTo>
              </a:path>
            </a:pathLst>
          </a:custGeom>
          <a:ln w="14363">
            <a:solidFill>
              <a:srgbClr val="000000"/>
            </a:solidFill>
          </a:ln>
        </p:spPr>
        <p:txBody>
          <a:bodyPr wrap="square" lIns="0" tIns="0" rIns="0" bIns="0" rtlCol="0"/>
          <a:lstStyle/>
          <a:p>
            <a:endParaRPr/>
          </a:p>
        </p:txBody>
      </p:sp>
      <p:sp>
        <p:nvSpPr>
          <p:cNvPr id="27" name="object 27"/>
          <p:cNvSpPr txBox="1"/>
          <p:nvPr/>
        </p:nvSpPr>
        <p:spPr>
          <a:xfrm>
            <a:off x="1900993" y="3315314"/>
            <a:ext cx="164465" cy="602615"/>
          </a:xfrm>
          <a:prstGeom prst="rect">
            <a:avLst/>
          </a:prstGeom>
        </p:spPr>
        <p:txBody>
          <a:bodyPr vert="horz" wrap="square" lIns="0" tIns="13335" rIns="0" bIns="0" rtlCol="0">
            <a:spAutoFit/>
          </a:bodyPr>
          <a:lstStyle/>
          <a:p>
            <a:pPr>
              <a:lnSpc>
                <a:spcPct val="100000"/>
              </a:lnSpc>
              <a:spcBef>
                <a:spcPts val="105"/>
              </a:spcBef>
            </a:pPr>
            <a:r>
              <a:rPr sz="1100" spc="-25" dirty="0">
                <a:latin typeface="Times New Roman"/>
                <a:cs typeface="Times New Roman"/>
              </a:rPr>
              <a:t>30</a:t>
            </a:r>
            <a:endParaRPr sz="1100">
              <a:latin typeface="Times New Roman"/>
              <a:cs typeface="Times New Roman"/>
            </a:endParaRPr>
          </a:p>
          <a:p>
            <a:pPr>
              <a:lnSpc>
                <a:spcPct val="100000"/>
              </a:lnSpc>
              <a:spcBef>
                <a:spcPts val="630"/>
              </a:spcBef>
            </a:pPr>
            <a:endParaRPr sz="1100">
              <a:latin typeface="Times New Roman"/>
              <a:cs typeface="Times New Roman"/>
            </a:endParaRPr>
          </a:p>
          <a:p>
            <a:pPr>
              <a:lnSpc>
                <a:spcPct val="100000"/>
              </a:lnSpc>
            </a:pPr>
            <a:r>
              <a:rPr sz="1100" spc="-25" dirty="0">
                <a:latin typeface="Times New Roman"/>
                <a:cs typeface="Times New Roman"/>
              </a:rPr>
              <a:t>20</a:t>
            </a:r>
            <a:endParaRPr sz="1100">
              <a:latin typeface="Times New Roman"/>
              <a:cs typeface="Times New Roman"/>
            </a:endParaRPr>
          </a:p>
        </p:txBody>
      </p:sp>
      <p:sp>
        <p:nvSpPr>
          <p:cNvPr id="28" name="object 28"/>
          <p:cNvSpPr txBox="1"/>
          <p:nvPr/>
        </p:nvSpPr>
        <p:spPr>
          <a:xfrm>
            <a:off x="2138562" y="2257354"/>
            <a:ext cx="537845" cy="271780"/>
          </a:xfrm>
          <a:prstGeom prst="rect">
            <a:avLst/>
          </a:prstGeom>
        </p:spPr>
        <p:txBody>
          <a:bodyPr vert="horz" wrap="square" lIns="0" tIns="14605" rIns="0" bIns="0" rtlCol="0">
            <a:spAutoFit/>
          </a:bodyPr>
          <a:lstStyle/>
          <a:p>
            <a:pPr marL="25400">
              <a:lnSpc>
                <a:spcPct val="100000"/>
              </a:lnSpc>
              <a:spcBef>
                <a:spcPts val="115"/>
              </a:spcBef>
            </a:pPr>
            <a:r>
              <a:rPr sz="2400" i="1" baseline="8680" dirty="0">
                <a:latin typeface="Times New Roman"/>
                <a:cs typeface="Times New Roman"/>
              </a:rPr>
              <a:t>i</a:t>
            </a:r>
            <a:r>
              <a:rPr sz="1000" i="1" dirty="0">
                <a:latin typeface="Times New Roman"/>
                <a:cs typeface="Times New Roman"/>
              </a:rPr>
              <a:t>d</a:t>
            </a:r>
            <a:r>
              <a:rPr sz="1000" i="1" spc="75" dirty="0">
                <a:latin typeface="Times New Roman"/>
                <a:cs typeface="Times New Roman"/>
              </a:rPr>
              <a:t> </a:t>
            </a:r>
            <a:r>
              <a:rPr sz="1650" spc="-30" baseline="2525" dirty="0">
                <a:latin typeface="Times New Roman"/>
                <a:cs typeface="Times New Roman"/>
              </a:rPr>
              <a:t>(mA)</a:t>
            </a:r>
            <a:endParaRPr sz="1650" baseline="2525">
              <a:latin typeface="Times New Roman"/>
              <a:cs typeface="Times New Roman"/>
            </a:endParaRPr>
          </a:p>
        </p:txBody>
      </p:sp>
      <p:sp>
        <p:nvSpPr>
          <p:cNvPr id="29" name="object 29"/>
          <p:cNvSpPr txBox="1"/>
          <p:nvPr/>
        </p:nvSpPr>
        <p:spPr>
          <a:xfrm>
            <a:off x="3965411" y="4606397"/>
            <a:ext cx="572135" cy="272415"/>
          </a:xfrm>
          <a:prstGeom prst="rect">
            <a:avLst/>
          </a:prstGeom>
        </p:spPr>
        <p:txBody>
          <a:bodyPr vert="horz" wrap="square" lIns="0" tIns="14604" rIns="0" bIns="0" rtlCol="0">
            <a:spAutoFit/>
          </a:bodyPr>
          <a:lstStyle/>
          <a:p>
            <a:pPr marL="25400">
              <a:lnSpc>
                <a:spcPct val="100000"/>
              </a:lnSpc>
              <a:spcBef>
                <a:spcPts val="114"/>
              </a:spcBef>
            </a:pPr>
            <a:r>
              <a:rPr sz="2400" i="1" baseline="3472" dirty="0">
                <a:latin typeface="Times New Roman"/>
                <a:cs typeface="Times New Roman"/>
              </a:rPr>
              <a:t>v</a:t>
            </a:r>
            <a:r>
              <a:rPr sz="1500" i="1" baseline="-8333" dirty="0">
                <a:latin typeface="Times New Roman"/>
                <a:cs typeface="Times New Roman"/>
              </a:rPr>
              <a:t>d</a:t>
            </a:r>
            <a:r>
              <a:rPr sz="1500" i="1" spc="30" baseline="-8333" dirty="0">
                <a:latin typeface="Times New Roman"/>
                <a:cs typeface="Times New Roman"/>
              </a:rPr>
              <a:t> </a:t>
            </a:r>
            <a:r>
              <a:rPr sz="1100" spc="-10" dirty="0">
                <a:latin typeface="Times New Roman"/>
                <a:cs typeface="Times New Roman"/>
              </a:rPr>
              <a:t>(volt)</a:t>
            </a:r>
            <a:endParaRPr sz="1100">
              <a:latin typeface="Times New Roman"/>
              <a:cs typeface="Times New Roman"/>
            </a:endParaRPr>
          </a:p>
        </p:txBody>
      </p:sp>
      <p:sp>
        <p:nvSpPr>
          <p:cNvPr id="30" name="object 30"/>
          <p:cNvSpPr/>
          <p:nvPr/>
        </p:nvSpPr>
        <p:spPr>
          <a:xfrm>
            <a:off x="2070608" y="2607265"/>
            <a:ext cx="41275" cy="407670"/>
          </a:xfrm>
          <a:custGeom>
            <a:avLst/>
            <a:gdLst/>
            <a:ahLst/>
            <a:cxnLst/>
            <a:rect l="l" t="t" r="r" b="b"/>
            <a:pathLst>
              <a:path w="41275" h="407669">
                <a:moveTo>
                  <a:pt x="0" y="407238"/>
                </a:moveTo>
                <a:lnTo>
                  <a:pt x="40788" y="407238"/>
                </a:lnTo>
              </a:path>
              <a:path w="41275" h="407669">
                <a:moveTo>
                  <a:pt x="0" y="0"/>
                </a:moveTo>
                <a:lnTo>
                  <a:pt x="40788" y="0"/>
                </a:lnTo>
              </a:path>
            </a:pathLst>
          </a:custGeom>
          <a:ln w="14363">
            <a:solidFill>
              <a:srgbClr val="000000"/>
            </a:solidFill>
          </a:ln>
        </p:spPr>
        <p:txBody>
          <a:bodyPr wrap="square" lIns="0" tIns="0" rIns="0" bIns="0" rtlCol="0"/>
          <a:lstStyle/>
          <a:p>
            <a:endParaRPr/>
          </a:p>
        </p:txBody>
      </p:sp>
      <p:sp>
        <p:nvSpPr>
          <p:cNvPr id="31" name="object 31"/>
          <p:cNvSpPr txBox="1"/>
          <p:nvPr/>
        </p:nvSpPr>
        <p:spPr>
          <a:xfrm>
            <a:off x="1900993" y="2498681"/>
            <a:ext cx="164465" cy="602615"/>
          </a:xfrm>
          <a:prstGeom prst="rect">
            <a:avLst/>
          </a:prstGeom>
        </p:spPr>
        <p:txBody>
          <a:bodyPr vert="horz" wrap="square" lIns="0" tIns="13335" rIns="0" bIns="0" rtlCol="0">
            <a:spAutoFit/>
          </a:bodyPr>
          <a:lstStyle/>
          <a:p>
            <a:pPr>
              <a:lnSpc>
                <a:spcPct val="100000"/>
              </a:lnSpc>
              <a:spcBef>
                <a:spcPts val="105"/>
              </a:spcBef>
            </a:pPr>
            <a:r>
              <a:rPr sz="1100" spc="-25" dirty="0">
                <a:latin typeface="Times New Roman"/>
                <a:cs typeface="Times New Roman"/>
              </a:rPr>
              <a:t>50</a:t>
            </a:r>
            <a:endParaRPr sz="1100">
              <a:latin typeface="Times New Roman"/>
              <a:cs typeface="Times New Roman"/>
            </a:endParaRPr>
          </a:p>
          <a:p>
            <a:pPr>
              <a:lnSpc>
                <a:spcPct val="100000"/>
              </a:lnSpc>
              <a:spcBef>
                <a:spcPts val="630"/>
              </a:spcBef>
            </a:pPr>
            <a:endParaRPr sz="1100">
              <a:latin typeface="Times New Roman"/>
              <a:cs typeface="Times New Roman"/>
            </a:endParaRPr>
          </a:p>
          <a:p>
            <a:pPr>
              <a:lnSpc>
                <a:spcPct val="100000"/>
              </a:lnSpc>
            </a:pPr>
            <a:r>
              <a:rPr sz="1100" spc="-25" dirty="0">
                <a:latin typeface="Times New Roman"/>
                <a:cs typeface="Times New Roman"/>
              </a:rPr>
              <a:t>40</a:t>
            </a:r>
            <a:endParaRPr sz="1100">
              <a:latin typeface="Times New Roman"/>
              <a:cs typeface="Times New Roman"/>
            </a:endParaRPr>
          </a:p>
        </p:txBody>
      </p:sp>
      <p:grpSp>
        <p:nvGrpSpPr>
          <p:cNvPr id="32" name="object 32"/>
          <p:cNvGrpSpPr/>
          <p:nvPr/>
        </p:nvGrpSpPr>
        <p:grpSpPr>
          <a:xfrm>
            <a:off x="427670" y="4595218"/>
            <a:ext cx="1691639" cy="1280795"/>
            <a:chOff x="427670" y="4595218"/>
            <a:chExt cx="1691639" cy="1280795"/>
          </a:xfrm>
        </p:grpSpPr>
        <p:sp>
          <p:nvSpPr>
            <p:cNvPr id="33" name="object 33"/>
            <p:cNvSpPr/>
            <p:nvPr/>
          </p:nvSpPr>
          <p:spPr>
            <a:xfrm>
              <a:off x="442214" y="4602521"/>
              <a:ext cx="1669414" cy="855344"/>
            </a:xfrm>
            <a:custGeom>
              <a:avLst/>
              <a:gdLst/>
              <a:ahLst/>
              <a:cxnLst/>
              <a:rect l="l" t="t" r="r" b="b"/>
              <a:pathLst>
                <a:path w="1669414" h="855345">
                  <a:moveTo>
                    <a:pt x="407120" y="40652"/>
                  </a:moveTo>
                  <a:lnTo>
                    <a:pt x="407120" y="0"/>
                  </a:lnTo>
                </a:path>
                <a:path w="1669414" h="855345">
                  <a:moveTo>
                    <a:pt x="0" y="40652"/>
                  </a:moveTo>
                  <a:lnTo>
                    <a:pt x="0" y="0"/>
                  </a:lnTo>
                </a:path>
                <a:path w="1669414" h="855345">
                  <a:moveTo>
                    <a:pt x="814226" y="40652"/>
                  </a:moveTo>
                  <a:lnTo>
                    <a:pt x="814226" y="0"/>
                  </a:lnTo>
                </a:path>
                <a:path w="1669414" h="855345">
                  <a:moveTo>
                    <a:pt x="1221375" y="40652"/>
                  </a:moveTo>
                  <a:lnTo>
                    <a:pt x="1221375" y="0"/>
                  </a:lnTo>
                </a:path>
                <a:path w="1669414" h="855345">
                  <a:moveTo>
                    <a:pt x="1628394" y="244285"/>
                  </a:moveTo>
                  <a:lnTo>
                    <a:pt x="1669182" y="244285"/>
                  </a:lnTo>
                </a:path>
                <a:path w="1669414" h="855345">
                  <a:moveTo>
                    <a:pt x="1628394" y="855058"/>
                  </a:moveTo>
                  <a:lnTo>
                    <a:pt x="1669182" y="855058"/>
                  </a:lnTo>
                </a:path>
                <a:path w="1669414" h="855345">
                  <a:moveTo>
                    <a:pt x="1628394" y="651467"/>
                  </a:moveTo>
                  <a:lnTo>
                    <a:pt x="1669182" y="651467"/>
                  </a:lnTo>
                </a:path>
                <a:path w="1669414" h="855345">
                  <a:moveTo>
                    <a:pt x="1628394" y="447876"/>
                  </a:moveTo>
                  <a:lnTo>
                    <a:pt x="1669182" y="447876"/>
                  </a:lnTo>
                </a:path>
              </a:pathLst>
            </a:custGeom>
            <a:ln w="14363">
              <a:solidFill>
                <a:srgbClr val="000000"/>
              </a:solidFill>
            </a:ln>
          </p:spPr>
          <p:txBody>
            <a:bodyPr wrap="square" lIns="0" tIns="0" rIns="0" bIns="0" rtlCol="0"/>
            <a:lstStyle/>
            <a:p>
              <a:endParaRPr/>
            </a:p>
          </p:txBody>
        </p:sp>
        <p:sp>
          <p:nvSpPr>
            <p:cNvPr id="34" name="object 34"/>
            <p:cNvSpPr/>
            <p:nvPr/>
          </p:nvSpPr>
          <p:spPr>
            <a:xfrm>
              <a:off x="438465" y="4846807"/>
              <a:ext cx="1428750" cy="1018540"/>
            </a:xfrm>
            <a:custGeom>
              <a:avLst/>
              <a:gdLst/>
              <a:ahLst/>
              <a:cxnLst/>
              <a:rect l="l" t="t" r="r" b="b"/>
              <a:pathLst>
                <a:path w="1428750" h="1018539">
                  <a:moveTo>
                    <a:pt x="1428633" y="545"/>
                  </a:moveTo>
                  <a:lnTo>
                    <a:pt x="81447" y="0"/>
                  </a:lnTo>
                  <a:lnTo>
                    <a:pt x="23866" y="23831"/>
                  </a:lnTo>
                  <a:lnTo>
                    <a:pt x="0" y="81404"/>
                  </a:lnTo>
                  <a:lnTo>
                    <a:pt x="0" y="81620"/>
                  </a:lnTo>
                  <a:lnTo>
                    <a:pt x="3418" y="1017968"/>
                  </a:lnTo>
                </a:path>
              </a:pathLst>
            </a:custGeom>
            <a:ln w="21545">
              <a:solidFill>
                <a:srgbClr val="1F467C"/>
              </a:solidFill>
            </a:ln>
          </p:spPr>
          <p:txBody>
            <a:bodyPr wrap="square" lIns="0" tIns="0" rIns="0" bIns="0" rtlCol="0"/>
            <a:lstStyle/>
            <a:p>
              <a:endParaRPr/>
            </a:p>
          </p:txBody>
        </p:sp>
        <p:pic>
          <p:nvPicPr>
            <p:cNvPr id="35" name="object 35"/>
            <p:cNvPicPr/>
            <p:nvPr/>
          </p:nvPicPr>
          <p:blipFill>
            <a:blip r:embed="rId2" cstate="print"/>
            <a:stretch>
              <a:fillRect/>
            </a:stretch>
          </p:blipFill>
          <p:spPr>
            <a:xfrm>
              <a:off x="1856326" y="4632400"/>
              <a:ext cx="225054" cy="225178"/>
            </a:xfrm>
            <a:prstGeom prst="rect">
              <a:avLst/>
            </a:prstGeom>
          </p:spPr>
        </p:pic>
      </p:grpSp>
      <p:sp>
        <p:nvSpPr>
          <p:cNvPr id="36" name="object 36"/>
          <p:cNvSpPr txBox="1"/>
          <p:nvPr/>
        </p:nvSpPr>
        <p:spPr>
          <a:xfrm>
            <a:off x="2104646" y="4616812"/>
            <a:ext cx="323850" cy="934085"/>
          </a:xfrm>
          <a:prstGeom prst="rect">
            <a:avLst/>
          </a:prstGeom>
        </p:spPr>
        <p:txBody>
          <a:bodyPr vert="horz" wrap="square" lIns="0" tIns="13335" rIns="0" bIns="0" rtlCol="0">
            <a:spAutoFit/>
          </a:bodyPr>
          <a:lstStyle/>
          <a:p>
            <a:pPr>
              <a:lnSpc>
                <a:spcPts val="1160"/>
              </a:lnSpc>
              <a:spcBef>
                <a:spcPts val="105"/>
              </a:spcBef>
            </a:pPr>
            <a:r>
              <a:rPr sz="1100" spc="-50" dirty="0">
                <a:latin typeface="Times New Roman"/>
                <a:cs typeface="Times New Roman"/>
              </a:rPr>
              <a:t>0</a:t>
            </a:r>
            <a:endParaRPr sz="1100">
              <a:latin typeface="Times New Roman"/>
              <a:cs typeface="Times New Roman"/>
            </a:endParaRPr>
          </a:p>
          <a:p>
            <a:pPr marL="45085">
              <a:lnSpc>
                <a:spcPts val="1160"/>
              </a:lnSpc>
            </a:pPr>
            <a:r>
              <a:rPr sz="1100" spc="-25" dirty="0">
                <a:latin typeface="Times New Roman"/>
                <a:cs typeface="Times New Roman"/>
              </a:rPr>
              <a:t>1µA</a:t>
            </a:r>
            <a:endParaRPr sz="1100">
              <a:latin typeface="Times New Roman"/>
              <a:cs typeface="Times New Roman"/>
            </a:endParaRPr>
          </a:p>
          <a:p>
            <a:pPr marL="45085" marR="5080" algn="just">
              <a:lnSpc>
                <a:spcPct val="121800"/>
              </a:lnSpc>
            </a:pPr>
            <a:r>
              <a:rPr sz="1100" spc="-25" dirty="0">
                <a:latin typeface="Times New Roman"/>
                <a:cs typeface="Times New Roman"/>
              </a:rPr>
              <a:t>2µA 3µA 4µA</a:t>
            </a:r>
            <a:endParaRPr sz="1100">
              <a:latin typeface="Times New Roman"/>
              <a:cs typeface="Times New Roman"/>
            </a:endParaRPr>
          </a:p>
        </p:txBody>
      </p:sp>
      <p:sp>
        <p:nvSpPr>
          <p:cNvPr id="37" name="object 37"/>
          <p:cNvSpPr/>
          <p:nvPr/>
        </p:nvSpPr>
        <p:spPr>
          <a:xfrm>
            <a:off x="2206330" y="4561725"/>
            <a:ext cx="949960" cy="81915"/>
          </a:xfrm>
          <a:custGeom>
            <a:avLst/>
            <a:gdLst/>
            <a:ahLst/>
            <a:cxnLst/>
            <a:rect l="l" t="t" r="r" b="b"/>
            <a:pathLst>
              <a:path w="949960" h="81914">
                <a:moveTo>
                  <a:pt x="0" y="40795"/>
                </a:moveTo>
                <a:lnTo>
                  <a:pt x="0" y="81447"/>
                </a:lnTo>
              </a:path>
              <a:path w="949960" h="81914">
                <a:moveTo>
                  <a:pt x="135721" y="0"/>
                </a:moveTo>
                <a:lnTo>
                  <a:pt x="135721" y="81447"/>
                </a:lnTo>
              </a:path>
              <a:path w="949960" h="81914">
                <a:moveTo>
                  <a:pt x="271442" y="40795"/>
                </a:moveTo>
                <a:lnTo>
                  <a:pt x="271442" y="81447"/>
                </a:lnTo>
              </a:path>
              <a:path w="949960" h="81914">
                <a:moveTo>
                  <a:pt x="407163" y="0"/>
                </a:moveTo>
                <a:lnTo>
                  <a:pt x="407163" y="81447"/>
                </a:lnTo>
              </a:path>
              <a:path w="949960" h="81914">
                <a:moveTo>
                  <a:pt x="542884" y="40795"/>
                </a:moveTo>
                <a:lnTo>
                  <a:pt x="542884" y="81447"/>
                </a:lnTo>
              </a:path>
              <a:path w="949960" h="81914">
                <a:moveTo>
                  <a:pt x="678605" y="0"/>
                </a:moveTo>
                <a:lnTo>
                  <a:pt x="678605" y="81447"/>
                </a:lnTo>
              </a:path>
              <a:path w="949960" h="81914">
                <a:moveTo>
                  <a:pt x="814326" y="40795"/>
                </a:moveTo>
                <a:lnTo>
                  <a:pt x="814326" y="81447"/>
                </a:lnTo>
              </a:path>
              <a:path w="949960" h="81914">
                <a:moveTo>
                  <a:pt x="949904" y="0"/>
                </a:moveTo>
                <a:lnTo>
                  <a:pt x="949904" y="81447"/>
                </a:lnTo>
              </a:path>
            </a:pathLst>
          </a:custGeom>
          <a:ln w="10783">
            <a:solidFill>
              <a:srgbClr val="000000"/>
            </a:solidFill>
          </a:ln>
        </p:spPr>
        <p:txBody>
          <a:bodyPr wrap="square" lIns="0" tIns="0" rIns="0" bIns="0" rtlCol="0"/>
          <a:lstStyle/>
          <a:p>
            <a:endParaRPr/>
          </a:p>
        </p:txBody>
      </p:sp>
      <p:sp>
        <p:nvSpPr>
          <p:cNvPr id="38" name="object 38"/>
          <p:cNvSpPr txBox="1"/>
          <p:nvPr/>
        </p:nvSpPr>
        <p:spPr>
          <a:xfrm>
            <a:off x="2531916" y="4642309"/>
            <a:ext cx="732790" cy="194310"/>
          </a:xfrm>
          <a:prstGeom prst="rect">
            <a:avLst/>
          </a:prstGeom>
        </p:spPr>
        <p:txBody>
          <a:bodyPr vert="horz" wrap="square" lIns="0" tIns="13335" rIns="0" bIns="0" rtlCol="0">
            <a:spAutoFit/>
          </a:bodyPr>
          <a:lstStyle/>
          <a:p>
            <a:pPr>
              <a:lnSpc>
                <a:spcPct val="100000"/>
              </a:lnSpc>
              <a:spcBef>
                <a:spcPts val="105"/>
              </a:spcBef>
            </a:pPr>
            <a:r>
              <a:rPr sz="1100" dirty="0">
                <a:latin typeface="Times New Roman"/>
                <a:cs typeface="Times New Roman"/>
              </a:rPr>
              <a:t>0.5</a:t>
            </a:r>
            <a:r>
              <a:rPr sz="1100" spc="455" dirty="0">
                <a:latin typeface="Times New Roman"/>
                <a:cs typeface="Times New Roman"/>
              </a:rPr>
              <a:t> </a:t>
            </a:r>
            <a:r>
              <a:rPr sz="1100" dirty="0">
                <a:latin typeface="Times New Roman"/>
                <a:cs typeface="Times New Roman"/>
              </a:rPr>
              <a:t>0.7</a:t>
            </a:r>
            <a:r>
              <a:rPr sz="1100" spc="484" dirty="0">
                <a:latin typeface="Times New Roman"/>
                <a:cs typeface="Times New Roman"/>
              </a:rPr>
              <a:t> </a:t>
            </a:r>
            <a:r>
              <a:rPr sz="1100" spc="-25" dirty="0">
                <a:latin typeface="Times New Roman"/>
                <a:cs typeface="Times New Roman"/>
              </a:rPr>
              <a:t>0.9</a:t>
            </a:r>
            <a:endParaRPr sz="1100">
              <a:latin typeface="Times New Roman"/>
              <a:cs typeface="Times New Roman"/>
            </a:endParaRPr>
          </a:p>
        </p:txBody>
      </p:sp>
      <p:sp>
        <p:nvSpPr>
          <p:cNvPr id="39" name="object 39"/>
          <p:cNvSpPr txBox="1"/>
          <p:nvPr/>
        </p:nvSpPr>
        <p:spPr>
          <a:xfrm>
            <a:off x="2091167" y="5728277"/>
            <a:ext cx="523240" cy="271780"/>
          </a:xfrm>
          <a:prstGeom prst="rect">
            <a:avLst/>
          </a:prstGeom>
        </p:spPr>
        <p:txBody>
          <a:bodyPr vert="horz" wrap="square" lIns="0" tIns="14605" rIns="0" bIns="0" rtlCol="0">
            <a:spAutoFit/>
          </a:bodyPr>
          <a:lstStyle/>
          <a:p>
            <a:pPr marL="25400">
              <a:lnSpc>
                <a:spcPct val="100000"/>
              </a:lnSpc>
              <a:spcBef>
                <a:spcPts val="115"/>
              </a:spcBef>
            </a:pPr>
            <a:r>
              <a:rPr sz="2400" i="1" baseline="8680" dirty="0">
                <a:latin typeface="Times New Roman"/>
                <a:cs typeface="Times New Roman"/>
              </a:rPr>
              <a:t>i</a:t>
            </a:r>
            <a:r>
              <a:rPr sz="1000" i="1" dirty="0">
                <a:latin typeface="Times New Roman"/>
                <a:cs typeface="Times New Roman"/>
              </a:rPr>
              <a:t>d</a:t>
            </a:r>
            <a:r>
              <a:rPr sz="1000" i="1" spc="195" dirty="0">
                <a:latin typeface="Times New Roman"/>
                <a:cs typeface="Times New Roman"/>
              </a:rPr>
              <a:t> </a:t>
            </a:r>
            <a:r>
              <a:rPr sz="1650" spc="-30" baseline="2525" dirty="0">
                <a:latin typeface="Times New Roman"/>
                <a:cs typeface="Times New Roman"/>
              </a:rPr>
              <a:t>(µA)</a:t>
            </a:r>
            <a:endParaRPr sz="1650" baseline="2525">
              <a:latin typeface="Times New Roman"/>
              <a:cs typeface="Times New Roman"/>
            </a:endParaRPr>
          </a:p>
        </p:txBody>
      </p:sp>
      <p:grpSp>
        <p:nvGrpSpPr>
          <p:cNvPr id="40" name="object 40"/>
          <p:cNvGrpSpPr/>
          <p:nvPr/>
        </p:nvGrpSpPr>
        <p:grpSpPr>
          <a:xfrm>
            <a:off x="2059813" y="2476669"/>
            <a:ext cx="1290955" cy="2177415"/>
            <a:chOff x="2059813" y="2476669"/>
            <a:chExt cx="1290955" cy="2177415"/>
          </a:xfrm>
        </p:grpSpPr>
        <p:sp>
          <p:nvSpPr>
            <p:cNvPr id="41" name="object 41"/>
            <p:cNvSpPr/>
            <p:nvPr/>
          </p:nvSpPr>
          <p:spPr>
            <a:xfrm>
              <a:off x="2892978" y="2766426"/>
              <a:ext cx="407034" cy="1877060"/>
            </a:xfrm>
            <a:custGeom>
              <a:avLst/>
              <a:gdLst/>
              <a:ahLst/>
              <a:cxnLst/>
              <a:rect l="l" t="t" r="r" b="b"/>
              <a:pathLst>
                <a:path w="407035" h="1877060">
                  <a:moveTo>
                    <a:pt x="0" y="1876746"/>
                  </a:moveTo>
                  <a:lnTo>
                    <a:pt x="406588" y="0"/>
                  </a:lnTo>
                </a:path>
              </a:pathLst>
            </a:custGeom>
            <a:ln w="10782">
              <a:solidFill>
                <a:srgbClr val="FF0000"/>
              </a:solidFill>
              <a:prstDash val="sysDash"/>
            </a:ln>
          </p:spPr>
          <p:txBody>
            <a:bodyPr wrap="square" lIns="0" tIns="0" rIns="0" bIns="0" rtlCol="0"/>
            <a:lstStyle/>
            <a:p>
              <a:endParaRPr/>
            </a:p>
          </p:txBody>
        </p:sp>
        <p:sp>
          <p:nvSpPr>
            <p:cNvPr id="42" name="object 42"/>
            <p:cNvSpPr/>
            <p:nvPr/>
          </p:nvSpPr>
          <p:spPr>
            <a:xfrm>
              <a:off x="2070609" y="2487464"/>
              <a:ext cx="1269365" cy="2155825"/>
            </a:xfrm>
            <a:custGeom>
              <a:avLst/>
              <a:gdLst/>
              <a:ahLst/>
              <a:cxnLst/>
              <a:rect l="l" t="t" r="r" b="b"/>
              <a:pathLst>
                <a:path w="1269364" h="2155825">
                  <a:moveTo>
                    <a:pt x="0" y="2155709"/>
                  </a:moveTo>
                  <a:lnTo>
                    <a:pt x="50936" y="2153931"/>
                  </a:lnTo>
                  <a:lnTo>
                    <a:pt x="101849" y="2151938"/>
                  </a:lnTo>
                  <a:lnTo>
                    <a:pt x="152741" y="2149729"/>
                  </a:lnTo>
                  <a:lnTo>
                    <a:pt x="203617" y="2147305"/>
                  </a:lnTo>
                  <a:lnTo>
                    <a:pt x="254479" y="2144666"/>
                  </a:lnTo>
                  <a:lnTo>
                    <a:pt x="305332" y="2141811"/>
                  </a:lnTo>
                  <a:lnTo>
                    <a:pt x="356177" y="2138740"/>
                  </a:lnTo>
                  <a:lnTo>
                    <a:pt x="407019" y="2135454"/>
                  </a:lnTo>
                  <a:lnTo>
                    <a:pt x="407306" y="2135311"/>
                  </a:lnTo>
                  <a:lnTo>
                    <a:pt x="455090" y="2132122"/>
                  </a:lnTo>
                  <a:lnTo>
                    <a:pt x="502016" y="2124708"/>
                  </a:lnTo>
                  <a:lnTo>
                    <a:pt x="547833" y="2113200"/>
                  </a:lnTo>
                  <a:lnTo>
                    <a:pt x="592287" y="2097724"/>
                  </a:lnTo>
                  <a:lnTo>
                    <a:pt x="635124" y="2078409"/>
                  </a:lnTo>
                  <a:lnTo>
                    <a:pt x="676091" y="2055383"/>
                  </a:lnTo>
                  <a:lnTo>
                    <a:pt x="714935" y="2028776"/>
                  </a:lnTo>
                  <a:lnTo>
                    <a:pt x="751402" y="1998715"/>
                  </a:lnTo>
                  <a:lnTo>
                    <a:pt x="785239" y="1965329"/>
                  </a:lnTo>
                  <a:lnTo>
                    <a:pt x="816193" y="1928747"/>
                  </a:lnTo>
                  <a:lnTo>
                    <a:pt x="843643" y="1886173"/>
                  </a:lnTo>
                  <a:lnTo>
                    <a:pt x="862152" y="1838967"/>
                  </a:lnTo>
                  <a:lnTo>
                    <a:pt x="1269171" y="0"/>
                  </a:lnTo>
                </a:path>
              </a:pathLst>
            </a:custGeom>
            <a:ln w="21544">
              <a:solidFill>
                <a:srgbClr val="1F467C"/>
              </a:solidFill>
            </a:ln>
          </p:spPr>
          <p:txBody>
            <a:bodyPr wrap="square" lIns="0" tIns="0" rIns="0" bIns="0" rtlCol="0"/>
            <a:lstStyle/>
            <a:p>
              <a:endParaRPr/>
            </a:p>
          </p:txBody>
        </p:sp>
      </p:grpSp>
      <p:sp>
        <p:nvSpPr>
          <p:cNvPr id="43" name="object 43"/>
          <p:cNvSpPr txBox="1"/>
          <p:nvPr/>
        </p:nvSpPr>
        <p:spPr>
          <a:xfrm>
            <a:off x="345391" y="4573257"/>
            <a:ext cx="1438910" cy="1096645"/>
          </a:xfrm>
          <a:prstGeom prst="rect">
            <a:avLst/>
          </a:prstGeom>
        </p:spPr>
        <p:txBody>
          <a:bodyPr vert="horz" wrap="square" lIns="0" tIns="82550" rIns="0" bIns="0" rtlCol="0">
            <a:spAutoFit/>
          </a:bodyPr>
          <a:lstStyle/>
          <a:p>
            <a:pPr marL="25400">
              <a:lnSpc>
                <a:spcPct val="100000"/>
              </a:lnSpc>
              <a:spcBef>
                <a:spcPts val="650"/>
              </a:spcBef>
              <a:tabLst>
                <a:tab pos="433070" algn="l"/>
                <a:tab pos="841375" algn="l"/>
                <a:tab pos="1249680" algn="l"/>
              </a:tabLst>
            </a:pPr>
            <a:r>
              <a:rPr sz="1100" spc="-25" dirty="0">
                <a:latin typeface="Times New Roman"/>
                <a:cs typeface="Times New Roman"/>
              </a:rPr>
              <a:t>40</a:t>
            </a:r>
            <a:r>
              <a:rPr sz="1100" dirty="0">
                <a:latin typeface="Times New Roman"/>
                <a:cs typeface="Times New Roman"/>
              </a:rPr>
              <a:t>	</a:t>
            </a:r>
            <a:r>
              <a:rPr sz="1100" spc="-25" dirty="0">
                <a:latin typeface="Times New Roman"/>
                <a:cs typeface="Times New Roman"/>
              </a:rPr>
              <a:t>30</a:t>
            </a:r>
            <a:r>
              <a:rPr sz="1100" dirty="0">
                <a:latin typeface="Times New Roman"/>
                <a:cs typeface="Times New Roman"/>
              </a:rPr>
              <a:t>	</a:t>
            </a:r>
            <a:r>
              <a:rPr sz="1100" spc="-25" dirty="0">
                <a:latin typeface="Times New Roman"/>
                <a:cs typeface="Times New Roman"/>
              </a:rPr>
              <a:t>20</a:t>
            </a:r>
            <a:r>
              <a:rPr sz="1100" dirty="0">
                <a:latin typeface="Times New Roman"/>
                <a:cs typeface="Times New Roman"/>
              </a:rPr>
              <a:t>	</a:t>
            </a:r>
            <a:r>
              <a:rPr sz="1100" spc="-25" dirty="0">
                <a:latin typeface="Times New Roman"/>
                <a:cs typeface="Times New Roman"/>
              </a:rPr>
              <a:t>10</a:t>
            </a:r>
            <a:endParaRPr sz="1100">
              <a:latin typeface="Times New Roman"/>
              <a:cs typeface="Times New Roman"/>
            </a:endParaRPr>
          </a:p>
          <a:p>
            <a:pPr marL="180975" algn="ctr">
              <a:lnSpc>
                <a:spcPct val="100000"/>
              </a:lnSpc>
              <a:spcBef>
                <a:spcPts val="915"/>
              </a:spcBef>
            </a:pPr>
            <a:r>
              <a:rPr sz="1750" spc="-25" dirty="0">
                <a:solidFill>
                  <a:srgbClr val="1F467C"/>
                </a:solidFill>
                <a:latin typeface="Times New Roman"/>
                <a:cs typeface="Times New Roman"/>
              </a:rPr>
              <a:t>I</a:t>
            </a:r>
            <a:r>
              <a:rPr sz="2625" spc="-37" baseline="-12698" dirty="0">
                <a:solidFill>
                  <a:srgbClr val="1F467C"/>
                </a:solidFill>
                <a:latin typeface="Times New Roman"/>
                <a:cs typeface="Times New Roman"/>
              </a:rPr>
              <a:t>s</a:t>
            </a:r>
            <a:endParaRPr sz="2625" baseline="-12698">
              <a:latin typeface="Times New Roman"/>
              <a:cs typeface="Times New Roman"/>
            </a:endParaRPr>
          </a:p>
          <a:p>
            <a:pPr marL="165735" marR="49530">
              <a:lnSpc>
                <a:spcPct val="100899"/>
              </a:lnSpc>
              <a:spcBef>
                <a:spcPts val="275"/>
              </a:spcBef>
            </a:pPr>
            <a:r>
              <a:rPr sz="1350" dirty="0">
                <a:latin typeface="Times New Roman"/>
                <a:cs typeface="Times New Roman"/>
              </a:rPr>
              <a:t>Geri</a:t>
            </a:r>
            <a:r>
              <a:rPr sz="1350" spc="-10" dirty="0">
                <a:latin typeface="Times New Roman"/>
                <a:cs typeface="Times New Roman"/>
              </a:rPr>
              <a:t> (tersine) </a:t>
            </a:r>
            <a:r>
              <a:rPr sz="1350" dirty="0">
                <a:latin typeface="Times New Roman"/>
                <a:cs typeface="Times New Roman"/>
              </a:rPr>
              <a:t>öngerilim</a:t>
            </a:r>
            <a:r>
              <a:rPr sz="1350" spc="-25" dirty="0">
                <a:latin typeface="Times New Roman"/>
                <a:cs typeface="Times New Roman"/>
              </a:rPr>
              <a:t> </a:t>
            </a:r>
            <a:r>
              <a:rPr sz="1350" spc="-10" dirty="0">
                <a:latin typeface="Times New Roman"/>
                <a:cs typeface="Times New Roman"/>
              </a:rPr>
              <a:t>bölgesi</a:t>
            </a:r>
            <a:endParaRPr sz="1350">
              <a:latin typeface="Times New Roman"/>
              <a:cs typeface="Times New Roman"/>
            </a:endParaRPr>
          </a:p>
        </p:txBody>
      </p:sp>
      <p:sp>
        <p:nvSpPr>
          <p:cNvPr id="44" name="object 44"/>
          <p:cNvSpPr txBox="1"/>
          <p:nvPr/>
        </p:nvSpPr>
        <p:spPr>
          <a:xfrm>
            <a:off x="3321992" y="3184595"/>
            <a:ext cx="1095375" cy="855344"/>
          </a:xfrm>
          <a:prstGeom prst="rect">
            <a:avLst/>
          </a:prstGeom>
        </p:spPr>
        <p:txBody>
          <a:bodyPr vert="horz" wrap="square" lIns="0" tIns="12065" rIns="0" bIns="0" rtlCol="0">
            <a:spAutoFit/>
          </a:bodyPr>
          <a:lstStyle/>
          <a:p>
            <a:pPr marL="25400" marR="60960">
              <a:lnSpc>
                <a:spcPct val="100800"/>
              </a:lnSpc>
              <a:spcBef>
                <a:spcPts val="95"/>
              </a:spcBef>
            </a:pPr>
            <a:r>
              <a:rPr sz="1350" dirty="0">
                <a:latin typeface="Times New Roman"/>
                <a:cs typeface="Times New Roman"/>
              </a:rPr>
              <a:t>İleri</a:t>
            </a:r>
            <a:r>
              <a:rPr sz="1350" spc="25" dirty="0">
                <a:latin typeface="Times New Roman"/>
                <a:cs typeface="Times New Roman"/>
              </a:rPr>
              <a:t> </a:t>
            </a:r>
            <a:r>
              <a:rPr sz="1350" spc="-10" dirty="0">
                <a:latin typeface="Times New Roman"/>
                <a:cs typeface="Times New Roman"/>
              </a:rPr>
              <a:t>öngerilim bölgesi T</a:t>
            </a:r>
            <a:r>
              <a:rPr sz="1275" spc="-15" baseline="-13071" dirty="0">
                <a:latin typeface="Times New Roman"/>
                <a:cs typeface="Times New Roman"/>
              </a:rPr>
              <a:t>C</a:t>
            </a:r>
            <a:r>
              <a:rPr sz="1350" spc="-10" dirty="0">
                <a:latin typeface="Times New Roman"/>
                <a:cs typeface="Times New Roman"/>
              </a:rPr>
              <a:t>=25°C</a:t>
            </a:r>
            <a:endParaRPr sz="1350">
              <a:latin typeface="Times New Roman"/>
              <a:cs typeface="Times New Roman"/>
            </a:endParaRPr>
          </a:p>
          <a:p>
            <a:pPr marL="25400">
              <a:lnSpc>
                <a:spcPct val="100000"/>
              </a:lnSpc>
              <a:spcBef>
                <a:spcPts val="15"/>
              </a:spcBef>
            </a:pPr>
            <a:r>
              <a:rPr sz="1350" dirty="0">
                <a:latin typeface="Times New Roman"/>
                <a:cs typeface="Times New Roman"/>
              </a:rPr>
              <a:t>(Oda</a:t>
            </a:r>
            <a:r>
              <a:rPr sz="1350" spc="20" dirty="0">
                <a:latin typeface="Times New Roman"/>
                <a:cs typeface="Times New Roman"/>
              </a:rPr>
              <a:t> </a:t>
            </a:r>
            <a:r>
              <a:rPr sz="1350" spc="-10" dirty="0">
                <a:latin typeface="Times New Roman"/>
                <a:cs typeface="Times New Roman"/>
              </a:rPr>
              <a:t>sıcaklığı)</a:t>
            </a:r>
            <a:endParaRPr sz="1350">
              <a:latin typeface="Times New Roman"/>
              <a:cs typeface="Times New Roman"/>
            </a:endParaRPr>
          </a:p>
        </p:txBody>
      </p:sp>
      <p:sp>
        <p:nvSpPr>
          <p:cNvPr id="45" name="object 45"/>
          <p:cNvSpPr txBox="1"/>
          <p:nvPr/>
        </p:nvSpPr>
        <p:spPr>
          <a:xfrm>
            <a:off x="3707448" y="2529996"/>
            <a:ext cx="897255" cy="539750"/>
          </a:xfrm>
          <a:prstGeom prst="rect">
            <a:avLst/>
          </a:prstGeom>
        </p:spPr>
        <p:txBody>
          <a:bodyPr vert="horz" wrap="square" lIns="0" tIns="8255" rIns="0" bIns="0" rtlCol="0">
            <a:spAutoFit/>
          </a:bodyPr>
          <a:lstStyle/>
          <a:p>
            <a:pPr marR="5080" algn="just">
              <a:lnSpc>
                <a:spcPct val="103000"/>
              </a:lnSpc>
              <a:spcBef>
                <a:spcPts val="65"/>
              </a:spcBef>
            </a:pPr>
            <a:r>
              <a:rPr sz="1100" dirty="0">
                <a:solidFill>
                  <a:srgbClr val="1F467C"/>
                </a:solidFill>
                <a:latin typeface="Times New Roman"/>
                <a:cs typeface="Times New Roman"/>
              </a:rPr>
              <a:t>Ticari</a:t>
            </a:r>
            <a:r>
              <a:rPr sz="1100" spc="60" dirty="0">
                <a:solidFill>
                  <a:srgbClr val="1F467C"/>
                </a:solidFill>
                <a:latin typeface="Times New Roman"/>
                <a:cs typeface="Times New Roman"/>
              </a:rPr>
              <a:t> </a:t>
            </a:r>
            <a:r>
              <a:rPr sz="1100" spc="-10" dirty="0">
                <a:solidFill>
                  <a:srgbClr val="1F467C"/>
                </a:solidFill>
                <a:latin typeface="Times New Roman"/>
                <a:cs typeface="Times New Roman"/>
              </a:rPr>
              <a:t>piyasada </a:t>
            </a:r>
            <a:r>
              <a:rPr sz="1100" dirty="0">
                <a:solidFill>
                  <a:srgbClr val="1F467C"/>
                </a:solidFill>
                <a:latin typeface="Times New Roman"/>
                <a:cs typeface="Times New Roman"/>
              </a:rPr>
              <a:t>mevcut</a:t>
            </a:r>
            <a:r>
              <a:rPr sz="1100" spc="65" dirty="0">
                <a:solidFill>
                  <a:srgbClr val="1F467C"/>
                </a:solidFill>
                <a:latin typeface="Times New Roman"/>
                <a:cs typeface="Times New Roman"/>
              </a:rPr>
              <a:t> </a:t>
            </a:r>
            <a:r>
              <a:rPr sz="1100" dirty="0">
                <a:solidFill>
                  <a:srgbClr val="1F467C"/>
                </a:solidFill>
                <a:latin typeface="Times New Roman"/>
                <a:cs typeface="Times New Roman"/>
              </a:rPr>
              <a:t>tipik</a:t>
            </a:r>
            <a:r>
              <a:rPr sz="1100" spc="75" dirty="0">
                <a:solidFill>
                  <a:srgbClr val="1F467C"/>
                </a:solidFill>
                <a:latin typeface="Times New Roman"/>
                <a:cs typeface="Times New Roman"/>
              </a:rPr>
              <a:t> </a:t>
            </a:r>
            <a:r>
              <a:rPr sz="1100" spc="-25" dirty="0">
                <a:solidFill>
                  <a:srgbClr val="1F467C"/>
                </a:solidFill>
                <a:latin typeface="Times New Roman"/>
                <a:cs typeface="Times New Roman"/>
              </a:rPr>
              <a:t>Si </a:t>
            </a:r>
            <a:r>
              <a:rPr sz="1100" spc="-10" dirty="0">
                <a:solidFill>
                  <a:srgbClr val="1F467C"/>
                </a:solidFill>
                <a:latin typeface="Times New Roman"/>
                <a:cs typeface="Times New Roman"/>
              </a:rPr>
              <a:t>eleman</a:t>
            </a:r>
            <a:endParaRPr sz="1100">
              <a:latin typeface="Times New Roman"/>
              <a:cs typeface="Times New Roman"/>
            </a:endParaRPr>
          </a:p>
        </p:txBody>
      </p:sp>
      <p:grpSp>
        <p:nvGrpSpPr>
          <p:cNvPr id="46" name="object 46"/>
          <p:cNvGrpSpPr/>
          <p:nvPr/>
        </p:nvGrpSpPr>
        <p:grpSpPr>
          <a:xfrm>
            <a:off x="213359" y="2174748"/>
            <a:ext cx="4392295" cy="3918585"/>
            <a:chOff x="213359" y="2174748"/>
            <a:chExt cx="4392295" cy="3918585"/>
          </a:xfrm>
        </p:grpSpPr>
        <p:sp>
          <p:nvSpPr>
            <p:cNvPr id="47" name="object 47"/>
            <p:cNvSpPr/>
            <p:nvPr/>
          </p:nvSpPr>
          <p:spPr>
            <a:xfrm>
              <a:off x="3357158" y="2607265"/>
              <a:ext cx="294640" cy="0"/>
            </a:xfrm>
            <a:custGeom>
              <a:avLst/>
              <a:gdLst/>
              <a:ahLst/>
              <a:cxnLst/>
              <a:rect l="l" t="t" r="r" b="b"/>
              <a:pathLst>
                <a:path w="294639">
                  <a:moveTo>
                    <a:pt x="0" y="0"/>
                  </a:moveTo>
                  <a:lnTo>
                    <a:pt x="294277" y="0"/>
                  </a:lnTo>
                </a:path>
              </a:pathLst>
            </a:custGeom>
            <a:ln w="10784">
              <a:solidFill>
                <a:srgbClr val="000000"/>
              </a:solidFill>
            </a:ln>
          </p:spPr>
          <p:txBody>
            <a:bodyPr wrap="square" lIns="0" tIns="0" rIns="0" bIns="0" rtlCol="0"/>
            <a:lstStyle/>
            <a:p>
              <a:endParaRPr/>
            </a:p>
          </p:txBody>
        </p:sp>
        <p:sp>
          <p:nvSpPr>
            <p:cNvPr id="48" name="object 48"/>
            <p:cNvSpPr/>
            <p:nvPr/>
          </p:nvSpPr>
          <p:spPr>
            <a:xfrm>
              <a:off x="3636212" y="2575807"/>
              <a:ext cx="63500" cy="63500"/>
            </a:xfrm>
            <a:custGeom>
              <a:avLst/>
              <a:gdLst/>
              <a:ahLst/>
              <a:cxnLst/>
              <a:rect l="l" t="t" r="r" b="b"/>
              <a:pathLst>
                <a:path w="63500" h="63500">
                  <a:moveTo>
                    <a:pt x="0" y="0"/>
                  </a:moveTo>
                  <a:lnTo>
                    <a:pt x="5574" y="15406"/>
                  </a:lnTo>
                  <a:lnTo>
                    <a:pt x="7432" y="31458"/>
                  </a:lnTo>
                  <a:lnTo>
                    <a:pt x="5574" y="47511"/>
                  </a:lnTo>
                  <a:lnTo>
                    <a:pt x="0" y="62917"/>
                  </a:lnTo>
                  <a:lnTo>
                    <a:pt x="62905" y="31458"/>
                  </a:lnTo>
                  <a:lnTo>
                    <a:pt x="0" y="0"/>
                  </a:lnTo>
                  <a:close/>
                </a:path>
              </a:pathLst>
            </a:custGeom>
            <a:solidFill>
              <a:srgbClr val="000000"/>
            </a:solidFill>
          </p:spPr>
          <p:txBody>
            <a:bodyPr wrap="square" lIns="0" tIns="0" rIns="0" bIns="0" rtlCol="0"/>
            <a:lstStyle/>
            <a:p>
              <a:endParaRPr/>
            </a:p>
          </p:txBody>
        </p:sp>
        <p:sp>
          <p:nvSpPr>
            <p:cNvPr id="49" name="object 49"/>
            <p:cNvSpPr/>
            <p:nvPr/>
          </p:nvSpPr>
          <p:spPr>
            <a:xfrm>
              <a:off x="217931" y="2179320"/>
              <a:ext cx="4383405" cy="3909060"/>
            </a:xfrm>
            <a:custGeom>
              <a:avLst/>
              <a:gdLst/>
              <a:ahLst/>
              <a:cxnLst/>
              <a:rect l="l" t="t" r="r" b="b"/>
              <a:pathLst>
                <a:path w="4383405" h="3909060">
                  <a:moveTo>
                    <a:pt x="0" y="3909060"/>
                  </a:moveTo>
                  <a:lnTo>
                    <a:pt x="4383024" y="3909060"/>
                  </a:lnTo>
                  <a:lnTo>
                    <a:pt x="4383024" y="0"/>
                  </a:lnTo>
                  <a:lnTo>
                    <a:pt x="0" y="0"/>
                  </a:lnTo>
                  <a:lnTo>
                    <a:pt x="0" y="3909060"/>
                  </a:lnTo>
                  <a:close/>
                </a:path>
              </a:pathLst>
            </a:custGeom>
            <a:ln w="9144">
              <a:solidFill>
                <a:srgbClr val="4F81BC"/>
              </a:solidFill>
            </a:ln>
          </p:spPr>
          <p:txBody>
            <a:bodyPr wrap="square" lIns="0" tIns="0" rIns="0" bIns="0" rtlCol="0"/>
            <a:lstStyle/>
            <a:p>
              <a:endParaRPr/>
            </a:p>
          </p:txBody>
        </p:sp>
      </p:grpSp>
      <p:sp>
        <p:nvSpPr>
          <p:cNvPr id="50" name="object 50"/>
          <p:cNvSpPr txBox="1">
            <a:spLocks noGrp="1"/>
          </p:cNvSpPr>
          <p:nvPr>
            <p:ph type="sldNum" sz="quarter" idx="7"/>
          </p:nvPr>
        </p:nvSpPr>
        <p:spPr>
          <a:prstGeom prst="rect">
            <a:avLst/>
          </a:prstGeom>
        </p:spPr>
        <p:txBody>
          <a:bodyPr vert="horz" wrap="square" lIns="0" tIns="41528" rIns="0" bIns="0" rtlCol="0">
            <a:spAutoFit/>
          </a:bodyPr>
          <a:lstStyle/>
          <a:p>
            <a:pPr marL="295275">
              <a:lnSpc>
                <a:spcPts val="2380"/>
              </a:lnSpc>
            </a:pPr>
            <a:fld id="{81D60167-4931-47E6-BA6A-407CBD079E47}" type="slidenum">
              <a:rPr spc="-50" dirty="0"/>
              <a:t>4</a:t>
            </a:fld>
            <a:endParaRPr spc="-5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6087575" y="1629236"/>
            <a:ext cx="470534" cy="0"/>
          </a:xfrm>
          <a:custGeom>
            <a:avLst/>
            <a:gdLst/>
            <a:ahLst/>
            <a:cxnLst/>
            <a:rect l="l" t="t" r="r" b="b"/>
            <a:pathLst>
              <a:path w="470534">
                <a:moveTo>
                  <a:pt x="0" y="0"/>
                </a:moveTo>
                <a:lnTo>
                  <a:pt x="470177" y="0"/>
                </a:lnTo>
              </a:path>
            </a:pathLst>
          </a:custGeom>
          <a:ln w="34528">
            <a:solidFill>
              <a:srgbClr val="800000"/>
            </a:solidFill>
          </a:ln>
        </p:spPr>
        <p:txBody>
          <a:bodyPr wrap="square" lIns="0" tIns="0" rIns="0" bIns="0" rtlCol="0"/>
          <a:lstStyle/>
          <a:p>
            <a:endParaRPr/>
          </a:p>
        </p:txBody>
      </p:sp>
      <p:sp>
        <p:nvSpPr>
          <p:cNvPr id="3" name="object 3"/>
          <p:cNvSpPr/>
          <p:nvPr/>
        </p:nvSpPr>
        <p:spPr>
          <a:xfrm>
            <a:off x="7271725" y="1629236"/>
            <a:ext cx="487680" cy="265430"/>
          </a:xfrm>
          <a:custGeom>
            <a:avLst/>
            <a:gdLst/>
            <a:ahLst/>
            <a:cxnLst/>
            <a:rect l="l" t="t" r="r" b="b"/>
            <a:pathLst>
              <a:path w="487679" h="265430">
                <a:moveTo>
                  <a:pt x="0" y="0"/>
                </a:moveTo>
                <a:lnTo>
                  <a:pt x="487591" y="0"/>
                </a:lnTo>
                <a:lnTo>
                  <a:pt x="487591" y="265407"/>
                </a:lnTo>
              </a:path>
            </a:pathLst>
          </a:custGeom>
          <a:ln w="33885">
            <a:solidFill>
              <a:srgbClr val="800000"/>
            </a:solidFill>
          </a:ln>
        </p:spPr>
        <p:txBody>
          <a:bodyPr wrap="square" lIns="0" tIns="0" rIns="0" bIns="0" rtlCol="0"/>
          <a:lstStyle/>
          <a:p>
            <a:endParaRPr/>
          </a:p>
        </p:txBody>
      </p:sp>
      <p:sp>
        <p:nvSpPr>
          <p:cNvPr id="4" name="object 4"/>
          <p:cNvSpPr/>
          <p:nvPr/>
        </p:nvSpPr>
        <p:spPr>
          <a:xfrm>
            <a:off x="4903426" y="1629236"/>
            <a:ext cx="470534" cy="512445"/>
          </a:xfrm>
          <a:custGeom>
            <a:avLst/>
            <a:gdLst/>
            <a:ahLst/>
            <a:cxnLst/>
            <a:rect l="l" t="t" r="r" b="b"/>
            <a:pathLst>
              <a:path w="470535" h="512444">
                <a:moveTo>
                  <a:pt x="470177" y="0"/>
                </a:moveTo>
                <a:lnTo>
                  <a:pt x="0" y="0"/>
                </a:lnTo>
                <a:lnTo>
                  <a:pt x="0" y="511857"/>
                </a:lnTo>
              </a:path>
            </a:pathLst>
          </a:custGeom>
          <a:ln w="33003">
            <a:solidFill>
              <a:srgbClr val="004000"/>
            </a:solidFill>
          </a:ln>
        </p:spPr>
        <p:txBody>
          <a:bodyPr wrap="square" lIns="0" tIns="0" rIns="0" bIns="0" rtlCol="0"/>
          <a:lstStyle/>
          <a:p>
            <a:endParaRPr/>
          </a:p>
        </p:txBody>
      </p:sp>
      <p:sp>
        <p:nvSpPr>
          <p:cNvPr id="5" name="object 5"/>
          <p:cNvSpPr/>
          <p:nvPr/>
        </p:nvSpPr>
        <p:spPr>
          <a:xfrm>
            <a:off x="4903426" y="2918358"/>
            <a:ext cx="2856230" cy="530860"/>
          </a:xfrm>
          <a:custGeom>
            <a:avLst/>
            <a:gdLst/>
            <a:ahLst/>
            <a:cxnLst/>
            <a:rect l="l" t="t" r="r" b="b"/>
            <a:pathLst>
              <a:path w="2856229" h="530860">
                <a:moveTo>
                  <a:pt x="0" y="0"/>
                </a:moveTo>
                <a:lnTo>
                  <a:pt x="0" y="530815"/>
                </a:lnTo>
                <a:lnTo>
                  <a:pt x="1654326" y="530815"/>
                </a:lnTo>
              </a:path>
              <a:path w="2856229" h="530860">
                <a:moveTo>
                  <a:pt x="2855890" y="265407"/>
                </a:moveTo>
                <a:lnTo>
                  <a:pt x="2855890" y="530815"/>
                </a:lnTo>
                <a:lnTo>
                  <a:pt x="1654326" y="530815"/>
                </a:lnTo>
              </a:path>
            </a:pathLst>
          </a:custGeom>
          <a:ln w="33122">
            <a:solidFill>
              <a:srgbClr val="004000"/>
            </a:solidFill>
          </a:ln>
        </p:spPr>
        <p:txBody>
          <a:bodyPr wrap="square" lIns="0" tIns="0" rIns="0" bIns="0" rtlCol="0"/>
          <a:lstStyle/>
          <a:p>
            <a:endParaRPr/>
          </a:p>
        </p:txBody>
      </p:sp>
      <p:grpSp>
        <p:nvGrpSpPr>
          <p:cNvPr id="6" name="object 6"/>
          <p:cNvGrpSpPr/>
          <p:nvPr/>
        </p:nvGrpSpPr>
        <p:grpSpPr>
          <a:xfrm>
            <a:off x="5373603" y="1347620"/>
            <a:ext cx="714375" cy="563245"/>
            <a:chOff x="5373603" y="1347620"/>
            <a:chExt cx="714375" cy="563245"/>
          </a:xfrm>
        </p:grpSpPr>
        <p:sp>
          <p:nvSpPr>
            <p:cNvPr id="7" name="object 7"/>
            <p:cNvSpPr/>
            <p:nvPr/>
          </p:nvSpPr>
          <p:spPr>
            <a:xfrm>
              <a:off x="5617398" y="1363727"/>
              <a:ext cx="226695" cy="531495"/>
            </a:xfrm>
            <a:custGeom>
              <a:avLst/>
              <a:gdLst/>
              <a:ahLst/>
              <a:cxnLst/>
              <a:rect l="l" t="t" r="r" b="b"/>
              <a:pathLst>
                <a:path w="226695" h="531494">
                  <a:moveTo>
                    <a:pt x="0" y="0"/>
                  </a:moveTo>
                  <a:lnTo>
                    <a:pt x="0" y="530916"/>
                  </a:lnTo>
                  <a:lnTo>
                    <a:pt x="226381" y="265508"/>
                  </a:lnTo>
                  <a:lnTo>
                    <a:pt x="0" y="0"/>
                  </a:lnTo>
                  <a:close/>
                </a:path>
              </a:pathLst>
            </a:custGeom>
            <a:solidFill>
              <a:srgbClr val="FFC000"/>
            </a:solidFill>
          </p:spPr>
          <p:txBody>
            <a:bodyPr wrap="square" lIns="0" tIns="0" rIns="0" bIns="0" rtlCol="0"/>
            <a:lstStyle/>
            <a:p>
              <a:endParaRPr/>
            </a:p>
          </p:txBody>
        </p:sp>
        <p:sp>
          <p:nvSpPr>
            <p:cNvPr id="8" name="object 8"/>
            <p:cNvSpPr/>
            <p:nvPr/>
          </p:nvSpPr>
          <p:spPr>
            <a:xfrm>
              <a:off x="5373603" y="1363727"/>
              <a:ext cx="714375" cy="531495"/>
            </a:xfrm>
            <a:custGeom>
              <a:avLst/>
              <a:gdLst/>
              <a:ahLst/>
              <a:cxnLst/>
              <a:rect l="l" t="t" r="r" b="b"/>
              <a:pathLst>
                <a:path w="714375" h="531494">
                  <a:moveTo>
                    <a:pt x="243795" y="0"/>
                  </a:moveTo>
                  <a:lnTo>
                    <a:pt x="243795" y="530916"/>
                  </a:lnTo>
                  <a:lnTo>
                    <a:pt x="470177" y="265508"/>
                  </a:lnTo>
                  <a:lnTo>
                    <a:pt x="243795" y="0"/>
                  </a:lnTo>
                  <a:close/>
                </a:path>
                <a:path w="714375" h="531494">
                  <a:moveTo>
                    <a:pt x="470177" y="0"/>
                  </a:moveTo>
                  <a:lnTo>
                    <a:pt x="470177" y="530916"/>
                  </a:lnTo>
                </a:path>
                <a:path w="714375" h="531494">
                  <a:moveTo>
                    <a:pt x="0" y="265508"/>
                  </a:moveTo>
                  <a:lnTo>
                    <a:pt x="243795" y="265508"/>
                  </a:lnTo>
                </a:path>
                <a:path w="714375" h="531494">
                  <a:moveTo>
                    <a:pt x="713972" y="265508"/>
                  </a:moveTo>
                  <a:lnTo>
                    <a:pt x="470177" y="265508"/>
                  </a:lnTo>
                </a:path>
              </a:pathLst>
            </a:custGeom>
            <a:ln w="33122">
              <a:solidFill>
                <a:srgbClr val="800000"/>
              </a:solidFill>
            </a:ln>
          </p:spPr>
          <p:txBody>
            <a:bodyPr wrap="square" lIns="0" tIns="0" rIns="0" bIns="0" rtlCol="0"/>
            <a:lstStyle/>
            <a:p>
              <a:endParaRPr/>
            </a:p>
          </p:txBody>
        </p:sp>
      </p:grpSp>
      <p:sp>
        <p:nvSpPr>
          <p:cNvPr id="9" name="object 9"/>
          <p:cNvSpPr txBox="1"/>
          <p:nvPr/>
        </p:nvSpPr>
        <p:spPr>
          <a:xfrm>
            <a:off x="5907771" y="1598689"/>
            <a:ext cx="322580" cy="328930"/>
          </a:xfrm>
          <a:prstGeom prst="rect">
            <a:avLst/>
          </a:prstGeom>
        </p:spPr>
        <p:txBody>
          <a:bodyPr vert="horz" wrap="square" lIns="0" tIns="11430" rIns="0" bIns="0" rtlCol="0">
            <a:spAutoFit/>
          </a:bodyPr>
          <a:lstStyle/>
          <a:p>
            <a:pPr marL="12700">
              <a:lnSpc>
                <a:spcPct val="100000"/>
              </a:lnSpc>
              <a:spcBef>
                <a:spcPts val="90"/>
              </a:spcBef>
            </a:pPr>
            <a:r>
              <a:rPr sz="2000" spc="-95" dirty="0">
                <a:latin typeface="Microsoft Sans Serif"/>
                <a:cs typeface="Microsoft Sans Serif"/>
              </a:rPr>
              <a:t>D1</a:t>
            </a:r>
            <a:endParaRPr sz="2000">
              <a:latin typeface="Microsoft Sans Serif"/>
              <a:cs typeface="Microsoft Sans Serif"/>
            </a:endParaRPr>
          </a:p>
        </p:txBody>
      </p:sp>
      <p:grpSp>
        <p:nvGrpSpPr>
          <p:cNvPr id="10" name="object 10"/>
          <p:cNvGrpSpPr/>
          <p:nvPr/>
        </p:nvGrpSpPr>
        <p:grpSpPr>
          <a:xfrm>
            <a:off x="7638880" y="1894644"/>
            <a:ext cx="223520" cy="1289685"/>
            <a:chOff x="7638880" y="1894644"/>
            <a:chExt cx="223520" cy="1289685"/>
          </a:xfrm>
        </p:grpSpPr>
        <p:sp>
          <p:nvSpPr>
            <p:cNvPr id="11" name="object 11"/>
            <p:cNvSpPr/>
            <p:nvPr/>
          </p:nvSpPr>
          <p:spPr>
            <a:xfrm>
              <a:off x="7654832" y="2141093"/>
              <a:ext cx="191770" cy="777875"/>
            </a:xfrm>
            <a:custGeom>
              <a:avLst/>
              <a:gdLst/>
              <a:ahLst/>
              <a:cxnLst/>
              <a:rect l="l" t="t" r="r" b="b"/>
              <a:pathLst>
                <a:path w="191770" h="777875">
                  <a:moveTo>
                    <a:pt x="191553" y="0"/>
                  </a:moveTo>
                  <a:lnTo>
                    <a:pt x="0" y="0"/>
                  </a:lnTo>
                  <a:lnTo>
                    <a:pt x="0" y="777264"/>
                  </a:lnTo>
                  <a:lnTo>
                    <a:pt x="191553" y="777264"/>
                  </a:lnTo>
                  <a:lnTo>
                    <a:pt x="191553" y="0"/>
                  </a:lnTo>
                  <a:close/>
                </a:path>
              </a:pathLst>
            </a:custGeom>
            <a:solidFill>
              <a:srgbClr val="C7C7AA"/>
            </a:solidFill>
          </p:spPr>
          <p:txBody>
            <a:bodyPr wrap="square" lIns="0" tIns="0" rIns="0" bIns="0" rtlCol="0"/>
            <a:lstStyle/>
            <a:p>
              <a:endParaRPr/>
            </a:p>
          </p:txBody>
        </p:sp>
        <p:sp>
          <p:nvSpPr>
            <p:cNvPr id="12" name="object 12"/>
            <p:cNvSpPr/>
            <p:nvPr/>
          </p:nvSpPr>
          <p:spPr>
            <a:xfrm>
              <a:off x="7654832" y="1894644"/>
              <a:ext cx="191770" cy="1289685"/>
            </a:xfrm>
            <a:custGeom>
              <a:avLst/>
              <a:gdLst/>
              <a:ahLst/>
              <a:cxnLst/>
              <a:rect l="l" t="t" r="r" b="b"/>
              <a:pathLst>
                <a:path w="191770" h="1289685">
                  <a:moveTo>
                    <a:pt x="0" y="1023714"/>
                  </a:moveTo>
                  <a:lnTo>
                    <a:pt x="191553" y="1023714"/>
                  </a:lnTo>
                  <a:lnTo>
                    <a:pt x="191553" y="246449"/>
                  </a:lnTo>
                  <a:lnTo>
                    <a:pt x="0" y="246449"/>
                  </a:lnTo>
                  <a:lnTo>
                    <a:pt x="0" y="1023714"/>
                  </a:lnTo>
                  <a:close/>
                </a:path>
                <a:path w="191770" h="1289685">
                  <a:moveTo>
                    <a:pt x="104483" y="0"/>
                  </a:moveTo>
                  <a:lnTo>
                    <a:pt x="104483" y="246449"/>
                  </a:lnTo>
                </a:path>
                <a:path w="191770" h="1289685">
                  <a:moveTo>
                    <a:pt x="104483" y="1289122"/>
                  </a:moveTo>
                  <a:lnTo>
                    <a:pt x="104483" y="1023714"/>
                  </a:lnTo>
                </a:path>
              </a:pathLst>
            </a:custGeom>
            <a:ln w="33122">
              <a:solidFill>
                <a:srgbClr val="800000"/>
              </a:solidFill>
            </a:ln>
          </p:spPr>
          <p:txBody>
            <a:bodyPr wrap="square" lIns="0" tIns="0" rIns="0" bIns="0" rtlCol="0"/>
            <a:lstStyle/>
            <a:p>
              <a:endParaRPr/>
            </a:p>
          </p:txBody>
        </p:sp>
      </p:grpSp>
      <p:sp>
        <p:nvSpPr>
          <p:cNvPr id="13" name="object 13"/>
          <p:cNvSpPr txBox="1"/>
          <p:nvPr/>
        </p:nvSpPr>
        <p:spPr>
          <a:xfrm>
            <a:off x="7039841" y="2228918"/>
            <a:ext cx="598805" cy="650240"/>
          </a:xfrm>
          <a:prstGeom prst="rect">
            <a:avLst/>
          </a:prstGeom>
        </p:spPr>
        <p:txBody>
          <a:bodyPr vert="horz" wrap="square" lIns="0" tIns="11430" rIns="0" bIns="0" rtlCol="0">
            <a:spAutoFit/>
          </a:bodyPr>
          <a:lstStyle/>
          <a:p>
            <a:pPr marL="55880" algn="ctr">
              <a:lnSpc>
                <a:spcPts val="2250"/>
              </a:lnSpc>
              <a:spcBef>
                <a:spcPts val="90"/>
              </a:spcBef>
            </a:pPr>
            <a:r>
              <a:rPr sz="2000" spc="-50" dirty="0">
                <a:latin typeface="Microsoft Sans Serif"/>
                <a:cs typeface="Microsoft Sans Serif"/>
              </a:rPr>
              <a:t>R</a:t>
            </a:r>
            <a:endParaRPr sz="2000">
              <a:latin typeface="Microsoft Sans Serif"/>
              <a:cs typeface="Microsoft Sans Serif"/>
            </a:endParaRPr>
          </a:p>
          <a:p>
            <a:pPr algn="ctr">
              <a:lnSpc>
                <a:spcPts val="2670"/>
              </a:lnSpc>
            </a:pPr>
            <a:r>
              <a:rPr sz="2350" spc="-50" dirty="0">
                <a:latin typeface="Microsoft Sans Serif"/>
                <a:cs typeface="Microsoft Sans Serif"/>
              </a:rPr>
              <a:t>5.6K</a:t>
            </a:r>
            <a:endParaRPr sz="2350">
              <a:latin typeface="Microsoft Sans Serif"/>
              <a:cs typeface="Microsoft Sans Serif"/>
            </a:endParaRPr>
          </a:p>
        </p:txBody>
      </p:sp>
      <p:sp>
        <p:nvSpPr>
          <p:cNvPr id="14" name="object 14"/>
          <p:cNvSpPr/>
          <p:nvPr/>
        </p:nvSpPr>
        <p:spPr>
          <a:xfrm>
            <a:off x="4537733" y="2141093"/>
            <a:ext cx="714375" cy="265430"/>
          </a:xfrm>
          <a:custGeom>
            <a:avLst/>
            <a:gdLst/>
            <a:ahLst/>
            <a:cxnLst/>
            <a:rect l="l" t="t" r="r" b="b"/>
            <a:pathLst>
              <a:path w="714375" h="265430">
                <a:moveTo>
                  <a:pt x="713972" y="265407"/>
                </a:moveTo>
                <a:lnTo>
                  <a:pt x="0" y="265407"/>
                </a:lnTo>
              </a:path>
              <a:path w="714375" h="265430">
                <a:moveTo>
                  <a:pt x="365693" y="0"/>
                </a:moveTo>
                <a:lnTo>
                  <a:pt x="365693" y="265407"/>
                </a:lnTo>
              </a:path>
            </a:pathLst>
          </a:custGeom>
          <a:ln w="33122">
            <a:solidFill>
              <a:srgbClr val="800000"/>
            </a:solidFill>
          </a:ln>
        </p:spPr>
        <p:txBody>
          <a:bodyPr wrap="square" lIns="0" tIns="0" rIns="0" bIns="0" rtlCol="0"/>
          <a:lstStyle/>
          <a:p>
            <a:endParaRPr/>
          </a:p>
        </p:txBody>
      </p:sp>
      <p:sp>
        <p:nvSpPr>
          <p:cNvPr id="15" name="object 15"/>
          <p:cNvSpPr/>
          <p:nvPr/>
        </p:nvSpPr>
        <p:spPr>
          <a:xfrm>
            <a:off x="4781528" y="2539205"/>
            <a:ext cx="243840" cy="379730"/>
          </a:xfrm>
          <a:custGeom>
            <a:avLst/>
            <a:gdLst/>
            <a:ahLst/>
            <a:cxnLst/>
            <a:rect l="l" t="t" r="r" b="b"/>
            <a:pathLst>
              <a:path w="243839" h="379730">
                <a:moveTo>
                  <a:pt x="243795" y="0"/>
                </a:moveTo>
                <a:lnTo>
                  <a:pt x="0" y="0"/>
                </a:lnTo>
              </a:path>
              <a:path w="243839" h="379730">
                <a:moveTo>
                  <a:pt x="121897" y="0"/>
                </a:moveTo>
                <a:lnTo>
                  <a:pt x="121897" y="132703"/>
                </a:lnTo>
              </a:path>
              <a:path w="243839" h="379730">
                <a:moveTo>
                  <a:pt x="121897" y="379153"/>
                </a:moveTo>
                <a:lnTo>
                  <a:pt x="121897" y="132703"/>
                </a:lnTo>
              </a:path>
            </a:pathLst>
          </a:custGeom>
          <a:ln w="33122">
            <a:solidFill>
              <a:srgbClr val="800000"/>
            </a:solidFill>
          </a:ln>
        </p:spPr>
        <p:txBody>
          <a:bodyPr wrap="square" lIns="0" tIns="0" rIns="0" bIns="0" rtlCol="0"/>
          <a:lstStyle/>
          <a:p>
            <a:endParaRPr/>
          </a:p>
        </p:txBody>
      </p:sp>
      <p:grpSp>
        <p:nvGrpSpPr>
          <p:cNvPr id="16" name="object 16"/>
          <p:cNvGrpSpPr/>
          <p:nvPr/>
        </p:nvGrpSpPr>
        <p:grpSpPr>
          <a:xfrm>
            <a:off x="6940088" y="1556713"/>
            <a:ext cx="332105" cy="140970"/>
            <a:chOff x="6940088" y="1556713"/>
            <a:chExt cx="332105" cy="140970"/>
          </a:xfrm>
        </p:grpSpPr>
        <p:sp>
          <p:nvSpPr>
            <p:cNvPr id="17" name="object 17"/>
            <p:cNvSpPr/>
            <p:nvPr/>
          </p:nvSpPr>
          <p:spPr>
            <a:xfrm>
              <a:off x="7045344" y="1629236"/>
              <a:ext cx="226695" cy="0"/>
            </a:xfrm>
            <a:custGeom>
              <a:avLst/>
              <a:gdLst/>
              <a:ahLst/>
              <a:cxnLst/>
              <a:rect l="l" t="t" r="r" b="b"/>
              <a:pathLst>
                <a:path w="226695">
                  <a:moveTo>
                    <a:pt x="226381" y="0"/>
                  </a:moveTo>
                  <a:lnTo>
                    <a:pt x="0" y="0"/>
                  </a:lnTo>
                </a:path>
              </a:pathLst>
            </a:custGeom>
            <a:ln w="34528">
              <a:solidFill>
                <a:srgbClr val="800000"/>
              </a:solidFill>
            </a:ln>
          </p:spPr>
          <p:txBody>
            <a:bodyPr wrap="square" lIns="0" tIns="0" rIns="0" bIns="0" rtlCol="0"/>
            <a:lstStyle/>
            <a:p>
              <a:endParaRPr/>
            </a:p>
          </p:txBody>
        </p:sp>
        <p:pic>
          <p:nvPicPr>
            <p:cNvPr id="18" name="object 18"/>
            <p:cNvPicPr/>
            <p:nvPr/>
          </p:nvPicPr>
          <p:blipFill>
            <a:blip r:embed="rId2" cstate="print"/>
            <a:stretch>
              <a:fillRect/>
            </a:stretch>
          </p:blipFill>
          <p:spPr>
            <a:xfrm>
              <a:off x="6940088" y="1556713"/>
              <a:ext cx="131799" cy="140674"/>
            </a:xfrm>
            <a:prstGeom prst="rect">
              <a:avLst/>
            </a:prstGeom>
          </p:spPr>
        </p:pic>
      </p:grpSp>
      <p:sp>
        <p:nvSpPr>
          <p:cNvPr id="19" name="object 19"/>
          <p:cNvSpPr txBox="1"/>
          <p:nvPr/>
        </p:nvSpPr>
        <p:spPr>
          <a:xfrm>
            <a:off x="5342096" y="2323832"/>
            <a:ext cx="793750" cy="328930"/>
          </a:xfrm>
          <a:prstGeom prst="rect">
            <a:avLst/>
          </a:prstGeom>
        </p:spPr>
        <p:txBody>
          <a:bodyPr vert="horz" wrap="square" lIns="0" tIns="11430" rIns="0" bIns="0" rtlCol="0">
            <a:spAutoFit/>
          </a:bodyPr>
          <a:lstStyle/>
          <a:p>
            <a:pPr marL="12700">
              <a:lnSpc>
                <a:spcPct val="100000"/>
              </a:lnSpc>
              <a:spcBef>
                <a:spcPts val="90"/>
              </a:spcBef>
            </a:pPr>
            <a:r>
              <a:rPr sz="2000" spc="-114" dirty="0">
                <a:latin typeface="Microsoft Sans Serif"/>
                <a:cs typeface="Microsoft Sans Serif"/>
              </a:rPr>
              <a:t>E=12</a:t>
            </a:r>
            <a:r>
              <a:rPr sz="2000" spc="5" dirty="0">
                <a:latin typeface="Microsoft Sans Serif"/>
                <a:cs typeface="Microsoft Sans Serif"/>
              </a:rPr>
              <a:t> </a:t>
            </a:r>
            <a:r>
              <a:rPr sz="2000" spc="-50" dirty="0">
                <a:latin typeface="Microsoft Sans Serif"/>
                <a:cs typeface="Microsoft Sans Serif"/>
              </a:rPr>
              <a:t>V</a:t>
            </a:r>
            <a:endParaRPr sz="2000">
              <a:latin typeface="Microsoft Sans Serif"/>
              <a:cs typeface="Microsoft Sans Serif"/>
            </a:endParaRPr>
          </a:p>
        </p:txBody>
      </p:sp>
      <p:sp>
        <p:nvSpPr>
          <p:cNvPr id="20" name="object 20"/>
          <p:cNvSpPr txBox="1"/>
          <p:nvPr/>
        </p:nvSpPr>
        <p:spPr>
          <a:xfrm>
            <a:off x="7874691" y="2257411"/>
            <a:ext cx="862965" cy="511175"/>
          </a:xfrm>
          <a:prstGeom prst="rect">
            <a:avLst/>
          </a:prstGeom>
        </p:spPr>
        <p:txBody>
          <a:bodyPr vert="horz" wrap="square" lIns="0" tIns="17145" rIns="0" bIns="0" rtlCol="0">
            <a:spAutoFit/>
          </a:bodyPr>
          <a:lstStyle/>
          <a:p>
            <a:pPr marL="38100">
              <a:lnSpc>
                <a:spcPct val="100000"/>
              </a:lnSpc>
              <a:spcBef>
                <a:spcPts val="135"/>
              </a:spcBef>
            </a:pPr>
            <a:r>
              <a:rPr sz="3150" b="1" spc="-65" dirty="0">
                <a:solidFill>
                  <a:srgbClr val="FF0000"/>
                </a:solidFill>
                <a:latin typeface="Times New Roman"/>
                <a:cs typeface="Times New Roman"/>
              </a:rPr>
              <a:t>V</a:t>
            </a:r>
            <a:r>
              <a:rPr sz="3075" b="1" spc="-97" baseline="-12195" dirty="0">
                <a:solidFill>
                  <a:srgbClr val="FF0000"/>
                </a:solidFill>
                <a:latin typeface="Times New Roman"/>
                <a:cs typeface="Times New Roman"/>
              </a:rPr>
              <a:t>0</a:t>
            </a:r>
            <a:r>
              <a:rPr sz="3150" b="1" spc="-65" dirty="0">
                <a:solidFill>
                  <a:srgbClr val="FF0000"/>
                </a:solidFill>
                <a:latin typeface="Times New Roman"/>
                <a:cs typeface="Times New Roman"/>
              </a:rPr>
              <a:t>=?</a:t>
            </a:r>
            <a:endParaRPr sz="3150">
              <a:latin typeface="Times New Roman"/>
              <a:cs typeface="Times New Roman"/>
            </a:endParaRPr>
          </a:p>
        </p:txBody>
      </p:sp>
      <p:sp>
        <p:nvSpPr>
          <p:cNvPr id="21" name="object 21"/>
          <p:cNvSpPr/>
          <p:nvPr/>
        </p:nvSpPr>
        <p:spPr>
          <a:xfrm>
            <a:off x="7759316" y="1629236"/>
            <a:ext cx="505459" cy="701675"/>
          </a:xfrm>
          <a:custGeom>
            <a:avLst/>
            <a:gdLst/>
            <a:ahLst/>
            <a:cxnLst/>
            <a:rect l="l" t="t" r="r" b="b"/>
            <a:pathLst>
              <a:path w="505459" h="701675">
                <a:moveTo>
                  <a:pt x="0" y="0"/>
                </a:moveTo>
                <a:lnTo>
                  <a:pt x="505005" y="0"/>
                </a:lnTo>
              </a:path>
              <a:path w="505459" h="701675">
                <a:moveTo>
                  <a:pt x="505005" y="0"/>
                </a:moveTo>
                <a:lnTo>
                  <a:pt x="505005" y="701434"/>
                </a:lnTo>
              </a:path>
            </a:pathLst>
          </a:custGeom>
          <a:ln w="12123">
            <a:solidFill>
              <a:srgbClr val="FF0000"/>
            </a:solidFill>
            <a:prstDash val="dot"/>
          </a:ln>
        </p:spPr>
        <p:txBody>
          <a:bodyPr wrap="square" lIns="0" tIns="0" rIns="0" bIns="0" rtlCol="0"/>
          <a:lstStyle/>
          <a:p>
            <a:endParaRPr/>
          </a:p>
        </p:txBody>
      </p:sp>
      <p:sp>
        <p:nvSpPr>
          <p:cNvPr id="22" name="object 22"/>
          <p:cNvSpPr/>
          <p:nvPr/>
        </p:nvSpPr>
        <p:spPr>
          <a:xfrm>
            <a:off x="7759317" y="2709824"/>
            <a:ext cx="505459" cy="739775"/>
          </a:xfrm>
          <a:custGeom>
            <a:avLst/>
            <a:gdLst/>
            <a:ahLst/>
            <a:cxnLst/>
            <a:rect l="l" t="t" r="r" b="b"/>
            <a:pathLst>
              <a:path w="505459" h="739775">
                <a:moveTo>
                  <a:pt x="0" y="739349"/>
                </a:moveTo>
                <a:lnTo>
                  <a:pt x="505005" y="739349"/>
                </a:lnTo>
              </a:path>
              <a:path w="505459" h="739775">
                <a:moveTo>
                  <a:pt x="505005" y="739349"/>
                </a:moveTo>
                <a:lnTo>
                  <a:pt x="505004" y="0"/>
                </a:lnTo>
              </a:path>
            </a:pathLst>
          </a:custGeom>
          <a:ln w="12123">
            <a:solidFill>
              <a:srgbClr val="FF0000"/>
            </a:solidFill>
            <a:prstDash val="dot"/>
          </a:ln>
        </p:spPr>
        <p:txBody>
          <a:bodyPr wrap="square" lIns="0" tIns="0" rIns="0" bIns="0" rtlCol="0"/>
          <a:lstStyle/>
          <a:p>
            <a:endParaRPr/>
          </a:p>
        </p:txBody>
      </p:sp>
      <p:sp>
        <p:nvSpPr>
          <p:cNvPr id="23" name="object 23"/>
          <p:cNvSpPr txBox="1"/>
          <p:nvPr/>
        </p:nvSpPr>
        <p:spPr>
          <a:xfrm>
            <a:off x="6041860" y="2839285"/>
            <a:ext cx="793115" cy="511175"/>
          </a:xfrm>
          <a:prstGeom prst="rect">
            <a:avLst/>
          </a:prstGeom>
        </p:spPr>
        <p:txBody>
          <a:bodyPr vert="horz" wrap="square" lIns="0" tIns="17145" rIns="0" bIns="0" rtlCol="0">
            <a:spAutoFit/>
          </a:bodyPr>
          <a:lstStyle/>
          <a:p>
            <a:pPr marL="38100">
              <a:lnSpc>
                <a:spcPct val="100000"/>
              </a:lnSpc>
              <a:spcBef>
                <a:spcPts val="135"/>
              </a:spcBef>
            </a:pPr>
            <a:r>
              <a:rPr sz="3150" b="1" spc="-45" dirty="0">
                <a:solidFill>
                  <a:srgbClr val="FF0000"/>
                </a:solidFill>
                <a:latin typeface="Times New Roman"/>
                <a:cs typeface="Times New Roman"/>
              </a:rPr>
              <a:t>I</a:t>
            </a:r>
            <a:r>
              <a:rPr sz="3075" b="1" spc="-67" baseline="-12195" dirty="0">
                <a:solidFill>
                  <a:srgbClr val="FF0000"/>
                </a:solidFill>
                <a:latin typeface="Times New Roman"/>
                <a:cs typeface="Times New Roman"/>
              </a:rPr>
              <a:t>D</a:t>
            </a:r>
            <a:r>
              <a:rPr sz="3150" b="1" spc="-45" dirty="0">
                <a:solidFill>
                  <a:srgbClr val="FF0000"/>
                </a:solidFill>
                <a:latin typeface="Times New Roman"/>
                <a:cs typeface="Times New Roman"/>
              </a:rPr>
              <a:t>=?</a:t>
            </a:r>
            <a:endParaRPr sz="3150">
              <a:latin typeface="Times New Roman"/>
              <a:cs typeface="Times New Roman"/>
            </a:endParaRPr>
          </a:p>
        </p:txBody>
      </p:sp>
      <p:sp>
        <p:nvSpPr>
          <p:cNvPr id="24" name="object 24"/>
          <p:cNvSpPr/>
          <p:nvPr/>
        </p:nvSpPr>
        <p:spPr>
          <a:xfrm>
            <a:off x="6348785" y="3335427"/>
            <a:ext cx="261620" cy="247015"/>
          </a:xfrm>
          <a:custGeom>
            <a:avLst/>
            <a:gdLst/>
            <a:ahLst/>
            <a:cxnLst/>
            <a:rect l="l" t="t" r="r" b="b"/>
            <a:pathLst>
              <a:path w="261620" h="247014">
                <a:moveTo>
                  <a:pt x="261209" y="246449"/>
                </a:moveTo>
                <a:lnTo>
                  <a:pt x="0" y="113746"/>
                </a:lnTo>
                <a:lnTo>
                  <a:pt x="261209" y="0"/>
                </a:lnTo>
              </a:path>
            </a:pathLst>
          </a:custGeom>
          <a:ln w="36461">
            <a:solidFill>
              <a:srgbClr val="FF0000"/>
            </a:solidFill>
          </a:ln>
        </p:spPr>
        <p:txBody>
          <a:bodyPr wrap="square" lIns="0" tIns="0" rIns="0" bIns="0" rtlCol="0"/>
          <a:lstStyle/>
          <a:p>
            <a:endParaRPr/>
          </a:p>
        </p:txBody>
      </p:sp>
      <p:pic>
        <p:nvPicPr>
          <p:cNvPr id="25" name="object 25"/>
          <p:cNvPicPr/>
          <p:nvPr/>
        </p:nvPicPr>
        <p:blipFill>
          <a:blip r:embed="rId3" cstate="print"/>
          <a:stretch>
            <a:fillRect/>
          </a:stretch>
        </p:blipFill>
        <p:spPr>
          <a:xfrm>
            <a:off x="6545137" y="1556711"/>
            <a:ext cx="132035" cy="140677"/>
          </a:xfrm>
          <a:prstGeom prst="rect">
            <a:avLst/>
          </a:prstGeom>
        </p:spPr>
      </p:pic>
      <p:sp>
        <p:nvSpPr>
          <p:cNvPr id="26" name="object 26"/>
          <p:cNvSpPr txBox="1"/>
          <p:nvPr/>
        </p:nvSpPr>
        <p:spPr>
          <a:xfrm>
            <a:off x="5296471" y="1205440"/>
            <a:ext cx="210820" cy="450215"/>
          </a:xfrm>
          <a:prstGeom prst="rect">
            <a:avLst/>
          </a:prstGeom>
        </p:spPr>
        <p:txBody>
          <a:bodyPr vert="horz" wrap="square" lIns="0" tIns="17145" rIns="0" bIns="0" rtlCol="0">
            <a:spAutoFit/>
          </a:bodyPr>
          <a:lstStyle/>
          <a:p>
            <a:pPr marL="12700">
              <a:lnSpc>
                <a:spcPct val="100000"/>
              </a:lnSpc>
              <a:spcBef>
                <a:spcPts val="135"/>
              </a:spcBef>
            </a:pPr>
            <a:r>
              <a:rPr sz="2750" b="1" spc="-60" dirty="0">
                <a:latin typeface="Times New Roman"/>
                <a:cs typeface="Times New Roman"/>
              </a:rPr>
              <a:t>+</a:t>
            </a:r>
            <a:endParaRPr sz="2750">
              <a:latin typeface="Times New Roman"/>
              <a:cs typeface="Times New Roman"/>
            </a:endParaRPr>
          </a:p>
        </p:txBody>
      </p:sp>
      <p:sp>
        <p:nvSpPr>
          <p:cNvPr id="27" name="object 27"/>
          <p:cNvSpPr txBox="1"/>
          <p:nvPr/>
        </p:nvSpPr>
        <p:spPr>
          <a:xfrm>
            <a:off x="6415260" y="1241308"/>
            <a:ext cx="210820" cy="450215"/>
          </a:xfrm>
          <a:prstGeom prst="rect">
            <a:avLst/>
          </a:prstGeom>
        </p:spPr>
        <p:txBody>
          <a:bodyPr vert="horz" wrap="square" lIns="0" tIns="17145" rIns="0" bIns="0" rtlCol="0">
            <a:spAutoFit/>
          </a:bodyPr>
          <a:lstStyle/>
          <a:p>
            <a:pPr marL="12700">
              <a:lnSpc>
                <a:spcPct val="100000"/>
              </a:lnSpc>
              <a:spcBef>
                <a:spcPts val="135"/>
              </a:spcBef>
            </a:pPr>
            <a:r>
              <a:rPr sz="2750" b="1" spc="-60" dirty="0">
                <a:latin typeface="Times New Roman"/>
                <a:cs typeface="Times New Roman"/>
              </a:rPr>
              <a:t>+</a:t>
            </a:r>
            <a:endParaRPr sz="2750">
              <a:latin typeface="Times New Roman"/>
              <a:cs typeface="Times New Roman"/>
            </a:endParaRPr>
          </a:p>
        </p:txBody>
      </p:sp>
      <p:sp>
        <p:nvSpPr>
          <p:cNvPr id="28" name="object 28"/>
          <p:cNvSpPr txBox="1"/>
          <p:nvPr/>
        </p:nvSpPr>
        <p:spPr>
          <a:xfrm>
            <a:off x="5405158" y="933714"/>
            <a:ext cx="749935" cy="450215"/>
          </a:xfrm>
          <a:prstGeom prst="rect">
            <a:avLst/>
          </a:prstGeom>
        </p:spPr>
        <p:txBody>
          <a:bodyPr vert="horz" wrap="square" lIns="0" tIns="17145" rIns="0" bIns="0" rtlCol="0">
            <a:spAutoFit/>
          </a:bodyPr>
          <a:lstStyle/>
          <a:p>
            <a:pPr marL="38100">
              <a:lnSpc>
                <a:spcPct val="100000"/>
              </a:lnSpc>
              <a:spcBef>
                <a:spcPts val="135"/>
              </a:spcBef>
            </a:pPr>
            <a:r>
              <a:rPr sz="4125" b="1" spc="-30" baseline="8080" dirty="0">
                <a:solidFill>
                  <a:srgbClr val="FF0000"/>
                </a:solidFill>
                <a:latin typeface="Times New Roman"/>
                <a:cs typeface="Times New Roman"/>
              </a:rPr>
              <a:t>V</a:t>
            </a:r>
            <a:r>
              <a:rPr sz="1800" b="1" spc="-20" dirty="0">
                <a:solidFill>
                  <a:srgbClr val="FF0000"/>
                </a:solidFill>
                <a:latin typeface="Times New Roman"/>
                <a:cs typeface="Times New Roman"/>
              </a:rPr>
              <a:t>D1</a:t>
            </a:r>
            <a:r>
              <a:rPr sz="4125" b="1" spc="-30" baseline="-15151" dirty="0">
                <a:latin typeface="Times New Roman"/>
                <a:cs typeface="Times New Roman"/>
              </a:rPr>
              <a:t>_</a:t>
            </a:r>
            <a:endParaRPr sz="4125" baseline="-15151">
              <a:latin typeface="Times New Roman"/>
              <a:cs typeface="Times New Roman"/>
            </a:endParaRPr>
          </a:p>
        </p:txBody>
      </p:sp>
      <p:sp>
        <p:nvSpPr>
          <p:cNvPr id="29" name="object 29"/>
          <p:cNvSpPr txBox="1"/>
          <p:nvPr/>
        </p:nvSpPr>
        <p:spPr>
          <a:xfrm>
            <a:off x="6416097" y="954694"/>
            <a:ext cx="916940" cy="450215"/>
          </a:xfrm>
          <a:prstGeom prst="rect">
            <a:avLst/>
          </a:prstGeom>
        </p:spPr>
        <p:txBody>
          <a:bodyPr vert="horz" wrap="square" lIns="0" tIns="17145" rIns="0" bIns="0" rtlCol="0">
            <a:spAutoFit/>
          </a:bodyPr>
          <a:lstStyle/>
          <a:p>
            <a:pPr marL="38100">
              <a:lnSpc>
                <a:spcPct val="100000"/>
              </a:lnSpc>
              <a:spcBef>
                <a:spcPts val="135"/>
              </a:spcBef>
            </a:pPr>
            <a:r>
              <a:rPr sz="2750" b="1" spc="-95" dirty="0">
                <a:solidFill>
                  <a:srgbClr val="FF0000"/>
                </a:solidFill>
                <a:latin typeface="Times New Roman"/>
                <a:cs typeface="Times New Roman"/>
              </a:rPr>
              <a:t>V</a:t>
            </a:r>
            <a:r>
              <a:rPr sz="2700" b="1" spc="-157" baseline="-12345" dirty="0">
                <a:solidFill>
                  <a:srgbClr val="FF0000"/>
                </a:solidFill>
                <a:latin typeface="Times New Roman"/>
                <a:cs typeface="Times New Roman"/>
              </a:rPr>
              <a:t>D</a:t>
            </a:r>
            <a:r>
              <a:rPr sz="2700" b="1" spc="-330" baseline="-12345" dirty="0">
                <a:solidFill>
                  <a:srgbClr val="FF0000"/>
                </a:solidFill>
                <a:latin typeface="Times New Roman"/>
                <a:cs typeface="Times New Roman"/>
              </a:rPr>
              <a:t>2</a:t>
            </a:r>
            <a:r>
              <a:rPr sz="4125" b="1" spc="-2032" baseline="-17171" dirty="0">
                <a:latin typeface="Times New Roman"/>
                <a:cs typeface="Times New Roman"/>
              </a:rPr>
              <a:t>_</a:t>
            </a:r>
            <a:r>
              <a:rPr sz="2750" b="1" spc="-105" dirty="0">
                <a:solidFill>
                  <a:srgbClr val="FF0000"/>
                </a:solidFill>
                <a:latin typeface="Times New Roman"/>
                <a:cs typeface="Times New Roman"/>
              </a:rPr>
              <a:t>=</a:t>
            </a:r>
            <a:r>
              <a:rPr sz="2750" b="1" spc="-95" dirty="0">
                <a:solidFill>
                  <a:srgbClr val="FF0000"/>
                </a:solidFill>
                <a:latin typeface="Times New Roman"/>
                <a:cs typeface="Times New Roman"/>
              </a:rPr>
              <a:t>?</a:t>
            </a:r>
            <a:endParaRPr sz="2750">
              <a:latin typeface="Times New Roman"/>
              <a:cs typeface="Times New Roman"/>
            </a:endParaRPr>
          </a:p>
        </p:txBody>
      </p:sp>
      <p:sp>
        <p:nvSpPr>
          <p:cNvPr id="30" name="object 30"/>
          <p:cNvSpPr txBox="1"/>
          <p:nvPr/>
        </p:nvSpPr>
        <p:spPr>
          <a:xfrm>
            <a:off x="7776299" y="1527923"/>
            <a:ext cx="482600" cy="450215"/>
          </a:xfrm>
          <a:prstGeom prst="rect">
            <a:avLst/>
          </a:prstGeom>
        </p:spPr>
        <p:txBody>
          <a:bodyPr vert="horz" wrap="square" lIns="0" tIns="17145" rIns="0" bIns="0" rtlCol="0">
            <a:spAutoFit/>
          </a:bodyPr>
          <a:lstStyle/>
          <a:p>
            <a:pPr marL="173355">
              <a:lnSpc>
                <a:spcPct val="100000"/>
              </a:lnSpc>
              <a:spcBef>
                <a:spcPts val="135"/>
              </a:spcBef>
            </a:pPr>
            <a:r>
              <a:rPr sz="2750" b="1" spc="-50" dirty="0">
                <a:latin typeface="Times New Roman"/>
                <a:cs typeface="Times New Roman"/>
              </a:rPr>
              <a:t>+</a:t>
            </a:r>
            <a:endParaRPr sz="2750">
              <a:latin typeface="Times New Roman"/>
              <a:cs typeface="Times New Roman"/>
            </a:endParaRPr>
          </a:p>
        </p:txBody>
      </p:sp>
      <p:sp>
        <p:nvSpPr>
          <p:cNvPr id="31" name="object 31"/>
          <p:cNvSpPr txBox="1"/>
          <p:nvPr/>
        </p:nvSpPr>
        <p:spPr>
          <a:xfrm>
            <a:off x="7776525" y="2889287"/>
            <a:ext cx="482600" cy="450215"/>
          </a:xfrm>
          <a:prstGeom prst="rect">
            <a:avLst/>
          </a:prstGeom>
        </p:spPr>
        <p:txBody>
          <a:bodyPr vert="horz" wrap="square" lIns="0" tIns="17145" rIns="0" bIns="0" rtlCol="0">
            <a:spAutoFit/>
          </a:bodyPr>
          <a:lstStyle/>
          <a:p>
            <a:pPr marL="193040">
              <a:lnSpc>
                <a:spcPct val="100000"/>
              </a:lnSpc>
              <a:spcBef>
                <a:spcPts val="135"/>
              </a:spcBef>
            </a:pPr>
            <a:r>
              <a:rPr sz="2750" b="1" spc="-50" dirty="0">
                <a:latin typeface="Times New Roman"/>
                <a:cs typeface="Times New Roman"/>
              </a:rPr>
              <a:t>_</a:t>
            </a:r>
            <a:endParaRPr sz="2750">
              <a:latin typeface="Times New Roman"/>
              <a:cs typeface="Times New Roman"/>
            </a:endParaRPr>
          </a:p>
        </p:txBody>
      </p:sp>
      <p:sp>
        <p:nvSpPr>
          <p:cNvPr id="32" name="object 32"/>
          <p:cNvSpPr txBox="1"/>
          <p:nvPr/>
        </p:nvSpPr>
        <p:spPr>
          <a:xfrm>
            <a:off x="4967394" y="1957808"/>
            <a:ext cx="215900" cy="772795"/>
          </a:xfrm>
          <a:prstGeom prst="rect">
            <a:avLst/>
          </a:prstGeom>
        </p:spPr>
        <p:txBody>
          <a:bodyPr vert="horz" wrap="square" lIns="0" tIns="17145" rIns="0" bIns="0" rtlCol="0">
            <a:spAutoFit/>
          </a:bodyPr>
          <a:lstStyle/>
          <a:p>
            <a:pPr marL="12700">
              <a:lnSpc>
                <a:spcPts val="2920"/>
              </a:lnSpc>
              <a:spcBef>
                <a:spcPts val="135"/>
              </a:spcBef>
            </a:pPr>
            <a:r>
              <a:rPr sz="2750" b="1" spc="-50" dirty="0">
                <a:latin typeface="Times New Roman"/>
                <a:cs typeface="Times New Roman"/>
              </a:rPr>
              <a:t>+</a:t>
            </a:r>
            <a:endParaRPr sz="2750">
              <a:latin typeface="Times New Roman"/>
              <a:cs typeface="Times New Roman"/>
            </a:endParaRPr>
          </a:p>
          <a:p>
            <a:pPr marL="40005">
              <a:lnSpc>
                <a:spcPts val="2920"/>
              </a:lnSpc>
            </a:pPr>
            <a:r>
              <a:rPr sz="2750" b="1" spc="-50" dirty="0">
                <a:latin typeface="Times New Roman"/>
                <a:cs typeface="Times New Roman"/>
              </a:rPr>
              <a:t>_</a:t>
            </a:r>
            <a:endParaRPr sz="2750">
              <a:latin typeface="Times New Roman"/>
              <a:cs typeface="Times New Roman"/>
            </a:endParaRPr>
          </a:p>
        </p:txBody>
      </p:sp>
      <p:grpSp>
        <p:nvGrpSpPr>
          <p:cNvPr id="33" name="object 33"/>
          <p:cNvGrpSpPr/>
          <p:nvPr/>
        </p:nvGrpSpPr>
        <p:grpSpPr>
          <a:xfrm>
            <a:off x="468966" y="1359480"/>
            <a:ext cx="3684270" cy="1801495"/>
            <a:chOff x="468966" y="1359480"/>
            <a:chExt cx="3684270" cy="1801495"/>
          </a:xfrm>
        </p:grpSpPr>
        <p:sp>
          <p:nvSpPr>
            <p:cNvPr id="34" name="object 34"/>
            <p:cNvSpPr/>
            <p:nvPr/>
          </p:nvSpPr>
          <p:spPr>
            <a:xfrm>
              <a:off x="483889" y="1595182"/>
              <a:ext cx="3654425" cy="1552575"/>
            </a:xfrm>
            <a:custGeom>
              <a:avLst/>
              <a:gdLst/>
              <a:ahLst/>
              <a:cxnLst/>
              <a:rect l="l" t="t" r="r" b="b"/>
              <a:pathLst>
                <a:path w="3654425" h="1552575">
                  <a:moveTo>
                    <a:pt x="1222481" y="0"/>
                  </a:moveTo>
                  <a:lnTo>
                    <a:pt x="1629975" y="0"/>
                  </a:lnTo>
                </a:path>
                <a:path w="3654425" h="1552575">
                  <a:moveTo>
                    <a:pt x="2852457" y="1330317"/>
                  </a:moveTo>
                  <a:lnTo>
                    <a:pt x="2852457" y="1552049"/>
                  </a:lnTo>
                </a:path>
                <a:path w="3654425" h="1552575">
                  <a:moveTo>
                    <a:pt x="611240" y="0"/>
                  </a:moveTo>
                  <a:lnTo>
                    <a:pt x="0" y="0"/>
                  </a:lnTo>
                </a:path>
                <a:path w="3654425" h="1552575">
                  <a:moveTo>
                    <a:pt x="2241216" y="0"/>
                  </a:moveTo>
                  <a:lnTo>
                    <a:pt x="2852457" y="0"/>
                  </a:lnTo>
                </a:path>
                <a:path w="3654425" h="1552575">
                  <a:moveTo>
                    <a:pt x="2852457" y="221732"/>
                  </a:moveTo>
                  <a:lnTo>
                    <a:pt x="2852457" y="0"/>
                  </a:lnTo>
                </a:path>
                <a:path w="3654425" h="1552575">
                  <a:moveTo>
                    <a:pt x="3653862" y="0"/>
                  </a:moveTo>
                  <a:lnTo>
                    <a:pt x="2852457" y="0"/>
                  </a:lnTo>
                </a:path>
              </a:pathLst>
            </a:custGeom>
            <a:ln w="28265">
              <a:solidFill>
                <a:srgbClr val="004000"/>
              </a:solidFill>
            </a:ln>
          </p:spPr>
          <p:txBody>
            <a:bodyPr wrap="square" lIns="0" tIns="0" rIns="0" bIns="0" rtlCol="0"/>
            <a:lstStyle/>
            <a:p>
              <a:endParaRPr/>
            </a:p>
          </p:txBody>
        </p:sp>
        <p:sp>
          <p:nvSpPr>
            <p:cNvPr id="35" name="object 35"/>
            <p:cNvSpPr/>
            <p:nvPr/>
          </p:nvSpPr>
          <p:spPr>
            <a:xfrm>
              <a:off x="1298877" y="1373450"/>
              <a:ext cx="203835" cy="443865"/>
            </a:xfrm>
            <a:custGeom>
              <a:avLst/>
              <a:gdLst/>
              <a:ahLst/>
              <a:cxnLst/>
              <a:rect l="l" t="t" r="r" b="b"/>
              <a:pathLst>
                <a:path w="203834" h="443864">
                  <a:moveTo>
                    <a:pt x="0" y="0"/>
                  </a:moveTo>
                  <a:lnTo>
                    <a:pt x="0" y="443465"/>
                  </a:lnTo>
                  <a:lnTo>
                    <a:pt x="203746" y="221732"/>
                  </a:lnTo>
                  <a:lnTo>
                    <a:pt x="0" y="0"/>
                  </a:lnTo>
                  <a:close/>
                </a:path>
              </a:pathLst>
            </a:custGeom>
            <a:solidFill>
              <a:srgbClr val="FFC000"/>
            </a:solidFill>
          </p:spPr>
          <p:txBody>
            <a:bodyPr wrap="square" lIns="0" tIns="0" rIns="0" bIns="0" rtlCol="0"/>
            <a:lstStyle/>
            <a:p>
              <a:endParaRPr/>
            </a:p>
          </p:txBody>
        </p:sp>
        <p:sp>
          <p:nvSpPr>
            <p:cNvPr id="36" name="object 36"/>
            <p:cNvSpPr/>
            <p:nvPr/>
          </p:nvSpPr>
          <p:spPr>
            <a:xfrm>
              <a:off x="1095130" y="1373450"/>
              <a:ext cx="611505" cy="443865"/>
            </a:xfrm>
            <a:custGeom>
              <a:avLst/>
              <a:gdLst/>
              <a:ahLst/>
              <a:cxnLst/>
              <a:rect l="l" t="t" r="r" b="b"/>
              <a:pathLst>
                <a:path w="611505" h="443864">
                  <a:moveTo>
                    <a:pt x="203746" y="0"/>
                  </a:moveTo>
                  <a:lnTo>
                    <a:pt x="203746" y="443465"/>
                  </a:lnTo>
                  <a:lnTo>
                    <a:pt x="407493" y="221732"/>
                  </a:lnTo>
                  <a:lnTo>
                    <a:pt x="203746" y="0"/>
                  </a:lnTo>
                  <a:close/>
                </a:path>
                <a:path w="611505" h="443864">
                  <a:moveTo>
                    <a:pt x="407493" y="0"/>
                  </a:moveTo>
                  <a:lnTo>
                    <a:pt x="407493" y="443465"/>
                  </a:lnTo>
                </a:path>
                <a:path w="611505" h="443864">
                  <a:moveTo>
                    <a:pt x="0" y="221732"/>
                  </a:moveTo>
                  <a:lnTo>
                    <a:pt x="203746" y="221732"/>
                  </a:lnTo>
                </a:path>
                <a:path w="611505" h="443864">
                  <a:moveTo>
                    <a:pt x="611240" y="221732"/>
                  </a:moveTo>
                  <a:lnTo>
                    <a:pt x="407493" y="221732"/>
                  </a:lnTo>
                </a:path>
              </a:pathLst>
            </a:custGeom>
            <a:ln w="28265">
              <a:solidFill>
                <a:srgbClr val="800000"/>
              </a:solidFill>
            </a:ln>
          </p:spPr>
          <p:txBody>
            <a:bodyPr wrap="square" lIns="0" tIns="0" rIns="0" bIns="0" rtlCol="0"/>
            <a:lstStyle/>
            <a:p>
              <a:endParaRPr/>
            </a:p>
          </p:txBody>
        </p:sp>
      </p:grpSp>
      <p:sp>
        <p:nvSpPr>
          <p:cNvPr id="37" name="object 37"/>
          <p:cNvSpPr txBox="1"/>
          <p:nvPr/>
        </p:nvSpPr>
        <p:spPr>
          <a:xfrm>
            <a:off x="1533553" y="1327439"/>
            <a:ext cx="257175" cy="262255"/>
          </a:xfrm>
          <a:prstGeom prst="rect">
            <a:avLst/>
          </a:prstGeom>
        </p:spPr>
        <p:txBody>
          <a:bodyPr vert="horz" wrap="square" lIns="0" tIns="12700" rIns="0" bIns="0" rtlCol="0">
            <a:spAutoFit/>
          </a:bodyPr>
          <a:lstStyle/>
          <a:p>
            <a:pPr marL="12700">
              <a:lnSpc>
                <a:spcPct val="100000"/>
              </a:lnSpc>
              <a:spcBef>
                <a:spcPts val="100"/>
              </a:spcBef>
            </a:pPr>
            <a:r>
              <a:rPr sz="1550" spc="-65" dirty="0">
                <a:latin typeface="Microsoft Sans Serif"/>
                <a:cs typeface="Microsoft Sans Serif"/>
              </a:rPr>
              <a:t>D1</a:t>
            </a:r>
            <a:endParaRPr sz="1550">
              <a:latin typeface="Microsoft Sans Serif"/>
              <a:cs typeface="Microsoft Sans Serif"/>
            </a:endParaRPr>
          </a:p>
        </p:txBody>
      </p:sp>
      <p:sp>
        <p:nvSpPr>
          <p:cNvPr id="38" name="object 38"/>
          <p:cNvSpPr txBox="1"/>
          <p:nvPr/>
        </p:nvSpPr>
        <p:spPr>
          <a:xfrm>
            <a:off x="1289799" y="1052487"/>
            <a:ext cx="219075" cy="309245"/>
          </a:xfrm>
          <a:prstGeom prst="rect">
            <a:avLst/>
          </a:prstGeom>
        </p:spPr>
        <p:txBody>
          <a:bodyPr vert="horz" wrap="square" lIns="0" tIns="13970" rIns="0" bIns="0" rtlCol="0">
            <a:spAutoFit/>
          </a:bodyPr>
          <a:lstStyle/>
          <a:p>
            <a:pPr marL="12700">
              <a:lnSpc>
                <a:spcPct val="100000"/>
              </a:lnSpc>
              <a:spcBef>
                <a:spcPts val="110"/>
              </a:spcBef>
            </a:pPr>
            <a:r>
              <a:rPr sz="1850" spc="-50" dirty="0">
                <a:latin typeface="Microsoft Sans Serif"/>
                <a:cs typeface="Microsoft Sans Serif"/>
              </a:rPr>
              <a:t>Si</a:t>
            </a:r>
            <a:endParaRPr sz="1850">
              <a:latin typeface="Microsoft Sans Serif"/>
              <a:cs typeface="Microsoft Sans Serif"/>
            </a:endParaRPr>
          </a:p>
        </p:txBody>
      </p:sp>
      <p:grpSp>
        <p:nvGrpSpPr>
          <p:cNvPr id="39" name="object 39"/>
          <p:cNvGrpSpPr/>
          <p:nvPr/>
        </p:nvGrpSpPr>
        <p:grpSpPr>
          <a:xfrm>
            <a:off x="2098942" y="1359480"/>
            <a:ext cx="641350" cy="471805"/>
            <a:chOff x="2098942" y="1359480"/>
            <a:chExt cx="641350" cy="471805"/>
          </a:xfrm>
        </p:grpSpPr>
        <p:sp>
          <p:nvSpPr>
            <p:cNvPr id="40" name="object 40"/>
            <p:cNvSpPr/>
            <p:nvPr/>
          </p:nvSpPr>
          <p:spPr>
            <a:xfrm>
              <a:off x="2317612" y="1373450"/>
              <a:ext cx="203835" cy="443865"/>
            </a:xfrm>
            <a:custGeom>
              <a:avLst/>
              <a:gdLst/>
              <a:ahLst/>
              <a:cxnLst/>
              <a:rect l="l" t="t" r="r" b="b"/>
              <a:pathLst>
                <a:path w="203835" h="443864">
                  <a:moveTo>
                    <a:pt x="203746" y="0"/>
                  </a:moveTo>
                  <a:lnTo>
                    <a:pt x="0" y="221732"/>
                  </a:lnTo>
                  <a:lnTo>
                    <a:pt x="203746" y="443465"/>
                  </a:lnTo>
                  <a:lnTo>
                    <a:pt x="203746" y="0"/>
                  </a:lnTo>
                  <a:close/>
                </a:path>
              </a:pathLst>
            </a:custGeom>
            <a:solidFill>
              <a:srgbClr val="1F467C"/>
            </a:solidFill>
          </p:spPr>
          <p:txBody>
            <a:bodyPr wrap="square" lIns="0" tIns="0" rIns="0" bIns="0" rtlCol="0"/>
            <a:lstStyle/>
            <a:p>
              <a:endParaRPr/>
            </a:p>
          </p:txBody>
        </p:sp>
        <p:sp>
          <p:nvSpPr>
            <p:cNvPr id="41" name="object 41"/>
            <p:cNvSpPr/>
            <p:nvPr/>
          </p:nvSpPr>
          <p:spPr>
            <a:xfrm>
              <a:off x="2113865" y="1373450"/>
              <a:ext cx="611505" cy="443865"/>
            </a:xfrm>
            <a:custGeom>
              <a:avLst/>
              <a:gdLst/>
              <a:ahLst/>
              <a:cxnLst/>
              <a:rect l="l" t="t" r="r" b="b"/>
              <a:pathLst>
                <a:path w="611505" h="443864">
                  <a:moveTo>
                    <a:pt x="407493" y="443465"/>
                  </a:moveTo>
                  <a:lnTo>
                    <a:pt x="407493" y="0"/>
                  </a:lnTo>
                  <a:lnTo>
                    <a:pt x="203746" y="221732"/>
                  </a:lnTo>
                  <a:lnTo>
                    <a:pt x="407493" y="443465"/>
                  </a:lnTo>
                  <a:close/>
                </a:path>
                <a:path w="611505" h="443864">
                  <a:moveTo>
                    <a:pt x="203746" y="443465"/>
                  </a:moveTo>
                  <a:lnTo>
                    <a:pt x="203746" y="0"/>
                  </a:lnTo>
                </a:path>
                <a:path w="611505" h="443864">
                  <a:moveTo>
                    <a:pt x="611240" y="221732"/>
                  </a:moveTo>
                  <a:lnTo>
                    <a:pt x="407493" y="221732"/>
                  </a:lnTo>
                </a:path>
                <a:path w="611505" h="443864">
                  <a:moveTo>
                    <a:pt x="0" y="221732"/>
                  </a:moveTo>
                  <a:lnTo>
                    <a:pt x="203746" y="221732"/>
                  </a:lnTo>
                </a:path>
              </a:pathLst>
            </a:custGeom>
            <a:ln w="28265">
              <a:solidFill>
                <a:srgbClr val="800000"/>
              </a:solidFill>
            </a:ln>
          </p:spPr>
          <p:txBody>
            <a:bodyPr wrap="square" lIns="0" tIns="0" rIns="0" bIns="0" rtlCol="0"/>
            <a:lstStyle/>
            <a:p>
              <a:endParaRPr/>
            </a:p>
          </p:txBody>
        </p:sp>
      </p:grpSp>
      <p:sp>
        <p:nvSpPr>
          <p:cNvPr id="42" name="object 42"/>
          <p:cNvSpPr txBox="1"/>
          <p:nvPr/>
        </p:nvSpPr>
        <p:spPr>
          <a:xfrm>
            <a:off x="2560275" y="1303393"/>
            <a:ext cx="257175" cy="262255"/>
          </a:xfrm>
          <a:prstGeom prst="rect">
            <a:avLst/>
          </a:prstGeom>
        </p:spPr>
        <p:txBody>
          <a:bodyPr vert="horz" wrap="square" lIns="0" tIns="12700" rIns="0" bIns="0" rtlCol="0">
            <a:spAutoFit/>
          </a:bodyPr>
          <a:lstStyle/>
          <a:p>
            <a:pPr marL="12700">
              <a:lnSpc>
                <a:spcPct val="100000"/>
              </a:lnSpc>
              <a:spcBef>
                <a:spcPts val="100"/>
              </a:spcBef>
            </a:pPr>
            <a:r>
              <a:rPr sz="1550" spc="-65" dirty="0">
                <a:latin typeface="Microsoft Sans Serif"/>
                <a:cs typeface="Microsoft Sans Serif"/>
              </a:rPr>
              <a:t>D2</a:t>
            </a:r>
            <a:endParaRPr sz="1550">
              <a:latin typeface="Microsoft Sans Serif"/>
              <a:cs typeface="Microsoft Sans Serif"/>
            </a:endParaRPr>
          </a:p>
        </p:txBody>
      </p:sp>
      <p:sp>
        <p:nvSpPr>
          <p:cNvPr id="43" name="object 43"/>
          <p:cNvSpPr txBox="1"/>
          <p:nvPr/>
        </p:nvSpPr>
        <p:spPr>
          <a:xfrm>
            <a:off x="2241886" y="1025682"/>
            <a:ext cx="315595" cy="309245"/>
          </a:xfrm>
          <a:prstGeom prst="rect">
            <a:avLst/>
          </a:prstGeom>
        </p:spPr>
        <p:txBody>
          <a:bodyPr vert="horz" wrap="square" lIns="0" tIns="13970" rIns="0" bIns="0" rtlCol="0">
            <a:spAutoFit/>
          </a:bodyPr>
          <a:lstStyle/>
          <a:p>
            <a:pPr marL="12700">
              <a:lnSpc>
                <a:spcPct val="100000"/>
              </a:lnSpc>
              <a:spcBef>
                <a:spcPts val="110"/>
              </a:spcBef>
            </a:pPr>
            <a:r>
              <a:rPr sz="1850" spc="-70" dirty="0">
                <a:latin typeface="Microsoft Sans Serif"/>
                <a:cs typeface="Microsoft Sans Serif"/>
              </a:rPr>
              <a:t>Ge</a:t>
            </a:r>
            <a:endParaRPr sz="1850">
              <a:latin typeface="Microsoft Sans Serif"/>
              <a:cs typeface="Microsoft Sans Serif"/>
            </a:endParaRPr>
          </a:p>
        </p:txBody>
      </p:sp>
      <p:grpSp>
        <p:nvGrpSpPr>
          <p:cNvPr id="44" name="object 44"/>
          <p:cNvGrpSpPr/>
          <p:nvPr/>
        </p:nvGrpSpPr>
        <p:grpSpPr>
          <a:xfrm>
            <a:off x="3241195" y="1803262"/>
            <a:ext cx="190500" cy="1136015"/>
            <a:chOff x="3241195" y="1803262"/>
            <a:chExt cx="190500" cy="1136015"/>
          </a:xfrm>
        </p:grpSpPr>
        <p:sp>
          <p:nvSpPr>
            <p:cNvPr id="45" name="object 45"/>
            <p:cNvSpPr/>
            <p:nvPr/>
          </p:nvSpPr>
          <p:spPr>
            <a:xfrm>
              <a:off x="3254848" y="2038569"/>
              <a:ext cx="163195" cy="665480"/>
            </a:xfrm>
            <a:custGeom>
              <a:avLst/>
              <a:gdLst/>
              <a:ahLst/>
              <a:cxnLst/>
              <a:rect l="l" t="t" r="r" b="b"/>
              <a:pathLst>
                <a:path w="163195" h="665480">
                  <a:moveTo>
                    <a:pt x="162997" y="0"/>
                  </a:moveTo>
                  <a:lnTo>
                    <a:pt x="0" y="0"/>
                  </a:lnTo>
                  <a:lnTo>
                    <a:pt x="0" y="665198"/>
                  </a:lnTo>
                  <a:lnTo>
                    <a:pt x="162997" y="665198"/>
                  </a:lnTo>
                  <a:lnTo>
                    <a:pt x="162997" y="0"/>
                  </a:lnTo>
                  <a:close/>
                </a:path>
              </a:pathLst>
            </a:custGeom>
            <a:solidFill>
              <a:srgbClr val="C7C7AA"/>
            </a:solidFill>
          </p:spPr>
          <p:txBody>
            <a:bodyPr wrap="square" lIns="0" tIns="0" rIns="0" bIns="0" rtlCol="0"/>
            <a:lstStyle/>
            <a:p>
              <a:endParaRPr/>
            </a:p>
          </p:txBody>
        </p:sp>
        <p:sp>
          <p:nvSpPr>
            <p:cNvPr id="46" name="object 46"/>
            <p:cNvSpPr/>
            <p:nvPr/>
          </p:nvSpPr>
          <p:spPr>
            <a:xfrm>
              <a:off x="3254848" y="1816915"/>
              <a:ext cx="163195" cy="1108710"/>
            </a:xfrm>
            <a:custGeom>
              <a:avLst/>
              <a:gdLst/>
              <a:ahLst/>
              <a:cxnLst/>
              <a:rect l="l" t="t" r="r" b="b"/>
              <a:pathLst>
                <a:path w="163195" h="1108710">
                  <a:moveTo>
                    <a:pt x="0" y="886851"/>
                  </a:moveTo>
                  <a:lnTo>
                    <a:pt x="162997" y="886851"/>
                  </a:lnTo>
                  <a:lnTo>
                    <a:pt x="162997" y="221653"/>
                  </a:lnTo>
                  <a:lnTo>
                    <a:pt x="0" y="221653"/>
                  </a:lnTo>
                  <a:lnTo>
                    <a:pt x="0" y="886851"/>
                  </a:lnTo>
                  <a:close/>
                </a:path>
                <a:path w="163195" h="1108710">
                  <a:moveTo>
                    <a:pt x="81498" y="0"/>
                  </a:moveTo>
                  <a:lnTo>
                    <a:pt x="81498" y="221653"/>
                  </a:lnTo>
                </a:path>
                <a:path w="163195" h="1108710">
                  <a:moveTo>
                    <a:pt x="81498" y="1108584"/>
                  </a:moveTo>
                  <a:lnTo>
                    <a:pt x="81498" y="886851"/>
                  </a:lnTo>
                </a:path>
              </a:pathLst>
            </a:custGeom>
            <a:ln w="28265">
              <a:solidFill>
                <a:srgbClr val="800000"/>
              </a:solidFill>
            </a:ln>
          </p:spPr>
          <p:txBody>
            <a:bodyPr wrap="square" lIns="0" tIns="0" rIns="0" bIns="0" rtlCol="0"/>
            <a:lstStyle/>
            <a:p>
              <a:endParaRPr/>
            </a:p>
          </p:txBody>
        </p:sp>
      </p:grpSp>
      <p:sp>
        <p:nvSpPr>
          <p:cNvPr id="47" name="object 47"/>
          <p:cNvSpPr txBox="1"/>
          <p:nvPr/>
        </p:nvSpPr>
        <p:spPr>
          <a:xfrm>
            <a:off x="2970666" y="2204553"/>
            <a:ext cx="206375" cy="352425"/>
          </a:xfrm>
          <a:prstGeom prst="rect">
            <a:avLst/>
          </a:prstGeom>
        </p:spPr>
        <p:txBody>
          <a:bodyPr vert="horz" wrap="square" lIns="0" tIns="12065" rIns="0" bIns="0" rtlCol="0">
            <a:spAutoFit/>
          </a:bodyPr>
          <a:lstStyle/>
          <a:p>
            <a:pPr marL="12700">
              <a:lnSpc>
                <a:spcPct val="100000"/>
              </a:lnSpc>
              <a:spcBef>
                <a:spcPts val="95"/>
              </a:spcBef>
            </a:pPr>
            <a:r>
              <a:rPr sz="2150" spc="-75" dirty="0">
                <a:latin typeface="Microsoft Sans Serif"/>
                <a:cs typeface="Microsoft Sans Serif"/>
              </a:rPr>
              <a:t>R</a:t>
            </a:r>
            <a:endParaRPr sz="2150">
              <a:latin typeface="Microsoft Sans Serif"/>
              <a:cs typeface="Microsoft Sans Serif"/>
            </a:endParaRPr>
          </a:p>
        </p:txBody>
      </p:sp>
      <p:sp>
        <p:nvSpPr>
          <p:cNvPr id="48" name="object 48"/>
          <p:cNvSpPr txBox="1"/>
          <p:nvPr/>
        </p:nvSpPr>
        <p:spPr>
          <a:xfrm>
            <a:off x="3460565" y="2196856"/>
            <a:ext cx="547370" cy="356870"/>
          </a:xfrm>
          <a:prstGeom prst="rect">
            <a:avLst/>
          </a:prstGeom>
        </p:spPr>
        <p:txBody>
          <a:bodyPr vert="horz" wrap="square" lIns="0" tIns="15240" rIns="0" bIns="0" rtlCol="0">
            <a:spAutoFit/>
          </a:bodyPr>
          <a:lstStyle/>
          <a:p>
            <a:pPr marL="12700">
              <a:lnSpc>
                <a:spcPct val="100000"/>
              </a:lnSpc>
              <a:spcBef>
                <a:spcPts val="120"/>
              </a:spcBef>
            </a:pPr>
            <a:r>
              <a:rPr sz="2150" spc="-75" dirty="0">
                <a:latin typeface="Microsoft Sans Serif"/>
                <a:cs typeface="Microsoft Sans Serif"/>
              </a:rPr>
              <a:t>5.6K</a:t>
            </a:r>
            <a:endParaRPr sz="2150">
              <a:latin typeface="Microsoft Sans Serif"/>
              <a:cs typeface="Microsoft Sans Serif"/>
            </a:endParaRPr>
          </a:p>
        </p:txBody>
      </p:sp>
      <p:grpSp>
        <p:nvGrpSpPr>
          <p:cNvPr id="49" name="object 49"/>
          <p:cNvGrpSpPr/>
          <p:nvPr/>
        </p:nvGrpSpPr>
        <p:grpSpPr>
          <a:xfrm>
            <a:off x="435220" y="1537098"/>
            <a:ext cx="3764279" cy="1743710"/>
            <a:chOff x="435220" y="1537098"/>
            <a:chExt cx="3764279" cy="1743710"/>
          </a:xfrm>
        </p:grpSpPr>
        <p:sp>
          <p:nvSpPr>
            <p:cNvPr id="50" name="object 50"/>
            <p:cNvSpPr/>
            <p:nvPr/>
          </p:nvSpPr>
          <p:spPr>
            <a:xfrm>
              <a:off x="3132600" y="3058539"/>
              <a:ext cx="407670" cy="207010"/>
            </a:xfrm>
            <a:custGeom>
              <a:avLst/>
              <a:gdLst/>
              <a:ahLst/>
              <a:cxnLst/>
              <a:rect l="l" t="t" r="r" b="b"/>
              <a:pathLst>
                <a:path w="407670" h="207010">
                  <a:moveTo>
                    <a:pt x="203746" y="0"/>
                  </a:moveTo>
                  <a:lnTo>
                    <a:pt x="203746" y="206950"/>
                  </a:lnTo>
                </a:path>
                <a:path w="407670" h="207010">
                  <a:moveTo>
                    <a:pt x="0" y="206950"/>
                  </a:moveTo>
                  <a:lnTo>
                    <a:pt x="407493" y="206950"/>
                  </a:lnTo>
                </a:path>
              </a:pathLst>
            </a:custGeom>
            <a:ln w="28265">
              <a:solidFill>
                <a:srgbClr val="004000"/>
              </a:solidFill>
            </a:ln>
          </p:spPr>
          <p:txBody>
            <a:bodyPr wrap="square" lIns="0" tIns="0" rIns="0" bIns="0" rtlCol="0"/>
            <a:lstStyle/>
            <a:p>
              <a:endParaRPr/>
            </a:p>
          </p:txBody>
        </p:sp>
        <p:pic>
          <p:nvPicPr>
            <p:cNvPr id="51" name="object 51"/>
            <p:cNvPicPr/>
            <p:nvPr/>
          </p:nvPicPr>
          <p:blipFill>
            <a:blip r:embed="rId4" cstate="print"/>
            <a:stretch>
              <a:fillRect/>
            </a:stretch>
          </p:blipFill>
          <p:spPr>
            <a:xfrm>
              <a:off x="435220" y="1537098"/>
              <a:ext cx="109472" cy="116759"/>
            </a:xfrm>
            <a:prstGeom prst="rect">
              <a:avLst/>
            </a:prstGeom>
          </p:spPr>
        </p:pic>
        <p:pic>
          <p:nvPicPr>
            <p:cNvPr id="52" name="object 52"/>
            <p:cNvPicPr/>
            <p:nvPr/>
          </p:nvPicPr>
          <p:blipFill>
            <a:blip r:embed="rId5" cstate="print"/>
            <a:stretch>
              <a:fillRect/>
            </a:stretch>
          </p:blipFill>
          <p:spPr>
            <a:xfrm>
              <a:off x="4089571" y="1537098"/>
              <a:ext cx="109582" cy="116761"/>
            </a:xfrm>
            <a:prstGeom prst="rect">
              <a:avLst/>
            </a:prstGeom>
          </p:spPr>
        </p:pic>
        <p:pic>
          <p:nvPicPr>
            <p:cNvPr id="53" name="object 53"/>
            <p:cNvPicPr/>
            <p:nvPr/>
          </p:nvPicPr>
          <p:blipFill>
            <a:blip r:embed="rId5" cstate="print"/>
            <a:stretch>
              <a:fillRect/>
            </a:stretch>
          </p:blipFill>
          <p:spPr>
            <a:xfrm>
              <a:off x="3277480" y="1537098"/>
              <a:ext cx="109582" cy="116761"/>
            </a:xfrm>
            <a:prstGeom prst="rect">
              <a:avLst/>
            </a:prstGeom>
          </p:spPr>
        </p:pic>
      </p:grpSp>
      <p:sp>
        <p:nvSpPr>
          <p:cNvPr id="54" name="object 54"/>
          <p:cNvSpPr/>
          <p:nvPr/>
        </p:nvSpPr>
        <p:spPr>
          <a:xfrm>
            <a:off x="3227682" y="3383747"/>
            <a:ext cx="203835" cy="0"/>
          </a:xfrm>
          <a:custGeom>
            <a:avLst/>
            <a:gdLst/>
            <a:ahLst/>
            <a:cxnLst/>
            <a:rect l="l" t="t" r="r" b="b"/>
            <a:pathLst>
              <a:path w="203835">
                <a:moveTo>
                  <a:pt x="0" y="0"/>
                </a:moveTo>
                <a:lnTo>
                  <a:pt x="203746" y="0"/>
                </a:lnTo>
              </a:path>
            </a:pathLst>
          </a:custGeom>
          <a:ln w="29459">
            <a:solidFill>
              <a:srgbClr val="004000"/>
            </a:solidFill>
          </a:ln>
        </p:spPr>
        <p:txBody>
          <a:bodyPr wrap="square" lIns="0" tIns="0" rIns="0" bIns="0" rtlCol="0"/>
          <a:lstStyle/>
          <a:p>
            <a:endParaRPr/>
          </a:p>
        </p:txBody>
      </p:sp>
      <p:sp>
        <p:nvSpPr>
          <p:cNvPr id="55" name="object 55"/>
          <p:cNvSpPr/>
          <p:nvPr/>
        </p:nvSpPr>
        <p:spPr>
          <a:xfrm>
            <a:off x="3309180" y="3487222"/>
            <a:ext cx="41275" cy="0"/>
          </a:xfrm>
          <a:custGeom>
            <a:avLst/>
            <a:gdLst/>
            <a:ahLst/>
            <a:cxnLst/>
            <a:rect l="l" t="t" r="r" b="b"/>
            <a:pathLst>
              <a:path w="41275">
                <a:moveTo>
                  <a:pt x="0" y="0"/>
                </a:moveTo>
                <a:lnTo>
                  <a:pt x="40749" y="0"/>
                </a:lnTo>
              </a:path>
            </a:pathLst>
          </a:custGeom>
          <a:ln w="29459">
            <a:solidFill>
              <a:srgbClr val="004000"/>
            </a:solidFill>
          </a:ln>
        </p:spPr>
        <p:txBody>
          <a:bodyPr wrap="square" lIns="0" tIns="0" rIns="0" bIns="0" rtlCol="0"/>
          <a:lstStyle/>
          <a:p>
            <a:endParaRPr/>
          </a:p>
        </p:txBody>
      </p:sp>
      <p:sp>
        <p:nvSpPr>
          <p:cNvPr id="56" name="object 56"/>
          <p:cNvSpPr txBox="1"/>
          <p:nvPr/>
        </p:nvSpPr>
        <p:spPr>
          <a:xfrm>
            <a:off x="422453" y="1610279"/>
            <a:ext cx="668655" cy="356870"/>
          </a:xfrm>
          <a:prstGeom prst="rect">
            <a:avLst/>
          </a:prstGeom>
        </p:spPr>
        <p:txBody>
          <a:bodyPr vert="horz" wrap="square" lIns="0" tIns="15240" rIns="0" bIns="0" rtlCol="0">
            <a:spAutoFit/>
          </a:bodyPr>
          <a:lstStyle/>
          <a:p>
            <a:pPr marL="12700">
              <a:lnSpc>
                <a:spcPct val="100000"/>
              </a:lnSpc>
              <a:spcBef>
                <a:spcPts val="120"/>
              </a:spcBef>
            </a:pPr>
            <a:r>
              <a:rPr sz="2150" spc="-95" dirty="0">
                <a:latin typeface="Times New Roman"/>
                <a:cs typeface="Times New Roman"/>
              </a:rPr>
              <a:t>+12</a:t>
            </a:r>
            <a:r>
              <a:rPr sz="2150" spc="-25" dirty="0">
                <a:latin typeface="Times New Roman"/>
                <a:cs typeface="Times New Roman"/>
              </a:rPr>
              <a:t> </a:t>
            </a:r>
            <a:r>
              <a:rPr sz="2150" spc="-50" dirty="0">
                <a:latin typeface="Times New Roman"/>
                <a:cs typeface="Times New Roman"/>
              </a:rPr>
              <a:t>V</a:t>
            </a:r>
            <a:endParaRPr sz="2150">
              <a:latin typeface="Times New Roman"/>
              <a:cs typeface="Times New Roman"/>
            </a:endParaRPr>
          </a:p>
        </p:txBody>
      </p:sp>
      <p:sp>
        <p:nvSpPr>
          <p:cNvPr id="57" name="object 57"/>
          <p:cNvSpPr txBox="1"/>
          <p:nvPr/>
        </p:nvSpPr>
        <p:spPr>
          <a:xfrm>
            <a:off x="3594721" y="1109062"/>
            <a:ext cx="690245" cy="403860"/>
          </a:xfrm>
          <a:prstGeom prst="rect">
            <a:avLst/>
          </a:prstGeom>
        </p:spPr>
        <p:txBody>
          <a:bodyPr vert="horz" wrap="square" lIns="0" tIns="16510" rIns="0" bIns="0" rtlCol="0">
            <a:spAutoFit/>
          </a:bodyPr>
          <a:lstStyle/>
          <a:p>
            <a:pPr marL="38100">
              <a:lnSpc>
                <a:spcPct val="100000"/>
              </a:lnSpc>
              <a:spcBef>
                <a:spcPts val="130"/>
              </a:spcBef>
            </a:pPr>
            <a:r>
              <a:rPr sz="2450" b="1" spc="-35" dirty="0">
                <a:solidFill>
                  <a:srgbClr val="FF0000"/>
                </a:solidFill>
                <a:latin typeface="Times New Roman"/>
                <a:cs typeface="Times New Roman"/>
              </a:rPr>
              <a:t>V</a:t>
            </a:r>
            <a:r>
              <a:rPr sz="2400" b="1" spc="-52" baseline="-12152" dirty="0">
                <a:solidFill>
                  <a:srgbClr val="FF0000"/>
                </a:solidFill>
                <a:latin typeface="Times New Roman"/>
                <a:cs typeface="Times New Roman"/>
              </a:rPr>
              <a:t>0</a:t>
            </a:r>
            <a:r>
              <a:rPr sz="2450" b="1" spc="-35" dirty="0">
                <a:solidFill>
                  <a:srgbClr val="FF0000"/>
                </a:solidFill>
                <a:latin typeface="Times New Roman"/>
                <a:cs typeface="Times New Roman"/>
              </a:rPr>
              <a:t>=?</a:t>
            </a:r>
            <a:endParaRPr sz="2450">
              <a:latin typeface="Times New Roman"/>
              <a:cs typeface="Times New Roman"/>
            </a:endParaRPr>
          </a:p>
        </p:txBody>
      </p:sp>
      <p:grpSp>
        <p:nvGrpSpPr>
          <p:cNvPr id="58" name="object 58"/>
          <p:cNvGrpSpPr/>
          <p:nvPr/>
        </p:nvGrpSpPr>
        <p:grpSpPr>
          <a:xfrm>
            <a:off x="1122296" y="1890826"/>
            <a:ext cx="638810" cy="133350"/>
            <a:chOff x="1122296" y="1890826"/>
            <a:chExt cx="638810" cy="133350"/>
          </a:xfrm>
        </p:grpSpPr>
        <p:sp>
          <p:nvSpPr>
            <p:cNvPr id="59" name="object 59"/>
            <p:cNvSpPr/>
            <p:nvPr/>
          </p:nvSpPr>
          <p:spPr>
            <a:xfrm>
              <a:off x="1122296" y="1949955"/>
              <a:ext cx="475615" cy="0"/>
            </a:xfrm>
            <a:custGeom>
              <a:avLst/>
              <a:gdLst/>
              <a:ahLst/>
              <a:cxnLst/>
              <a:rect l="l" t="t" r="r" b="b"/>
              <a:pathLst>
                <a:path w="475615">
                  <a:moveTo>
                    <a:pt x="0" y="0"/>
                  </a:moveTo>
                  <a:lnTo>
                    <a:pt x="475409" y="0"/>
                  </a:lnTo>
                </a:path>
              </a:pathLst>
            </a:custGeom>
            <a:ln w="14782">
              <a:solidFill>
                <a:srgbClr val="000000"/>
              </a:solidFill>
            </a:ln>
          </p:spPr>
          <p:txBody>
            <a:bodyPr wrap="square" lIns="0" tIns="0" rIns="0" bIns="0" rtlCol="0"/>
            <a:lstStyle/>
            <a:p>
              <a:endParaRPr/>
            </a:p>
          </p:txBody>
        </p:sp>
        <p:sp>
          <p:nvSpPr>
            <p:cNvPr id="60" name="object 60"/>
            <p:cNvSpPr/>
            <p:nvPr/>
          </p:nvSpPr>
          <p:spPr>
            <a:xfrm>
              <a:off x="1584123" y="1890826"/>
              <a:ext cx="177165" cy="133350"/>
            </a:xfrm>
            <a:custGeom>
              <a:avLst/>
              <a:gdLst/>
              <a:ahLst/>
              <a:cxnLst/>
              <a:rect l="l" t="t" r="r" b="b"/>
              <a:pathLst>
                <a:path w="177164" h="133350">
                  <a:moveTo>
                    <a:pt x="0" y="0"/>
                  </a:moveTo>
                  <a:lnTo>
                    <a:pt x="0" y="133039"/>
                  </a:lnTo>
                  <a:lnTo>
                    <a:pt x="176580" y="59128"/>
                  </a:lnTo>
                  <a:lnTo>
                    <a:pt x="0" y="0"/>
                  </a:lnTo>
                  <a:close/>
                </a:path>
              </a:pathLst>
            </a:custGeom>
            <a:solidFill>
              <a:srgbClr val="000000"/>
            </a:solidFill>
          </p:spPr>
          <p:txBody>
            <a:bodyPr wrap="square" lIns="0" tIns="0" rIns="0" bIns="0" rtlCol="0"/>
            <a:lstStyle/>
            <a:p>
              <a:endParaRPr/>
            </a:p>
          </p:txBody>
        </p:sp>
      </p:grpSp>
      <p:sp>
        <p:nvSpPr>
          <p:cNvPr id="61" name="object 61"/>
          <p:cNvSpPr txBox="1"/>
          <p:nvPr/>
        </p:nvSpPr>
        <p:spPr>
          <a:xfrm>
            <a:off x="1157907" y="1919086"/>
            <a:ext cx="635000" cy="403860"/>
          </a:xfrm>
          <a:prstGeom prst="rect">
            <a:avLst/>
          </a:prstGeom>
        </p:spPr>
        <p:txBody>
          <a:bodyPr vert="horz" wrap="square" lIns="0" tIns="16510" rIns="0" bIns="0" rtlCol="0">
            <a:spAutoFit/>
          </a:bodyPr>
          <a:lstStyle/>
          <a:p>
            <a:pPr marL="38100">
              <a:lnSpc>
                <a:spcPct val="100000"/>
              </a:lnSpc>
              <a:spcBef>
                <a:spcPts val="130"/>
              </a:spcBef>
            </a:pPr>
            <a:r>
              <a:rPr sz="2450" b="1" spc="-25" dirty="0">
                <a:solidFill>
                  <a:srgbClr val="FF0000"/>
                </a:solidFill>
                <a:latin typeface="Times New Roman"/>
                <a:cs typeface="Times New Roman"/>
              </a:rPr>
              <a:t>I</a:t>
            </a:r>
            <a:r>
              <a:rPr sz="2400" b="1" spc="-37" baseline="-12152" dirty="0">
                <a:solidFill>
                  <a:srgbClr val="FF0000"/>
                </a:solidFill>
                <a:latin typeface="Times New Roman"/>
                <a:cs typeface="Times New Roman"/>
              </a:rPr>
              <a:t>D</a:t>
            </a:r>
            <a:r>
              <a:rPr sz="2450" b="1" spc="-25" dirty="0">
                <a:solidFill>
                  <a:srgbClr val="FF0000"/>
                </a:solidFill>
                <a:latin typeface="Times New Roman"/>
                <a:cs typeface="Times New Roman"/>
              </a:rPr>
              <a:t>=?</a:t>
            </a:r>
            <a:endParaRPr sz="2450">
              <a:latin typeface="Times New Roman"/>
              <a:cs typeface="Times New Roman"/>
            </a:endParaRPr>
          </a:p>
        </p:txBody>
      </p:sp>
      <p:sp>
        <p:nvSpPr>
          <p:cNvPr id="62" name="object 62"/>
          <p:cNvSpPr txBox="1"/>
          <p:nvPr/>
        </p:nvSpPr>
        <p:spPr>
          <a:xfrm>
            <a:off x="2037913" y="1807352"/>
            <a:ext cx="826135" cy="403860"/>
          </a:xfrm>
          <a:prstGeom prst="rect">
            <a:avLst/>
          </a:prstGeom>
        </p:spPr>
        <p:txBody>
          <a:bodyPr vert="horz" wrap="square" lIns="0" tIns="16510" rIns="0" bIns="0" rtlCol="0">
            <a:spAutoFit/>
          </a:bodyPr>
          <a:lstStyle/>
          <a:p>
            <a:pPr marL="38100">
              <a:lnSpc>
                <a:spcPct val="100000"/>
              </a:lnSpc>
              <a:spcBef>
                <a:spcPts val="130"/>
              </a:spcBef>
            </a:pPr>
            <a:r>
              <a:rPr sz="2450" b="1" spc="-45" dirty="0">
                <a:solidFill>
                  <a:srgbClr val="FF0000"/>
                </a:solidFill>
                <a:latin typeface="Times New Roman"/>
                <a:cs typeface="Times New Roman"/>
              </a:rPr>
              <a:t>V</a:t>
            </a:r>
            <a:r>
              <a:rPr sz="2400" b="1" spc="-67" baseline="-12152" dirty="0">
                <a:solidFill>
                  <a:srgbClr val="FF0000"/>
                </a:solidFill>
                <a:latin typeface="Times New Roman"/>
                <a:cs typeface="Times New Roman"/>
              </a:rPr>
              <a:t>D2</a:t>
            </a:r>
            <a:r>
              <a:rPr sz="2450" b="1" spc="-45" dirty="0">
                <a:solidFill>
                  <a:srgbClr val="FF0000"/>
                </a:solidFill>
                <a:latin typeface="Times New Roman"/>
                <a:cs typeface="Times New Roman"/>
              </a:rPr>
              <a:t>=?</a:t>
            </a:r>
            <a:endParaRPr sz="2450">
              <a:latin typeface="Times New Roman"/>
              <a:cs typeface="Times New Roman"/>
            </a:endParaRPr>
          </a:p>
        </p:txBody>
      </p:sp>
      <p:sp>
        <p:nvSpPr>
          <p:cNvPr id="63" name="object 63"/>
          <p:cNvSpPr txBox="1"/>
          <p:nvPr/>
        </p:nvSpPr>
        <p:spPr>
          <a:xfrm>
            <a:off x="2047557" y="1528087"/>
            <a:ext cx="759460" cy="403860"/>
          </a:xfrm>
          <a:prstGeom prst="rect">
            <a:avLst/>
          </a:prstGeom>
        </p:spPr>
        <p:txBody>
          <a:bodyPr vert="horz" wrap="square" lIns="0" tIns="16510" rIns="0" bIns="0" rtlCol="0">
            <a:spAutoFit/>
          </a:bodyPr>
          <a:lstStyle/>
          <a:p>
            <a:pPr marL="12700">
              <a:lnSpc>
                <a:spcPct val="100000"/>
              </a:lnSpc>
              <a:spcBef>
                <a:spcPts val="130"/>
              </a:spcBef>
              <a:tabLst>
                <a:tab pos="649605" algn="l"/>
              </a:tabLst>
            </a:pPr>
            <a:r>
              <a:rPr sz="2450" b="1" spc="-50" dirty="0">
                <a:solidFill>
                  <a:srgbClr val="FF0000"/>
                </a:solidFill>
                <a:latin typeface="Times New Roman"/>
                <a:cs typeface="Times New Roman"/>
              </a:rPr>
              <a:t>+</a:t>
            </a:r>
            <a:r>
              <a:rPr sz="2450" b="1" dirty="0">
                <a:solidFill>
                  <a:srgbClr val="FF0000"/>
                </a:solidFill>
                <a:latin typeface="Times New Roman"/>
                <a:cs typeface="Times New Roman"/>
              </a:rPr>
              <a:t>	</a:t>
            </a:r>
            <a:r>
              <a:rPr sz="2450" b="1" spc="-50" dirty="0">
                <a:solidFill>
                  <a:srgbClr val="FF0000"/>
                </a:solidFill>
                <a:latin typeface="Times New Roman"/>
                <a:cs typeface="Times New Roman"/>
              </a:rPr>
              <a:t>-</a:t>
            </a:r>
            <a:endParaRPr sz="2450">
              <a:latin typeface="Times New Roman"/>
              <a:cs typeface="Times New Roman"/>
            </a:endParaRPr>
          </a:p>
        </p:txBody>
      </p:sp>
      <p:sp>
        <p:nvSpPr>
          <p:cNvPr id="64" name="object 64"/>
          <p:cNvSpPr txBox="1">
            <a:spLocks noGrp="1"/>
          </p:cNvSpPr>
          <p:nvPr>
            <p:ph type="title"/>
          </p:nvPr>
        </p:nvSpPr>
        <p:spPr>
          <a:xfrm>
            <a:off x="206349" y="280162"/>
            <a:ext cx="5561965" cy="513715"/>
          </a:xfrm>
          <a:prstGeom prst="rect">
            <a:avLst/>
          </a:prstGeom>
        </p:spPr>
        <p:txBody>
          <a:bodyPr vert="horz" wrap="square" lIns="0" tIns="12700" rIns="0" bIns="0" rtlCol="0">
            <a:spAutoFit/>
          </a:bodyPr>
          <a:lstStyle/>
          <a:p>
            <a:pPr marL="38100">
              <a:lnSpc>
                <a:spcPct val="100000"/>
              </a:lnSpc>
              <a:spcBef>
                <a:spcPts val="100"/>
              </a:spcBef>
            </a:pPr>
            <a:r>
              <a:rPr sz="3200" b="1" dirty="0">
                <a:latin typeface="Times New Roman"/>
                <a:cs typeface="Times New Roman"/>
              </a:rPr>
              <a:t>Örnek:</a:t>
            </a:r>
            <a:r>
              <a:rPr sz="3200" b="1" spc="-15" dirty="0">
                <a:latin typeface="Times New Roman"/>
                <a:cs typeface="Times New Roman"/>
              </a:rPr>
              <a:t> </a:t>
            </a:r>
            <a:r>
              <a:rPr sz="3200" b="1" dirty="0">
                <a:solidFill>
                  <a:srgbClr val="000000"/>
                </a:solidFill>
                <a:latin typeface="Times New Roman"/>
                <a:cs typeface="Times New Roman"/>
              </a:rPr>
              <a:t>I</a:t>
            </a:r>
            <a:r>
              <a:rPr sz="3150" b="1" baseline="-21164" dirty="0">
                <a:solidFill>
                  <a:srgbClr val="000000"/>
                </a:solidFill>
                <a:latin typeface="Times New Roman"/>
                <a:cs typeface="Times New Roman"/>
              </a:rPr>
              <a:t>D</a:t>
            </a:r>
            <a:r>
              <a:rPr sz="3150" b="1" spc="412" baseline="-21164" dirty="0">
                <a:solidFill>
                  <a:srgbClr val="000000"/>
                </a:solidFill>
                <a:latin typeface="Times New Roman"/>
                <a:cs typeface="Times New Roman"/>
              </a:rPr>
              <a:t> </a:t>
            </a:r>
            <a:r>
              <a:rPr sz="3200" b="1" dirty="0">
                <a:solidFill>
                  <a:srgbClr val="000000"/>
                </a:solidFill>
                <a:latin typeface="Times New Roman"/>
                <a:cs typeface="Times New Roman"/>
              </a:rPr>
              <a:t>,</a:t>
            </a:r>
            <a:r>
              <a:rPr sz="3200" b="1" spc="-305" dirty="0">
                <a:solidFill>
                  <a:srgbClr val="000000"/>
                </a:solidFill>
                <a:latin typeface="Times New Roman"/>
                <a:cs typeface="Times New Roman"/>
              </a:rPr>
              <a:t> </a:t>
            </a:r>
            <a:r>
              <a:rPr sz="3200" b="1" dirty="0">
                <a:solidFill>
                  <a:srgbClr val="000000"/>
                </a:solidFill>
                <a:latin typeface="Times New Roman"/>
                <a:cs typeface="Times New Roman"/>
              </a:rPr>
              <a:t>V</a:t>
            </a:r>
            <a:r>
              <a:rPr sz="3150" b="1" baseline="-21164" dirty="0">
                <a:solidFill>
                  <a:srgbClr val="000000"/>
                </a:solidFill>
                <a:latin typeface="Times New Roman"/>
                <a:cs typeface="Times New Roman"/>
              </a:rPr>
              <a:t>D2</a:t>
            </a:r>
            <a:r>
              <a:rPr sz="3150" b="1" spc="390" baseline="-21164" dirty="0">
                <a:solidFill>
                  <a:srgbClr val="000000"/>
                </a:solidFill>
                <a:latin typeface="Times New Roman"/>
                <a:cs typeface="Times New Roman"/>
              </a:rPr>
              <a:t> </a:t>
            </a:r>
            <a:r>
              <a:rPr sz="3200" dirty="0">
                <a:solidFill>
                  <a:srgbClr val="000000"/>
                </a:solidFill>
                <a:latin typeface="Times New Roman"/>
                <a:cs typeface="Times New Roman"/>
              </a:rPr>
              <a:t>ve</a:t>
            </a:r>
            <a:r>
              <a:rPr sz="3200" spc="-65" dirty="0">
                <a:solidFill>
                  <a:srgbClr val="000000"/>
                </a:solidFill>
                <a:latin typeface="Times New Roman"/>
                <a:cs typeface="Times New Roman"/>
              </a:rPr>
              <a:t> </a:t>
            </a:r>
            <a:r>
              <a:rPr sz="3200" b="1" dirty="0">
                <a:solidFill>
                  <a:srgbClr val="000000"/>
                </a:solidFill>
                <a:latin typeface="Times New Roman"/>
                <a:cs typeface="Times New Roman"/>
              </a:rPr>
              <a:t>V</a:t>
            </a:r>
            <a:r>
              <a:rPr sz="3150" b="1" baseline="-21164" dirty="0">
                <a:solidFill>
                  <a:srgbClr val="000000"/>
                </a:solidFill>
                <a:latin typeface="Times New Roman"/>
                <a:cs typeface="Times New Roman"/>
              </a:rPr>
              <a:t>0</a:t>
            </a:r>
            <a:r>
              <a:rPr sz="3150" b="1" spc="405" baseline="-21164" dirty="0">
                <a:solidFill>
                  <a:srgbClr val="000000"/>
                </a:solidFill>
                <a:latin typeface="Times New Roman"/>
                <a:cs typeface="Times New Roman"/>
              </a:rPr>
              <a:t> </a:t>
            </a:r>
            <a:r>
              <a:rPr sz="3200" dirty="0">
                <a:solidFill>
                  <a:srgbClr val="000000"/>
                </a:solidFill>
                <a:latin typeface="Times New Roman"/>
                <a:cs typeface="Times New Roman"/>
              </a:rPr>
              <a:t>’ı</a:t>
            </a:r>
            <a:r>
              <a:rPr sz="3200" spc="-10" dirty="0">
                <a:solidFill>
                  <a:srgbClr val="000000"/>
                </a:solidFill>
                <a:latin typeface="Times New Roman"/>
                <a:cs typeface="Times New Roman"/>
              </a:rPr>
              <a:t> bulunuz.</a:t>
            </a:r>
            <a:endParaRPr sz="3200">
              <a:latin typeface="Times New Roman"/>
              <a:cs typeface="Times New Roman"/>
            </a:endParaRPr>
          </a:p>
        </p:txBody>
      </p:sp>
      <p:sp>
        <p:nvSpPr>
          <p:cNvPr id="65" name="object 65"/>
          <p:cNvSpPr/>
          <p:nvPr/>
        </p:nvSpPr>
        <p:spPr>
          <a:xfrm>
            <a:off x="319292" y="6072872"/>
            <a:ext cx="1661160" cy="46990"/>
          </a:xfrm>
          <a:custGeom>
            <a:avLst/>
            <a:gdLst/>
            <a:ahLst/>
            <a:cxnLst/>
            <a:rect l="l" t="t" r="r" b="b"/>
            <a:pathLst>
              <a:path w="1661160" h="46989">
                <a:moveTo>
                  <a:pt x="0" y="46974"/>
                </a:moveTo>
                <a:lnTo>
                  <a:pt x="1661088" y="46974"/>
                </a:lnTo>
              </a:path>
              <a:path w="1661160" h="46989">
                <a:moveTo>
                  <a:pt x="0" y="0"/>
                </a:moveTo>
                <a:lnTo>
                  <a:pt x="1661088" y="0"/>
                </a:lnTo>
              </a:path>
            </a:pathLst>
          </a:custGeom>
          <a:ln w="16291">
            <a:solidFill>
              <a:srgbClr val="000000"/>
            </a:solidFill>
          </a:ln>
        </p:spPr>
        <p:txBody>
          <a:bodyPr wrap="square" lIns="0" tIns="0" rIns="0" bIns="0" rtlCol="0"/>
          <a:lstStyle/>
          <a:p>
            <a:endParaRPr/>
          </a:p>
        </p:txBody>
      </p:sp>
      <p:sp>
        <p:nvSpPr>
          <p:cNvPr id="66" name="object 66"/>
          <p:cNvSpPr txBox="1"/>
          <p:nvPr/>
        </p:nvSpPr>
        <p:spPr>
          <a:xfrm>
            <a:off x="157539" y="3839024"/>
            <a:ext cx="4479925" cy="2141855"/>
          </a:xfrm>
          <a:prstGeom prst="rect">
            <a:avLst/>
          </a:prstGeom>
        </p:spPr>
        <p:txBody>
          <a:bodyPr vert="horz" wrap="square" lIns="0" tIns="12700" rIns="0" bIns="0" rtlCol="0">
            <a:spAutoFit/>
          </a:bodyPr>
          <a:lstStyle/>
          <a:p>
            <a:pPr marL="38100" marR="30480">
              <a:lnSpc>
                <a:spcPct val="116300"/>
              </a:lnSpc>
              <a:spcBef>
                <a:spcPts val="100"/>
              </a:spcBef>
              <a:tabLst>
                <a:tab pos="503555" algn="l"/>
              </a:tabLst>
            </a:pPr>
            <a:r>
              <a:rPr sz="2950" spc="140" dirty="0">
                <a:latin typeface="Times New Roman"/>
                <a:cs typeface="Times New Roman"/>
              </a:rPr>
              <a:t>D2</a:t>
            </a:r>
            <a:r>
              <a:rPr sz="2950" spc="-190" dirty="0">
                <a:latin typeface="Times New Roman"/>
                <a:cs typeface="Times New Roman"/>
              </a:rPr>
              <a:t> </a:t>
            </a:r>
            <a:r>
              <a:rPr sz="2950" spc="105" dirty="0">
                <a:latin typeface="Times New Roman"/>
                <a:cs typeface="Times New Roman"/>
              </a:rPr>
              <a:t>diyodu</a:t>
            </a:r>
            <a:r>
              <a:rPr sz="2950" spc="-110" dirty="0">
                <a:latin typeface="Times New Roman"/>
                <a:cs typeface="Times New Roman"/>
              </a:rPr>
              <a:t> </a:t>
            </a:r>
            <a:r>
              <a:rPr sz="2950" spc="90" dirty="0">
                <a:latin typeface="Times New Roman"/>
                <a:cs typeface="Times New Roman"/>
              </a:rPr>
              <a:t>ders</a:t>
            </a:r>
            <a:r>
              <a:rPr sz="2950" spc="-105" dirty="0">
                <a:latin typeface="Times New Roman"/>
                <a:cs typeface="Times New Roman"/>
              </a:rPr>
              <a:t> </a:t>
            </a:r>
            <a:r>
              <a:rPr sz="2950" spc="75" dirty="0">
                <a:latin typeface="Times New Roman"/>
                <a:cs typeface="Times New Roman"/>
              </a:rPr>
              <a:t>polarmadır</a:t>
            </a:r>
            <a:r>
              <a:rPr sz="2950" i="1" spc="75" dirty="0">
                <a:latin typeface="Times New Roman"/>
                <a:cs typeface="Times New Roman"/>
              </a:rPr>
              <a:t>. </a:t>
            </a:r>
            <a:r>
              <a:rPr sz="2950" spc="150" dirty="0">
                <a:latin typeface="Times New Roman"/>
                <a:cs typeface="Times New Roman"/>
              </a:rPr>
              <a:t>I</a:t>
            </a:r>
            <a:r>
              <a:rPr sz="2550" spc="225" baseline="-24509" dirty="0">
                <a:latin typeface="Times New Roman"/>
                <a:cs typeface="Times New Roman"/>
              </a:rPr>
              <a:t>D</a:t>
            </a:r>
            <a:r>
              <a:rPr sz="2550" baseline="-24509" dirty="0">
                <a:latin typeface="Times New Roman"/>
                <a:cs typeface="Times New Roman"/>
              </a:rPr>
              <a:t>	</a:t>
            </a:r>
            <a:r>
              <a:rPr sz="2950" spc="130" dirty="0">
                <a:latin typeface="Symbol"/>
                <a:cs typeface="Symbol"/>
              </a:rPr>
              <a:t></a:t>
            </a:r>
            <a:r>
              <a:rPr sz="2950" spc="-45" dirty="0">
                <a:latin typeface="Times New Roman"/>
                <a:cs typeface="Times New Roman"/>
              </a:rPr>
              <a:t> </a:t>
            </a:r>
            <a:r>
              <a:rPr sz="2950" spc="114" dirty="0">
                <a:latin typeface="Times New Roman"/>
                <a:cs typeface="Times New Roman"/>
              </a:rPr>
              <a:t>0</a:t>
            </a:r>
            <a:r>
              <a:rPr sz="2950" spc="-140" dirty="0">
                <a:latin typeface="Times New Roman"/>
                <a:cs typeface="Times New Roman"/>
              </a:rPr>
              <a:t> </a:t>
            </a:r>
            <a:r>
              <a:rPr sz="2950" spc="130" dirty="0">
                <a:latin typeface="Times New Roman"/>
                <a:cs typeface="Times New Roman"/>
              </a:rPr>
              <a:t>A</a:t>
            </a:r>
            <a:endParaRPr sz="2950">
              <a:latin typeface="Times New Roman"/>
              <a:cs typeface="Times New Roman"/>
            </a:endParaRPr>
          </a:p>
          <a:p>
            <a:pPr marL="38100">
              <a:lnSpc>
                <a:spcPct val="100000"/>
              </a:lnSpc>
              <a:spcBef>
                <a:spcPts val="620"/>
              </a:spcBef>
            </a:pPr>
            <a:r>
              <a:rPr sz="2950" spc="65" dirty="0">
                <a:latin typeface="Times New Roman"/>
                <a:cs typeface="Times New Roman"/>
              </a:rPr>
              <a:t>V</a:t>
            </a:r>
            <a:r>
              <a:rPr sz="2550" spc="97" baseline="-24509" dirty="0">
                <a:latin typeface="Times New Roman"/>
                <a:cs typeface="Times New Roman"/>
              </a:rPr>
              <a:t>D1</a:t>
            </a:r>
            <a:r>
              <a:rPr sz="2550" spc="727" baseline="-24509" dirty="0">
                <a:latin typeface="Times New Roman"/>
                <a:cs typeface="Times New Roman"/>
              </a:rPr>
              <a:t> </a:t>
            </a:r>
            <a:r>
              <a:rPr sz="2950" spc="130" dirty="0">
                <a:latin typeface="Symbol"/>
                <a:cs typeface="Symbol"/>
              </a:rPr>
              <a:t></a:t>
            </a:r>
            <a:r>
              <a:rPr sz="2950" spc="-40" dirty="0">
                <a:latin typeface="Times New Roman"/>
                <a:cs typeface="Times New Roman"/>
              </a:rPr>
              <a:t> </a:t>
            </a:r>
            <a:r>
              <a:rPr sz="2950" spc="114" dirty="0">
                <a:latin typeface="Times New Roman"/>
                <a:cs typeface="Times New Roman"/>
              </a:rPr>
              <a:t>0</a:t>
            </a:r>
            <a:r>
              <a:rPr sz="2950" spc="-135" dirty="0">
                <a:latin typeface="Times New Roman"/>
                <a:cs typeface="Times New Roman"/>
              </a:rPr>
              <a:t> </a:t>
            </a:r>
            <a:r>
              <a:rPr sz="2950" spc="140" dirty="0">
                <a:latin typeface="Times New Roman"/>
                <a:cs typeface="Times New Roman"/>
              </a:rPr>
              <a:t>V</a:t>
            </a:r>
            <a:endParaRPr sz="2950">
              <a:latin typeface="Times New Roman"/>
              <a:cs typeface="Times New Roman"/>
            </a:endParaRPr>
          </a:p>
          <a:p>
            <a:pPr marL="154940">
              <a:lnSpc>
                <a:spcPct val="100000"/>
              </a:lnSpc>
              <a:spcBef>
                <a:spcPts val="725"/>
              </a:spcBef>
              <a:tabLst>
                <a:tab pos="849630" algn="l"/>
              </a:tabLst>
            </a:pPr>
            <a:r>
              <a:rPr sz="2950" spc="40" dirty="0">
                <a:latin typeface="Times New Roman"/>
                <a:cs typeface="Times New Roman"/>
              </a:rPr>
              <a:t>V</a:t>
            </a:r>
            <a:r>
              <a:rPr sz="2550" spc="60" baseline="-24509" dirty="0">
                <a:latin typeface="Times New Roman"/>
                <a:cs typeface="Times New Roman"/>
              </a:rPr>
              <a:t>D2</a:t>
            </a:r>
            <a:r>
              <a:rPr sz="2550" baseline="-24509" dirty="0">
                <a:latin typeface="Times New Roman"/>
                <a:cs typeface="Times New Roman"/>
              </a:rPr>
              <a:t>	</a:t>
            </a:r>
            <a:r>
              <a:rPr sz="2950" spc="130" dirty="0">
                <a:latin typeface="Symbol"/>
                <a:cs typeface="Symbol"/>
              </a:rPr>
              <a:t></a:t>
            </a:r>
            <a:r>
              <a:rPr sz="2950" spc="-350" dirty="0">
                <a:latin typeface="Times New Roman"/>
                <a:cs typeface="Times New Roman"/>
              </a:rPr>
              <a:t> </a:t>
            </a:r>
            <a:r>
              <a:rPr sz="2950" spc="130" dirty="0">
                <a:latin typeface="Times New Roman"/>
                <a:cs typeface="Times New Roman"/>
              </a:rPr>
              <a:t>12V</a:t>
            </a:r>
            <a:endParaRPr sz="2950">
              <a:latin typeface="Times New Roman"/>
              <a:cs typeface="Times New Roman"/>
            </a:endParaRPr>
          </a:p>
        </p:txBody>
      </p:sp>
      <p:sp>
        <p:nvSpPr>
          <p:cNvPr id="67" name="object 67"/>
          <p:cNvSpPr/>
          <p:nvPr/>
        </p:nvSpPr>
        <p:spPr>
          <a:xfrm>
            <a:off x="5215870" y="5607703"/>
            <a:ext cx="1390015" cy="47625"/>
          </a:xfrm>
          <a:custGeom>
            <a:avLst/>
            <a:gdLst/>
            <a:ahLst/>
            <a:cxnLst/>
            <a:rect l="l" t="t" r="r" b="b"/>
            <a:pathLst>
              <a:path w="1390015" h="47625">
                <a:moveTo>
                  <a:pt x="0" y="47092"/>
                </a:moveTo>
                <a:lnTo>
                  <a:pt x="1389669" y="47092"/>
                </a:lnTo>
              </a:path>
              <a:path w="1390015" h="47625">
                <a:moveTo>
                  <a:pt x="0" y="0"/>
                </a:moveTo>
                <a:lnTo>
                  <a:pt x="1389669" y="0"/>
                </a:lnTo>
              </a:path>
            </a:pathLst>
          </a:custGeom>
          <a:ln w="16304">
            <a:solidFill>
              <a:srgbClr val="000000"/>
            </a:solidFill>
          </a:ln>
        </p:spPr>
        <p:txBody>
          <a:bodyPr wrap="square" lIns="0" tIns="0" rIns="0" bIns="0" rtlCol="0"/>
          <a:lstStyle/>
          <a:p>
            <a:endParaRPr/>
          </a:p>
        </p:txBody>
      </p:sp>
      <p:sp>
        <p:nvSpPr>
          <p:cNvPr id="68" name="object 68"/>
          <p:cNvSpPr txBox="1"/>
          <p:nvPr/>
        </p:nvSpPr>
        <p:spPr>
          <a:xfrm>
            <a:off x="8046049" y="4366115"/>
            <a:ext cx="144145" cy="289560"/>
          </a:xfrm>
          <a:prstGeom prst="rect">
            <a:avLst/>
          </a:prstGeom>
        </p:spPr>
        <p:txBody>
          <a:bodyPr vert="horz" wrap="square" lIns="0" tIns="16510" rIns="0" bIns="0" rtlCol="0">
            <a:spAutoFit/>
          </a:bodyPr>
          <a:lstStyle/>
          <a:p>
            <a:pPr marL="12700">
              <a:lnSpc>
                <a:spcPct val="100000"/>
              </a:lnSpc>
              <a:spcBef>
                <a:spcPts val="130"/>
              </a:spcBef>
            </a:pPr>
            <a:r>
              <a:rPr sz="1700" spc="25" dirty="0">
                <a:latin typeface="Times New Roman"/>
                <a:cs typeface="Times New Roman"/>
              </a:rPr>
              <a:t>0</a:t>
            </a:r>
            <a:endParaRPr sz="1700">
              <a:latin typeface="Times New Roman"/>
              <a:cs typeface="Times New Roman"/>
            </a:endParaRPr>
          </a:p>
        </p:txBody>
      </p:sp>
      <p:sp>
        <p:nvSpPr>
          <p:cNvPr id="73" name="object 73"/>
          <p:cNvSpPr txBox="1">
            <a:spLocks noGrp="1"/>
          </p:cNvSpPr>
          <p:nvPr>
            <p:ph type="sldNum" sz="quarter" idx="7"/>
          </p:nvPr>
        </p:nvSpPr>
        <p:spPr>
          <a:prstGeom prst="rect">
            <a:avLst/>
          </a:prstGeom>
        </p:spPr>
        <p:txBody>
          <a:bodyPr vert="horz" wrap="square" lIns="0" tIns="41528" rIns="0" bIns="0" rtlCol="0">
            <a:spAutoFit/>
          </a:bodyPr>
          <a:lstStyle/>
          <a:p>
            <a:pPr marL="141605">
              <a:lnSpc>
                <a:spcPts val="2380"/>
              </a:lnSpc>
            </a:pPr>
            <a:fld id="{81D60167-4931-47E6-BA6A-407CBD079E47}" type="slidenum">
              <a:rPr spc="-25" dirty="0"/>
              <a:t>40</a:t>
            </a:fld>
            <a:endParaRPr spc="-25" dirty="0"/>
          </a:p>
        </p:txBody>
      </p:sp>
      <p:sp>
        <p:nvSpPr>
          <p:cNvPr id="69" name="object 69"/>
          <p:cNvSpPr txBox="1"/>
          <p:nvPr/>
        </p:nvSpPr>
        <p:spPr>
          <a:xfrm>
            <a:off x="6134189" y="4366115"/>
            <a:ext cx="1265555" cy="289560"/>
          </a:xfrm>
          <a:prstGeom prst="rect">
            <a:avLst/>
          </a:prstGeom>
        </p:spPr>
        <p:txBody>
          <a:bodyPr vert="horz" wrap="square" lIns="0" tIns="16510" rIns="0" bIns="0" rtlCol="0">
            <a:spAutoFit/>
          </a:bodyPr>
          <a:lstStyle/>
          <a:p>
            <a:pPr marL="12700">
              <a:lnSpc>
                <a:spcPct val="100000"/>
              </a:lnSpc>
              <a:spcBef>
                <a:spcPts val="130"/>
              </a:spcBef>
              <a:tabLst>
                <a:tab pos="961390" algn="l"/>
              </a:tabLst>
            </a:pPr>
            <a:r>
              <a:rPr sz="1700" spc="75" dirty="0">
                <a:latin typeface="Times New Roman"/>
                <a:cs typeface="Times New Roman"/>
              </a:rPr>
              <a:t>D1</a:t>
            </a:r>
            <a:r>
              <a:rPr sz="1700" dirty="0">
                <a:latin typeface="Times New Roman"/>
                <a:cs typeface="Times New Roman"/>
              </a:rPr>
              <a:t>	</a:t>
            </a:r>
            <a:r>
              <a:rPr sz="1700" spc="75" dirty="0">
                <a:latin typeface="Times New Roman"/>
                <a:cs typeface="Times New Roman"/>
              </a:rPr>
              <a:t>D2</a:t>
            </a:r>
            <a:endParaRPr sz="1700">
              <a:latin typeface="Times New Roman"/>
              <a:cs typeface="Times New Roman"/>
            </a:endParaRPr>
          </a:p>
        </p:txBody>
      </p:sp>
      <p:sp>
        <p:nvSpPr>
          <p:cNvPr id="70" name="object 70"/>
          <p:cNvSpPr txBox="1"/>
          <p:nvPr/>
        </p:nvSpPr>
        <p:spPr>
          <a:xfrm>
            <a:off x="5126908" y="4575010"/>
            <a:ext cx="2558415" cy="937894"/>
          </a:xfrm>
          <a:prstGeom prst="rect">
            <a:avLst/>
          </a:prstGeom>
        </p:spPr>
        <p:txBody>
          <a:bodyPr vert="horz" wrap="square" lIns="0" tIns="4445" rIns="0" bIns="0" rtlCol="0">
            <a:spAutoFit/>
          </a:bodyPr>
          <a:lstStyle/>
          <a:p>
            <a:pPr marL="82550" marR="30480" indent="-45085">
              <a:lnSpc>
                <a:spcPct val="102299"/>
              </a:lnSpc>
              <a:spcBef>
                <a:spcPts val="35"/>
              </a:spcBef>
              <a:tabLst>
                <a:tab pos="601345" algn="l"/>
              </a:tabLst>
            </a:pPr>
            <a:r>
              <a:rPr sz="2950" spc="114" dirty="0">
                <a:latin typeface="Times New Roman"/>
                <a:cs typeface="Times New Roman"/>
              </a:rPr>
              <a:t>12</a:t>
            </a:r>
            <a:r>
              <a:rPr sz="2950" spc="-40" dirty="0">
                <a:latin typeface="Times New Roman"/>
                <a:cs typeface="Times New Roman"/>
              </a:rPr>
              <a:t> </a:t>
            </a:r>
            <a:r>
              <a:rPr sz="2950" spc="130" dirty="0">
                <a:latin typeface="Symbol"/>
                <a:cs typeface="Symbol"/>
              </a:rPr>
              <a:t></a:t>
            </a:r>
            <a:r>
              <a:rPr sz="2950" spc="-45" dirty="0">
                <a:latin typeface="Times New Roman"/>
                <a:cs typeface="Times New Roman"/>
              </a:rPr>
              <a:t> </a:t>
            </a:r>
            <a:r>
              <a:rPr sz="2950" spc="114" dirty="0">
                <a:latin typeface="Times New Roman"/>
                <a:cs typeface="Times New Roman"/>
              </a:rPr>
              <a:t>0</a:t>
            </a:r>
            <a:r>
              <a:rPr sz="2950" spc="-240" dirty="0">
                <a:latin typeface="Times New Roman"/>
                <a:cs typeface="Times New Roman"/>
              </a:rPr>
              <a:t> </a:t>
            </a:r>
            <a:r>
              <a:rPr sz="2950" spc="200" dirty="0">
                <a:latin typeface="Symbol"/>
                <a:cs typeface="Symbol"/>
              </a:rPr>
              <a:t></a:t>
            </a:r>
            <a:r>
              <a:rPr sz="2950" spc="200" dirty="0">
                <a:latin typeface="Times New Roman"/>
                <a:cs typeface="Times New Roman"/>
              </a:rPr>
              <a:t>12</a:t>
            </a:r>
            <a:r>
              <a:rPr sz="2950" spc="-240" dirty="0">
                <a:latin typeface="Times New Roman"/>
                <a:cs typeface="Times New Roman"/>
              </a:rPr>
              <a:t> </a:t>
            </a:r>
            <a:r>
              <a:rPr sz="2950" spc="130" dirty="0">
                <a:latin typeface="Symbol"/>
                <a:cs typeface="Symbol"/>
              </a:rPr>
              <a:t></a:t>
            </a:r>
            <a:r>
              <a:rPr sz="2950" spc="-140" dirty="0">
                <a:latin typeface="Times New Roman"/>
                <a:cs typeface="Times New Roman"/>
              </a:rPr>
              <a:t> </a:t>
            </a:r>
            <a:r>
              <a:rPr sz="2950" spc="-25" dirty="0">
                <a:latin typeface="Times New Roman"/>
                <a:cs typeface="Times New Roman"/>
              </a:rPr>
              <a:t>V</a:t>
            </a:r>
            <a:r>
              <a:rPr sz="2550" spc="-37" baseline="-24509" dirty="0">
                <a:latin typeface="Times New Roman"/>
                <a:cs typeface="Times New Roman"/>
              </a:rPr>
              <a:t>0 </a:t>
            </a:r>
            <a:r>
              <a:rPr sz="2950" spc="-25" dirty="0">
                <a:latin typeface="Times New Roman"/>
                <a:cs typeface="Times New Roman"/>
              </a:rPr>
              <a:t>V</a:t>
            </a:r>
            <a:r>
              <a:rPr sz="2550" spc="-37" baseline="-24509" dirty="0">
                <a:latin typeface="Times New Roman"/>
                <a:cs typeface="Times New Roman"/>
              </a:rPr>
              <a:t>0</a:t>
            </a:r>
            <a:r>
              <a:rPr sz="2550" baseline="-24509" dirty="0">
                <a:latin typeface="Times New Roman"/>
                <a:cs typeface="Times New Roman"/>
              </a:rPr>
              <a:t>	</a:t>
            </a:r>
            <a:r>
              <a:rPr sz="2950" spc="130" dirty="0">
                <a:latin typeface="Symbol"/>
                <a:cs typeface="Symbol"/>
              </a:rPr>
              <a:t></a:t>
            </a:r>
            <a:r>
              <a:rPr sz="2950" spc="-45" dirty="0">
                <a:latin typeface="Times New Roman"/>
                <a:cs typeface="Times New Roman"/>
              </a:rPr>
              <a:t> </a:t>
            </a:r>
            <a:r>
              <a:rPr sz="2950" spc="114" dirty="0">
                <a:latin typeface="Times New Roman"/>
                <a:cs typeface="Times New Roman"/>
              </a:rPr>
              <a:t>0</a:t>
            </a:r>
            <a:r>
              <a:rPr sz="2950" spc="-140" dirty="0">
                <a:latin typeface="Times New Roman"/>
                <a:cs typeface="Times New Roman"/>
              </a:rPr>
              <a:t> </a:t>
            </a:r>
            <a:r>
              <a:rPr sz="2950" spc="120" dirty="0">
                <a:latin typeface="Times New Roman"/>
                <a:cs typeface="Times New Roman"/>
              </a:rPr>
              <a:t>V</a:t>
            </a:r>
            <a:endParaRPr sz="2950">
              <a:latin typeface="Times New Roman"/>
              <a:cs typeface="Times New Roman"/>
            </a:endParaRPr>
          </a:p>
        </p:txBody>
      </p:sp>
      <p:sp>
        <p:nvSpPr>
          <p:cNvPr id="71" name="object 71"/>
          <p:cNvSpPr txBox="1"/>
          <p:nvPr/>
        </p:nvSpPr>
        <p:spPr>
          <a:xfrm>
            <a:off x="6514445" y="4115022"/>
            <a:ext cx="1585595" cy="477520"/>
          </a:xfrm>
          <a:prstGeom prst="rect">
            <a:avLst/>
          </a:prstGeom>
        </p:spPr>
        <p:txBody>
          <a:bodyPr vert="horz" wrap="square" lIns="0" tIns="14604" rIns="0" bIns="0" rtlCol="0">
            <a:spAutoFit/>
          </a:bodyPr>
          <a:lstStyle/>
          <a:p>
            <a:pPr marL="12700">
              <a:lnSpc>
                <a:spcPct val="100000"/>
              </a:lnSpc>
              <a:spcBef>
                <a:spcPts val="114"/>
              </a:spcBef>
              <a:tabLst>
                <a:tab pos="979169" algn="l"/>
              </a:tabLst>
            </a:pPr>
            <a:r>
              <a:rPr sz="2950" spc="130" dirty="0">
                <a:latin typeface="Symbol"/>
                <a:cs typeface="Symbol"/>
              </a:rPr>
              <a:t></a:t>
            </a:r>
            <a:r>
              <a:rPr sz="2950" spc="-145" dirty="0">
                <a:latin typeface="Times New Roman"/>
                <a:cs typeface="Times New Roman"/>
              </a:rPr>
              <a:t> </a:t>
            </a:r>
            <a:r>
              <a:rPr sz="2950" spc="120" dirty="0">
                <a:latin typeface="Times New Roman"/>
                <a:cs typeface="Times New Roman"/>
              </a:rPr>
              <a:t>V</a:t>
            </a:r>
            <a:r>
              <a:rPr sz="2950" dirty="0">
                <a:latin typeface="Times New Roman"/>
                <a:cs typeface="Times New Roman"/>
              </a:rPr>
              <a:t>	</a:t>
            </a:r>
            <a:r>
              <a:rPr sz="2950" spc="130" dirty="0">
                <a:latin typeface="Symbol"/>
                <a:cs typeface="Symbol"/>
              </a:rPr>
              <a:t></a:t>
            </a:r>
            <a:r>
              <a:rPr sz="2950" spc="-145" dirty="0">
                <a:latin typeface="Times New Roman"/>
                <a:cs typeface="Times New Roman"/>
              </a:rPr>
              <a:t> </a:t>
            </a:r>
            <a:r>
              <a:rPr sz="2950" spc="120" dirty="0">
                <a:latin typeface="Times New Roman"/>
                <a:cs typeface="Times New Roman"/>
              </a:rPr>
              <a:t>V</a:t>
            </a:r>
            <a:endParaRPr sz="2950">
              <a:latin typeface="Times New Roman"/>
              <a:cs typeface="Times New Roman"/>
            </a:endParaRPr>
          </a:p>
        </p:txBody>
      </p:sp>
      <p:sp>
        <p:nvSpPr>
          <p:cNvPr id="72" name="object 72"/>
          <p:cNvSpPr txBox="1"/>
          <p:nvPr/>
        </p:nvSpPr>
        <p:spPr>
          <a:xfrm>
            <a:off x="5196802" y="4115022"/>
            <a:ext cx="986790" cy="477520"/>
          </a:xfrm>
          <a:prstGeom prst="rect">
            <a:avLst/>
          </a:prstGeom>
        </p:spPr>
        <p:txBody>
          <a:bodyPr vert="horz" wrap="square" lIns="0" tIns="14604" rIns="0" bIns="0" rtlCol="0">
            <a:spAutoFit/>
          </a:bodyPr>
          <a:lstStyle/>
          <a:p>
            <a:pPr marL="12700">
              <a:lnSpc>
                <a:spcPct val="100000"/>
              </a:lnSpc>
              <a:spcBef>
                <a:spcPts val="114"/>
              </a:spcBef>
            </a:pPr>
            <a:r>
              <a:rPr sz="2950" spc="140" dirty="0">
                <a:latin typeface="Times New Roman"/>
                <a:cs typeface="Times New Roman"/>
              </a:rPr>
              <a:t>E</a:t>
            </a:r>
            <a:r>
              <a:rPr sz="2950" spc="55" dirty="0">
                <a:latin typeface="Times New Roman"/>
                <a:cs typeface="Times New Roman"/>
              </a:rPr>
              <a:t> </a:t>
            </a:r>
            <a:r>
              <a:rPr sz="2950" spc="130" dirty="0">
                <a:latin typeface="Symbol"/>
                <a:cs typeface="Symbol"/>
              </a:rPr>
              <a:t></a:t>
            </a:r>
            <a:r>
              <a:rPr sz="2950" spc="5" dirty="0">
                <a:latin typeface="Times New Roman"/>
                <a:cs typeface="Times New Roman"/>
              </a:rPr>
              <a:t> </a:t>
            </a:r>
            <a:r>
              <a:rPr sz="2950" spc="120" dirty="0">
                <a:latin typeface="Times New Roman"/>
                <a:cs typeface="Times New Roman"/>
              </a:rPr>
              <a:t>V</a:t>
            </a:r>
            <a:endParaRPr sz="2950">
              <a:latin typeface="Times New Roman"/>
              <a:cs typeface="Times New Roman"/>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2275317" y="1316022"/>
            <a:ext cx="216535" cy="0"/>
          </a:xfrm>
          <a:custGeom>
            <a:avLst/>
            <a:gdLst/>
            <a:ahLst/>
            <a:cxnLst/>
            <a:rect l="l" t="t" r="r" b="b"/>
            <a:pathLst>
              <a:path w="216535">
                <a:moveTo>
                  <a:pt x="0" y="0"/>
                </a:moveTo>
                <a:lnTo>
                  <a:pt x="215998" y="0"/>
                </a:lnTo>
              </a:path>
            </a:pathLst>
          </a:custGeom>
          <a:ln w="31877">
            <a:solidFill>
              <a:srgbClr val="000000"/>
            </a:solidFill>
          </a:ln>
        </p:spPr>
        <p:txBody>
          <a:bodyPr wrap="square" lIns="0" tIns="0" rIns="0" bIns="0" rtlCol="0"/>
          <a:lstStyle/>
          <a:p>
            <a:endParaRPr/>
          </a:p>
        </p:txBody>
      </p:sp>
      <p:sp>
        <p:nvSpPr>
          <p:cNvPr id="3" name="object 3"/>
          <p:cNvSpPr/>
          <p:nvPr/>
        </p:nvSpPr>
        <p:spPr>
          <a:xfrm>
            <a:off x="529328" y="1316022"/>
            <a:ext cx="648335" cy="0"/>
          </a:xfrm>
          <a:custGeom>
            <a:avLst/>
            <a:gdLst/>
            <a:ahLst/>
            <a:cxnLst/>
            <a:rect l="l" t="t" r="r" b="b"/>
            <a:pathLst>
              <a:path w="648335">
                <a:moveTo>
                  <a:pt x="647995" y="0"/>
                </a:moveTo>
                <a:lnTo>
                  <a:pt x="0" y="0"/>
                </a:lnTo>
              </a:path>
            </a:pathLst>
          </a:custGeom>
          <a:ln w="31877">
            <a:solidFill>
              <a:srgbClr val="000000"/>
            </a:solidFill>
          </a:ln>
        </p:spPr>
        <p:txBody>
          <a:bodyPr wrap="square" lIns="0" tIns="0" rIns="0" bIns="0" rtlCol="0"/>
          <a:lstStyle/>
          <a:p>
            <a:endParaRPr/>
          </a:p>
        </p:txBody>
      </p:sp>
      <p:sp>
        <p:nvSpPr>
          <p:cNvPr id="4" name="object 4"/>
          <p:cNvSpPr/>
          <p:nvPr/>
        </p:nvSpPr>
        <p:spPr>
          <a:xfrm>
            <a:off x="3373310" y="2648873"/>
            <a:ext cx="0" cy="294640"/>
          </a:xfrm>
          <a:custGeom>
            <a:avLst/>
            <a:gdLst/>
            <a:ahLst/>
            <a:cxnLst/>
            <a:rect l="l" t="t" r="r" b="b"/>
            <a:pathLst>
              <a:path h="294639">
                <a:moveTo>
                  <a:pt x="0" y="0"/>
                </a:moveTo>
                <a:lnTo>
                  <a:pt x="0" y="294022"/>
                </a:lnTo>
              </a:path>
            </a:pathLst>
          </a:custGeom>
          <a:ln w="29272">
            <a:solidFill>
              <a:srgbClr val="000000"/>
            </a:solidFill>
          </a:ln>
        </p:spPr>
        <p:txBody>
          <a:bodyPr wrap="square" lIns="0" tIns="0" rIns="0" bIns="0" rtlCol="0"/>
          <a:lstStyle/>
          <a:p>
            <a:endParaRPr/>
          </a:p>
        </p:txBody>
      </p:sp>
      <p:sp>
        <p:nvSpPr>
          <p:cNvPr id="5" name="object 5"/>
          <p:cNvSpPr/>
          <p:nvPr/>
        </p:nvSpPr>
        <p:spPr>
          <a:xfrm>
            <a:off x="3157311" y="1316022"/>
            <a:ext cx="882015" cy="0"/>
          </a:xfrm>
          <a:custGeom>
            <a:avLst/>
            <a:gdLst/>
            <a:ahLst/>
            <a:cxnLst/>
            <a:rect l="l" t="t" r="r" b="b"/>
            <a:pathLst>
              <a:path w="882014">
                <a:moveTo>
                  <a:pt x="215998" y="0"/>
                </a:moveTo>
                <a:lnTo>
                  <a:pt x="0" y="0"/>
                </a:lnTo>
              </a:path>
              <a:path w="882014">
                <a:moveTo>
                  <a:pt x="881994" y="0"/>
                </a:moveTo>
                <a:lnTo>
                  <a:pt x="215998" y="0"/>
                </a:lnTo>
              </a:path>
            </a:pathLst>
          </a:custGeom>
          <a:ln w="30574">
            <a:solidFill>
              <a:srgbClr val="000000"/>
            </a:solidFill>
          </a:ln>
        </p:spPr>
        <p:txBody>
          <a:bodyPr wrap="square" lIns="0" tIns="0" rIns="0" bIns="0" rtlCol="0"/>
          <a:lstStyle/>
          <a:p>
            <a:endParaRPr/>
          </a:p>
        </p:txBody>
      </p:sp>
      <p:grpSp>
        <p:nvGrpSpPr>
          <p:cNvPr id="6" name="object 6"/>
          <p:cNvGrpSpPr/>
          <p:nvPr/>
        </p:nvGrpSpPr>
        <p:grpSpPr>
          <a:xfrm>
            <a:off x="1177324" y="1221750"/>
            <a:ext cx="1098550" cy="208279"/>
            <a:chOff x="1177324" y="1221750"/>
            <a:chExt cx="1098550" cy="208279"/>
          </a:xfrm>
        </p:grpSpPr>
        <p:sp>
          <p:nvSpPr>
            <p:cNvPr id="7" name="object 7"/>
            <p:cNvSpPr/>
            <p:nvPr/>
          </p:nvSpPr>
          <p:spPr>
            <a:xfrm>
              <a:off x="1393322" y="1237616"/>
              <a:ext cx="666115" cy="176530"/>
            </a:xfrm>
            <a:custGeom>
              <a:avLst/>
              <a:gdLst/>
              <a:ahLst/>
              <a:cxnLst/>
              <a:rect l="l" t="t" r="r" b="b"/>
              <a:pathLst>
                <a:path w="666114" h="176530">
                  <a:moveTo>
                    <a:pt x="665995" y="0"/>
                  </a:moveTo>
                  <a:lnTo>
                    <a:pt x="0" y="0"/>
                  </a:lnTo>
                  <a:lnTo>
                    <a:pt x="0" y="176413"/>
                  </a:lnTo>
                  <a:lnTo>
                    <a:pt x="665995" y="176413"/>
                  </a:lnTo>
                  <a:lnTo>
                    <a:pt x="665995" y="0"/>
                  </a:lnTo>
                  <a:close/>
                </a:path>
              </a:pathLst>
            </a:custGeom>
            <a:solidFill>
              <a:srgbClr val="82B4E0"/>
            </a:solidFill>
          </p:spPr>
          <p:txBody>
            <a:bodyPr wrap="square" lIns="0" tIns="0" rIns="0" bIns="0" rtlCol="0"/>
            <a:lstStyle/>
            <a:p>
              <a:endParaRPr/>
            </a:p>
          </p:txBody>
        </p:sp>
        <p:sp>
          <p:nvSpPr>
            <p:cNvPr id="8" name="object 8"/>
            <p:cNvSpPr/>
            <p:nvPr/>
          </p:nvSpPr>
          <p:spPr>
            <a:xfrm>
              <a:off x="1177324" y="1237616"/>
              <a:ext cx="1098550" cy="176530"/>
            </a:xfrm>
            <a:custGeom>
              <a:avLst/>
              <a:gdLst/>
              <a:ahLst/>
              <a:cxnLst/>
              <a:rect l="l" t="t" r="r" b="b"/>
              <a:pathLst>
                <a:path w="1098550" h="176530">
                  <a:moveTo>
                    <a:pt x="215998" y="176413"/>
                  </a:moveTo>
                  <a:lnTo>
                    <a:pt x="881994" y="176413"/>
                  </a:lnTo>
                  <a:lnTo>
                    <a:pt x="881994" y="0"/>
                  </a:lnTo>
                  <a:lnTo>
                    <a:pt x="215998" y="0"/>
                  </a:lnTo>
                  <a:lnTo>
                    <a:pt x="215998" y="176413"/>
                  </a:lnTo>
                  <a:close/>
                </a:path>
                <a:path w="1098550" h="176530">
                  <a:moveTo>
                    <a:pt x="0" y="78406"/>
                  </a:moveTo>
                  <a:lnTo>
                    <a:pt x="215998" y="78406"/>
                  </a:lnTo>
                </a:path>
                <a:path w="1098550" h="176530">
                  <a:moveTo>
                    <a:pt x="1097992" y="78406"/>
                  </a:moveTo>
                  <a:lnTo>
                    <a:pt x="881994" y="78406"/>
                  </a:lnTo>
                </a:path>
              </a:pathLst>
            </a:custGeom>
            <a:ln w="30574">
              <a:solidFill>
                <a:srgbClr val="000000"/>
              </a:solidFill>
            </a:ln>
          </p:spPr>
          <p:txBody>
            <a:bodyPr wrap="square" lIns="0" tIns="0" rIns="0" bIns="0" rtlCol="0"/>
            <a:lstStyle/>
            <a:p>
              <a:endParaRPr/>
            </a:p>
          </p:txBody>
        </p:sp>
      </p:grpSp>
      <p:grpSp>
        <p:nvGrpSpPr>
          <p:cNvPr id="9" name="object 9"/>
          <p:cNvGrpSpPr/>
          <p:nvPr/>
        </p:nvGrpSpPr>
        <p:grpSpPr>
          <a:xfrm>
            <a:off x="2491315" y="1065924"/>
            <a:ext cx="666115" cy="520065"/>
            <a:chOff x="2491315" y="1065924"/>
            <a:chExt cx="666115" cy="520065"/>
          </a:xfrm>
        </p:grpSpPr>
        <p:sp>
          <p:nvSpPr>
            <p:cNvPr id="10" name="object 10"/>
            <p:cNvSpPr/>
            <p:nvPr/>
          </p:nvSpPr>
          <p:spPr>
            <a:xfrm>
              <a:off x="2725314" y="1080804"/>
              <a:ext cx="216535" cy="490220"/>
            </a:xfrm>
            <a:custGeom>
              <a:avLst/>
              <a:gdLst/>
              <a:ahLst/>
              <a:cxnLst/>
              <a:rect l="l" t="t" r="r" b="b"/>
              <a:pathLst>
                <a:path w="216535" h="490219">
                  <a:moveTo>
                    <a:pt x="0" y="0"/>
                  </a:moveTo>
                  <a:lnTo>
                    <a:pt x="0" y="489985"/>
                  </a:lnTo>
                  <a:lnTo>
                    <a:pt x="215998" y="235218"/>
                  </a:lnTo>
                  <a:lnTo>
                    <a:pt x="0" y="0"/>
                  </a:lnTo>
                  <a:close/>
                </a:path>
              </a:pathLst>
            </a:custGeom>
            <a:solidFill>
              <a:srgbClr val="82B4E0"/>
            </a:solidFill>
          </p:spPr>
          <p:txBody>
            <a:bodyPr wrap="square" lIns="0" tIns="0" rIns="0" bIns="0" rtlCol="0"/>
            <a:lstStyle/>
            <a:p>
              <a:endParaRPr/>
            </a:p>
          </p:txBody>
        </p:sp>
        <p:sp>
          <p:nvSpPr>
            <p:cNvPr id="11" name="object 11"/>
            <p:cNvSpPr/>
            <p:nvPr/>
          </p:nvSpPr>
          <p:spPr>
            <a:xfrm>
              <a:off x="2491315" y="1080804"/>
              <a:ext cx="666115" cy="490220"/>
            </a:xfrm>
            <a:custGeom>
              <a:avLst/>
              <a:gdLst/>
              <a:ahLst/>
              <a:cxnLst/>
              <a:rect l="l" t="t" r="r" b="b"/>
              <a:pathLst>
                <a:path w="666114" h="490219">
                  <a:moveTo>
                    <a:pt x="233998" y="0"/>
                  </a:moveTo>
                  <a:lnTo>
                    <a:pt x="233998" y="489985"/>
                  </a:lnTo>
                  <a:lnTo>
                    <a:pt x="449997" y="235218"/>
                  </a:lnTo>
                  <a:lnTo>
                    <a:pt x="233998" y="0"/>
                  </a:lnTo>
                  <a:close/>
                </a:path>
                <a:path w="666114" h="490219">
                  <a:moveTo>
                    <a:pt x="449997" y="0"/>
                  </a:moveTo>
                  <a:lnTo>
                    <a:pt x="449997" y="489985"/>
                  </a:lnTo>
                </a:path>
                <a:path w="666114" h="490219">
                  <a:moveTo>
                    <a:pt x="0" y="235218"/>
                  </a:moveTo>
                  <a:lnTo>
                    <a:pt x="233998" y="235218"/>
                  </a:lnTo>
                </a:path>
                <a:path w="666114" h="490219">
                  <a:moveTo>
                    <a:pt x="665995" y="235218"/>
                  </a:moveTo>
                  <a:lnTo>
                    <a:pt x="449997" y="235218"/>
                  </a:lnTo>
                </a:path>
              </a:pathLst>
            </a:custGeom>
            <a:ln w="30574">
              <a:solidFill>
                <a:srgbClr val="000000"/>
              </a:solidFill>
            </a:ln>
          </p:spPr>
          <p:txBody>
            <a:bodyPr wrap="square" lIns="0" tIns="0" rIns="0" bIns="0" rtlCol="0"/>
            <a:lstStyle/>
            <a:p>
              <a:endParaRPr/>
            </a:p>
          </p:txBody>
        </p:sp>
      </p:grpSp>
      <p:grpSp>
        <p:nvGrpSpPr>
          <p:cNvPr id="12" name="object 12"/>
          <p:cNvGrpSpPr/>
          <p:nvPr/>
        </p:nvGrpSpPr>
        <p:grpSpPr>
          <a:xfrm>
            <a:off x="3268581" y="1355225"/>
            <a:ext cx="209550" cy="1489710"/>
            <a:chOff x="3268581" y="1355225"/>
            <a:chExt cx="209550" cy="1489710"/>
          </a:xfrm>
        </p:grpSpPr>
        <p:sp>
          <p:nvSpPr>
            <p:cNvPr id="13" name="object 13"/>
            <p:cNvSpPr/>
            <p:nvPr/>
          </p:nvSpPr>
          <p:spPr>
            <a:xfrm>
              <a:off x="3283310" y="1904015"/>
              <a:ext cx="180340" cy="706120"/>
            </a:xfrm>
            <a:custGeom>
              <a:avLst/>
              <a:gdLst/>
              <a:ahLst/>
              <a:cxnLst/>
              <a:rect l="l" t="t" r="r" b="b"/>
              <a:pathLst>
                <a:path w="180339" h="706119">
                  <a:moveTo>
                    <a:pt x="179998" y="0"/>
                  </a:moveTo>
                  <a:lnTo>
                    <a:pt x="0" y="0"/>
                  </a:lnTo>
                  <a:lnTo>
                    <a:pt x="0" y="705654"/>
                  </a:lnTo>
                  <a:lnTo>
                    <a:pt x="179998" y="705654"/>
                  </a:lnTo>
                  <a:lnTo>
                    <a:pt x="179998" y="0"/>
                  </a:lnTo>
                  <a:close/>
                </a:path>
              </a:pathLst>
            </a:custGeom>
            <a:solidFill>
              <a:srgbClr val="82B4E0"/>
            </a:solidFill>
          </p:spPr>
          <p:txBody>
            <a:bodyPr wrap="square" lIns="0" tIns="0" rIns="0" bIns="0" rtlCol="0"/>
            <a:lstStyle/>
            <a:p>
              <a:endParaRPr/>
            </a:p>
          </p:txBody>
        </p:sp>
        <p:sp>
          <p:nvSpPr>
            <p:cNvPr id="14" name="object 14"/>
            <p:cNvSpPr/>
            <p:nvPr/>
          </p:nvSpPr>
          <p:spPr>
            <a:xfrm>
              <a:off x="3283310" y="1355225"/>
              <a:ext cx="180340" cy="1489710"/>
            </a:xfrm>
            <a:custGeom>
              <a:avLst/>
              <a:gdLst/>
              <a:ahLst/>
              <a:cxnLst/>
              <a:rect l="l" t="t" r="r" b="b"/>
              <a:pathLst>
                <a:path w="180339" h="1489710">
                  <a:moveTo>
                    <a:pt x="0" y="1254444"/>
                  </a:moveTo>
                  <a:lnTo>
                    <a:pt x="179998" y="1254444"/>
                  </a:lnTo>
                  <a:lnTo>
                    <a:pt x="179998" y="548790"/>
                  </a:lnTo>
                  <a:lnTo>
                    <a:pt x="0" y="548790"/>
                  </a:lnTo>
                  <a:lnTo>
                    <a:pt x="0" y="1254444"/>
                  </a:lnTo>
                  <a:close/>
                </a:path>
                <a:path w="180339" h="1489710">
                  <a:moveTo>
                    <a:pt x="89999" y="0"/>
                  </a:moveTo>
                  <a:lnTo>
                    <a:pt x="89999" y="548790"/>
                  </a:lnTo>
                </a:path>
                <a:path w="180339" h="1489710">
                  <a:moveTo>
                    <a:pt x="89999" y="1489662"/>
                  </a:moveTo>
                  <a:lnTo>
                    <a:pt x="89999" y="1254444"/>
                  </a:lnTo>
                </a:path>
              </a:pathLst>
            </a:custGeom>
            <a:ln w="30574">
              <a:solidFill>
                <a:srgbClr val="000000"/>
              </a:solidFill>
            </a:ln>
          </p:spPr>
          <p:txBody>
            <a:bodyPr wrap="square" lIns="0" tIns="0" rIns="0" bIns="0" rtlCol="0"/>
            <a:lstStyle/>
            <a:p>
              <a:endParaRPr/>
            </a:p>
          </p:txBody>
        </p:sp>
      </p:grpSp>
      <p:pic>
        <p:nvPicPr>
          <p:cNvPr id="15" name="object 15"/>
          <p:cNvPicPr/>
          <p:nvPr/>
        </p:nvPicPr>
        <p:blipFill>
          <a:blip r:embed="rId2" cstate="print"/>
          <a:stretch>
            <a:fillRect/>
          </a:stretch>
        </p:blipFill>
        <p:spPr>
          <a:xfrm>
            <a:off x="462321" y="1262577"/>
            <a:ext cx="118390" cy="126229"/>
          </a:xfrm>
          <a:prstGeom prst="rect">
            <a:avLst/>
          </a:prstGeom>
        </p:spPr>
      </p:pic>
      <p:pic>
        <p:nvPicPr>
          <p:cNvPr id="16" name="object 16"/>
          <p:cNvPicPr/>
          <p:nvPr/>
        </p:nvPicPr>
        <p:blipFill>
          <a:blip r:embed="rId3" cstate="print"/>
          <a:stretch>
            <a:fillRect/>
          </a:stretch>
        </p:blipFill>
        <p:spPr>
          <a:xfrm>
            <a:off x="3316263" y="2922773"/>
            <a:ext cx="118414" cy="126204"/>
          </a:xfrm>
          <a:prstGeom prst="rect">
            <a:avLst/>
          </a:prstGeom>
        </p:spPr>
      </p:pic>
      <p:pic>
        <p:nvPicPr>
          <p:cNvPr id="17" name="object 17"/>
          <p:cNvPicPr/>
          <p:nvPr/>
        </p:nvPicPr>
        <p:blipFill>
          <a:blip r:embed="rId4" cstate="print"/>
          <a:stretch>
            <a:fillRect/>
          </a:stretch>
        </p:blipFill>
        <p:spPr>
          <a:xfrm>
            <a:off x="3975058" y="1262577"/>
            <a:ext cx="118414" cy="126230"/>
          </a:xfrm>
          <a:prstGeom prst="rect">
            <a:avLst/>
          </a:prstGeom>
        </p:spPr>
      </p:pic>
      <p:pic>
        <p:nvPicPr>
          <p:cNvPr id="18" name="object 18"/>
          <p:cNvPicPr/>
          <p:nvPr/>
        </p:nvPicPr>
        <p:blipFill>
          <a:blip r:embed="rId4" cstate="print"/>
          <a:stretch>
            <a:fillRect/>
          </a:stretch>
        </p:blipFill>
        <p:spPr>
          <a:xfrm>
            <a:off x="3316263" y="1262577"/>
            <a:ext cx="118414" cy="126230"/>
          </a:xfrm>
          <a:prstGeom prst="rect">
            <a:avLst/>
          </a:prstGeom>
        </p:spPr>
      </p:pic>
      <p:sp>
        <p:nvSpPr>
          <p:cNvPr id="19" name="object 19"/>
          <p:cNvSpPr txBox="1"/>
          <p:nvPr/>
        </p:nvSpPr>
        <p:spPr>
          <a:xfrm>
            <a:off x="388269" y="942652"/>
            <a:ext cx="956944" cy="339090"/>
          </a:xfrm>
          <a:prstGeom prst="rect">
            <a:avLst/>
          </a:prstGeom>
        </p:spPr>
        <p:txBody>
          <a:bodyPr vert="horz" wrap="square" lIns="0" tIns="13335" rIns="0" bIns="0" rtlCol="0">
            <a:spAutoFit/>
          </a:bodyPr>
          <a:lstStyle/>
          <a:p>
            <a:pPr marL="38100">
              <a:lnSpc>
                <a:spcPct val="100000"/>
              </a:lnSpc>
              <a:spcBef>
                <a:spcPts val="105"/>
              </a:spcBef>
            </a:pPr>
            <a:r>
              <a:rPr sz="2050" spc="-85" dirty="0">
                <a:latin typeface="Microsoft Sans Serif"/>
                <a:cs typeface="Microsoft Sans Serif"/>
              </a:rPr>
              <a:t>E</a:t>
            </a:r>
            <a:r>
              <a:rPr sz="1950" spc="-127" baseline="-12820" dirty="0">
                <a:latin typeface="Microsoft Sans Serif"/>
                <a:cs typeface="Microsoft Sans Serif"/>
              </a:rPr>
              <a:t>1</a:t>
            </a:r>
            <a:r>
              <a:rPr sz="2050" spc="-85" dirty="0">
                <a:latin typeface="Microsoft Sans Serif"/>
                <a:cs typeface="Microsoft Sans Serif"/>
              </a:rPr>
              <a:t>=10</a:t>
            </a:r>
            <a:r>
              <a:rPr sz="2050" spc="-50" dirty="0">
                <a:latin typeface="Microsoft Sans Serif"/>
                <a:cs typeface="Microsoft Sans Serif"/>
              </a:rPr>
              <a:t> V</a:t>
            </a:r>
            <a:endParaRPr sz="2050">
              <a:latin typeface="Microsoft Sans Serif"/>
              <a:cs typeface="Microsoft Sans Serif"/>
            </a:endParaRPr>
          </a:p>
        </p:txBody>
      </p:sp>
      <p:sp>
        <p:nvSpPr>
          <p:cNvPr id="20" name="object 20"/>
          <p:cNvSpPr txBox="1"/>
          <p:nvPr/>
        </p:nvSpPr>
        <p:spPr>
          <a:xfrm>
            <a:off x="3544008" y="832372"/>
            <a:ext cx="428625" cy="464820"/>
          </a:xfrm>
          <a:prstGeom prst="rect">
            <a:avLst/>
          </a:prstGeom>
        </p:spPr>
        <p:txBody>
          <a:bodyPr vert="horz" wrap="square" lIns="0" tIns="16510" rIns="0" bIns="0" rtlCol="0">
            <a:spAutoFit/>
          </a:bodyPr>
          <a:lstStyle/>
          <a:p>
            <a:pPr marL="38100">
              <a:lnSpc>
                <a:spcPct val="100000"/>
              </a:lnSpc>
              <a:spcBef>
                <a:spcPts val="130"/>
              </a:spcBef>
            </a:pPr>
            <a:r>
              <a:rPr sz="2850" b="1" spc="-25" dirty="0">
                <a:solidFill>
                  <a:srgbClr val="FF0000"/>
                </a:solidFill>
                <a:latin typeface="Times New Roman"/>
                <a:cs typeface="Times New Roman"/>
              </a:rPr>
              <a:t>V</a:t>
            </a:r>
            <a:r>
              <a:rPr sz="2775" b="1" spc="-37" baseline="-12012" dirty="0">
                <a:solidFill>
                  <a:srgbClr val="FF0000"/>
                </a:solidFill>
                <a:latin typeface="Times New Roman"/>
                <a:cs typeface="Times New Roman"/>
              </a:rPr>
              <a:t>0</a:t>
            </a:r>
            <a:endParaRPr sz="2775" baseline="-12012">
              <a:latin typeface="Times New Roman"/>
              <a:cs typeface="Times New Roman"/>
            </a:endParaRPr>
          </a:p>
        </p:txBody>
      </p:sp>
      <p:sp>
        <p:nvSpPr>
          <p:cNvPr id="21" name="object 21"/>
          <p:cNvSpPr txBox="1"/>
          <p:nvPr/>
        </p:nvSpPr>
        <p:spPr>
          <a:xfrm>
            <a:off x="1174720" y="1408873"/>
            <a:ext cx="1085215" cy="379730"/>
          </a:xfrm>
          <a:prstGeom prst="rect">
            <a:avLst/>
          </a:prstGeom>
        </p:spPr>
        <p:txBody>
          <a:bodyPr vert="horz" wrap="square" lIns="0" tIns="15240" rIns="0" bIns="0" rtlCol="0">
            <a:spAutoFit/>
          </a:bodyPr>
          <a:lstStyle/>
          <a:p>
            <a:pPr marL="38100">
              <a:lnSpc>
                <a:spcPct val="100000"/>
              </a:lnSpc>
              <a:spcBef>
                <a:spcPts val="120"/>
              </a:spcBef>
            </a:pPr>
            <a:r>
              <a:rPr sz="2300" spc="-60" dirty="0">
                <a:latin typeface="Microsoft Sans Serif"/>
                <a:cs typeface="Microsoft Sans Serif"/>
              </a:rPr>
              <a:t>R</a:t>
            </a:r>
            <a:r>
              <a:rPr sz="2250" spc="-89" baseline="-11111" dirty="0">
                <a:latin typeface="Microsoft Sans Serif"/>
                <a:cs typeface="Microsoft Sans Serif"/>
              </a:rPr>
              <a:t>1</a:t>
            </a:r>
            <a:r>
              <a:rPr sz="2300" spc="-60" dirty="0">
                <a:latin typeface="Microsoft Sans Serif"/>
                <a:cs typeface="Microsoft Sans Serif"/>
              </a:rPr>
              <a:t>=4,6K</a:t>
            </a:r>
            <a:endParaRPr sz="2300">
              <a:latin typeface="Microsoft Sans Serif"/>
              <a:cs typeface="Microsoft Sans Serif"/>
            </a:endParaRPr>
          </a:p>
        </p:txBody>
      </p:sp>
      <p:sp>
        <p:nvSpPr>
          <p:cNvPr id="22" name="object 22"/>
          <p:cNvSpPr txBox="1"/>
          <p:nvPr/>
        </p:nvSpPr>
        <p:spPr>
          <a:xfrm>
            <a:off x="2434456" y="947819"/>
            <a:ext cx="266700" cy="379730"/>
          </a:xfrm>
          <a:prstGeom prst="rect">
            <a:avLst/>
          </a:prstGeom>
        </p:spPr>
        <p:txBody>
          <a:bodyPr vert="horz" wrap="square" lIns="0" tIns="15240" rIns="0" bIns="0" rtlCol="0">
            <a:spAutoFit/>
          </a:bodyPr>
          <a:lstStyle/>
          <a:p>
            <a:pPr marL="12700">
              <a:lnSpc>
                <a:spcPct val="100000"/>
              </a:lnSpc>
              <a:spcBef>
                <a:spcPts val="120"/>
              </a:spcBef>
            </a:pPr>
            <a:r>
              <a:rPr sz="2300" spc="-65" dirty="0">
                <a:latin typeface="Microsoft Sans Serif"/>
                <a:cs typeface="Microsoft Sans Serif"/>
              </a:rPr>
              <a:t>Si</a:t>
            </a:r>
            <a:endParaRPr sz="2300">
              <a:latin typeface="Microsoft Sans Serif"/>
              <a:cs typeface="Microsoft Sans Serif"/>
            </a:endParaRPr>
          </a:p>
        </p:txBody>
      </p:sp>
      <p:sp>
        <p:nvSpPr>
          <p:cNvPr id="23" name="object 23"/>
          <p:cNvSpPr txBox="1"/>
          <p:nvPr/>
        </p:nvSpPr>
        <p:spPr>
          <a:xfrm>
            <a:off x="2195193" y="2104438"/>
            <a:ext cx="1085215" cy="379730"/>
          </a:xfrm>
          <a:prstGeom prst="rect">
            <a:avLst/>
          </a:prstGeom>
        </p:spPr>
        <p:txBody>
          <a:bodyPr vert="horz" wrap="square" lIns="0" tIns="15240" rIns="0" bIns="0" rtlCol="0">
            <a:spAutoFit/>
          </a:bodyPr>
          <a:lstStyle/>
          <a:p>
            <a:pPr marL="38100">
              <a:lnSpc>
                <a:spcPct val="100000"/>
              </a:lnSpc>
              <a:spcBef>
                <a:spcPts val="120"/>
              </a:spcBef>
            </a:pPr>
            <a:r>
              <a:rPr sz="2300" spc="-60" dirty="0">
                <a:latin typeface="Microsoft Sans Serif"/>
                <a:cs typeface="Microsoft Sans Serif"/>
              </a:rPr>
              <a:t>R</a:t>
            </a:r>
            <a:r>
              <a:rPr sz="2250" spc="-89" baseline="-11111" dirty="0">
                <a:latin typeface="Microsoft Sans Serif"/>
                <a:cs typeface="Microsoft Sans Serif"/>
              </a:rPr>
              <a:t>2</a:t>
            </a:r>
            <a:r>
              <a:rPr sz="2300" spc="-60" dirty="0">
                <a:latin typeface="Microsoft Sans Serif"/>
                <a:cs typeface="Microsoft Sans Serif"/>
              </a:rPr>
              <a:t>=2,2K</a:t>
            </a:r>
            <a:endParaRPr sz="2300">
              <a:latin typeface="Microsoft Sans Serif"/>
              <a:cs typeface="Microsoft Sans Serif"/>
            </a:endParaRPr>
          </a:p>
        </p:txBody>
      </p:sp>
      <p:sp>
        <p:nvSpPr>
          <p:cNvPr id="24" name="object 24"/>
          <p:cNvSpPr txBox="1"/>
          <p:nvPr/>
        </p:nvSpPr>
        <p:spPr>
          <a:xfrm>
            <a:off x="1537117" y="750045"/>
            <a:ext cx="428625" cy="464820"/>
          </a:xfrm>
          <a:prstGeom prst="rect">
            <a:avLst/>
          </a:prstGeom>
        </p:spPr>
        <p:txBody>
          <a:bodyPr vert="horz" wrap="square" lIns="0" tIns="16510" rIns="0" bIns="0" rtlCol="0">
            <a:spAutoFit/>
          </a:bodyPr>
          <a:lstStyle/>
          <a:p>
            <a:pPr marL="38100">
              <a:lnSpc>
                <a:spcPct val="100000"/>
              </a:lnSpc>
              <a:spcBef>
                <a:spcPts val="130"/>
              </a:spcBef>
            </a:pPr>
            <a:r>
              <a:rPr sz="2850" b="1" spc="-25" dirty="0">
                <a:solidFill>
                  <a:srgbClr val="FF0000"/>
                </a:solidFill>
                <a:latin typeface="Times New Roman"/>
                <a:cs typeface="Times New Roman"/>
              </a:rPr>
              <a:t>V</a:t>
            </a:r>
            <a:r>
              <a:rPr sz="2775" b="1" spc="-37" baseline="-12012" dirty="0">
                <a:solidFill>
                  <a:srgbClr val="FF0000"/>
                </a:solidFill>
                <a:latin typeface="Times New Roman"/>
                <a:cs typeface="Times New Roman"/>
              </a:rPr>
              <a:t>1</a:t>
            </a:r>
            <a:endParaRPr sz="2775" baseline="-12012">
              <a:latin typeface="Times New Roman"/>
              <a:cs typeface="Times New Roman"/>
            </a:endParaRPr>
          </a:p>
        </p:txBody>
      </p:sp>
      <p:sp>
        <p:nvSpPr>
          <p:cNvPr id="25" name="object 25"/>
          <p:cNvSpPr txBox="1"/>
          <p:nvPr/>
        </p:nvSpPr>
        <p:spPr>
          <a:xfrm>
            <a:off x="3486889" y="1989353"/>
            <a:ext cx="478790" cy="527685"/>
          </a:xfrm>
          <a:prstGeom prst="rect">
            <a:avLst/>
          </a:prstGeom>
        </p:spPr>
        <p:txBody>
          <a:bodyPr vert="horz" wrap="square" lIns="0" tIns="11430" rIns="0" bIns="0" rtlCol="0">
            <a:spAutoFit/>
          </a:bodyPr>
          <a:lstStyle/>
          <a:p>
            <a:pPr marL="38100">
              <a:lnSpc>
                <a:spcPct val="100000"/>
              </a:lnSpc>
              <a:spcBef>
                <a:spcPts val="90"/>
              </a:spcBef>
            </a:pPr>
            <a:r>
              <a:rPr sz="3300" b="1" spc="-25" dirty="0">
                <a:solidFill>
                  <a:srgbClr val="FF0000"/>
                </a:solidFill>
                <a:latin typeface="Times New Roman"/>
                <a:cs typeface="Times New Roman"/>
              </a:rPr>
              <a:t>V</a:t>
            </a:r>
            <a:r>
              <a:rPr sz="3150" b="1" spc="-37" baseline="-11904" dirty="0">
                <a:solidFill>
                  <a:srgbClr val="FF0000"/>
                </a:solidFill>
                <a:latin typeface="Times New Roman"/>
                <a:cs typeface="Times New Roman"/>
              </a:rPr>
              <a:t>2</a:t>
            </a:r>
            <a:endParaRPr sz="3150" baseline="-11904">
              <a:latin typeface="Times New Roman"/>
              <a:cs typeface="Times New Roman"/>
            </a:endParaRPr>
          </a:p>
        </p:txBody>
      </p:sp>
      <p:grpSp>
        <p:nvGrpSpPr>
          <p:cNvPr id="26" name="object 26"/>
          <p:cNvGrpSpPr/>
          <p:nvPr/>
        </p:nvGrpSpPr>
        <p:grpSpPr>
          <a:xfrm>
            <a:off x="493328" y="1394428"/>
            <a:ext cx="648335" cy="118110"/>
            <a:chOff x="493328" y="1394428"/>
            <a:chExt cx="648335" cy="118110"/>
          </a:xfrm>
        </p:grpSpPr>
        <p:sp>
          <p:nvSpPr>
            <p:cNvPr id="27" name="object 27"/>
            <p:cNvSpPr/>
            <p:nvPr/>
          </p:nvSpPr>
          <p:spPr>
            <a:xfrm>
              <a:off x="493328" y="1453233"/>
              <a:ext cx="504190" cy="0"/>
            </a:xfrm>
            <a:custGeom>
              <a:avLst/>
              <a:gdLst/>
              <a:ahLst/>
              <a:cxnLst/>
              <a:rect l="l" t="t" r="r" b="b"/>
              <a:pathLst>
                <a:path w="504190">
                  <a:moveTo>
                    <a:pt x="0" y="0"/>
                  </a:moveTo>
                  <a:lnTo>
                    <a:pt x="503996" y="0"/>
                  </a:lnTo>
                </a:path>
              </a:pathLst>
            </a:custGeom>
            <a:ln w="19601">
              <a:solidFill>
                <a:srgbClr val="FF0000"/>
              </a:solidFill>
            </a:ln>
          </p:spPr>
          <p:txBody>
            <a:bodyPr wrap="square" lIns="0" tIns="0" rIns="0" bIns="0" rtlCol="0"/>
            <a:lstStyle/>
            <a:p>
              <a:endParaRPr/>
            </a:p>
          </p:txBody>
        </p:sp>
        <p:sp>
          <p:nvSpPr>
            <p:cNvPr id="28" name="object 28"/>
            <p:cNvSpPr/>
            <p:nvPr/>
          </p:nvSpPr>
          <p:spPr>
            <a:xfrm>
              <a:off x="979325" y="1394428"/>
              <a:ext cx="162560" cy="118110"/>
            </a:xfrm>
            <a:custGeom>
              <a:avLst/>
              <a:gdLst/>
              <a:ahLst/>
              <a:cxnLst/>
              <a:rect l="l" t="t" r="r" b="b"/>
              <a:pathLst>
                <a:path w="162559" h="118109">
                  <a:moveTo>
                    <a:pt x="0" y="0"/>
                  </a:moveTo>
                  <a:lnTo>
                    <a:pt x="0" y="117556"/>
                  </a:lnTo>
                  <a:lnTo>
                    <a:pt x="161998" y="58804"/>
                  </a:lnTo>
                  <a:lnTo>
                    <a:pt x="0" y="0"/>
                  </a:lnTo>
                  <a:close/>
                </a:path>
              </a:pathLst>
            </a:custGeom>
            <a:solidFill>
              <a:srgbClr val="FF0000"/>
            </a:solidFill>
          </p:spPr>
          <p:txBody>
            <a:bodyPr wrap="square" lIns="0" tIns="0" rIns="0" bIns="0" rtlCol="0"/>
            <a:lstStyle/>
            <a:p>
              <a:endParaRPr/>
            </a:p>
          </p:txBody>
        </p:sp>
      </p:grpSp>
      <p:sp>
        <p:nvSpPr>
          <p:cNvPr id="29" name="object 29"/>
          <p:cNvSpPr txBox="1"/>
          <p:nvPr/>
        </p:nvSpPr>
        <p:spPr>
          <a:xfrm>
            <a:off x="822650" y="1369453"/>
            <a:ext cx="156210" cy="464820"/>
          </a:xfrm>
          <a:prstGeom prst="rect">
            <a:avLst/>
          </a:prstGeom>
        </p:spPr>
        <p:txBody>
          <a:bodyPr vert="horz" wrap="square" lIns="0" tIns="16510" rIns="0" bIns="0" rtlCol="0">
            <a:spAutoFit/>
          </a:bodyPr>
          <a:lstStyle/>
          <a:p>
            <a:pPr marL="12700">
              <a:lnSpc>
                <a:spcPct val="100000"/>
              </a:lnSpc>
              <a:spcBef>
                <a:spcPts val="130"/>
              </a:spcBef>
            </a:pPr>
            <a:r>
              <a:rPr sz="2850" b="1" spc="-50" dirty="0">
                <a:solidFill>
                  <a:srgbClr val="FF0000"/>
                </a:solidFill>
                <a:latin typeface="Times New Roman"/>
                <a:cs typeface="Times New Roman"/>
              </a:rPr>
              <a:t>I</a:t>
            </a:r>
            <a:endParaRPr sz="2850">
              <a:latin typeface="Times New Roman"/>
              <a:cs typeface="Times New Roman"/>
            </a:endParaRPr>
          </a:p>
        </p:txBody>
      </p:sp>
      <p:sp>
        <p:nvSpPr>
          <p:cNvPr id="30" name="object 30"/>
          <p:cNvSpPr txBox="1"/>
          <p:nvPr/>
        </p:nvSpPr>
        <p:spPr>
          <a:xfrm>
            <a:off x="206349" y="136017"/>
            <a:ext cx="6142990" cy="513715"/>
          </a:xfrm>
          <a:prstGeom prst="rect">
            <a:avLst/>
          </a:prstGeom>
        </p:spPr>
        <p:txBody>
          <a:bodyPr vert="horz" wrap="square" lIns="0" tIns="12700" rIns="0" bIns="0" rtlCol="0">
            <a:spAutoFit/>
          </a:bodyPr>
          <a:lstStyle/>
          <a:p>
            <a:pPr marL="38100">
              <a:lnSpc>
                <a:spcPct val="100000"/>
              </a:lnSpc>
              <a:spcBef>
                <a:spcPts val="100"/>
              </a:spcBef>
              <a:tabLst>
                <a:tab pos="1866900" algn="l"/>
                <a:tab pos="2597150" algn="l"/>
                <a:tab pos="3808729" algn="l"/>
              </a:tabLst>
            </a:pPr>
            <a:r>
              <a:rPr sz="3200" b="1" dirty="0">
                <a:solidFill>
                  <a:srgbClr val="FF0000"/>
                </a:solidFill>
                <a:latin typeface="Times New Roman"/>
                <a:cs typeface="Times New Roman"/>
              </a:rPr>
              <a:t>Örnek:</a:t>
            </a:r>
            <a:r>
              <a:rPr sz="3200" b="1" spc="-15" dirty="0">
                <a:solidFill>
                  <a:srgbClr val="FF0000"/>
                </a:solidFill>
                <a:latin typeface="Times New Roman"/>
                <a:cs typeface="Times New Roman"/>
              </a:rPr>
              <a:t> </a:t>
            </a:r>
            <a:r>
              <a:rPr sz="3200" b="1" spc="-35" dirty="0">
                <a:latin typeface="Times New Roman"/>
                <a:cs typeface="Times New Roman"/>
              </a:rPr>
              <a:t>I</a:t>
            </a:r>
            <a:r>
              <a:rPr sz="3200" spc="-35" dirty="0">
                <a:latin typeface="Times New Roman"/>
                <a:cs typeface="Times New Roman"/>
              </a:rPr>
              <a:t>,</a:t>
            </a:r>
            <a:r>
              <a:rPr sz="3200" dirty="0">
                <a:latin typeface="Times New Roman"/>
                <a:cs typeface="Times New Roman"/>
              </a:rPr>
              <a:t>	</a:t>
            </a:r>
            <a:r>
              <a:rPr sz="3200" b="1" spc="-25" dirty="0">
                <a:latin typeface="Times New Roman"/>
                <a:cs typeface="Times New Roman"/>
              </a:rPr>
              <a:t>V</a:t>
            </a:r>
            <a:r>
              <a:rPr sz="3150" b="1" spc="-37" baseline="-21164" dirty="0">
                <a:latin typeface="Times New Roman"/>
                <a:cs typeface="Times New Roman"/>
              </a:rPr>
              <a:t>1</a:t>
            </a:r>
            <a:r>
              <a:rPr sz="3200" spc="-25" dirty="0">
                <a:latin typeface="Times New Roman"/>
                <a:cs typeface="Times New Roman"/>
              </a:rPr>
              <a:t>,</a:t>
            </a:r>
            <a:r>
              <a:rPr sz="3200" dirty="0">
                <a:latin typeface="Times New Roman"/>
                <a:cs typeface="Times New Roman"/>
              </a:rPr>
              <a:t>	</a:t>
            </a:r>
            <a:r>
              <a:rPr sz="3200" b="1" dirty="0">
                <a:latin typeface="Times New Roman"/>
                <a:cs typeface="Times New Roman"/>
              </a:rPr>
              <a:t>V</a:t>
            </a:r>
            <a:r>
              <a:rPr sz="3150" b="1" baseline="-21164" dirty="0">
                <a:latin typeface="Times New Roman"/>
                <a:cs typeface="Times New Roman"/>
              </a:rPr>
              <a:t>2</a:t>
            </a:r>
            <a:r>
              <a:rPr sz="3200" dirty="0">
                <a:latin typeface="Times New Roman"/>
                <a:cs typeface="Times New Roman"/>
              </a:rPr>
              <a:t>,</a:t>
            </a:r>
            <a:r>
              <a:rPr sz="3200" spc="10" dirty="0">
                <a:latin typeface="Times New Roman"/>
                <a:cs typeface="Times New Roman"/>
              </a:rPr>
              <a:t> </a:t>
            </a:r>
            <a:r>
              <a:rPr sz="3200" spc="-25" dirty="0">
                <a:latin typeface="Times New Roman"/>
                <a:cs typeface="Times New Roman"/>
              </a:rPr>
              <a:t>ve</a:t>
            </a:r>
            <a:r>
              <a:rPr sz="3200" dirty="0">
                <a:latin typeface="Times New Roman"/>
                <a:cs typeface="Times New Roman"/>
              </a:rPr>
              <a:t>	</a:t>
            </a:r>
            <a:r>
              <a:rPr sz="3200" b="1" dirty="0">
                <a:latin typeface="Times New Roman"/>
                <a:cs typeface="Times New Roman"/>
              </a:rPr>
              <a:t>V</a:t>
            </a:r>
            <a:r>
              <a:rPr sz="3150" b="1" baseline="-21164" dirty="0">
                <a:latin typeface="Times New Roman"/>
                <a:cs typeface="Times New Roman"/>
              </a:rPr>
              <a:t>0</a:t>
            </a:r>
            <a:r>
              <a:rPr sz="3150" b="1" spc="405" baseline="-21164" dirty="0">
                <a:latin typeface="Times New Roman"/>
                <a:cs typeface="Times New Roman"/>
              </a:rPr>
              <a:t> </a:t>
            </a:r>
            <a:r>
              <a:rPr sz="3200" dirty="0">
                <a:latin typeface="Times New Roman"/>
                <a:cs typeface="Times New Roman"/>
              </a:rPr>
              <a:t>’ı</a:t>
            </a:r>
            <a:r>
              <a:rPr sz="3200" spc="-5" dirty="0">
                <a:latin typeface="Times New Roman"/>
                <a:cs typeface="Times New Roman"/>
              </a:rPr>
              <a:t> </a:t>
            </a:r>
            <a:r>
              <a:rPr sz="3200" spc="-10" dirty="0">
                <a:latin typeface="Times New Roman"/>
                <a:cs typeface="Times New Roman"/>
              </a:rPr>
              <a:t>bulunuz.</a:t>
            </a:r>
            <a:endParaRPr sz="3200">
              <a:latin typeface="Times New Roman"/>
              <a:cs typeface="Times New Roman"/>
            </a:endParaRPr>
          </a:p>
        </p:txBody>
      </p:sp>
      <p:sp>
        <p:nvSpPr>
          <p:cNvPr id="31" name="object 31"/>
          <p:cNvSpPr/>
          <p:nvPr/>
        </p:nvSpPr>
        <p:spPr>
          <a:xfrm>
            <a:off x="1104494" y="6207774"/>
            <a:ext cx="815340" cy="0"/>
          </a:xfrm>
          <a:custGeom>
            <a:avLst/>
            <a:gdLst/>
            <a:ahLst/>
            <a:cxnLst/>
            <a:rect l="l" t="t" r="r" b="b"/>
            <a:pathLst>
              <a:path w="815339">
                <a:moveTo>
                  <a:pt x="0" y="0"/>
                </a:moveTo>
                <a:lnTo>
                  <a:pt x="814899" y="0"/>
                </a:lnTo>
              </a:path>
            </a:pathLst>
          </a:custGeom>
          <a:ln w="12566">
            <a:solidFill>
              <a:srgbClr val="000000"/>
            </a:solidFill>
          </a:ln>
        </p:spPr>
        <p:txBody>
          <a:bodyPr wrap="square" lIns="0" tIns="0" rIns="0" bIns="0" rtlCol="0"/>
          <a:lstStyle/>
          <a:p>
            <a:endParaRPr/>
          </a:p>
        </p:txBody>
      </p:sp>
      <p:sp>
        <p:nvSpPr>
          <p:cNvPr id="32" name="object 32"/>
          <p:cNvSpPr/>
          <p:nvPr/>
        </p:nvSpPr>
        <p:spPr>
          <a:xfrm>
            <a:off x="2271553" y="6404477"/>
            <a:ext cx="1235710" cy="38100"/>
          </a:xfrm>
          <a:custGeom>
            <a:avLst/>
            <a:gdLst/>
            <a:ahLst/>
            <a:cxnLst/>
            <a:rect l="l" t="t" r="r" b="b"/>
            <a:pathLst>
              <a:path w="1235710" h="38100">
                <a:moveTo>
                  <a:pt x="0" y="37769"/>
                </a:moveTo>
                <a:lnTo>
                  <a:pt x="1235114" y="37769"/>
                </a:lnTo>
              </a:path>
              <a:path w="1235710" h="38100">
                <a:moveTo>
                  <a:pt x="0" y="0"/>
                </a:moveTo>
                <a:lnTo>
                  <a:pt x="1235114" y="0"/>
                </a:lnTo>
              </a:path>
            </a:pathLst>
          </a:custGeom>
          <a:ln w="13086">
            <a:solidFill>
              <a:srgbClr val="000000"/>
            </a:solidFill>
          </a:ln>
        </p:spPr>
        <p:txBody>
          <a:bodyPr wrap="square" lIns="0" tIns="0" rIns="0" bIns="0" rtlCol="0"/>
          <a:lstStyle/>
          <a:p>
            <a:endParaRPr/>
          </a:p>
        </p:txBody>
      </p:sp>
      <p:sp>
        <p:nvSpPr>
          <p:cNvPr id="33" name="object 33"/>
          <p:cNvSpPr txBox="1"/>
          <p:nvPr/>
        </p:nvSpPr>
        <p:spPr>
          <a:xfrm>
            <a:off x="1172589" y="6204524"/>
            <a:ext cx="670560" cy="387985"/>
          </a:xfrm>
          <a:prstGeom prst="rect">
            <a:avLst/>
          </a:prstGeom>
        </p:spPr>
        <p:txBody>
          <a:bodyPr vert="horz" wrap="square" lIns="0" tIns="15875" rIns="0" bIns="0" rtlCol="0">
            <a:spAutoFit/>
          </a:bodyPr>
          <a:lstStyle/>
          <a:p>
            <a:pPr marL="12700">
              <a:lnSpc>
                <a:spcPct val="100000"/>
              </a:lnSpc>
              <a:spcBef>
                <a:spcPts val="125"/>
              </a:spcBef>
            </a:pPr>
            <a:r>
              <a:rPr sz="2350" spc="75" dirty="0">
                <a:latin typeface="Times New Roman"/>
                <a:cs typeface="Times New Roman"/>
              </a:rPr>
              <a:t>6,8K</a:t>
            </a:r>
            <a:endParaRPr sz="2350">
              <a:latin typeface="Times New Roman"/>
              <a:cs typeface="Times New Roman"/>
            </a:endParaRPr>
          </a:p>
        </p:txBody>
      </p:sp>
      <p:sp>
        <p:nvSpPr>
          <p:cNvPr id="34" name="object 34"/>
          <p:cNvSpPr txBox="1"/>
          <p:nvPr/>
        </p:nvSpPr>
        <p:spPr>
          <a:xfrm>
            <a:off x="18208" y="4047245"/>
            <a:ext cx="5184775" cy="2309495"/>
          </a:xfrm>
          <a:prstGeom prst="rect">
            <a:avLst/>
          </a:prstGeom>
        </p:spPr>
        <p:txBody>
          <a:bodyPr vert="horz" wrap="square" lIns="0" tIns="220345" rIns="0" bIns="0" rtlCol="0">
            <a:spAutoFit/>
          </a:bodyPr>
          <a:lstStyle/>
          <a:p>
            <a:pPr marL="38100">
              <a:lnSpc>
                <a:spcPct val="100000"/>
              </a:lnSpc>
              <a:spcBef>
                <a:spcPts val="1735"/>
              </a:spcBef>
            </a:pPr>
            <a:r>
              <a:rPr sz="2350" spc="145" dirty="0">
                <a:latin typeface="Symbol"/>
                <a:cs typeface="Symbol"/>
              </a:rPr>
              <a:t></a:t>
            </a:r>
            <a:r>
              <a:rPr sz="2350" spc="145" dirty="0">
                <a:latin typeface="Times New Roman"/>
                <a:cs typeface="Times New Roman"/>
              </a:rPr>
              <a:t>10</a:t>
            </a:r>
            <a:r>
              <a:rPr sz="2350" spc="-195" dirty="0">
                <a:latin typeface="Times New Roman"/>
                <a:cs typeface="Times New Roman"/>
              </a:rPr>
              <a:t> </a:t>
            </a:r>
            <a:r>
              <a:rPr sz="2350" spc="100" dirty="0">
                <a:latin typeface="Symbol"/>
                <a:cs typeface="Symbol"/>
              </a:rPr>
              <a:t></a:t>
            </a:r>
            <a:r>
              <a:rPr sz="2350" spc="-155" dirty="0">
                <a:latin typeface="Times New Roman"/>
                <a:cs typeface="Times New Roman"/>
              </a:rPr>
              <a:t> </a:t>
            </a:r>
            <a:r>
              <a:rPr sz="2350" spc="50" dirty="0">
                <a:latin typeface="Times New Roman"/>
                <a:cs typeface="Times New Roman"/>
              </a:rPr>
              <a:t>(I</a:t>
            </a:r>
            <a:r>
              <a:rPr sz="2350" spc="-335" dirty="0">
                <a:latin typeface="Times New Roman"/>
                <a:cs typeface="Times New Roman"/>
              </a:rPr>
              <a:t> </a:t>
            </a:r>
            <a:r>
              <a:rPr sz="2350" spc="100" dirty="0">
                <a:latin typeface="Symbol"/>
                <a:cs typeface="Symbol"/>
              </a:rPr>
              <a:t></a:t>
            </a:r>
            <a:r>
              <a:rPr sz="2350" spc="-235" dirty="0">
                <a:latin typeface="Times New Roman"/>
                <a:cs typeface="Times New Roman"/>
              </a:rPr>
              <a:t> </a:t>
            </a:r>
            <a:r>
              <a:rPr sz="2350" spc="85" dirty="0">
                <a:latin typeface="Times New Roman"/>
                <a:cs typeface="Times New Roman"/>
              </a:rPr>
              <a:t>4,6K)</a:t>
            </a:r>
            <a:r>
              <a:rPr sz="2350" spc="-180" dirty="0">
                <a:latin typeface="Times New Roman"/>
                <a:cs typeface="Times New Roman"/>
              </a:rPr>
              <a:t> </a:t>
            </a:r>
            <a:r>
              <a:rPr sz="2350" spc="100" dirty="0">
                <a:latin typeface="Symbol"/>
                <a:cs typeface="Symbol"/>
              </a:rPr>
              <a:t></a:t>
            </a:r>
            <a:r>
              <a:rPr sz="2350" spc="-155" dirty="0">
                <a:latin typeface="Times New Roman"/>
                <a:cs typeface="Times New Roman"/>
              </a:rPr>
              <a:t> </a:t>
            </a:r>
            <a:r>
              <a:rPr sz="2350" spc="75" dirty="0">
                <a:latin typeface="Times New Roman"/>
                <a:cs typeface="Times New Roman"/>
              </a:rPr>
              <a:t>0,7</a:t>
            </a:r>
            <a:r>
              <a:rPr sz="2350" spc="-155" dirty="0">
                <a:latin typeface="Times New Roman"/>
                <a:cs typeface="Times New Roman"/>
              </a:rPr>
              <a:t> </a:t>
            </a:r>
            <a:r>
              <a:rPr sz="2350" spc="100" dirty="0">
                <a:latin typeface="Symbol"/>
                <a:cs typeface="Symbol"/>
              </a:rPr>
              <a:t></a:t>
            </a:r>
            <a:r>
              <a:rPr sz="2350" spc="-155" dirty="0">
                <a:latin typeface="Times New Roman"/>
                <a:cs typeface="Times New Roman"/>
              </a:rPr>
              <a:t> </a:t>
            </a:r>
            <a:r>
              <a:rPr sz="2350" spc="50" dirty="0">
                <a:latin typeface="Times New Roman"/>
                <a:cs typeface="Times New Roman"/>
              </a:rPr>
              <a:t>(I</a:t>
            </a:r>
            <a:r>
              <a:rPr sz="2350" spc="-340" dirty="0">
                <a:latin typeface="Times New Roman"/>
                <a:cs typeface="Times New Roman"/>
              </a:rPr>
              <a:t> </a:t>
            </a:r>
            <a:r>
              <a:rPr sz="2350" spc="100" dirty="0">
                <a:latin typeface="Symbol"/>
                <a:cs typeface="Symbol"/>
              </a:rPr>
              <a:t></a:t>
            </a:r>
            <a:r>
              <a:rPr sz="2350" spc="-235" dirty="0">
                <a:latin typeface="Times New Roman"/>
                <a:cs typeface="Times New Roman"/>
              </a:rPr>
              <a:t> </a:t>
            </a:r>
            <a:r>
              <a:rPr sz="2350" spc="85" dirty="0">
                <a:latin typeface="Times New Roman"/>
                <a:cs typeface="Times New Roman"/>
              </a:rPr>
              <a:t>2,2K)</a:t>
            </a:r>
            <a:r>
              <a:rPr sz="2350" spc="-180" dirty="0">
                <a:latin typeface="Times New Roman"/>
                <a:cs typeface="Times New Roman"/>
              </a:rPr>
              <a:t> </a:t>
            </a:r>
            <a:r>
              <a:rPr sz="2350" spc="100" dirty="0">
                <a:latin typeface="Symbol"/>
                <a:cs typeface="Symbol"/>
              </a:rPr>
              <a:t></a:t>
            </a:r>
            <a:r>
              <a:rPr sz="2350" spc="-235" dirty="0">
                <a:latin typeface="Times New Roman"/>
                <a:cs typeface="Times New Roman"/>
              </a:rPr>
              <a:t> </a:t>
            </a:r>
            <a:r>
              <a:rPr sz="2350" spc="90" dirty="0">
                <a:latin typeface="Times New Roman"/>
                <a:cs typeface="Times New Roman"/>
              </a:rPr>
              <a:t>5</a:t>
            </a:r>
            <a:r>
              <a:rPr sz="2350" spc="-70" dirty="0">
                <a:latin typeface="Times New Roman"/>
                <a:cs typeface="Times New Roman"/>
              </a:rPr>
              <a:t> </a:t>
            </a:r>
            <a:r>
              <a:rPr sz="2350" spc="100" dirty="0">
                <a:latin typeface="Symbol"/>
                <a:cs typeface="Symbol"/>
              </a:rPr>
              <a:t></a:t>
            </a:r>
            <a:r>
              <a:rPr sz="2350" spc="-35" dirty="0">
                <a:latin typeface="Times New Roman"/>
                <a:cs typeface="Times New Roman"/>
              </a:rPr>
              <a:t> </a:t>
            </a:r>
            <a:r>
              <a:rPr sz="2350" spc="40" dirty="0">
                <a:latin typeface="Times New Roman"/>
                <a:cs typeface="Times New Roman"/>
              </a:rPr>
              <a:t>0</a:t>
            </a:r>
            <a:endParaRPr sz="2350">
              <a:latin typeface="Times New Roman"/>
              <a:cs typeface="Times New Roman"/>
            </a:endParaRPr>
          </a:p>
          <a:p>
            <a:pPr marL="327025">
              <a:lnSpc>
                <a:spcPct val="100000"/>
              </a:lnSpc>
              <a:spcBef>
                <a:spcPts val="1710"/>
              </a:spcBef>
            </a:pPr>
            <a:r>
              <a:rPr sz="2450" spc="60" dirty="0">
                <a:latin typeface="Times New Roman"/>
                <a:cs typeface="Times New Roman"/>
              </a:rPr>
              <a:t>(I</a:t>
            </a:r>
            <a:r>
              <a:rPr sz="2450" spc="-355" dirty="0">
                <a:latin typeface="Times New Roman"/>
                <a:cs typeface="Times New Roman"/>
              </a:rPr>
              <a:t> </a:t>
            </a:r>
            <a:r>
              <a:rPr sz="2450" spc="90" dirty="0">
                <a:latin typeface="Symbol"/>
                <a:cs typeface="Symbol"/>
              </a:rPr>
              <a:t></a:t>
            </a:r>
            <a:r>
              <a:rPr sz="2450" spc="-245" dirty="0">
                <a:latin typeface="Times New Roman"/>
                <a:cs typeface="Times New Roman"/>
              </a:rPr>
              <a:t> </a:t>
            </a:r>
            <a:r>
              <a:rPr sz="2450" spc="90" dirty="0">
                <a:latin typeface="Times New Roman"/>
                <a:cs typeface="Times New Roman"/>
              </a:rPr>
              <a:t>4,6K)</a:t>
            </a:r>
            <a:r>
              <a:rPr sz="2450" spc="-185" dirty="0">
                <a:latin typeface="Times New Roman"/>
                <a:cs typeface="Times New Roman"/>
              </a:rPr>
              <a:t> </a:t>
            </a:r>
            <a:r>
              <a:rPr sz="2450" spc="90" dirty="0">
                <a:latin typeface="Symbol"/>
                <a:cs typeface="Symbol"/>
              </a:rPr>
              <a:t></a:t>
            </a:r>
            <a:r>
              <a:rPr sz="2450" spc="-160" dirty="0">
                <a:latin typeface="Times New Roman"/>
                <a:cs typeface="Times New Roman"/>
              </a:rPr>
              <a:t> </a:t>
            </a:r>
            <a:r>
              <a:rPr sz="2450" spc="60" dirty="0">
                <a:latin typeface="Times New Roman"/>
                <a:cs typeface="Times New Roman"/>
              </a:rPr>
              <a:t>(I</a:t>
            </a:r>
            <a:r>
              <a:rPr sz="2450" spc="-355" dirty="0">
                <a:latin typeface="Times New Roman"/>
                <a:cs typeface="Times New Roman"/>
              </a:rPr>
              <a:t> </a:t>
            </a:r>
            <a:r>
              <a:rPr sz="2450" spc="90" dirty="0">
                <a:latin typeface="Symbol"/>
                <a:cs typeface="Symbol"/>
              </a:rPr>
              <a:t></a:t>
            </a:r>
            <a:r>
              <a:rPr sz="2450" spc="-245" dirty="0">
                <a:latin typeface="Times New Roman"/>
                <a:cs typeface="Times New Roman"/>
              </a:rPr>
              <a:t> </a:t>
            </a:r>
            <a:r>
              <a:rPr sz="2450" spc="90" dirty="0">
                <a:latin typeface="Times New Roman"/>
                <a:cs typeface="Times New Roman"/>
              </a:rPr>
              <a:t>2,2K)</a:t>
            </a:r>
            <a:r>
              <a:rPr sz="2450" spc="-20" dirty="0">
                <a:latin typeface="Times New Roman"/>
                <a:cs typeface="Times New Roman"/>
              </a:rPr>
              <a:t> </a:t>
            </a:r>
            <a:r>
              <a:rPr sz="2450" spc="90" dirty="0">
                <a:latin typeface="Symbol"/>
                <a:cs typeface="Symbol"/>
              </a:rPr>
              <a:t></a:t>
            </a:r>
            <a:r>
              <a:rPr sz="2450" spc="-285" dirty="0">
                <a:latin typeface="Times New Roman"/>
                <a:cs typeface="Times New Roman"/>
              </a:rPr>
              <a:t> </a:t>
            </a:r>
            <a:r>
              <a:rPr sz="2450" spc="65" dirty="0">
                <a:latin typeface="Times New Roman"/>
                <a:cs typeface="Times New Roman"/>
              </a:rPr>
              <a:t>14,3</a:t>
            </a:r>
            <a:endParaRPr sz="2450">
              <a:latin typeface="Times New Roman"/>
              <a:cs typeface="Times New Roman"/>
            </a:endParaRPr>
          </a:p>
          <a:p>
            <a:pPr marL="930275">
              <a:lnSpc>
                <a:spcPct val="100000"/>
              </a:lnSpc>
              <a:spcBef>
                <a:spcPts val="1065"/>
              </a:spcBef>
            </a:pPr>
            <a:r>
              <a:rPr sz="2350" spc="220" dirty="0">
                <a:latin typeface="Times New Roman"/>
                <a:cs typeface="Times New Roman"/>
              </a:rPr>
              <a:t>I</a:t>
            </a:r>
            <a:r>
              <a:rPr sz="2350" spc="220" dirty="0">
                <a:latin typeface="Symbol"/>
                <a:cs typeface="Symbol"/>
              </a:rPr>
              <a:t></a:t>
            </a:r>
            <a:r>
              <a:rPr sz="2350" spc="-275" dirty="0">
                <a:latin typeface="Times New Roman"/>
                <a:cs typeface="Times New Roman"/>
              </a:rPr>
              <a:t> </a:t>
            </a:r>
            <a:r>
              <a:rPr sz="2350" spc="100" dirty="0">
                <a:latin typeface="Times New Roman"/>
                <a:cs typeface="Times New Roman"/>
              </a:rPr>
              <a:t>6,8K</a:t>
            </a:r>
            <a:r>
              <a:rPr sz="2350" spc="85" dirty="0">
                <a:latin typeface="Times New Roman"/>
                <a:cs typeface="Times New Roman"/>
              </a:rPr>
              <a:t> </a:t>
            </a:r>
            <a:r>
              <a:rPr sz="2350" spc="114" dirty="0">
                <a:latin typeface="Symbol"/>
                <a:cs typeface="Symbol"/>
              </a:rPr>
              <a:t></a:t>
            </a:r>
            <a:r>
              <a:rPr sz="2350" spc="-275" dirty="0">
                <a:latin typeface="Times New Roman"/>
                <a:cs typeface="Times New Roman"/>
              </a:rPr>
              <a:t> </a:t>
            </a:r>
            <a:r>
              <a:rPr sz="2350" spc="85" dirty="0">
                <a:latin typeface="Times New Roman"/>
                <a:cs typeface="Times New Roman"/>
              </a:rPr>
              <a:t>14,3V</a:t>
            </a:r>
            <a:endParaRPr sz="2350">
              <a:latin typeface="Times New Roman"/>
              <a:cs typeface="Times New Roman"/>
            </a:endParaRPr>
          </a:p>
          <a:p>
            <a:pPr marR="1035050" algn="ctr">
              <a:lnSpc>
                <a:spcPct val="100000"/>
              </a:lnSpc>
              <a:spcBef>
                <a:spcPts val="2165"/>
              </a:spcBef>
            </a:pPr>
            <a:r>
              <a:rPr sz="2350" spc="60" dirty="0">
                <a:latin typeface="Times New Roman"/>
                <a:cs typeface="Times New Roman"/>
              </a:rPr>
              <a:t>I</a:t>
            </a:r>
            <a:r>
              <a:rPr sz="2350" spc="35" dirty="0">
                <a:latin typeface="Times New Roman"/>
                <a:cs typeface="Times New Roman"/>
              </a:rPr>
              <a:t> </a:t>
            </a:r>
            <a:r>
              <a:rPr sz="2350" spc="114" dirty="0">
                <a:latin typeface="Symbol"/>
                <a:cs typeface="Symbol"/>
              </a:rPr>
              <a:t></a:t>
            </a:r>
            <a:r>
              <a:rPr sz="2350" spc="-25" dirty="0">
                <a:latin typeface="Times New Roman"/>
                <a:cs typeface="Times New Roman"/>
              </a:rPr>
              <a:t> </a:t>
            </a:r>
            <a:r>
              <a:rPr sz="3525" spc="150" baseline="35460" dirty="0">
                <a:latin typeface="Times New Roman"/>
                <a:cs typeface="Times New Roman"/>
              </a:rPr>
              <a:t>14,3V</a:t>
            </a:r>
            <a:r>
              <a:rPr sz="3525" spc="457" baseline="35460" dirty="0">
                <a:latin typeface="Times New Roman"/>
                <a:cs typeface="Times New Roman"/>
              </a:rPr>
              <a:t> </a:t>
            </a:r>
            <a:r>
              <a:rPr sz="2350" spc="114" dirty="0">
                <a:latin typeface="Symbol"/>
                <a:cs typeface="Symbol"/>
              </a:rPr>
              <a:t></a:t>
            </a:r>
            <a:r>
              <a:rPr sz="2350" spc="80" dirty="0">
                <a:latin typeface="Times New Roman"/>
                <a:cs typeface="Times New Roman"/>
              </a:rPr>
              <a:t> </a:t>
            </a:r>
            <a:r>
              <a:rPr sz="2350" dirty="0">
                <a:latin typeface="Times New Roman"/>
                <a:cs typeface="Times New Roman"/>
              </a:rPr>
              <a:t>2,102</a:t>
            </a:r>
            <a:r>
              <a:rPr sz="2350" spc="-85" dirty="0">
                <a:latin typeface="Times New Roman"/>
                <a:cs typeface="Times New Roman"/>
              </a:rPr>
              <a:t> </a:t>
            </a:r>
            <a:r>
              <a:rPr sz="2350" spc="125" dirty="0">
                <a:latin typeface="Times New Roman"/>
                <a:cs typeface="Times New Roman"/>
              </a:rPr>
              <a:t>mA</a:t>
            </a:r>
            <a:endParaRPr sz="2350">
              <a:latin typeface="Times New Roman"/>
              <a:cs typeface="Times New Roman"/>
            </a:endParaRPr>
          </a:p>
        </p:txBody>
      </p:sp>
      <p:sp>
        <p:nvSpPr>
          <p:cNvPr id="35" name="object 35"/>
          <p:cNvSpPr txBox="1"/>
          <p:nvPr/>
        </p:nvSpPr>
        <p:spPr>
          <a:xfrm>
            <a:off x="163322" y="3001691"/>
            <a:ext cx="4103370" cy="1156335"/>
          </a:xfrm>
          <a:prstGeom prst="rect">
            <a:avLst/>
          </a:prstGeom>
        </p:spPr>
        <p:txBody>
          <a:bodyPr vert="horz" wrap="square" lIns="0" tIns="15240" rIns="0" bIns="0" rtlCol="0">
            <a:spAutoFit/>
          </a:bodyPr>
          <a:lstStyle/>
          <a:p>
            <a:pPr marR="335915" algn="r">
              <a:lnSpc>
                <a:spcPts val="2700"/>
              </a:lnSpc>
              <a:spcBef>
                <a:spcPts val="120"/>
              </a:spcBef>
            </a:pPr>
            <a:r>
              <a:rPr sz="2300" spc="-90" dirty="0">
                <a:latin typeface="Microsoft Sans Serif"/>
                <a:cs typeface="Microsoft Sans Serif"/>
              </a:rPr>
              <a:t>E</a:t>
            </a:r>
            <a:r>
              <a:rPr sz="2250" spc="-135" baseline="-11111" dirty="0">
                <a:latin typeface="Microsoft Sans Serif"/>
                <a:cs typeface="Microsoft Sans Serif"/>
              </a:rPr>
              <a:t>2</a:t>
            </a:r>
            <a:r>
              <a:rPr sz="2300" spc="-90" dirty="0">
                <a:latin typeface="Microsoft Sans Serif"/>
                <a:cs typeface="Microsoft Sans Serif"/>
              </a:rPr>
              <a:t>=</a:t>
            </a:r>
            <a:r>
              <a:rPr sz="2300" spc="-65" dirty="0">
                <a:latin typeface="Microsoft Sans Serif"/>
                <a:cs typeface="Microsoft Sans Serif"/>
              </a:rPr>
              <a:t> </a:t>
            </a:r>
            <a:r>
              <a:rPr sz="2300" spc="-60" dirty="0">
                <a:latin typeface="Microsoft Sans Serif"/>
                <a:cs typeface="Microsoft Sans Serif"/>
              </a:rPr>
              <a:t>-</a:t>
            </a:r>
            <a:r>
              <a:rPr sz="2300" dirty="0">
                <a:latin typeface="Microsoft Sans Serif"/>
                <a:cs typeface="Microsoft Sans Serif"/>
              </a:rPr>
              <a:t>5</a:t>
            </a:r>
            <a:r>
              <a:rPr sz="2300" spc="-100" dirty="0">
                <a:latin typeface="Microsoft Sans Serif"/>
                <a:cs typeface="Microsoft Sans Serif"/>
              </a:rPr>
              <a:t> </a:t>
            </a:r>
            <a:r>
              <a:rPr sz="2300" spc="-50" dirty="0">
                <a:latin typeface="Microsoft Sans Serif"/>
                <a:cs typeface="Microsoft Sans Serif"/>
              </a:rPr>
              <a:t>V</a:t>
            </a:r>
            <a:endParaRPr sz="2300">
              <a:latin typeface="Microsoft Sans Serif"/>
              <a:cs typeface="Microsoft Sans Serif"/>
            </a:endParaRPr>
          </a:p>
          <a:p>
            <a:pPr marL="251460">
              <a:lnSpc>
                <a:spcPts val="2820"/>
              </a:lnSpc>
            </a:pPr>
            <a:r>
              <a:rPr sz="2400" b="1" spc="-20" dirty="0">
                <a:solidFill>
                  <a:srgbClr val="FF0000"/>
                </a:solidFill>
                <a:latin typeface="Calibri"/>
                <a:cs typeface="Calibri"/>
              </a:rPr>
              <a:t>ÇY-1’den</a:t>
            </a:r>
            <a:r>
              <a:rPr sz="2400" b="1" spc="-45" dirty="0">
                <a:solidFill>
                  <a:srgbClr val="FF0000"/>
                </a:solidFill>
                <a:latin typeface="Calibri"/>
                <a:cs typeface="Calibri"/>
              </a:rPr>
              <a:t> </a:t>
            </a:r>
            <a:r>
              <a:rPr sz="2400" b="1" dirty="0">
                <a:solidFill>
                  <a:srgbClr val="FF0000"/>
                </a:solidFill>
                <a:latin typeface="Calibri"/>
                <a:cs typeface="Calibri"/>
              </a:rPr>
              <a:t>1.</a:t>
            </a:r>
            <a:r>
              <a:rPr sz="2400" b="1" spc="-50" dirty="0">
                <a:solidFill>
                  <a:srgbClr val="FF0000"/>
                </a:solidFill>
                <a:latin typeface="Calibri"/>
                <a:cs typeface="Calibri"/>
              </a:rPr>
              <a:t> </a:t>
            </a:r>
            <a:r>
              <a:rPr sz="2400" b="1" dirty="0">
                <a:solidFill>
                  <a:srgbClr val="FF0000"/>
                </a:solidFill>
                <a:latin typeface="Calibri"/>
                <a:cs typeface="Calibri"/>
              </a:rPr>
              <a:t>denklemi</a:t>
            </a:r>
            <a:r>
              <a:rPr sz="2400" b="1" spc="-40" dirty="0">
                <a:solidFill>
                  <a:srgbClr val="FF0000"/>
                </a:solidFill>
                <a:latin typeface="Calibri"/>
                <a:cs typeface="Calibri"/>
              </a:rPr>
              <a:t> </a:t>
            </a:r>
            <a:r>
              <a:rPr sz="2400" b="1" spc="-10" dirty="0">
                <a:solidFill>
                  <a:srgbClr val="FF0000"/>
                </a:solidFill>
                <a:latin typeface="Calibri"/>
                <a:cs typeface="Calibri"/>
              </a:rPr>
              <a:t>yazalım.</a:t>
            </a:r>
            <a:endParaRPr sz="2400">
              <a:latin typeface="Calibri"/>
              <a:cs typeface="Calibri"/>
            </a:endParaRPr>
          </a:p>
          <a:p>
            <a:pPr marL="38100">
              <a:lnSpc>
                <a:spcPts val="3360"/>
              </a:lnSpc>
            </a:pPr>
            <a:r>
              <a:rPr sz="2800" spc="120" dirty="0">
                <a:latin typeface="Symbol"/>
                <a:cs typeface="Symbol"/>
              </a:rPr>
              <a:t></a:t>
            </a:r>
            <a:r>
              <a:rPr sz="2800" spc="-195" dirty="0">
                <a:latin typeface="Times New Roman"/>
                <a:cs typeface="Times New Roman"/>
              </a:rPr>
              <a:t> </a:t>
            </a:r>
            <a:r>
              <a:rPr sz="2800" spc="105" dirty="0">
                <a:latin typeface="Times New Roman"/>
                <a:cs typeface="Times New Roman"/>
              </a:rPr>
              <a:t>E</a:t>
            </a:r>
            <a:r>
              <a:rPr sz="2400" spc="157" baseline="-24305" dirty="0">
                <a:latin typeface="Times New Roman"/>
                <a:cs typeface="Times New Roman"/>
              </a:rPr>
              <a:t>1</a:t>
            </a:r>
            <a:r>
              <a:rPr sz="2400" spc="382" baseline="-24305" dirty="0">
                <a:latin typeface="Times New Roman"/>
                <a:cs typeface="Times New Roman"/>
              </a:rPr>
              <a:t> </a:t>
            </a:r>
            <a:r>
              <a:rPr sz="2800" spc="120" dirty="0">
                <a:latin typeface="Symbol"/>
                <a:cs typeface="Symbol"/>
              </a:rPr>
              <a:t></a:t>
            </a:r>
            <a:r>
              <a:rPr sz="2800" spc="-150" dirty="0">
                <a:latin typeface="Times New Roman"/>
                <a:cs typeface="Times New Roman"/>
              </a:rPr>
              <a:t> </a:t>
            </a:r>
            <a:r>
              <a:rPr sz="2800" dirty="0">
                <a:latin typeface="Times New Roman"/>
                <a:cs typeface="Times New Roman"/>
              </a:rPr>
              <a:t>V</a:t>
            </a:r>
            <a:r>
              <a:rPr sz="2400" baseline="-24305" dirty="0">
                <a:latin typeface="Times New Roman"/>
                <a:cs typeface="Times New Roman"/>
              </a:rPr>
              <a:t>1</a:t>
            </a:r>
            <a:r>
              <a:rPr sz="2400" spc="405" baseline="-24305" dirty="0">
                <a:latin typeface="Times New Roman"/>
                <a:cs typeface="Times New Roman"/>
              </a:rPr>
              <a:t> </a:t>
            </a:r>
            <a:r>
              <a:rPr sz="2800" spc="120" dirty="0">
                <a:latin typeface="Symbol"/>
                <a:cs typeface="Symbol"/>
              </a:rPr>
              <a:t></a:t>
            </a:r>
            <a:r>
              <a:rPr sz="2800" spc="-195" dirty="0">
                <a:latin typeface="Times New Roman"/>
                <a:cs typeface="Times New Roman"/>
              </a:rPr>
              <a:t> </a:t>
            </a:r>
            <a:r>
              <a:rPr sz="2800" spc="90" dirty="0">
                <a:latin typeface="Times New Roman"/>
                <a:cs typeface="Times New Roman"/>
              </a:rPr>
              <a:t>0,7</a:t>
            </a:r>
            <a:r>
              <a:rPr sz="2800" spc="-195" dirty="0">
                <a:latin typeface="Times New Roman"/>
                <a:cs typeface="Times New Roman"/>
              </a:rPr>
              <a:t> </a:t>
            </a:r>
            <a:r>
              <a:rPr sz="2800" spc="120" dirty="0">
                <a:latin typeface="Symbol"/>
                <a:cs typeface="Symbol"/>
              </a:rPr>
              <a:t></a:t>
            </a:r>
            <a:r>
              <a:rPr sz="2800" spc="-150" dirty="0">
                <a:latin typeface="Times New Roman"/>
                <a:cs typeface="Times New Roman"/>
              </a:rPr>
              <a:t> </a:t>
            </a:r>
            <a:r>
              <a:rPr sz="2800" dirty="0">
                <a:latin typeface="Times New Roman"/>
                <a:cs typeface="Times New Roman"/>
              </a:rPr>
              <a:t>V</a:t>
            </a:r>
            <a:r>
              <a:rPr sz="2400" baseline="-24305" dirty="0">
                <a:latin typeface="Times New Roman"/>
                <a:cs typeface="Times New Roman"/>
              </a:rPr>
              <a:t>2</a:t>
            </a:r>
            <a:r>
              <a:rPr sz="2400" spc="607" baseline="-24305" dirty="0">
                <a:latin typeface="Times New Roman"/>
                <a:cs typeface="Times New Roman"/>
              </a:rPr>
              <a:t> </a:t>
            </a:r>
            <a:r>
              <a:rPr sz="2800" spc="120" dirty="0">
                <a:latin typeface="Symbol"/>
                <a:cs typeface="Symbol"/>
              </a:rPr>
              <a:t></a:t>
            </a:r>
            <a:r>
              <a:rPr sz="2800" spc="-285" dirty="0">
                <a:latin typeface="Times New Roman"/>
                <a:cs typeface="Times New Roman"/>
              </a:rPr>
              <a:t> </a:t>
            </a:r>
            <a:r>
              <a:rPr sz="2800" spc="110" dirty="0">
                <a:latin typeface="Times New Roman"/>
                <a:cs typeface="Times New Roman"/>
              </a:rPr>
              <a:t>5</a:t>
            </a:r>
            <a:r>
              <a:rPr sz="2800" spc="-95" dirty="0">
                <a:latin typeface="Times New Roman"/>
                <a:cs typeface="Times New Roman"/>
              </a:rPr>
              <a:t> </a:t>
            </a:r>
            <a:r>
              <a:rPr sz="2800" spc="120" dirty="0">
                <a:latin typeface="Symbol"/>
                <a:cs typeface="Symbol"/>
              </a:rPr>
              <a:t></a:t>
            </a:r>
            <a:r>
              <a:rPr sz="2800" spc="-55" dirty="0">
                <a:latin typeface="Times New Roman"/>
                <a:cs typeface="Times New Roman"/>
              </a:rPr>
              <a:t> </a:t>
            </a:r>
            <a:r>
              <a:rPr sz="2800" spc="60" dirty="0">
                <a:latin typeface="Times New Roman"/>
                <a:cs typeface="Times New Roman"/>
              </a:rPr>
              <a:t>0</a:t>
            </a:r>
            <a:endParaRPr sz="2800">
              <a:latin typeface="Times New Roman"/>
              <a:cs typeface="Times New Roman"/>
            </a:endParaRPr>
          </a:p>
        </p:txBody>
      </p:sp>
      <p:sp>
        <p:nvSpPr>
          <p:cNvPr id="36" name="object 36"/>
          <p:cNvSpPr/>
          <p:nvPr/>
        </p:nvSpPr>
        <p:spPr>
          <a:xfrm>
            <a:off x="6324147" y="6247786"/>
            <a:ext cx="1203960" cy="45085"/>
          </a:xfrm>
          <a:custGeom>
            <a:avLst/>
            <a:gdLst/>
            <a:ahLst/>
            <a:cxnLst/>
            <a:rect l="l" t="t" r="r" b="b"/>
            <a:pathLst>
              <a:path w="1203959" h="45085">
                <a:moveTo>
                  <a:pt x="0" y="44502"/>
                </a:moveTo>
                <a:lnTo>
                  <a:pt x="1203754" y="44502"/>
                </a:lnTo>
              </a:path>
              <a:path w="1203959" h="45085">
                <a:moveTo>
                  <a:pt x="0" y="0"/>
                </a:moveTo>
                <a:lnTo>
                  <a:pt x="1203754" y="0"/>
                </a:lnTo>
              </a:path>
            </a:pathLst>
          </a:custGeom>
          <a:ln w="15434">
            <a:solidFill>
              <a:srgbClr val="000000"/>
            </a:solidFill>
          </a:ln>
        </p:spPr>
        <p:txBody>
          <a:bodyPr wrap="square" lIns="0" tIns="0" rIns="0" bIns="0" rtlCol="0"/>
          <a:lstStyle/>
          <a:p>
            <a:endParaRPr/>
          </a:p>
        </p:txBody>
      </p:sp>
      <p:sp>
        <p:nvSpPr>
          <p:cNvPr id="37" name="object 37"/>
          <p:cNvSpPr txBox="1"/>
          <p:nvPr/>
        </p:nvSpPr>
        <p:spPr>
          <a:xfrm>
            <a:off x="5477525" y="5303989"/>
            <a:ext cx="3384550" cy="885190"/>
          </a:xfrm>
          <a:prstGeom prst="rect">
            <a:avLst/>
          </a:prstGeom>
        </p:spPr>
        <p:txBody>
          <a:bodyPr vert="horz" wrap="square" lIns="0" tIns="7620" rIns="0" bIns="0" rtlCol="0">
            <a:spAutoFit/>
          </a:bodyPr>
          <a:lstStyle/>
          <a:p>
            <a:pPr marL="38100" marR="30480">
              <a:lnSpc>
                <a:spcPct val="101299"/>
              </a:lnSpc>
              <a:spcBef>
                <a:spcPts val="60"/>
              </a:spcBef>
              <a:tabLst>
                <a:tab pos="533400" algn="l"/>
              </a:tabLst>
            </a:pPr>
            <a:r>
              <a:rPr sz="2800" spc="-25" dirty="0">
                <a:latin typeface="Times New Roman"/>
                <a:cs typeface="Times New Roman"/>
              </a:rPr>
              <a:t>V</a:t>
            </a:r>
            <a:r>
              <a:rPr sz="2400" spc="-37" baseline="-24305" dirty="0">
                <a:latin typeface="Times New Roman"/>
                <a:cs typeface="Times New Roman"/>
              </a:rPr>
              <a:t>2</a:t>
            </a:r>
            <a:r>
              <a:rPr sz="2400" baseline="-24305" dirty="0">
                <a:latin typeface="Times New Roman"/>
                <a:cs typeface="Times New Roman"/>
              </a:rPr>
              <a:t>	</a:t>
            </a:r>
            <a:r>
              <a:rPr sz="2800" spc="120" dirty="0">
                <a:latin typeface="Symbol"/>
                <a:cs typeface="Symbol"/>
              </a:rPr>
              <a:t></a:t>
            </a:r>
            <a:r>
              <a:rPr sz="2800" spc="5" dirty="0">
                <a:latin typeface="Times New Roman"/>
                <a:cs typeface="Times New Roman"/>
              </a:rPr>
              <a:t> </a:t>
            </a:r>
            <a:r>
              <a:rPr sz="2800" spc="114" dirty="0">
                <a:latin typeface="Times New Roman"/>
                <a:cs typeface="Times New Roman"/>
              </a:rPr>
              <a:t>2,102mA</a:t>
            </a:r>
            <a:r>
              <a:rPr sz="2800" spc="-380" dirty="0">
                <a:latin typeface="Times New Roman"/>
                <a:cs typeface="Times New Roman"/>
              </a:rPr>
              <a:t> </a:t>
            </a:r>
            <a:r>
              <a:rPr sz="2800" spc="120" dirty="0">
                <a:latin typeface="Symbol"/>
                <a:cs typeface="Symbol"/>
              </a:rPr>
              <a:t></a:t>
            </a:r>
            <a:r>
              <a:rPr sz="2800" spc="-280" dirty="0">
                <a:latin typeface="Times New Roman"/>
                <a:cs typeface="Times New Roman"/>
              </a:rPr>
              <a:t> </a:t>
            </a:r>
            <a:r>
              <a:rPr sz="2800" spc="85" dirty="0">
                <a:latin typeface="Times New Roman"/>
                <a:cs typeface="Times New Roman"/>
              </a:rPr>
              <a:t>2,2K </a:t>
            </a:r>
            <a:r>
              <a:rPr sz="2800" spc="-25" dirty="0">
                <a:latin typeface="Times New Roman"/>
                <a:cs typeface="Times New Roman"/>
              </a:rPr>
              <a:t>V</a:t>
            </a:r>
            <a:r>
              <a:rPr sz="2400" spc="-37" baseline="-24305" dirty="0">
                <a:latin typeface="Times New Roman"/>
                <a:cs typeface="Times New Roman"/>
              </a:rPr>
              <a:t>2</a:t>
            </a:r>
            <a:r>
              <a:rPr sz="2400" baseline="-24305" dirty="0">
                <a:latin typeface="Times New Roman"/>
                <a:cs typeface="Times New Roman"/>
              </a:rPr>
              <a:t>	</a:t>
            </a:r>
            <a:r>
              <a:rPr sz="2800" spc="120" dirty="0">
                <a:latin typeface="Symbol"/>
                <a:cs typeface="Symbol"/>
              </a:rPr>
              <a:t></a:t>
            </a:r>
            <a:r>
              <a:rPr sz="2800" spc="50" dirty="0">
                <a:latin typeface="Times New Roman"/>
                <a:cs typeface="Times New Roman"/>
              </a:rPr>
              <a:t> </a:t>
            </a:r>
            <a:r>
              <a:rPr sz="2800" spc="100" dirty="0">
                <a:latin typeface="Times New Roman"/>
                <a:cs typeface="Times New Roman"/>
              </a:rPr>
              <a:t>4,624</a:t>
            </a:r>
            <a:r>
              <a:rPr sz="2800" spc="-135" dirty="0">
                <a:latin typeface="Times New Roman"/>
                <a:cs typeface="Times New Roman"/>
              </a:rPr>
              <a:t> </a:t>
            </a:r>
            <a:r>
              <a:rPr sz="2800" spc="110" dirty="0">
                <a:latin typeface="Times New Roman"/>
                <a:cs typeface="Times New Roman"/>
              </a:rPr>
              <a:t>V</a:t>
            </a:r>
            <a:endParaRPr sz="2800">
              <a:latin typeface="Times New Roman"/>
              <a:cs typeface="Times New Roman"/>
            </a:endParaRPr>
          </a:p>
        </p:txBody>
      </p:sp>
      <p:sp>
        <p:nvSpPr>
          <p:cNvPr id="38" name="object 38"/>
          <p:cNvSpPr/>
          <p:nvPr/>
        </p:nvSpPr>
        <p:spPr>
          <a:xfrm>
            <a:off x="6341576" y="5165746"/>
            <a:ext cx="1005840" cy="45085"/>
          </a:xfrm>
          <a:custGeom>
            <a:avLst/>
            <a:gdLst/>
            <a:ahLst/>
            <a:cxnLst/>
            <a:rect l="l" t="t" r="r" b="b"/>
            <a:pathLst>
              <a:path w="1005840" h="45085">
                <a:moveTo>
                  <a:pt x="0" y="44502"/>
                </a:moveTo>
                <a:lnTo>
                  <a:pt x="1005258" y="44502"/>
                </a:lnTo>
              </a:path>
              <a:path w="1005840" h="45085">
                <a:moveTo>
                  <a:pt x="0" y="0"/>
                </a:moveTo>
                <a:lnTo>
                  <a:pt x="1005258" y="0"/>
                </a:lnTo>
              </a:path>
            </a:pathLst>
          </a:custGeom>
          <a:ln w="15433">
            <a:solidFill>
              <a:srgbClr val="000000"/>
            </a:solidFill>
          </a:ln>
        </p:spPr>
        <p:txBody>
          <a:bodyPr wrap="square" lIns="0" tIns="0" rIns="0" bIns="0" rtlCol="0"/>
          <a:lstStyle/>
          <a:p>
            <a:endParaRPr/>
          </a:p>
        </p:txBody>
      </p:sp>
      <p:sp>
        <p:nvSpPr>
          <p:cNvPr id="39" name="object 39"/>
          <p:cNvSpPr txBox="1"/>
          <p:nvPr/>
        </p:nvSpPr>
        <p:spPr>
          <a:xfrm>
            <a:off x="5536974" y="4221949"/>
            <a:ext cx="3415029" cy="885190"/>
          </a:xfrm>
          <a:prstGeom prst="rect">
            <a:avLst/>
          </a:prstGeom>
        </p:spPr>
        <p:txBody>
          <a:bodyPr vert="horz" wrap="square" lIns="0" tIns="7620" rIns="0" bIns="0" rtlCol="0">
            <a:spAutoFit/>
          </a:bodyPr>
          <a:lstStyle/>
          <a:p>
            <a:pPr marL="38100" marR="30480">
              <a:lnSpc>
                <a:spcPct val="101299"/>
              </a:lnSpc>
              <a:spcBef>
                <a:spcPts val="60"/>
              </a:spcBef>
            </a:pPr>
            <a:r>
              <a:rPr sz="2800" dirty="0">
                <a:latin typeface="Times New Roman"/>
                <a:cs typeface="Times New Roman"/>
              </a:rPr>
              <a:t>V</a:t>
            </a:r>
            <a:r>
              <a:rPr sz="2400" baseline="-24305" dirty="0">
                <a:latin typeface="Times New Roman"/>
                <a:cs typeface="Times New Roman"/>
              </a:rPr>
              <a:t>1</a:t>
            </a:r>
            <a:r>
              <a:rPr sz="2400" spc="600" baseline="-24305" dirty="0">
                <a:latin typeface="Times New Roman"/>
                <a:cs typeface="Times New Roman"/>
              </a:rPr>
              <a:t> </a:t>
            </a:r>
            <a:r>
              <a:rPr sz="2800" spc="120" dirty="0">
                <a:latin typeface="Symbol"/>
                <a:cs typeface="Symbol"/>
              </a:rPr>
              <a:t></a:t>
            </a:r>
            <a:r>
              <a:rPr sz="2800" spc="-35" dirty="0">
                <a:latin typeface="Times New Roman"/>
                <a:cs typeface="Times New Roman"/>
              </a:rPr>
              <a:t> </a:t>
            </a:r>
            <a:r>
              <a:rPr sz="2800" spc="100" dirty="0">
                <a:latin typeface="Times New Roman"/>
                <a:cs typeface="Times New Roman"/>
              </a:rPr>
              <a:t>2,102</a:t>
            </a:r>
            <a:r>
              <a:rPr sz="2800" spc="-170" dirty="0">
                <a:latin typeface="Times New Roman"/>
                <a:cs typeface="Times New Roman"/>
              </a:rPr>
              <a:t> </a:t>
            </a:r>
            <a:r>
              <a:rPr sz="2800" spc="260" dirty="0">
                <a:latin typeface="Times New Roman"/>
                <a:cs typeface="Times New Roman"/>
              </a:rPr>
              <a:t>mA</a:t>
            </a:r>
            <a:r>
              <a:rPr sz="2800" spc="260" dirty="0">
                <a:latin typeface="Symbol"/>
                <a:cs typeface="Symbol"/>
              </a:rPr>
              <a:t></a:t>
            </a:r>
            <a:r>
              <a:rPr sz="2800" spc="-285" dirty="0">
                <a:latin typeface="Times New Roman"/>
                <a:cs typeface="Times New Roman"/>
              </a:rPr>
              <a:t> </a:t>
            </a:r>
            <a:r>
              <a:rPr sz="2800" spc="85" dirty="0">
                <a:latin typeface="Times New Roman"/>
                <a:cs typeface="Times New Roman"/>
              </a:rPr>
              <a:t>4,6K </a:t>
            </a:r>
            <a:r>
              <a:rPr sz="2800" dirty="0">
                <a:latin typeface="Times New Roman"/>
                <a:cs typeface="Times New Roman"/>
              </a:rPr>
              <a:t>V</a:t>
            </a:r>
            <a:r>
              <a:rPr sz="2400" baseline="-24305" dirty="0">
                <a:latin typeface="Times New Roman"/>
                <a:cs typeface="Times New Roman"/>
              </a:rPr>
              <a:t>1</a:t>
            </a:r>
            <a:r>
              <a:rPr sz="2400" spc="622" baseline="-24305" dirty="0">
                <a:latin typeface="Times New Roman"/>
                <a:cs typeface="Times New Roman"/>
              </a:rPr>
              <a:t> </a:t>
            </a:r>
            <a:r>
              <a:rPr sz="2800" spc="120" dirty="0">
                <a:latin typeface="Symbol"/>
                <a:cs typeface="Symbol"/>
              </a:rPr>
              <a:t></a:t>
            </a:r>
            <a:r>
              <a:rPr sz="2800" spc="-85" dirty="0">
                <a:latin typeface="Times New Roman"/>
                <a:cs typeface="Times New Roman"/>
              </a:rPr>
              <a:t> </a:t>
            </a:r>
            <a:r>
              <a:rPr sz="2800" spc="95" dirty="0">
                <a:latin typeface="Times New Roman"/>
                <a:cs typeface="Times New Roman"/>
              </a:rPr>
              <a:t>9,67</a:t>
            </a:r>
            <a:r>
              <a:rPr sz="2800" spc="-125" dirty="0">
                <a:latin typeface="Times New Roman"/>
                <a:cs typeface="Times New Roman"/>
              </a:rPr>
              <a:t> </a:t>
            </a:r>
            <a:r>
              <a:rPr sz="2800" spc="110" dirty="0">
                <a:latin typeface="Times New Roman"/>
                <a:cs typeface="Times New Roman"/>
              </a:rPr>
              <a:t>V</a:t>
            </a:r>
            <a:endParaRPr sz="2800">
              <a:latin typeface="Times New Roman"/>
              <a:cs typeface="Times New Roman"/>
            </a:endParaRPr>
          </a:p>
        </p:txBody>
      </p:sp>
      <p:sp>
        <p:nvSpPr>
          <p:cNvPr id="40" name="object 40"/>
          <p:cNvSpPr txBox="1"/>
          <p:nvPr/>
        </p:nvSpPr>
        <p:spPr>
          <a:xfrm>
            <a:off x="6410352" y="595141"/>
            <a:ext cx="661670" cy="429259"/>
          </a:xfrm>
          <a:prstGeom prst="rect">
            <a:avLst/>
          </a:prstGeom>
        </p:spPr>
        <p:txBody>
          <a:bodyPr vert="horz" wrap="square" lIns="0" tIns="12700" rIns="0" bIns="0" rtlCol="0">
            <a:spAutoFit/>
          </a:bodyPr>
          <a:lstStyle/>
          <a:p>
            <a:pPr marL="12700">
              <a:lnSpc>
                <a:spcPct val="100000"/>
              </a:lnSpc>
              <a:spcBef>
                <a:spcPts val="100"/>
              </a:spcBef>
            </a:pPr>
            <a:r>
              <a:rPr sz="2650" spc="-105" dirty="0">
                <a:solidFill>
                  <a:srgbClr val="FF0000"/>
                </a:solidFill>
                <a:latin typeface="Microsoft Sans Serif"/>
                <a:cs typeface="Microsoft Sans Serif"/>
              </a:rPr>
              <a:t>0,7V</a:t>
            </a:r>
            <a:endParaRPr sz="2650">
              <a:latin typeface="Microsoft Sans Serif"/>
              <a:cs typeface="Microsoft Sans Serif"/>
            </a:endParaRPr>
          </a:p>
        </p:txBody>
      </p:sp>
      <p:grpSp>
        <p:nvGrpSpPr>
          <p:cNvPr id="41" name="object 41"/>
          <p:cNvGrpSpPr/>
          <p:nvPr/>
        </p:nvGrpSpPr>
        <p:grpSpPr>
          <a:xfrm>
            <a:off x="4590727" y="1026989"/>
            <a:ext cx="3736340" cy="2703195"/>
            <a:chOff x="4590727" y="1026989"/>
            <a:chExt cx="3736340" cy="2703195"/>
          </a:xfrm>
        </p:grpSpPr>
        <p:sp>
          <p:nvSpPr>
            <p:cNvPr id="42" name="object 42"/>
            <p:cNvSpPr/>
            <p:nvPr/>
          </p:nvSpPr>
          <p:spPr>
            <a:xfrm>
              <a:off x="4893806" y="1242397"/>
              <a:ext cx="3407410" cy="2271395"/>
            </a:xfrm>
            <a:custGeom>
              <a:avLst/>
              <a:gdLst/>
              <a:ahLst/>
              <a:cxnLst/>
              <a:rect l="l" t="t" r="r" b="b"/>
              <a:pathLst>
                <a:path w="3407409" h="2271395">
                  <a:moveTo>
                    <a:pt x="1321639" y="0"/>
                  </a:moveTo>
                  <a:lnTo>
                    <a:pt x="1507494" y="0"/>
                  </a:lnTo>
                </a:path>
                <a:path w="3407409" h="2271395">
                  <a:moveTo>
                    <a:pt x="2271567" y="202389"/>
                  </a:moveTo>
                  <a:lnTo>
                    <a:pt x="2271567" y="0"/>
                  </a:lnTo>
                </a:path>
                <a:path w="3407409" h="2271395">
                  <a:moveTo>
                    <a:pt x="2085712" y="0"/>
                  </a:moveTo>
                  <a:lnTo>
                    <a:pt x="2271567" y="0"/>
                  </a:lnTo>
                </a:path>
                <a:path w="3407409" h="2271395">
                  <a:moveTo>
                    <a:pt x="3407351" y="0"/>
                  </a:moveTo>
                  <a:lnTo>
                    <a:pt x="2271567" y="0"/>
                  </a:lnTo>
                </a:path>
                <a:path w="3407409" h="2271395">
                  <a:moveTo>
                    <a:pt x="371711" y="0"/>
                  </a:moveTo>
                  <a:lnTo>
                    <a:pt x="0" y="0"/>
                  </a:lnTo>
                  <a:lnTo>
                    <a:pt x="0" y="1034376"/>
                  </a:lnTo>
                </a:path>
                <a:path w="3407409" h="2271395">
                  <a:moveTo>
                    <a:pt x="0" y="1641545"/>
                  </a:moveTo>
                  <a:lnTo>
                    <a:pt x="0" y="2271202"/>
                  </a:lnTo>
                </a:path>
                <a:path w="3407409" h="2271395">
                  <a:moveTo>
                    <a:pt x="2271567" y="1236766"/>
                  </a:moveTo>
                  <a:lnTo>
                    <a:pt x="2271567" y="1439156"/>
                  </a:lnTo>
                </a:path>
                <a:path w="3407409" h="2271395">
                  <a:moveTo>
                    <a:pt x="2271567" y="2068813"/>
                  </a:moveTo>
                  <a:lnTo>
                    <a:pt x="2271567" y="2271202"/>
                  </a:lnTo>
                </a:path>
              </a:pathLst>
            </a:custGeom>
            <a:ln w="26319">
              <a:solidFill>
                <a:srgbClr val="000000"/>
              </a:solidFill>
            </a:ln>
          </p:spPr>
          <p:txBody>
            <a:bodyPr wrap="square" lIns="0" tIns="0" rIns="0" bIns="0" rtlCol="0"/>
            <a:lstStyle/>
            <a:p>
              <a:endParaRPr/>
            </a:p>
          </p:txBody>
        </p:sp>
        <p:sp>
          <p:nvSpPr>
            <p:cNvPr id="43" name="object 43"/>
            <p:cNvSpPr/>
            <p:nvPr/>
          </p:nvSpPr>
          <p:spPr>
            <a:xfrm>
              <a:off x="5451372" y="1174933"/>
              <a:ext cx="578485" cy="157480"/>
            </a:xfrm>
            <a:custGeom>
              <a:avLst/>
              <a:gdLst/>
              <a:ahLst/>
              <a:cxnLst/>
              <a:rect l="l" t="t" r="r" b="b"/>
              <a:pathLst>
                <a:path w="578485" h="157480">
                  <a:moveTo>
                    <a:pt x="578217" y="0"/>
                  </a:moveTo>
                  <a:lnTo>
                    <a:pt x="0" y="0"/>
                  </a:lnTo>
                  <a:lnTo>
                    <a:pt x="0" y="157414"/>
                  </a:lnTo>
                  <a:lnTo>
                    <a:pt x="578217" y="157414"/>
                  </a:lnTo>
                  <a:lnTo>
                    <a:pt x="578217" y="0"/>
                  </a:lnTo>
                  <a:close/>
                </a:path>
              </a:pathLst>
            </a:custGeom>
            <a:solidFill>
              <a:srgbClr val="82B4E0"/>
            </a:solidFill>
          </p:spPr>
          <p:txBody>
            <a:bodyPr wrap="square" lIns="0" tIns="0" rIns="0" bIns="0" rtlCol="0"/>
            <a:lstStyle/>
            <a:p>
              <a:endParaRPr/>
            </a:p>
          </p:txBody>
        </p:sp>
        <p:sp>
          <p:nvSpPr>
            <p:cNvPr id="44" name="object 44"/>
            <p:cNvSpPr/>
            <p:nvPr/>
          </p:nvSpPr>
          <p:spPr>
            <a:xfrm>
              <a:off x="5265517" y="1174933"/>
              <a:ext cx="949960" cy="157480"/>
            </a:xfrm>
            <a:custGeom>
              <a:avLst/>
              <a:gdLst/>
              <a:ahLst/>
              <a:cxnLst/>
              <a:rect l="l" t="t" r="r" b="b"/>
              <a:pathLst>
                <a:path w="949960" h="157480">
                  <a:moveTo>
                    <a:pt x="185855" y="157414"/>
                  </a:moveTo>
                  <a:lnTo>
                    <a:pt x="764072" y="157414"/>
                  </a:lnTo>
                  <a:lnTo>
                    <a:pt x="764072" y="0"/>
                  </a:lnTo>
                  <a:lnTo>
                    <a:pt x="185855" y="0"/>
                  </a:lnTo>
                  <a:lnTo>
                    <a:pt x="185855" y="157414"/>
                  </a:lnTo>
                  <a:close/>
                </a:path>
                <a:path w="949960" h="157480">
                  <a:moveTo>
                    <a:pt x="0" y="67463"/>
                  </a:moveTo>
                  <a:lnTo>
                    <a:pt x="185855" y="67463"/>
                  </a:lnTo>
                </a:path>
                <a:path w="949960" h="157480">
                  <a:moveTo>
                    <a:pt x="949928" y="67463"/>
                  </a:moveTo>
                  <a:lnTo>
                    <a:pt x="764072" y="67463"/>
                  </a:lnTo>
                </a:path>
              </a:pathLst>
            </a:custGeom>
            <a:ln w="26319">
              <a:solidFill>
                <a:srgbClr val="000000"/>
              </a:solidFill>
            </a:ln>
          </p:spPr>
          <p:txBody>
            <a:bodyPr wrap="square" lIns="0" tIns="0" rIns="0" bIns="0" rtlCol="0"/>
            <a:lstStyle/>
            <a:p>
              <a:endParaRPr/>
            </a:p>
          </p:txBody>
        </p:sp>
        <p:sp>
          <p:nvSpPr>
            <p:cNvPr id="45" name="object 45"/>
            <p:cNvSpPr/>
            <p:nvPr/>
          </p:nvSpPr>
          <p:spPr>
            <a:xfrm>
              <a:off x="6587156" y="1040007"/>
              <a:ext cx="207010" cy="405130"/>
            </a:xfrm>
            <a:custGeom>
              <a:avLst/>
              <a:gdLst/>
              <a:ahLst/>
              <a:cxnLst/>
              <a:rect l="l" t="t" r="r" b="b"/>
              <a:pathLst>
                <a:path w="207009" h="405130">
                  <a:moveTo>
                    <a:pt x="0" y="0"/>
                  </a:moveTo>
                  <a:lnTo>
                    <a:pt x="0" y="404779"/>
                  </a:lnTo>
                  <a:lnTo>
                    <a:pt x="206506" y="202389"/>
                  </a:lnTo>
                  <a:lnTo>
                    <a:pt x="0" y="0"/>
                  </a:lnTo>
                  <a:close/>
                </a:path>
              </a:pathLst>
            </a:custGeom>
            <a:solidFill>
              <a:srgbClr val="82B4E0"/>
            </a:solidFill>
          </p:spPr>
          <p:txBody>
            <a:bodyPr wrap="square" lIns="0" tIns="0" rIns="0" bIns="0" rtlCol="0"/>
            <a:lstStyle/>
            <a:p>
              <a:endParaRPr/>
            </a:p>
          </p:txBody>
        </p:sp>
        <p:sp>
          <p:nvSpPr>
            <p:cNvPr id="46" name="object 46"/>
            <p:cNvSpPr/>
            <p:nvPr/>
          </p:nvSpPr>
          <p:spPr>
            <a:xfrm>
              <a:off x="6401300" y="1040007"/>
              <a:ext cx="578485" cy="405130"/>
            </a:xfrm>
            <a:custGeom>
              <a:avLst/>
              <a:gdLst/>
              <a:ahLst/>
              <a:cxnLst/>
              <a:rect l="l" t="t" r="r" b="b"/>
              <a:pathLst>
                <a:path w="578484" h="405130">
                  <a:moveTo>
                    <a:pt x="185855" y="0"/>
                  </a:moveTo>
                  <a:lnTo>
                    <a:pt x="185855" y="404779"/>
                  </a:lnTo>
                  <a:lnTo>
                    <a:pt x="392361" y="202389"/>
                  </a:lnTo>
                  <a:lnTo>
                    <a:pt x="185855" y="0"/>
                  </a:lnTo>
                  <a:close/>
                </a:path>
                <a:path w="578484" h="405130">
                  <a:moveTo>
                    <a:pt x="392361" y="0"/>
                  </a:moveTo>
                  <a:lnTo>
                    <a:pt x="392361" y="404779"/>
                  </a:lnTo>
                </a:path>
                <a:path w="578484" h="405130">
                  <a:moveTo>
                    <a:pt x="0" y="202389"/>
                  </a:moveTo>
                  <a:lnTo>
                    <a:pt x="185855" y="202389"/>
                  </a:lnTo>
                </a:path>
                <a:path w="578484" h="405130">
                  <a:moveTo>
                    <a:pt x="578217" y="202389"/>
                  </a:moveTo>
                  <a:lnTo>
                    <a:pt x="392361" y="202389"/>
                  </a:lnTo>
                </a:path>
              </a:pathLst>
            </a:custGeom>
            <a:ln w="26319">
              <a:solidFill>
                <a:srgbClr val="000000"/>
              </a:solidFill>
            </a:ln>
          </p:spPr>
          <p:txBody>
            <a:bodyPr wrap="square" lIns="0" tIns="0" rIns="0" bIns="0" rtlCol="0"/>
            <a:lstStyle/>
            <a:p>
              <a:endParaRPr/>
            </a:p>
          </p:txBody>
        </p:sp>
        <p:sp>
          <p:nvSpPr>
            <p:cNvPr id="47" name="object 47"/>
            <p:cNvSpPr/>
            <p:nvPr/>
          </p:nvSpPr>
          <p:spPr>
            <a:xfrm>
              <a:off x="7082771" y="1669604"/>
              <a:ext cx="165735" cy="607695"/>
            </a:xfrm>
            <a:custGeom>
              <a:avLst/>
              <a:gdLst/>
              <a:ahLst/>
              <a:cxnLst/>
              <a:rect l="l" t="t" r="r" b="b"/>
              <a:pathLst>
                <a:path w="165734" h="607694">
                  <a:moveTo>
                    <a:pt x="165204" y="0"/>
                  </a:moveTo>
                  <a:lnTo>
                    <a:pt x="0" y="0"/>
                  </a:lnTo>
                  <a:lnTo>
                    <a:pt x="0" y="607169"/>
                  </a:lnTo>
                  <a:lnTo>
                    <a:pt x="165204" y="607169"/>
                  </a:lnTo>
                  <a:lnTo>
                    <a:pt x="165204" y="0"/>
                  </a:lnTo>
                  <a:close/>
                </a:path>
              </a:pathLst>
            </a:custGeom>
            <a:solidFill>
              <a:srgbClr val="82B4E0"/>
            </a:solidFill>
          </p:spPr>
          <p:txBody>
            <a:bodyPr wrap="square" lIns="0" tIns="0" rIns="0" bIns="0" rtlCol="0"/>
            <a:lstStyle/>
            <a:p>
              <a:endParaRPr/>
            </a:p>
          </p:txBody>
        </p:sp>
        <p:sp>
          <p:nvSpPr>
            <p:cNvPr id="48" name="object 48"/>
            <p:cNvSpPr/>
            <p:nvPr/>
          </p:nvSpPr>
          <p:spPr>
            <a:xfrm>
              <a:off x="7082771" y="1444786"/>
              <a:ext cx="165735" cy="1034415"/>
            </a:xfrm>
            <a:custGeom>
              <a:avLst/>
              <a:gdLst/>
              <a:ahLst/>
              <a:cxnLst/>
              <a:rect l="l" t="t" r="r" b="b"/>
              <a:pathLst>
                <a:path w="165734" h="1034414">
                  <a:moveTo>
                    <a:pt x="0" y="831986"/>
                  </a:moveTo>
                  <a:lnTo>
                    <a:pt x="165204" y="831986"/>
                  </a:lnTo>
                  <a:lnTo>
                    <a:pt x="165204" y="224817"/>
                  </a:lnTo>
                  <a:lnTo>
                    <a:pt x="0" y="224817"/>
                  </a:lnTo>
                  <a:lnTo>
                    <a:pt x="0" y="831986"/>
                  </a:lnTo>
                  <a:close/>
                </a:path>
                <a:path w="165734" h="1034414">
                  <a:moveTo>
                    <a:pt x="82602" y="0"/>
                  </a:moveTo>
                  <a:lnTo>
                    <a:pt x="82602" y="224877"/>
                  </a:lnTo>
                </a:path>
                <a:path w="165734" h="1034414">
                  <a:moveTo>
                    <a:pt x="82602" y="1034376"/>
                  </a:moveTo>
                  <a:lnTo>
                    <a:pt x="82602" y="831986"/>
                  </a:lnTo>
                </a:path>
              </a:pathLst>
            </a:custGeom>
            <a:ln w="26319">
              <a:solidFill>
                <a:srgbClr val="000000"/>
              </a:solidFill>
            </a:ln>
          </p:spPr>
          <p:txBody>
            <a:bodyPr wrap="square" lIns="0" tIns="0" rIns="0" bIns="0" rtlCol="0"/>
            <a:lstStyle/>
            <a:p>
              <a:endParaRPr/>
            </a:p>
          </p:txBody>
        </p:sp>
        <p:pic>
          <p:nvPicPr>
            <p:cNvPr id="49" name="object 49"/>
            <p:cNvPicPr/>
            <p:nvPr/>
          </p:nvPicPr>
          <p:blipFill>
            <a:blip r:embed="rId5" cstate="print"/>
            <a:stretch>
              <a:fillRect/>
            </a:stretch>
          </p:blipFill>
          <p:spPr>
            <a:xfrm>
              <a:off x="8224669" y="1193856"/>
              <a:ext cx="102038" cy="108774"/>
            </a:xfrm>
            <a:prstGeom prst="rect">
              <a:avLst/>
            </a:prstGeom>
          </p:spPr>
        </p:pic>
        <p:pic>
          <p:nvPicPr>
            <p:cNvPr id="50" name="object 50"/>
            <p:cNvPicPr/>
            <p:nvPr/>
          </p:nvPicPr>
          <p:blipFill>
            <a:blip r:embed="rId6" cstate="print"/>
            <a:stretch>
              <a:fillRect/>
            </a:stretch>
          </p:blipFill>
          <p:spPr>
            <a:xfrm>
              <a:off x="7111465" y="1193858"/>
              <a:ext cx="101759" cy="108770"/>
            </a:xfrm>
            <a:prstGeom prst="rect">
              <a:avLst/>
            </a:prstGeom>
          </p:spPr>
        </p:pic>
        <p:sp>
          <p:nvSpPr>
            <p:cNvPr id="51" name="object 51"/>
            <p:cNvSpPr/>
            <p:nvPr/>
          </p:nvSpPr>
          <p:spPr>
            <a:xfrm>
              <a:off x="4604697" y="2276773"/>
              <a:ext cx="2849880" cy="1439545"/>
            </a:xfrm>
            <a:custGeom>
              <a:avLst/>
              <a:gdLst/>
              <a:ahLst/>
              <a:cxnLst/>
              <a:rect l="l" t="t" r="r" b="b"/>
              <a:pathLst>
                <a:path w="2849879" h="1439545">
                  <a:moveTo>
                    <a:pt x="578217" y="202389"/>
                  </a:moveTo>
                  <a:lnTo>
                    <a:pt x="0" y="202389"/>
                  </a:lnTo>
                </a:path>
                <a:path w="2849879" h="1439545">
                  <a:moveTo>
                    <a:pt x="392361" y="314828"/>
                  </a:moveTo>
                  <a:lnTo>
                    <a:pt x="185855" y="314828"/>
                  </a:lnTo>
                </a:path>
                <a:path w="2849879" h="1439545">
                  <a:moveTo>
                    <a:pt x="289108" y="314828"/>
                  </a:moveTo>
                  <a:lnTo>
                    <a:pt x="289108" y="404779"/>
                  </a:lnTo>
                </a:path>
                <a:path w="2849879" h="1439545">
                  <a:moveTo>
                    <a:pt x="289108" y="0"/>
                  </a:moveTo>
                  <a:lnTo>
                    <a:pt x="289108" y="202389"/>
                  </a:lnTo>
                </a:path>
                <a:path w="2849879" h="1439545">
                  <a:moveTo>
                    <a:pt x="289108" y="607169"/>
                  </a:moveTo>
                  <a:lnTo>
                    <a:pt x="289108" y="404779"/>
                  </a:lnTo>
                </a:path>
                <a:path w="2849879" h="1439545">
                  <a:moveTo>
                    <a:pt x="289108" y="1236826"/>
                  </a:moveTo>
                  <a:lnTo>
                    <a:pt x="289108" y="1439215"/>
                  </a:lnTo>
                </a:path>
                <a:path w="2849879" h="1439545">
                  <a:moveTo>
                    <a:pt x="103253" y="1439215"/>
                  </a:moveTo>
                  <a:lnTo>
                    <a:pt x="474964" y="1439215"/>
                  </a:lnTo>
                </a:path>
                <a:path w="2849879" h="1439545">
                  <a:moveTo>
                    <a:pt x="2271567" y="832046"/>
                  </a:moveTo>
                  <a:lnTo>
                    <a:pt x="2849784" y="832046"/>
                  </a:lnTo>
                </a:path>
                <a:path w="2849879" h="1439545">
                  <a:moveTo>
                    <a:pt x="2457423" y="719608"/>
                  </a:moveTo>
                  <a:lnTo>
                    <a:pt x="2643278" y="719608"/>
                  </a:lnTo>
                </a:path>
                <a:path w="2849879" h="1439545">
                  <a:moveTo>
                    <a:pt x="2560676" y="719608"/>
                  </a:moveTo>
                  <a:lnTo>
                    <a:pt x="2560676" y="607169"/>
                  </a:lnTo>
                </a:path>
                <a:path w="2849879" h="1439545">
                  <a:moveTo>
                    <a:pt x="2560676" y="1034436"/>
                  </a:moveTo>
                  <a:lnTo>
                    <a:pt x="2560676" y="832046"/>
                  </a:lnTo>
                </a:path>
                <a:path w="2849879" h="1439545">
                  <a:moveTo>
                    <a:pt x="2560676" y="404779"/>
                  </a:moveTo>
                  <a:lnTo>
                    <a:pt x="2560676" y="607169"/>
                  </a:lnTo>
                </a:path>
                <a:path w="2849879" h="1439545">
                  <a:moveTo>
                    <a:pt x="2560676" y="1236826"/>
                  </a:moveTo>
                  <a:lnTo>
                    <a:pt x="2560676" y="1439216"/>
                  </a:lnTo>
                </a:path>
                <a:path w="2849879" h="1439545">
                  <a:moveTo>
                    <a:pt x="2374820" y="1439215"/>
                  </a:moveTo>
                  <a:lnTo>
                    <a:pt x="2746531" y="1439216"/>
                  </a:lnTo>
                </a:path>
              </a:pathLst>
            </a:custGeom>
            <a:ln w="26319">
              <a:solidFill>
                <a:srgbClr val="000000"/>
              </a:solidFill>
            </a:ln>
          </p:spPr>
          <p:txBody>
            <a:bodyPr wrap="square" lIns="0" tIns="0" rIns="0" bIns="0" rtlCol="0"/>
            <a:lstStyle/>
            <a:p>
              <a:endParaRPr/>
            </a:p>
          </p:txBody>
        </p:sp>
      </p:grpSp>
      <p:sp>
        <p:nvSpPr>
          <p:cNvPr id="52" name="object 52"/>
          <p:cNvSpPr/>
          <p:nvPr/>
        </p:nvSpPr>
        <p:spPr>
          <a:xfrm>
            <a:off x="4790553" y="3828427"/>
            <a:ext cx="207010" cy="0"/>
          </a:xfrm>
          <a:custGeom>
            <a:avLst/>
            <a:gdLst/>
            <a:ahLst/>
            <a:cxnLst/>
            <a:rect l="l" t="t" r="r" b="b"/>
            <a:pathLst>
              <a:path w="207010">
                <a:moveTo>
                  <a:pt x="0" y="0"/>
                </a:moveTo>
                <a:lnTo>
                  <a:pt x="206506" y="0"/>
                </a:lnTo>
              </a:path>
            </a:pathLst>
          </a:custGeom>
          <a:ln w="27440">
            <a:solidFill>
              <a:srgbClr val="000000"/>
            </a:solidFill>
          </a:ln>
        </p:spPr>
        <p:txBody>
          <a:bodyPr wrap="square" lIns="0" tIns="0" rIns="0" bIns="0" rtlCol="0"/>
          <a:lstStyle/>
          <a:p>
            <a:endParaRPr/>
          </a:p>
        </p:txBody>
      </p:sp>
      <p:sp>
        <p:nvSpPr>
          <p:cNvPr id="53" name="object 53"/>
          <p:cNvSpPr/>
          <p:nvPr/>
        </p:nvSpPr>
        <p:spPr>
          <a:xfrm>
            <a:off x="4873155" y="3918379"/>
            <a:ext cx="41910" cy="0"/>
          </a:xfrm>
          <a:custGeom>
            <a:avLst/>
            <a:gdLst/>
            <a:ahLst/>
            <a:cxnLst/>
            <a:rect l="l" t="t" r="r" b="b"/>
            <a:pathLst>
              <a:path w="41910">
                <a:moveTo>
                  <a:pt x="0" y="0"/>
                </a:moveTo>
                <a:lnTo>
                  <a:pt x="41301" y="0"/>
                </a:lnTo>
              </a:path>
            </a:pathLst>
          </a:custGeom>
          <a:ln w="27440">
            <a:solidFill>
              <a:srgbClr val="000000"/>
            </a:solidFill>
          </a:ln>
        </p:spPr>
        <p:txBody>
          <a:bodyPr wrap="square" lIns="0" tIns="0" rIns="0" bIns="0" rtlCol="0"/>
          <a:lstStyle/>
          <a:p>
            <a:endParaRPr/>
          </a:p>
        </p:txBody>
      </p:sp>
      <p:sp>
        <p:nvSpPr>
          <p:cNvPr id="54" name="object 54"/>
          <p:cNvSpPr/>
          <p:nvPr/>
        </p:nvSpPr>
        <p:spPr>
          <a:xfrm>
            <a:off x="7062120" y="3828428"/>
            <a:ext cx="186055" cy="0"/>
          </a:xfrm>
          <a:custGeom>
            <a:avLst/>
            <a:gdLst/>
            <a:ahLst/>
            <a:cxnLst/>
            <a:rect l="l" t="t" r="r" b="b"/>
            <a:pathLst>
              <a:path w="186054">
                <a:moveTo>
                  <a:pt x="0" y="0"/>
                </a:moveTo>
                <a:lnTo>
                  <a:pt x="185855" y="0"/>
                </a:lnTo>
              </a:path>
            </a:pathLst>
          </a:custGeom>
          <a:ln w="27440">
            <a:solidFill>
              <a:srgbClr val="000000"/>
            </a:solidFill>
          </a:ln>
        </p:spPr>
        <p:txBody>
          <a:bodyPr wrap="square" lIns="0" tIns="0" rIns="0" bIns="0" rtlCol="0"/>
          <a:lstStyle/>
          <a:p>
            <a:endParaRPr/>
          </a:p>
        </p:txBody>
      </p:sp>
      <p:sp>
        <p:nvSpPr>
          <p:cNvPr id="55" name="object 55"/>
          <p:cNvSpPr/>
          <p:nvPr/>
        </p:nvSpPr>
        <p:spPr>
          <a:xfrm>
            <a:off x="7144723" y="3918379"/>
            <a:ext cx="41910" cy="0"/>
          </a:xfrm>
          <a:custGeom>
            <a:avLst/>
            <a:gdLst/>
            <a:ahLst/>
            <a:cxnLst/>
            <a:rect l="l" t="t" r="r" b="b"/>
            <a:pathLst>
              <a:path w="41909">
                <a:moveTo>
                  <a:pt x="0" y="0"/>
                </a:moveTo>
                <a:lnTo>
                  <a:pt x="41301" y="0"/>
                </a:lnTo>
              </a:path>
            </a:pathLst>
          </a:custGeom>
          <a:ln w="27440">
            <a:solidFill>
              <a:srgbClr val="000000"/>
            </a:solidFill>
          </a:ln>
        </p:spPr>
        <p:txBody>
          <a:bodyPr wrap="square" lIns="0" tIns="0" rIns="0" bIns="0" rtlCol="0"/>
          <a:lstStyle/>
          <a:p>
            <a:endParaRPr/>
          </a:p>
        </p:txBody>
      </p:sp>
      <p:sp>
        <p:nvSpPr>
          <p:cNvPr id="56" name="object 56"/>
          <p:cNvSpPr txBox="1"/>
          <p:nvPr/>
        </p:nvSpPr>
        <p:spPr>
          <a:xfrm>
            <a:off x="5245286" y="1301051"/>
            <a:ext cx="1118235" cy="457200"/>
          </a:xfrm>
          <a:prstGeom prst="rect">
            <a:avLst/>
          </a:prstGeom>
        </p:spPr>
        <p:txBody>
          <a:bodyPr vert="horz" wrap="square" lIns="0" tIns="16510" rIns="0" bIns="0" rtlCol="0">
            <a:spAutoFit/>
          </a:bodyPr>
          <a:lstStyle/>
          <a:p>
            <a:pPr marL="38100">
              <a:lnSpc>
                <a:spcPct val="100000"/>
              </a:lnSpc>
              <a:spcBef>
                <a:spcPts val="130"/>
              </a:spcBef>
            </a:pPr>
            <a:r>
              <a:rPr sz="2800" spc="-65" dirty="0">
                <a:latin typeface="Calibri"/>
                <a:cs typeface="Calibri"/>
              </a:rPr>
              <a:t>R</a:t>
            </a:r>
            <a:r>
              <a:rPr sz="2775" spc="-97" baseline="-12012" dirty="0">
                <a:latin typeface="Calibri"/>
                <a:cs typeface="Calibri"/>
              </a:rPr>
              <a:t>1</a:t>
            </a:r>
            <a:r>
              <a:rPr sz="2800" spc="-65" dirty="0">
                <a:latin typeface="Calibri"/>
                <a:cs typeface="Calibri"/>
              </a:rPr>
              <a:t>=4,6K</a:t>
            </a:r>
            <a:endParaRPr sz="2800">
              <a:latin typeface="Calibri"/>
              <a:cs typeface="Calibri"/>
            </a:endParaRPr>
          </a:p>
        </p:txBody>
      </p:sp>
      <p:grpSp>
        <p:nvGrpSpPr>
          <p:cNvPr id="57" name="object 57"/>
          <p:cNvGrpSpPr/>
          <p:nvPr/>
        </p:nvGrpSpPr>
        <p:grpSpPr>
          <a:xfrm>
            <a:off x="5282383" y="1844705"/>
            <a:ext cx="1214120" cy="1293495"/>
            <a:chOff x="5282383" y="1844705"/>
            <a:chExt cx="1214120" cy="1293495"/>
          </a:xfrm>
        </p:grpSpPr>
        <p:sp>
          <p:nvSpPr>
            <p:cNvPr id="58" name="object 58"/>
            <p:cNvSpPr/>
            <p:nvPr/>
          </p:nvSpPr>
          <p:spPr>
            <a:xfrm>
              <a:off x="5296988" y="1859310"/>
              <a:ext cx="1184910" cy="1195070"/>
            </a:xfrm>
            <a:custGeom>
              <a:avLst/>
              <a:gdLst/>
              <a:ahLst/>
              <a:cxnLst/>
              <a:rect l="l" t="t" r="r" b="b"/>
              <a:pathLst>
                <a:path w="1184910" h="1195070">
                  <a:moveTo>
                    <a:pt x="0" y="3868"/>
                  </a:moveTo>
                  <a:lnTo>
                    <a:pt x="60981" y="1367"/>
                  </a:lnTo>
                  <a:lnTo>
                    <a:pt x="120490" y="82"/>
                  </a:lnTo>
                  <a:lnTo>
                    <a:pt x="178516" y="0"/>
                  </a:lnTo>
                  <a:lnTo>
                    <a:pt x="235047" y="1103"/>
                  </a:lnTo>
                  <a:lnTo>
                    <a:pt x="290070" y="3378"/>
                  </a:lnTo>
                  <a:lnTo>
                    <a:pt x="343575" y="6810"/>
                  </a:lnTo>
                  <a:lnTo>
                    <a:pt x="395549" y="11382"/>
                  </a:lnTo>
                  <a:lnTo>
                    <a:pt x="445980" y="17081"/>
                  </a:lnTo>
                  <a:lnTo>
                    <a:pt x="494858" y="23891"/>
                  </a:lnTo>
                  <a:lnTo>
                    <a:pt x="542169" y="31797"/>
                  </a:lnTo>
                  <a:lnTo>
                    <a:pt x="587903" y="40784"/>
                  </a:lnTo>
                  <a:lnTo>
                    <a:pt x="632047" y="50836"/>
                  </a:lnTo>
                  <a:lnTo>
                    <a:pt x="674591" y="61940"/>
                  </a:lnTo>
                  <a:lnTo>
                    <a:pt x="715521" y="74079"/>
                  </a:lnTo>
                  <a:lnTo>
                    <a:pt x="754826" y="87238"/>
                  </a:lnTo>
                  <a:lnTo>
                    <a:pt x="792495" y="101404"/>
                  </a:lnTo>
                  <a:lnTo>
                    <a:pt x="828516" y="116559"/>
                  </a:lnTo>
                  <a:lnTo>
                    <a:pt x="895566" y="149782"/>
                  </a:lnTo>
                  <a:lnTo>
                    <a:pt x="955882" y="186785"/>
                  </a:lnTo>
                  <a:lnTo>
                    <a:pt x="1009369" y="227449"/>
                  </a:lnTo>
                  <a:lnTo>
                    <a:pt x="1055935" y="271652"/>
                  </a:lnTo>
                  <a:lnTo>
                    <a:pt x="1095484" y="319275"/>
                  </a:lnTo>
                  <a:lnTo>
                    <a:pt x="1127923" y="370195"/>
                  </a:lnTo>
                  <a:lnTo>
                    <a:pt x="1153158" y="424294"/>
                  </a:lnTo>
                  <a:lnTo>
                    <a:pt x="1171094" y="481449"/>
                  </a:lnTo>
                  <a:lnTo>
                    <a:pt x="1181637" y="541541"/>
                  </a:lnTo>
                  <a:lnTo>
                    <a:pt x="1184694" y="604449"/>
                  </a:lnTo>
                  <a:lnTo>
                    <a:pt x="1183385" y="636921"/>
                  </a:lnTo>
                  <a:lnTo>
                    <a:pt x="1175036" y="703827"/>
                  </a:lnTo>
                  <a:lnTo>
                    <a:pt x="1158965" y="773247"/>
                  </a:lnTo>
                  <a:lnTo>
                    <a:pt x="1135077" y="845060"/>
                  </a:lnTo>
                  <a:lnTo>
                    <a:pt x="1120173" y="881827"/>
                  </a:lnTo>
                  <a:lnTo>
                    <a:pt x="1103280" y="919147"/>
                  </a:lnTo>
                  <a:lnTo>
                    <a:pt x="1084386" y="957005"/>
                  </a:lnTo>
                  <a:lnTo>
                    <a:pt x="1063479" y="995386"/>
                  </a:lnTo>
                  <a:lnTo>
                    <a:pt x="1040548" y="1034275"/>
                  </a:lnTo>
                  <a:lnTo>
                    <a:pt x="1015580" y="1073657"/>
                  </a:lnTo>
                  <a:lnTo>
                    <a:pt x="988564" y="1113517"/>
                  </a:lnTo>
                  <a:lnTo>
                    <a:pt x="959488" y="1153839"/>
                  </a:lnTo>
                  <a:lnTo>
                    <a:pt x="928341" y="1194609"/>
                  </a:lnTo>
                </a:path>
              </a:pathLst>
            </a:custGeom>
            <a:ln w="28748">
              <a:solidFill>
                <a:srgbClr val="FF0000"/>
              </a:solidFill>
            </a:ln>
          </p:spPr>
          <p:txBody>
            <a:bodyPr wrap="square" lIns="0" tIns="0" rIns="0" bIns="0" rtlCol="0"/>
            <a:lstStyle/>
            <a:p>
              <a:endParaRPr/>
            </a:p>
          </p:txBody>
        </p:sp>
        <p:pic>
          <p:nvPicPr>
            <p:cNvPr id="59" name="object 59"/>
            <p:cNvPicPr/>
            <p:nvPr/>
          </p:nvPicPr>
          <p:blipFill>
            <a:blip r:embed="rId7" cstate="print"/>
            <a:stretch>
              <a:fillRect/>
            </a:stretch>
          </p:blipFill>
          <p:spPr>
            <a:xfrm>
              <a:off x="6155531" y="2980460"/>
              <a:ext cx="139928" cy="157624"/>
            </a:xfrm>
            <a:prstGeom prst="rect">
              <a:avLst/>
            </a:prstGeom>
          </p:spPr>
        </p:pic>
      </p:grpSp>
      <p:sp>
        <p:nvSpPr>
          <p:cNvPr id="60" name="object 60"/>
          <p:cNvSpPr txBox="1"/>
          <p:nvPr/>
        </p:nvSpPr>
        <p:spPr>
          <a:xfrm>
            <a:off x="8399695" y="2279104"/>
            <a:ext cx="304165" cy="529590"/>
          </a:xfrm>
          <a:prstGeom prst="rect">
            <a:avLst/>
          </a:prstGeom>
        </p:spPr>
        <p:txBody>
          <a:bodyPr vert="horz" wrap="square" lIns="0" tIns="13335" rIns="0" bIns="0" rtlCol="0">
            <a:spAutoFit/>
          </a:bodyPr>
          <a:lstStyle/>
          <a:p>
            <a:pPr marL="12700">
              <a:lnSpc>
                <a:spcPct val="100000"/>
              </a:lnSpc>
              <a:spcBef>
                <a:spcPts val="105"/>
              </a:spcBef>
            </a:pPr>
            <a:r>
              <a:rPr sz="3300" b="1" spc="-150" dirty="0">
                <a:solidFill>
                  <a:srgbClr val="FF0000"/>
                </a:solidFill>
                <a:latin typeface="Times New Roman"/>
                <a:cs typeface="Times New Roman"/>
              </a:rPr>
              <a:t>V</a:t>
            </a:r>
            <a:endParaRPr sz="3300">
              <a:latin typeface="Times New Roman"/>
              <a:cs typeface="Times New Roman"/>
            </a:endParaRPr>
          </a:p>
        </p:txBody>
      </p:sp>
      <p:sp>
        <p:nvSpPr>
          <p:cNvPr id="61" name="object 61"/>
          <p:cNvSpPr txBox="1"/>
          <p:nvPr/>
        </p:nvSpPr>
        <p:spPr>
          <a:xfrm>
            <a:off x="8678065" y="2486083"/>
            <a:ext cx="151130" cy="353060"/>
          </a:xfrm>
          <a:prstGeom prst="rect">
            <a:avLst/>
          </a:prstGeom>
        </p:spPr>
        <p:txBody>
          <a:bodyPr vert="horz" wrap="square" lIns="0" tIns="12065" rIns="0" bIns="0" rtlCol="0">
            <a:spAutoFit/>
          </a:bodyPr>
          <a:lstStyle/>
          <a:p>
            <a:pPr marL="12700">
              <a:lnSpc>
                <a:spcPct val="100000"/>
              </a:lnSpc>
              <a:spcBef>
                <a:spcPts val="95"/>
              </a:spcBef>
            </a:pPr>
            <a:r>
              <a:rPr sz="2150" b="1" spc="-50" dirty="0">
                <a:solidFill>
                  <a:srgbClr val="FF0000"/>
                </a:solidFill>
                <a:latin typeface="Times New Roman"/>
                <a:cs typeface="Times New Roman"/>
              </a:rPr>
              <a:t>0</a:t>
            </a:r>
            <a:endParaRPr sz="2150">
              <a:latin typeface="Times New Roman"/>
              <a:cs typeface="Times New Roman"/>
            </a:endParaRPr>
          </a:p>
        </p:txBody>
      </p:sp>
      <p:sp>
        <p:nvSpPr>
          <p:cNvPr id="62" name="object 62"/>
          <p:cNvSpPr txBox="1"/>
          <p:nvPr/>
        </p:nvSpPr>
        <p:spPr>
          <a:xfrm>
            <a:off x="6447317" y="1751152"/>
            <a:ext cx="1275080" cy="529590"/>
          </a:xfrm>
          <a:prstGeom prst="rect">
            <a:avLst/>
          </a:prstGeom>
        </p:spPr>
        <p:txBody>
          <a:bodyPr vert="horz" wrap="square" lIns="0" tIns="13335" rIns="0" bIns="0" rtlCol="0">
            <a:spAutoFit/>
          </a:bodyPr>
          <a:lstStyle/>
          <a:p>
            <a:pPr marL="38100">
              <a:lnSpc>
                <a:spcPct val="100000"/>
              </a:lnSpc>
              <a:spcBef>
                <a:spcPts val="105"/>
              </a:spcBef>
              <a:tabLst>
                <a:tab pos="832485" algn="l"/>
              </a:tabLst>
            </a:pPr>
            <a:r>
              <a:rPr sz="2800" spc="-20" dirty="0">
                <a:latin typeface="Calibri"/>
                <a:cs typeface="Calibri"/>
              </a:rPr>
              <a:t>2,2K</a:t>
            </a:r>
            <a:r>
              <a:rPr sz="2800" dirty="0">
                <a:latin typeface="Calibri"/>
                <a:cs typeface="Calibri"/>
              </a:rPr>
              <a:t>	</a:t>
            </a:r>
            <a:r>
              <a:rPr sz="4950" b="1" spc="-37" baseline="9259" dirty="0">
                <a:solidFill>
                  <a:srgbClr val="FF0000"/>
                </a:solidFill>
                <a:latin typeface="Times New Roman"/>
                <a:cs typeface="Times New Roman"/>
              </a:rPr>
              <a:t>V</a:t>
            </a:r>
            <a:r>
              <a:rPr sz="3225" b="1" spc="-37" baseline="1291" dirty="0">
                <a:solidFill>
                  <a:srgbClr val="FF0000"/>
                </a:solidFill>
                <a:latin typeface="Times New Roman"/>
                <a:cs typeface="Times New Roman"/>
              </a:rPr>
              <a:t>2</a:t>
            </a:r>
            <a:endParaRPr sz="3225" baseline="1291">
              <a:latin typeface="Times New Roman"/>
              <a:cs typeface="Times New Roman"/>
            </a:endParaRPr>
          </a:p>
        </p:txBody>
      </p:sp>
      <p:sp>
        <p:nvSpPr>
          <p:cNvPr id="63" name="object 63"/>
          <p:cNvSpPr txBox="1"/>
          <p:nvPr/>
        </p:nvSpPr>
        <p:spPr>
          <a:xfrm>
            <a:off x="4655656" y="2023567"/>
            <a:ext cx="798195" cy="457200"/>
          </a:xfrm>
          <a:prstGeom prst="rect">
            <a:avLst/>
          </a:prstGeom>
        </p:spPr>
        <p:txBody>
          <a:bodyPr vert="horz" wrap="square" lIns="0" tIns="16510" rIns="0" bIns="0" rtlCol="0">
            <a:spAutoFit/>
          </a:bodyPr>
          <a:lstStyle/>
          <a:p>
            <a:pPr marL="12700">
              <a:lnSpc>
                <a:spcPct val="100000"/>
              </a:lnSpc>
              <a:spcBef>
                <a:spcPts val="130"/>
              </a:spcBef>
            </a:pPr>
            <a:r>
              <a:rPr sz="4200" baseline="-2976" dirty="0">
                <a:solidFill>
                  <a:srgbClr val="FF0000"/>
                </a:solidFill>
                <a:latin typeface="Calibri"/>
                <a:cs typeface="Calibri"/>
              </a:rPr>
              <a:t>+</a:t>
            </a:r>
            <a:r>
              <a:rPr sz="4200" spc="-112" baseline="-2976" dirty="0">
                <a:solidFill>
                  <a:srgbClr val="FF0000"/>
                </a:solidFill>
                <a:latin typeface="Calibri"/>
                <a:cs typeface="Calibri"/>
              </a:rPr>
              <a:t> </a:t>
            </a:r>
            <a:r>
              <a:rPr sz="2800" spc="-95" dirty="0">
                <a:solidFill>
                  <a:srgbClr val="FF0000"/>
                </a:solidFill>
                <a:latin typeface="Calibri"/>
                <a:cs typeface="Calibri"/>
              </a:rPr>
              <a:t>10V</a:t>
            </a:r>
            <a:endParaRPr sz="2800">
              <a:latin typeface="Calibri"/>
              <a:cs typeface="Calibri"/>
            </a:endParaRPr>
          </a:p>
        </p:txBody>
      </p:sp>
      <p:sp>
        <p:nvSpPr>
          <p:cNvPr id="64" name="object 64"/>
          <p:cNvSpPr txBox="1"/>
          <p:nvPr/>
        </p:nvSpPr>
        <p:spPr>
          <a:xfrm>
            <a:off x="6333725" y="833605"/>
            <a:ext cx="190500" cy="457200"/>
          </a:xfrm>
          <a:prstGeom prst="rect">
            <a:avLst/>
          </a:prstGeom>
        </p:spPr>
        <p:txBody>
          <a:bodyPr vert="horz" wrap="square" lIns="0" tIns="16510" rIns="0" bIns="0" rtlCol="0">
            <a:spAutoFit/>
          </a:bodyPr>
          <a:lstStyle/>
          <a:p>
            <a:pPr marL="12700">
              <a:lnSpc>
                <a:spcPct val="100000"/>
              </a:lnSpc>
              <a:spcBef>
                <a:spcPts val="130"/>
              </a:spcBef>
            </a:pPr>
            <a:r>
              <a:rPr sz="2800" spc="-50" dirty="0">
                <a:solidFill>
                  <a:srgbClr val="FF0000"/>
                </a:solidFill>
                <a:latin typeface="Calibri"/>
                <a:cs typeface="Calibri"/>
              </a:rPr>
              <a:t>+</a:t>
            </a:r>
            <a:endParaRPr sz="2800">
              <a:latin typeface="Calibri"/>
              <a:cs typeface="Calibri"/>
            </a:endParaRPr>
          </a:p>
        </p:txBody>
      </p:sp>
      <p:sp>
        <p:nvSpPr>
          <p:cNvPr id="65" name="object 65"/>
          <p:cNvSpPr txBox="1"/>
          <p:nvPr/>
        </p:nvSpPr>
        <p:spPr>
          <a:xfrm>
            <a:off x="6759472" y="3043491"/>
            <a:ext cx="765810" cy="457200"/>
          </a:xfrm>
          <a:prstGeom prst="rect">
            <a:avLst/>
          </a:prstGeom>
        </p:spPr>
        <p:txBody>
          <a:bodyPr vert="horz" wrap="square" lIns="0" tIns="16510" rIns="0" bIns="0" rtlCol="0">
            <a:spAutoFit/>
          </a:bodyPr>
          <a:lstStyle/>
          <a:p>
            <a:pPr marL="38100">
              <a:lnSpc>
                <a:spcPct val="100000"/>
              </a:lnSpc>
              <a:spcBef>
                <a:spcPts val="130"/>
              </a:spcBef>
              <a:tabLst>
                <a:tab pos="561975" algn="l"/>
              </a:tabLst>
            </a:pPr>
            <a:r>
              <a:rPr sz="2800" spc="-25" dirty="0">
                <a:solidFill>
                  <a:srgbClr val="FF0000"/>
                </a:solidFill>
                <a:latin typeface="Calibri"/>
                <a:cs typeface="Calibri"/>
              </a:rPr>
              <a:t>5V</a:t>
            </a:r>
            <a:r>
              <a:rPr sz="2800" dirty="0">
                <a:solidFill>
                  <a:srgbClr val="FF0000"/>
                </a:solidFill>
                <a:latin typeface="Calibri"/>
                <a:cs typeface="Calibri"/>
              </a:rPr>
              <a:t>	</a:t>
            </a:r>
            <a:r>
              <a:rPr sz="4200" spc="-75" baseline="9920" dirty="0">
                <a:solidFill>
                  <a:srgbClr val="FF0000"/>
                </a:solidFill>
                <a:latin typeface="Calibri"/>
                <a:cs typeface="Calibri"/>
              </a:rPr>
              <a:t>+</a:t>
            </a:r>
            <a:endParaRPr sz="4200" baseline="9920">
              <a:latin typeface="Calibri"/>
              <a:cs typeface="Calibri"/>
            </a:endParaRPr>
          </a:p>
        </p:txBody>
      </p:sp>
      <p:sp>
        <p:nvSpPr>
          <p:cNvPr id="66" name="object 66"/>
          <p:cNvSpPr txBox="1"/>
          <p:nvPr/>
        </p:nvSpPr>
        <p:spPr>
          <a:xfrm>
            <a:off x="8480094" y="982324"/>
            <a:ext cx="190500" cy="457200"/>
          </a:xfrm>
          <a:prstGeom prst="rect">
            <a:avLst/>
          </a:prstGeom>
        </p:spPr>
        <p:txBody>
          <a:bodyPr vert="horz" wrap="square" lIns="0" tIns="16510" rIns="0" bIns="0" rtlCol="0">
            <a:spAutoFit/>
          </a:bodyPr>
          <a:lstStyle/>
          <a:p>
            <a:pPr marL="12700">
              <a:lnSpc>
                <a:spcPct val="100000"/>
              </a:lnSpc>
              <a:spcBef>
                <a:spcPts val="130"/>
              </a:spcBef>
            </a:pPr>
            <a:r>
              <a:rPr sz="2800" spc="-50" dirty="0">
                <a:solidFill>
                  <a:srgbClr val="FF0000"/>
                </a:solidFill>
                <a:latin typeface="Calibri"/>
                <a:cs typeface="Calibri"/>
              </a:rPr>
              <a:t>+</a:t>
            </a:r>
            <a:endParaRPr sz="2800">
              <a:latin typeface="Calibri"/>
              <a:cs typeface="Calibri"/>
            </a:endParaRPr>
          </a:p>
        </p:txBody>
      </p:sp>
      <p:sp>
        <p:nvSpPr>
          <p:cNvPr id="67" name="object 67"/>
          <p:cNvSpPr txBox="1"/>
          <p:nvPr/>
        </p:nvSpPr>
        <p:spPr>
          <a:xfrm>
            <a:off x="6877359" y="812317"/>
            <a:ext cx="127000" cy="457200"/>
          </a:xfrm>
          <a:prstGeom prst="rect">
            <a:avLst/>
          </a:prstGeom>
        </p:spPr>
        <p:txBody>
          <a:bodyPr vert="horz" wrap="square" lIns="0" tIns="16510" rIns="0" bIns="0" rtlCol="0">
            <a:spAutoFit/>
          </a:bodyPr>
          <a:lstStyle/>
          <a:p>
            <a:pPr marL="12700">
              <a:lnSpc>
                <a:spcPct val="100000"/>
              </a:lnSpc>
              <a:spcBef>
                <a:spcPts val="130"/>
              </a:spcBef>
            </a:pPr>
            <a:r>
              <a:rPr sz="2800" spc="-50" dirty="0">
                <a:solidFill>
                  <a:srgbClr val="FF0000"/>
                </a:solidFill>
                <a:latin typeface="Calibri"/>
                <a:cs typeface="Calibri"/>
              </a:rPr>
              <a:t>-</a:t>
            </a:r>
            <a:endParaRPr sz="2800">
              <a:latin typeface="Calibri"/>
              <a:cs typeface="Calibri"/>
            </a:endParaRPr>
          </a:p>
        </p:txBody>
      </p:sp>
      <p:sp>
        <p:nvSpPr>
          <p:cNvPr id="68" name="object 68"/>
          <p:cNvSpPr txBox="1"/>
          <p:nvPr/>
        </p:nvSpPr>
        <p:spPr>
          <a:xfrm>
            <a:off x="8516440" y="3468450"/>
            <a:ext cx="127000" cy="457200"/>
          </a:xfrm>
          <a:prstGeom prst="rect">
            <a:avLst/>
          </a:prstGeom>
        </p:spPr>
        <p:txBody>
          <a:bodyPr vert="horz" wrap="square" lIns="0" tIns="16510" rIns="0" bIns="0" rtlCol="0">
            <a:spAutoFit/>
          </a:bodyPr>
          <a:lstStyle/>
          <a:p>
            <a:pPr marL="12700">
              <a:lnSpc>
                <a:spcPct val="100000"/>
              </a:lnSpc>
              <a:spcBef>
                <a:spcPts val="130"/>
              </a:spcBef>
            </a:pPr>
            <a:r>
              <a:rPr sz="2800" spc="-50" dirty="0">
                <a:solidFill>
                  <a:srgbClr val="FF0000"/>
                </a:solidFill>
                <a:latin typeface="Calibri"/>
                <a:cs typeface="Calibri"/>
              </a:rPr>
              <a:t>-</a:t>
            </a:r>
            <a:endParaRPr sz="2800">
              <a:latin typeface="Calibri"/>
              <a:cs typeface="Calibri"/>
            </a:endParaRPr>
          </a:p>
        </p:txBody>
      </p:sp>
      <p:sp>
        <p:nvSpPr>
          <p:cNvPr id="69" name="object 69"/>
          <p:cNvSpPr txBox="1"/>
          <p:nvPr/>
        </p:nvSpPr>
        <p:spPr>
          <a:xfrm>
            <a:off x="6840890" y="2491042"/>
            <a:ext cx="346710" cy="457200"/>
          </a:xfrm>
          <a:prstGeom prst="rect">
            <a:avLst/>
          </a:prstGeom>
        </p:spPr>
        <p:txBody>
          <a:bodyPr vert="horz" wrap="square" lIns="0" tIns="16510" rIns="0" bIns="0" rtlCol="0">
            <a:spAutoFit/>
          </a:bodyPr>
          <a:lstStyle/>
          <a:p>
            <a:pPr marL="38100">
              <a:lnSpc>
                <a:spcPct val="100000"/>
              </a:lnSpc>
              <a:spcBef>
                <a:spcPts val="130"/>
              </a:spcBef>
            </a:pPr>
            <a:r>
              <a:rPr sz="2800" spc="-25" dirty="0">
                <a:latin typeface="Calibri"/>
                <a:cs typeface="Calibri"/>
              </a:rPr>
              <a:t>E</a:t>
            </a:r>
            <a:r>
              <a:rPr sz="2775" spc="-37" baseline="-12012" dirty="0">
                <a:latin typeface="Calibri"/>
                <a:cs typeface="Calibri"/>
              </a:rPr>
              <a:t>2</a:t>
            </a:r>
            <a:endParaRPr sz="2775" baseline="-12012">
              <a:latin typeface="Calibri"/>
              <a:cs typeface="Calibri"/>
            </a:endParaRPr>
          </a:p>
        </p:txBody>
      </p:sp>
      <p:sp>
        <p:nvSpPr>
          <p:cNvPr id="70" name="object 70"/>
          <p:cNvSpPr txBox="1"/>
          <p:nvPr/>
        </p:nvSpPr>
        <p:spPr>
          <a:xfrm>
            <a:off x="4666574" y="2427297"/>
            <a:ext cx="589280" cy="457200"/>
          </a:xfrm>
          <a:prstGeom prst="rect">
            <a:avLst/>
          </a:prstGeom>
        </p:spPr>
        <p:txBody>
          <a:bodyPr vert="horz" wrap="square" lIns="0" tIns="16510" rIns="0" bIns="0" rtlCol="0">
            <a:spAutoFit/>
          </a:bodyPr>
          <a:lstStyle/>
          <a:p>
            <a:pPr marL="38100">
              <a:lnSpc>
                <a:spcPct val="100000"/>
              </a:lnSpc>
              <a:spcBef>
                <a:spcPts val="130"/>
              </a:spcBef>
              <a:tabLst>
                <a:tab pos="280035" algn="l"/>
              </a:tabLst>
            </a:pPr>
            <a:r>
              <a:rPr sz="2800" spc="-50" dirty="0">
                <a:solidFill>
                  <a:srgbClr val="FF0000"/>
                </a:solidFill>
                <a:latin typeface="Calibri"/>
                <a:cs typeface="Calibri"/>
              </a:rPr>
              <a:t>-</a:t>
            </a:r>
            <a:r>
              <a:rPr sz="2800" dirty="0">
                <a:solidFill>
                  <a:srgbClr val="FF0000"/>
                </a:solidFill>
                <a:latin typeface="Calibri"/>
                <a:cs typeface="Calibri"/>
              </a:rPr>
              <a:t>	</a:t>
            </a:r>
            <a:r>
              <a:rPr sz="4200" spc="-37" baseline="-16865" dirty="0">
                <a:latin typeface="Calibri"/>
                <a:cs typeface="Calibri"/>
              </a:rPr>
              <a:t>E</a:t>
            </a:r>
            <a:r>
              <a:rPr sz="2775" spc="-37" baseline="-37537" dirty="0">
                <a:latin typeface="Calibri"/>
                <a:cs typeface="Calibri"/>
              </a:rPr>
              <a:t>1</a:t>
            </a:r>
            <a:endParaRPr sz="2775" baseline="-37537">
              <a:latin typeface="Calibri"/>
              <a:cs typeface="Calibri"/>
            </a:endParaRPr>
          </a:p>
        </p:txBody>
      </p:sp>
      <p:sp>
        <p:nvSpPr>
          <p:cNvPr id="71" name="object 71"/>
          <p:cNvSpPr/>
          <p:nvPr/>
        </p:nvSpPr>
        <p:spPr>
          <a:xfrm>
            <a:off x="8569615" y="1399811"/>
            <a:ext cx="0" cy="899794"/>
          </a:xfrm>
          <a:custGeom>
            <a:avLst/>
            <a:gdLst/>
            <a:ahLst/>
            <a:cxnLst/>
            <a:rect l="l" t="t" r="r" b="b"/>
            <a:pathLst>
              <a:path h="899794">
                <a:moveTo>
                  <a:pt x="0" y="0"/>
                </a:moveTo>
                <a:lnTo>
                  <a:pt x="0" y="899449"/>
                </a:lnTo>
              </a:path>
            </a:pathLst>
          </a:custGeom>
          <a:ln w="6883">
            <a:solidFill>
              <a:srgbClr val="000000"/>
            </a:solidFill>
            <a:prstDash val="sysDash"/>
          </a:ln>
        </p:spPr>
        <p:txBody>
          <a:bodyPr wrap="square" lIns="0" tIns="0" rIns="0" bIns="0" rtlCol="0"/>
          <a:lstStyle/>
          <a:p>
            <a:endParaRPr/>
          </a:p>
        </p:txBody>
      </p:sp>
      <p:sp>
        <p:nvSpPr>
          <p:cNvPr id="72" name="object 72"/>
          <p:cNvSpPr/>
          <p:nvPr/>
        </p:nvSpPr>
        <p:spPr>
          <a:xfrm>
            <a:off x="8569615" y="2793991"/>
            <a:ext cx="0" cy="854710"/>
          </a:xfrm>
          <a:custGeom>
            <a:avLst/>
            <a:gdLst/>
            <a:ahLst/>
            <a:cxnLst/>
            <a:rect l="l" t="t" r="r" b="b"/>
            <a:pathLst>
              <a:path h="854710">
                <a:moveTo>
                  <a:pt x="0" y="0"/>
                </a:moveTo>
                <a:lnTo>
                  <a:pt x="0" y="854534"/>
                </a:lnTo>
              </a:path>
            </a:pathLst>
          </a:custGeom>
          <a:ln w="6883">
            <a:solidFill>
              <a:srgbClr val="000000"/>
            </a:solidFill>
            <a:prstDash val="sysDash"/>
          </a:ln>
        </p:spPr>
        <p:txBody>
          <a:bodyPr wrap="square" lIns="0" tIns="0" rIns="0" bIns="0" rtlCol="0"/>
          <a:lstStyle/>
          <a:p>
            <a:endParaRPr/>
          </a:p>
        </p:txBody>
      </p:sp>
      <p:sp>
        <p:nvSpPr>
          <p:cNvPr id="73" name="object 73"/>
          <p:cNvSpPr txBox="1"/>
          <p:nvPr/>
        </p:nvSpPr>
        <p:spPr>
          <a:xfrm>
            <a:off x="6734305" y="1471118"/>
            <a:ext cx="364490" cy="457200"/>
          </a:xfrm>
          <a:prstGeom prst="rect">
            <a:avLst/>
          </a:prstGeom>
        </p:spPr>
        <p:txBody>
          <a:bodyPr vert="horz" wrap="square" lIns="0" tIns="16510" rIns="0" bIns="0" rtlCol="0">
            <a:spAutoFit/>
          </a:bodyPr>
          <a:lstStyle/>
          <a:p>
            <a:pPr marL="38100">
              <a:lnSpc>
                <a:spcPct val="100000"/>
              </a:lnSpc>
              <a:spcBef>
                <a:spcPts val="130"/>
              </a:spcBef>
            </a:pPr>
            <a:r>
              <a:rPr sz="2800" spc="-25" dirty="0">
                <a:latin typeface="Calibri"/>
                <a:cs typeface="Calibri"/>
              </a:rPr>
              <a:t>R</a:t>
            </a:r>
            <a:r>
              <a:rPr sz="2775" spc="-37" baseline="-12012" dirty="0">
                <a:latin typeface="Calibri"/>
                <a:cs typeface="Calibri"/>
              </a:rPr>
              <a:t>2</a:t>
            </a:r>
            <a:endParaRPr sz="2775" baseline="-12012">
              <a:latin typeface="Calibri"/>
              <a:cs typeface="Calibri"/>
            </a:endParaRPr>
          </a:p>
        </p:txBody>
      </p:sp>
      <p:sp>
        <p:nvSpPr>
          <p:cNvPr id="74" name="object 74"/>
          <p:cNvSpPr txBox="1"/>
          <p:nvPr/>
        </p:nvSpPr>
        <p:spPr>
          <a:xfrm>
            <a:off x="7270244" y="1407373"/>
            <a:ext cx="190500" cy="457200"/>
          </a:xfrm>
          <a:prstGeom prst="rect">
            <a:avLst/>
          </a:prstGeom>
        </p:spPr>
        <p:txBody>
          <a:bodyPr vert="horz" wrap="square" lIns="0" tIns="16510" rIns="0" bIns="0" rtlCol="0">
            <a:spAutoFit/>
          </a:bodyPr>
          <a:lstStyle/>
          <a:p>
            <a:pPr marL="12700">
              <a:lnSpc>
                <a:spcPct val="100000"/>
              </a:lnSpc>
              <a:spcBef>
                <a:spcPts val="130"/>
              </a:spcBef>
            </a:pPr>
            <a:r>
              <a:rPr sz="2800" spc="-50" dirty="0">
                <a:solidFill>
                  <a:srgbClr val="FF0000"/>
                </a:solidFill>
                <a:latin typeface="Calibri"/>
                <a:cs typeface="Calibri"/>
              </a:rPr>
              <a:t>+</a:t>
            </a:r>
            <a:endParaRPr sz="2800">
              <a:latin typeface="Calibri"/>
              <a:cs typeface="Calibri"/>
            </a:endParaRPr>
          </a:p>
        </p:txBody>
      </p:sp>
      <p:sp>
        <p:nvSpPr>
          <p:cNvPr id="75" name="object 75"/>
          <p:cNvSpPr txBox="1">
            <a:spLocks noGrp="1"/>
          </p:cNvSpPr>
          <p:nvPr>
            <p:ph type="title"/>
          </p:nvPr>
        </p:nvSpPr>
        <p:spPr>
          <a:xfrm>
            <a:off x="5254648" y="688801"/>
            <a:ext cx="838200" cy="529590"/>
          </a:xfrm>
          <a:prstGeom prst="rect">
            <a:avLst/>
          </a:prstGeom>
        </p:spPr>
        <p:txBody>
          <a:bodyPr vert="horz" wrap="square" lIns="0" tIns="13335" rIns="0" bIns="0" rtlCol="0">
            <a:spAutoFit/>
          </a:bodyPr>
          <a:lstStyle/>
          <a:p>
            <a:pPr marL="38100">
              <a:lnSpc>
                <a:spcPct val="100000"/>
              </a:lnSpc>
              <a:spcBef>
                <a:spcPts val="105"/>
              </a:spcBef>
            </a:pPr>
            <a:r>
              <a:rPr sz="2800" spc="-120" dirty="0"/>
              <a:t>+</a:t>
            </a:r>
            <a:r>
              <a:rPr sz="2800" spc="-90" dirty="0"/>
              <a:t> </a:t>
            </a:r>
            <a:r>
              <a:rPr sz="4950" b="1" spc="-247" baseline="9259" dirty="0">
                <a:latin typeface="Times New Roman"/>
                <a:cs typeface="Times New Roman"/>
              </a:rPr>
              <a:t>V</a:t>
            </a:r>
            <a:r>
              <a:rPr sz="3225" b="1" spc="-247" baseline="1291" dirty="0">
                <a:latin typeface="Times New Roman"/>
                <a:cs typeface="Times New Roman"/>
              </a:rPr>
              <a:t>1</a:t>
            </a:r>
            <a:r>
              <a:rPr sz="3225" b="1" spc="-494" baseline="1291" dirty="0">
                <a:latin typeface="Times New Roman"/>
                <a:cs typeface="Times New Roman"/>
              </a:rPr>
              <a:t> </a:t>
            </a:r>
            <a:r>
              <a:rPr sz="2800" spc="-50" dirty="0"/>
              <a:t>-</a:t>
            </a:r>
            <a:endParaRPr sz="2800">
              <a:latin typeface="Times New Roman"/>
              <a:cs typeface="Times New Roman"/>
            </a:endParaRPr>
          </a:p>
        </p:txBody>
      </p:sp>
      <p:grpSp>
        <p:nvGrpSpPr>
          <p:cNvPr id="76" name="object 76"/>
          <p:cNvGrpSpPr/>
          <p:nvPr/>
        </p:nvGrpSpPr>
        <p:grpSpPr>
          <a:xfrm>
            <a:off x="7741460" y="1594227"/>
            <a:ext cx="530860" cy="1713864"/>
            <a:chOff x="7741460" y="1594227"/>
            <a:chExt cx="530860" cy="1713864"/>
          </a:xfrm>
        </p:grpSpPr>
        <p:sp>
          <p:nvSpPr>
            <p:cNvPr id="77" name="object 77"/>
            <p:cNvSpPr/>
            <p:nvPr/>
          </p:nvSpPr>
          <p:spPr>
            <a:xfrm>
              <a:off x="7755430" y="1608197"/>
              <a:ext cx="502920" cy="1615440"/>
            </a:xfrm>
            <a:custGeom>
              <a:avLst/>
              <a:gdLst/>
              <a:ahLst/>
              <a:cxnLst/>
              <a:rect l="l" t="t" r="r" b="b"/>
              <a:pathLst>
                <a:path w="502920" h="1615439">
                  <a:moveTo>
                    <a:pt x="0" y="0"/>
                  </a:moveTo>
                  <a:lnTo>
                    <a:pt x="40626" y="16364"/>
                  </a:lnTo>
                  <a:lnTo>
                    <a:pt x="79565" y="34170"/>
                  </a:lnTo>
                  <a:lnTo>
                    <a:pt x="116811" y="53384"/>
                  </a:lnTo>
                  <a:lnTo>
                    <a:pt x="152363" y="73970"/>
                  </a:lnTo>
                  <a:lnTo>
                    <a:pt x="186216" y="95891"/>
                  </a:lnTo>
                  <a:lnTo>
                    <a:pt x="218367" y="119114"/>
                  </a:lnTo>
                  <a:lnTo>
                    <a:pt x="248814" y="143601"/>
                  </a:lnTo>
                  <a:lnTo>
                    <a:pt x="277552" y="169319"/>
                  </a:lnTo>
                  <a:lnTo>
                    <a:pt x="304580" y="196230"/>
                  </a:lnTo>
                  <a:lnTo>
                    <a:pt x="353486" y="253495"/>
                  </a:lnTo>
                  <a:lnTo>
                    <a:pt x="395509" y="315110"/>
                  </a:lnTo>
                  <a:lnTo>
                    <a:pt x="430620" y="380794"/>
                  </a:lnTo>
                  <a:lnTo>
                    <a:pt x="458795" y="450261"/>
                  </a:lnTo>
                  <a:lnTo>
                    <a:pt x="480007" y="523228"/>
                  </a:lnTo>
                  <a:lnTo>
                    <a:pt x="487993" y="560936"/>
                  </a:lnTo>
                  <a:lnTo>
                    <a:pt x="494229" y="599412"/>
                  </a:lnTo>
                  <a:lnTo>
                    <a:pt x="498712" y="638622"/>
                  </a:lnTo>
                  <a:lnTo>
                    <a:pt x="501437" y="678529"/>
                  </a:lnTo>
                  <a:lnTo>
                    <a:pt x="502402" y="719098"/>
                  </a:lnTo>
                  <a:lnTo>
                    <a:pt x="501604" y="760294"/>
                  </a:lnTo>
                  <a:lnTo>
                    <a:pt x="499039" y="802081"/>
                  </a:lnTo>
                  <a:lnTo>
                    <a:pt x="494704" y="844424"/>
                  </a:lnTo>
                  <a:lnTo>
                    <a:pt x="488595" y="887288"/>
                  </a:lnTo>
                  <a:lnTo>
                    <a:pt x="480710" y="930636"/>
                  </a:lnTo>
                  <a:lnTo>
                    <a:pt x="471045" y="974433"/>
                  </a:lnTo>
                  <a:lnTo>
                    <a:pt x="459597" y="1018645"/>
                  </a:lnTo>
                  <a:lnTo>
                    <a:pt x="446363" y="1063235"/>
                  </a:lnTo>
                  <a:lnTo>
                    <a:pt x="431339" y="1108168"/>
                  </a:lnTo>
                  <a:lnTo>
                    <a:pt x="414523" y="1153408"/>
                  </a:lnTo>
                  <a:lnTo>
                    <a:pt x="395910" y="1198920"/>
                  </a:lnTo>
                  <a:lnTo>
                    <a:pt x="375498" y="1244669"/>
                  </a:lnTo>
                  <a:lnTo>
                    <a:pt x="353283" y="1290619"/>
                  </a:lnTo>
                  <a:lnTo>
                    <a:pt x="329262" y="1336735"/>
                  </a:lnTo>
                  <a:lnTo>
                    <a:pt x="303432" y="1382981"/>
                  </a:lnTo>
                  <a:lnTo>
                    <a:pt x="275790" y="1429321"/>
                  </a:lnTo>
                  <a:lnTo>
                    <a:pt x="246332" y="1475721"/>
                  </a:lnTo>
                  <a:lnTo>
                    <a:pt x="215055" y="1522144"/>
                  </a:lnTo>
                  <a:lnTo>
                    <a:pt x="181956" y="1568555"/>
                  </a:lnTo>
                  <a:lnTo>
                    <a:pt x="147032" y="1614920"/>
                  </a:lnTo>
                </a:path>
              </a:pathLst>
            </a:custGeom>
            <a:ln w="27750">
              <a:solidFill>
                <a:srgbClr val="FF0000"/>
              </a:solidFill>
            </a:ln>
          </p:spPr>
          <p:txBody>
            <a:bodyPr wrap="square" lIns="0" tIns="0" rIns="0" bIns="0" rtlCol="0"/>
            <a:lstStyle/>
            <a:p>
              <a:endParaRPr/>
            </a:p>
          </p:txBody>
        </p:sp>
        <p:pic>
          <p:nvPicPr>
            <p:cNvPr id="78" name="object 78"/>
            <p:cNvPicPr/>
            <p:nvPr/>
          </p:nvPicPr>
          <p:blipFill>
            <a:blip r:embed="rId8" cstate="print"/>
            <a:stretch>
              <a:fillRect/>
            </a:stretch>
          </p:blipFill>
          <p:spPr>
            <a:xfrm>
              <a:off x="7833627" y="3149987"/>
              <a:ext cx="139322" cy="158073"/>
            </a:xfrm>
            <a:prstGeom prst="rect">
              <a:avLst/>
            </a:prstGeom>
          </p:spPr>
        </p:pic>
      </p:grpSp>
      <p:sp>
        <p:nvSpPr>
          <p:cNvPr id="79" name="object 79"/>
          <p:cNvSpPr txBox="1"/>
          <p:nvPr/>
        </p:nvSpPr>
        <p:spPr>
          <a:xfrm>
            <a:off x="6006069" y="2170317"/>
            <a:ext cx="377190" cy="205740"/>
          </a:xfrm>
          <a:prstGeom prst="rect">
            <a:avLst/>
          </a:prstGeom>
        </p:spPr>
        <p:txBody>
          <a:bodyPr vert="horz" wrap="square" lIns="0" tIns="16510" rIns="0" bIns="0" rtlCol="0">
            <a:spAutoFit/>
          </a:bodyPr>
          <a:lstStyle/>
          <a:p>
            <a:pPr marL="12700">
              <a:lnSpc>
                <a:spcPct val="100000"/>
              </a:lnSpc>
              <a:spcBef>
                <a:spcPts val="130"/>
              </a:spcBef>
            </a:pPr>
            <a:r>
              <a:rPr sz="1150" b="1" spc="-30" dirty="0">
                <a:latin typeface="Times New Roman"/>
                <a:cs typeface="Times New Roman"/>
              </a:rPr>
              <a:t>Çevre</a:t>
            </a:r>
            <a:endParaRPr sz="1150">
              <a:latin typeface="Times New Roman"/>
              <a:cs typeface="Times New Roman"/>
            </a:endParaRPr>
          </a:p>
        </p:txBody>
      </p:sp>
      <p:sp>
        <p:nvSpPr>
          <p:cNvPr id="80" name="object 80"/>
          <p:cNvSpPr txBox="1"/>
          <p:nvPr/>
        </p:nvSpPr>
        <p:spPr>
          <a:xfrm>
            <a:off x="6021157" y="2350219"/>
            <a:ext cx="347345" cy="205740"/>
          </a:xfrm>
          <a:prstGeom prst="rect">
            <a:avLst/>
          </a:prstGeom>
        </p:spPr>
        <p:txBody>
          <a:bodyPr vert="horz" wrap="square" lIns="0" tIns="16510" rIns="0" bIns="0" rtlCol="0">
            <a:spAutoFit/>
          </a:bodyPr>
          <a:lstStyle/>
          <a:p>
            <a:pPr marL="12700">
              <a:lnSpc>
                <a:spcPct val="100000"/>
              </a:lnSpc>
              <a:spcBef>
                <a:spcPts val="130"/>
              </a:spcBef>
            </a:pPr>
            <a:r>
              <a:rPr sz="1150" b="1" spc="-30" dirty="0">
                <a:latin typeface="Times New Roman"/>
                <a:cs typeface="Times New Roman"/>
              </a:rPr>
              <a:t>Yönü</a:t>
            </a:r>
            <a:endParaRPr sz="1150">
              <a:latin typeface="Times New Roman"/>
              <a:cs typeface="Times New Roman"/>
            </a:endParaRPr>
          </a:p>
        </p:txBody>
      </p:sp>
      <p:sp>
        <p:nvSpPr>
          <p:cNvPr id="81" name="object 81"/>
          <p:cNvSpPr txBox="1"/>
          <p:nvPr/>
        </p:nvSpPr>
        <p:spPr>
          <a:xfrm>
            <a:off x="7687111" y="3250178"/>
            <a:ext cx="527685" cy="313690"/>
          </a:xfrm>
          <a:prstGeom prst="rect">
            <a:avLst/>
          </a:prstGeom>
        </p:spPr>
        <p:txBody>
          <a:bodyPr vert="horz" wrap="square" lIns="0" tIns="17145" rIns="0" bIns="0" rtlCol="0">
            <a:spAutoFit/>
          </a:bodyPr>
          <a:lstStyle/>
          <a:p>
            <a:pPr marL="12700">
              <a:lnSpc>
                <a:spcPct val="100000"/>
              </a:lnSpc>
              <a:spcBef>
                <a:spcPts val="135"/>
              </a:spcBef>
            </a:pPr>
            <a:r>
              <a:rPr sz="1850" b="1" spc="-85" dirty="0">
                <a:latin typeface="Times New Roman"/>
                <a:cs typeface="Times New Roman"/>
              </a:rPr>
              <a:t>ÇY-</a:t>
            </a:r>
            <a:r>
              <a:rPr sz="1850" b="1" spc="-50" dirty="0">
                <a:latin typeface="Times New Roman"/>
                <a:cs typeface="Times New Roman"/>
              </a:rPr>
              <a:t>2</a:t>
            </a:r>
            <a:endParaRPr sz="1850">
              <a:latin typeface="Times New Roman"/>
              <a:cs typeface="Times New Roman"/>
            </a:endParaRPr>
          </a:p>
        </p:txBody>
      </p:sp>
      <p:grpSp>
        <p:nvGrpSpPr>
          <p:cNvPr id="82" name="object 82"/>
          <p:cNvGrpSpPr/>
          <p:nvPr/>
        </p:nvGrpSpPr>
        <p:grpSpPr>
          <a:xfrm>
            <a:off x="4976408" y="1174933"/>
            <a:ext cx="392430" cy="135255"/>
            <a:chOff x="4976408" y="1174933"/>
            <a:chExt cx="392430" cy="135255"/>
          </a:xfrm>
        </p:grpSpPr>
        <p:sp>
          <p:nvSpPr>
            <p:cNvPr id="83" name="object 83"/>
            <p:cNvSpPr/>
            <p:nvPr/>
          </p:nvSpPr>
          <p:spPr>
            <a:xfrm>
              <a:off x="4976408" y="1242396"/>
              <a:ext cx="227329" cy="0"/>
            </a:xfrm>
            <a:custGeom>
              <a:avLst/>
              <a:gdLst/>
              <a:ahLst/>
              <a:cxnLst/>
              <a:rect l="l" t="t" r="r" b="b"/>
              <a:pathLst>
                <a:path w="227329">
                  <a:moveTo>
                    <a:pt x="0" y="0"/>
                  </a:moveTo>
                  <a:lnTo>
                    <a:pt x="227156" y="0"/>
                  </a:lnTo>
                </a:path>
              </a:pathLst>
            </a:custGeom>
            <a:ln w="22487">
              <a:solidFill>
                <a:srgbClr val="FF0000"/>
              </a:solidFill>
            </a:ln>
          </p:spPr>
          <p:txBody>
            <a:bodyPr wrap="square" lIns="0" tIns="0" rIns="0" bIns="0" rtlCol="0"/>
            <a:lstStyle/>
            <a:p>
              <a:endParaRPr/>
            </a:p>
          </p:txBody>
        </p:sp>
        <p:sp>
          <p:nvSpPr>
            <p:cNvPr id="84" name="object 84"/>
            <p:cNvSpPr/>
            <p:nvPr/>
          </p:nvSpPr>
          <p:spPr>
            <a:xfrm>
              <a:off x="5203565" y="1174933"/>
              <a:ext cx="165735" cy="135255"/>
            </a:xfrm>
            <a:custGeom>
              <a:avLst/>
              <a:gdLst/>
              <a:ahLst/>
              <a:cxnLst/>
              <a:rect l="l" t="t" r="r" b="b"/>
              <a:pathLst>
                <a:path w="165735" h="135255">
                  <a:moveTo>
                    <a:pt x="0" y="0"/>
                  </a:moveTo>
                  <a:lnTo>
                    <a:pt x="0" y="134926"/>
                  </a:lnTo>
                  <a:lnTo>
                    <a:pt x="165204" y="67463"/>
                  </a:lnTo>
                  <a:lnTo>
                    <a:pt x="0" y="0"/>
                  </a:lnTo>
                  <a:close/>
                </a:path>
              </a:pathLst>
            </a:custGeom>
            <a:solidFill>
              <a:srgbClr val="FF0000"/>
            </a:solidFill>
          </p:spPr>
          <p:txBody>
            <a:bodyPr wrap="square" lIns="0" tIns="0" rIns="0" bIns="0" rtlCol="0"/>
            <a:lstStyle/>
            <a:p>
              <a:endParaRPr/>
            </a:p>
          </p:txBody>
        </p:sp>
      </p:grpSp>
      <p:sp>
        <p:nvSpPr>
          <p:cNvPr id="85" name="object 85"/>
          <p:cNvSpPr txBox="1"/>
          <p:nvPr/>
        </p:nvSpPr>
        <p:spPr>
          <a:xfrm>
            <a:off x="5036095" y="1174236"/>
            <a:ext cx="175895" cy="529590"/>
          </a:xfrm>
          <a:prstGeom prst="rect">
            <a:avLst/>
          </a:prstGeom>
        </p:spPr>
        <p:txBody>
          <a:bodyPr vert="horz" wrap="square" lIns="0" tIns="13335" rIns="0" bIns="0" rtlCol="0">
            <a:spAutoFit/>
          </a:bodyPr>
          <a:lstStyle/>
          <a:p>
            <a:pPr marL="12700">
              <a:lnSpc>
                <a:spcPct val="100000"/>
              </a:lnSpc>
              <a:spcBef>
                <a:spcPts val="105"/>
              </a:spcBef>
            </a:pPr>
            <a:r>
              <a:rPr sz="3300" b="1" spc="-60" dirty="0">
                <a:solidFill>
                  <a:srgbClr val="FF0000"/>
                </a:solidFill>
                <a:latin typeface="Times New Roman"/>
                <a:cs typeface="Times New Roman"/>
              </a:rPr>
              <a:t>I</a:t>
            </a:r>
            <a:endParaRPr sz="3300">
              <a:latin typeface="Times New Roman"/>
              <a:cs typeface="Times New Roman"/>
            </a:endParaRPr>
          </a:p>
        </p:txBody>
      </p:sp>
      <p:sp>
        <p:nvSpPr>
          <p:cNvPr id="88" name="object 88"/>
          <p:cNvSpPr txBox="1">
            <a:spLocks noGrp="1"/>
          </p:cNvSpPr>
          <p:nvPr>
            <p:ph type="sldNum" sz="quarter" idx="7"/>
          </p:nvPr>
        </p:nvSpPr>
        <p:spPr>
          <a:prstGeom prst="rect">
            <a:avLst/>
          </a:prstGeom>
        </p:spPr>
        <p:txBody>
          <a:bodyPr vert="horz" wrap="square" lIns="0" tIns="41528" rIns="0" bIns="0" rtlCol="0">
            <a:spAutoFit/>
          </a:bodyPr>
          <a:lstStyle/>
          <a:p>
            <a:pPr marL="141605">
              <a:lnSpc>
                <a:spcPts val="2380"/>
              </a:lnSpc>
            </a:pPr>
            <a:fld id="{81D60167-4931-47E6-BA6A-407CBD079E47}" type="slidenum">
              <a:rPr spc="-25" dirty="0"/>
              <a:t>41</a:t>
            </a:fld>
            <a:endParaRPr spc="-25" dirty="0"/>
          </a:p>
        </p:txBody>
      </p:sp>
      <p:sp>
        <p:nvSpPr>
          <p:cNvPr id="86" name="object 86"/>
          <p:cNvSpPr txBox="1"/>
          <p:nvPr/>
        </p:nvSpPr>
        <p:spPr>
          <a:xfrm>
            <a:off x="5970054" y="3217226"/>
            <a:ext cx="527050" cy="313690"/>
          </a:xfrm>
          <a:prstGeom prst="rect">
            <a:avLst/>
          </a:prstGeom>
        </p:spPr>
        <p:txBody>
          <a:bodyPr vert="horz" wrap="square" lIns="0" tIns="17145" rIns="0" bIns="0" rtlCol="0">
            <a:spAutoFit/>
          </a:bodyPr>
          <a:lstStyle/>
          <a:p>
            <a:pPr marL="12700">
              <a:lnSpc>
                <a:spcPct val="100000"/>
              </a:lnSpc>
              <a:spcBef>
                <a:spcPts val="135"/>
              </a:spcBef>
            </a:pPr>
            <a:r>
              <a:rPr sz="1850" b="1" spc="-80" dirty="0">
                <a:latin typeface="Times New Roman"/>
                <a:cs typeface="Times New Roman"/>
              </a:rPr>
              <a:t>ÇY-</a:t>
            </a:r>
            <a:r>
              <a:rPr sz="1850" b="1" spc="-50" dirty="0">
                <a:latin typeface="Times New Roman"/>
                <a:cs typeface="Times New Roman"/>
              </a:rPr>
              <a:t>1</a:t>
            </a:r>
            <a:endParaRPr sz="1850">
              <a:latin typeface="Times New Roman"/>
              <a:cs typeface="Times New Roman"/>
            </a:endParaRPr>
          </a:p>
        </p:txBody>
      </p:sp>
      <p:sp>
        <p:nvSpPr>
          <p:cNvPr id="87" name="object 87"/>
          <p:cNvSpPr txBox="1"/>
          <p:nvPr/>
        </p:nvSpPr>
        <p:spPr>
          <a:xfrm>
            <a:off x="7306589" y="2170317"/>
            <a:ext cx="910590" cy="905510"/>
          </a:xfrm>
          <a:prstGeom prst="rect">
            <a:avLst/>
          </a:prstGeom>
        </p:spPr>
        <p:txBody>
          <a:bodyPr vert="horz" wrap="square" lIns="0" tIns="0" rIns="0" bIns="0" rtlCol="0">
            <a:spAutoFit/>
          </a:bodyPr>
          <a:lstStyle/>
          <a:p>
            <a:pPr marL="12700">
              <a:lnSpc>
                <a:spcPts val="1695"/>
              </a:lnSpc>
              <a:tabLst>
                <a:tab pos="546100" algn="l"/>
              </a:tabLst>
            </a:pPr>
            <a:r>
              <a:rPr sz="2800" spc="-50" dirty="0">
                <a:solidFill>
                  <a:srgbClr val="FF0000"/>
                </a:solidFill>
                <a:latin typeface="Calibri"/>
                <a:cs typeface="Calibri"/>
              </a:rPr>
              <a:t>-</a:t>
            </a:r>
            <a:r>
              <a:rPr sz="2800" dirty="0">
                <a:solidFill>
                  <a:srgbClr val="FF0000"/>
                </a:solidFill>
                <a:latin typeface="Calibri"/>
                <a:cs typeface="Calibri"/>
              </a:rPr>
              <a:t>	</a:t>
            </a:r>
            <a:r>
              <a:rPr sz="1150" b="1" spc="-30" dirty="0">
                <a:latin typeface="Times New Roman"/>
                <a:cs typeface="Times New Roman"/>
              </a:rPr>
              <a:t>Çevre</a:t>
            </a:r>
            <a:endParaRPr sz="1150">
              <a:latin typeface="Times New Roman"/>
              <a:cs typeface="Times New Roman"/>
            </a:endParaRPr>
          </a:p>
          <a:p>
            <a:pPr marL="561340">
              <a:lnSpc>
                <a:spcPts val="1235"/>
              </a:lnSpc>
            </a:pPr>
            <a:r>
              <a:rPr sz="1150" b="1" spc="-20" dirty="0">
                <a:latin typeface="Times New Roman"/>
                <a:cs typeface="Times New Roman"/>
              </a:rPr>
              <a:t>Yönü</a:t>
            </a:r>
            <a:endParaRPr sz="1150">
              <a:latin typeface="Times New Roman"/>
              <a:cs typeface="Times New Roman"/>
            </a:endParaRPr>
          </a:p>
          <a:p>
            <a:pPr marL="12700">
              <a:lnSpc>
                <a:spcPct val="100000"/>
              </a:lnSpc>
              <a:spcBef>
                <a:spcPts val="735"/>
              </a:spcBef>
            </a:pPr>
            <a:r>
              <a:rPr sz="2800" spc="-50" dirty="0">
                <a:solidFill>
                  <a:srgbClr val="FF0000"/>
                </a:solidFill>
                <a:latin typeface="Calibri"/>
                <a:cs typeface="Calibri"/>
              </a:rPr>
              <a:t>-</a:t>
            </a:r>
            <a:endParaRPr sz="2800">
              <a:latin typeface="Calibri"/>
              <a:cs typeface="Calibri"/>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5759971" y="2085523"/>
            <a:ext cx="2004060" cy="331470"/>
          </a:xfrm>
          <a:prstGeom prst="rect">
            <a:avLst/>
          </a:prstGeom>
        </p:spPr>
        <p:txBody>
          <a:bodyPr vert="horz" wrap="square" lIns="0" tIns="13335" rIns="0" bIns="0" rtlCol="0">
            <a:spAutoFit/>
          </a:bodyPr>
          <a:lstStyle/>
          <a:p>
            <a:pPr marL="12700">
              <a:lnSpc>
                <a:spcPct val="100000"/>
              </a:lnSpc>
              <a:spcBef>
                <a:spcPts val="105"/>
              </a:spcBef>
              <a:tabLst>
                <a:tab pos="931544" algn="l"/>
                <a:tab pos="1852930" algn="l"/>
              </a:tabLst>
            </a:pPr>
            <a:r>
              <a:rPr sz="2000" spc="30" dirty="0">
                <a:latin typeface="Times New Roman"/>
                <a:cs typeface="Times New Roman"/>
              </a:rPr>
              <a:t>2</a:t>
            </a:r>
            <a:r>
              <a:rPr sz="2000" dirty="0">
                <a:latin typeface="Times New Roman"/>
                <a:cs typeface="Times New Roman"/>
              </a:rPr>
              <a:t>	</a:t>
            </a:r>
            <a:r>
              <a:rPr sz="2000" spc="30" dirty="0">
                <a:latin typeface="Times New Roman"/>
                <a:cs typeface="Times New Roman"/>
              </a:rPr>
              <a:t>2</a:t>
            </a:r>
            <a:r>
              <a:rPr sz="2000" dirty="0">
                <a:latin typeface="Times New Roman"/>
                <a:cs typeface="Times New Roman"/>
              </a:rPr>
              <a:t>	</a:t>
            </a:r>
            <a:r>
              <a:rPr sz="2000" spc="20" dirty="0">
                <a:latin typeface="Times New Roman"/>
                <a:cs typeface="Times New Roman"/>
              </a:rPr>
              <a:t>0</a:t>
            </a:r>
            <a:endParaRPr sz="2000">
              <a:latin typeface="Times New Roman"/>
              <a:cs typeface="Times New Roman"/>
            </a:endParaRPr>
          </a:p>
        </p:txBody>
      </p:sp>
      <p:sp>
        <p:nvSpPr>
          <p:cNvPr id="3" name="object 3"/>
          <p:cNvSpPr txBox="1"/>
          <p:nvPr/>
        </p:nvSpPr>
        <p:spPr>
          <a:xfrm>
            <a:off x="5438465" y="1794221"/>
            <a:ext cx="3080385" cy="549910"/>
          </a:xfrm>
          <a:prstGeom prst="rect">
            <a:avLst/>
          </a:prstGeom>
        </p:spPr>
        <p:txBody>
          <a:bodyPr vert="horz" wrap="square" lIns="0" tIns="11430" rIns="0" bIns="0" rtlCol="0">
            <a:spAutoFit/>
          </a:bodyPr>
          <a:lstStyle/>
          <a:p>
            <a:pPr marL="12700">
              <a:lnSpc>
                <a:spcPct val="100000"/>
              </a:lnSpc>
              <a:spcBef>
                <a:spcPts val="90"/>
              </a:spcBef>
              <a:tabLst>
                <a:tab pos="598805" algn="l"/>
                <a:tab pos="1517650" algn="l"/>
                <a:tab pos="2468880" algn="l"/>
              </a:tabLst>
            </a:pPr>
            <a:r>
              <a:rPr sz="3450" spc="95" dirty="0">
                <a:latin typeface="Times New Roman"/>
                <a:cs typeface="Times New Roman"/>
              </a:rPr>
              <a:t>E</a:t>
            </a:r>
            <a:r>
              <a:rPr sz="3450" dirty="0">
                <a:latin typeface="Times New Roman"/>
                <a:cs typeface="Times New Roman"/>
              </a:rPr>
              <a:t>	</a:t>
            </a:r>
            <a:r>
              <a:rPr sz="3450" spc="150" dirty="0">
                <a:latin typeface="Symbol"/>
                <a:cs typeface="Symbol"/>
              </a:rPr>
              <a:t></a:t>
            </a:r>
            <a:r>
              <a:rPr sz="3450" spc="-229" dirty="0">
                <a:latin typeface="Times New Roman"/>
                <a:cs typeface="Times New Roman"/>
              </a:rPr>
              <a:t> </a:t>
            </a:r>
            <a:r>
              <a:rPr sz="3450" spc="145" dirty="0">
                <a:latin typeface="Times New Roman"/>
                <a:cs typeface="Times New Roman"/>
              </a:rPr>
              <a:t>V</a:t>
            </a:r>
            <a:r>
              <a:rPr sz="3450" dirty="0">
                <a:latin typeface="Times New Roman"/>
                <a:cs typeface="Times New Roman"/>
              </a:rPr>
              <a:t>	</a:t>
            </a:r>
            <a:r>
              <a:rPr sz="3450" spc="150" dirty="0">
                <a:latin typeface="Symbol"/>
                <a:cs typeface="Symbol"/>
              </a:rPr>
              <a:t></a:t>
            </a:r>
            <a:r>
              <a:rPr sz="3450" spc="-175" dirty="0">
                <a:latin typeface="Times New Roman"/>
                <a:cs typeface="Times New Roman"/>
              </a:rPr>
              <a:t> </a:t>
            </a:r>
            <a:r>
              <a:rPr sz="3450" spc="145" dirty="0">
                <a:latin typeface="Times New Roman"/>
                <a:cs typeface="Times New Roman"/>
              </a:rPr>
              <a:t>V</a:t>
            </a:r>
            <a:r>
              <a:rPr sz="3450" dirty="0">
                <a:latin typeface="Times New Roman"/>
                <a:cs typeface="Times New Roman"/>
              </a:rPr>
              <a:t>	</a:t>
            </a:r>
            <a:r>
              <a:rPr sz="3450" spc="150" dirty="0">
                <a:latin typeface="Symbol"/>
                <a:cs typeface="Symbol"/>
              </a:rPr>
              <a:t></a:t>
            </a:r>
            <a:r>
              <a:rPr sz="3450" spc="-55" dirty="0">
                <a:latin typeface="Times New Roman"/>
                <a:cs typeface="Times New Roman"/>
              </a:rPr>
              <a:t> </a:t>
            </a:r>
            <a:r>
              <a:rPr sz="3450" spc="70" dirty="0">
                <a:latin typeface="Times New Roman"/>
                <a:cs typeface="Times New Roman"/>
              </a:rPr>
              <a:t>0</a:t>
            </a:r>
            <a:endParaRPr sz="3450">
              <a:latin typeface="Times New Roman"/>
              <a:cs typeface="Times New Roman"/>
            </a:endParaRPr>
          </a:p>
        </p:txBody>
      </p:sp>
      <p:sp>
        <p:nvSpPr>
          <p:cNvPr id="4" name="object 4"/>
          <p:cNvSpPr txBox="1"/>
          <p:nvPr/>
        </p:nvSpPr>
        <p:spPr>
          <a:xfrm>
            <a:off x="5405690" y="280162"/>
            <a:ext cx="2933700" cy="1540510"/>
          </a:xfrm>
          <a:prstGeom prst="rect">
            <a:avLst/>
          </a:prstGeom>
        </p:spPr>
        <p:txBody>
          <a:bodyPr vert="horz" wrap="square" lIns="0" tIns="12700" rIns="0" bIns="0" rtlCol="0">
            <a:spAutoFit/>
          </a:bodyPr>
          <a:lstStyle/>
          <a:p>
            <a:pPr marL="52069">
              <a:lnSpc>
                <a:spcPct val="100000"/>
              </a:lnSpc>
              <a:spcBef>
                <a:spcPts val="100"/>
              </a:spcBef>
            </a:pPr>
            <a:r>
              <a:rPr sz="3200" b="1" dirty="0">
                <a:solidFill>
                  <a:srgbClr val="FF0000"/>
                </a:solidFill>
                <a:latin typeface="Times New Roman"/>
                <a:cs typeface="Times New Roman"/>
              </a:rPr>
              <a:t>V</a:t>
            </a:r>
            <a:r>
              <a:rPr sz="3150" b="1" baseline="-21164" dirty="0">
                <a:solidFill>
                  <a:srgbClr val="FF0000"/>
                </a:solidFill>
                <a:latin typeface="Times New Roman"/>
                <a:cs typeface="Times New Roman"/>
              </a:rPr>
              <a:t>0</a:t>
            </a:r>
            <a:r>
              <a:rPr sz="3200" b="1" dirty="0">
                <a:solidFill>
                  <a:srgbClr val="FF0000"/>
                </a:solidFill>
                <a:latin typeface="Times New Roman"/>
                <a:cs typeface="Times New Roman"/>
              </a:rPr>
              <a:t>’ı</a:t>
            </a:r>
            <a:r>
              <a:rPr sz="3200" b="1" spc="-35" dirty="0">
                <a:solidFill>
                  <a:srgbClr val="FF0000"/>
                </a:solidFill>
                <a:latin typeface="Times New Roman"/>
                <a:cs typeface="Times New Roman"/>
              </a:rPr>
              <a:t> </a:t>
            </a:r>
            <a:r>
              <a:rPr sz="3200" b="1" dirty="0">
                <a:solidFill>
                  <a:srgbClr val="FF0000"/>
                </a:solidFill>
                <a:latin typeface="Times New Roman"/>
                <a:cs typeface="Times New Roman"/>
              </a:rPr>
              <a:t>bulmak</a:t>
            </a:r>
            <a:r>
              <a:rPr sz="3200" b="1" spc="-30" dirty="0">
                <a:solidFill>
                  <a:srgbClr val="FF0000"/>
                </a:solidFill>
                <a:latin typeface="Times New Roman"/>
                <a:cs typeface="Times New Roman"/>
              </a:rPr>
              <a:t> </a:t>
            </a:r>
            <a:r>
              <a:rPr sz="3200" b="1" spc="-20" dirty="0">
                <a:solidFill>
                  <a:srgbClr val="FF0000"/>
                </a:solidFill>
                <a:latin typeface="Times New Roman"/>
                <a:cs typeface="Times New Roman"/>
              </a:rPr>
              <a:t>için</a:t>
            </a:r>
            <a:endParaRPr sz="3200">
              <a:latin typeface="Times New Roman"/>
              <a:cs typeface="Times New Roman"/>
            </a:endParaRPr>
          </a:p>
          <a:p>
            <a:pPr marL="52069">
              <a:lnSpc>
                <a:spcPct val="100000"/>
              </a:lnSpc>
            </a:pPr>
            <a:r>
              <a:rPr sz="3200" b="1" dirty="0">
                <a:solidFill>
                  <a:srgbClr val="FF0000"/>
                </a:solidFill>
                <a:latin typeface="Times New Roman"/>
                <a:cs typeface="Times New Roman"/>
              </a:rPr>
              <a:t>I.</a:t>
            </a:r>
            <a:r>
              <a:rPr sz="3200" b="1" spc="-130" dirty="0">
                <a:solidFill>
                  <a:srgbClr val="FF0000"/>
                </a:solidFill>
                <a:latin typeface="Times New Roman"/>
                <a:cs typeface="Times New Roman"/>
              </a:rPr>
              <a:t> </a:t>
            </a:r>
            <a:r>
              <a:rPr sz="3200" b="1" spc="-25" dirty="0">
                <a:solidFill>
                  <a:srgbClr val="FF0000"/>
                </a:solidFill>
                <a:latin typeface="Times New Roman"/>
                <a:cs typeface="Times New Roman"/>
              </a:rPr>
              <a:t>YOL</a:t>
            </a:r>
            <a:endParaRPr sz="3200">
              <a:latin typeface="Times New Roman"/>
              <a:cs typeface="Times New Roman"/>
            </a:endParaRPr>
          </a:p>
          <a:p>
            <a:pPr marL="38100">
              <a:lnSpc>
                <a:spcPct val="100000"/>
              </a:lnSpc>
              <a:spcBef>
                <a:spcPts val="110"/>
              </a:spcBef>
            </a:pPr>
            <a:r>
              <a:rPr sz="3450" spc="180" dirty="0">
                <a:latin typeface="Times New Roman"/>
                <a:cs typeface="Times New Roman"/>
              </a:rPr>
              <a:t>ÇY</a:t>
            </a:r>
            <a:r>
              <a:rPr sz="3450" spc="-204" dirty="0">
                <a:latin typeface="Times New Roman"/>
                <a:cs typeface="Times New Roman"/>
              </a:rPr>
              <a:t> </a:t>
            </a:r>
            <a:r>
              <a:rPr sz="3450" spc="80" dirty="0">
                <a:latin typeface="Times New Roman"/>
                <a:cs typeface="Times New Roman"/>
              </a:rPr>
              <a:t>-</a:t>
            </a:r>
            <a:r>
              <a:rPr sz="3450" spc="-295" dirty="0">
                <a:latin typeface="Times New Roman"/>
                <a:cs typeface="Times New Roman"/>
              </a:rPr>
              <a:t> </a:t>
            </a:r>
            <a:r>
              <a:rPr sz="3450" spc="75" dirty="0">
                <a:latin typeface="Times New Roman"/>
                <a:cs typeface="Times New Roman"/>
              </a:rPr>
              <a:t>2'</a:t>
            </a:r>
            <a:r>
              <a:rPr sz="3450" spc="-540" dirty="0">
                <a:latin typeface="Times New Roman"/>
                <a:cs typeface="Times New Roman"/>
              </a:rPr>
              <a:t> </a:t>
            </a:r>
            <a:r>
              <a:rPr sz="3450" spc="90" dirty="0">
                <a:latin typeface="Times New Roman"/>
                <a:cs typeface="Times New Roman"/>
              </a:rPr>
              <a:t>den</a:t>
            </a:r>
            <a:endParaRPr sz="3450">
              <a:latin typeface="Times New Roman"/>
              <a:cs typeface="Times New Roman"/>
            </a:endParaRPr>
          </a:p>
        </p:txBody>
      </p:sp>
      <p:sp>
        <p:nvSpPr>
          <p:cNvPr id="5" name="object 5"/>
          <p:cNvSpPr txBox="1"/>
          <p:nvPr/>
        </p:nvSpPr>
        <p:spPr>
          <a:xfrm>
            <a:off x="5096255" y="4255084"/>
            <a:ext cx="3378200" cy="1978025"/>
          </a:xfrm>
          <a:prstGeom prst="rect">
            <a:avLst/>
          </a:prstGeom>
        </p:spPr>
        <p:txBody>
          <a:bodyPr vert="horz" wrap="square" lIns="0" tIns="13335" rIns="0" bIns="0" rtlCol="0">
            <a:spAutoFit/>
          </a:bodyPr>
          <a:lstStyle/>
          <a:p>
            <a:pPr marL="38100" marR="30480">
              <a:lnSpc>
                <a:spcPct val="100000"/>
              </a:lnSpc>
              <a:spcBef>
                <a:spcPts val="105"/>
              </a:spcBef>
            </a:pPr>
            <a:r>
              <a:rPr sz="3200" dirty="0">
                <a:latin typeface="Calibri"/>
                <a:cs typeface="Calibri"/>
              </a:rPr>
              <a:t>-</a:t>
            </a:r>
            <a:r>
              <a:rPr sz="3200" spc="-60" dirty="0">
                <a:latin typeface="Calibri"/>
                <a:cs typeface="Calibri"/>
              </a:rPr>
              <a:t> </a:t>
            </a:r>
            <a:r>
              <a:rPr sz="3200" dirty="0">
                <a:latin typeface="Calibri"/>
                <a:cs typeface="Calibri"/>
              </a:rPr>
              <a:t>(eksi)</a:t>
            </a:r>
            <a:r>
              <a:rPr sz="3200" spc="-50" dirty="0">
                <a:latin typeface="Calibri"/>
                <a:cs typeface="Calibri"/>
              </a:rPr>
              <a:t> </a:t>
            </a:r>
            <a:r>
              <a:rPr sz="3200" dirty="0">
                <a:latin typeface="Calibri"/>
                <a:cs typeface="Calibri"/>
              </a:rPr>
              <a:t>işareti</a:t>
            </a:r>
            <a:r>
              <a:rPr sz="3200" spc="-60" dirty="0">
                <a:latin typeface="Calibri"/>
                <a:cs typeface="Calibri"/>
              </a:rPr>
              <a:t> </a:t>
            </a:r>
            <a:r>
              <a:rPr sz="3200" spc="-10" dirty="0">
                <a:latin typeface="Calibri"/>
                <a:cs typeface="Calibri"/>
              </a:rPr>
              <a:t>V</a:t>
            </a:r>
            <a:r>
              <a:rPr sz="3150" spc="-15" baseline="-21164" dirty="0">
                <a:latin typeface="Calibri"/>
                <a:cs typeface="Calibri"/>
              </a:rPr>
              <a:t>0</a:t>
            </a:r>
            <a:r>
              <a:rPr sz="3200" spc="-10" dirty="0">
                <a:latin typeface="Calibri"/>
                <a:cs typeface="Calibri"/>
              </a:rPr>
              <a:t>’ın </a:t>
            </a:r>
            <a:r>
              <a:rPr sz="3200" dirty="0">
                <a:latin typeface="Calibri"/>
                <a:cs typeface="Calibri"/>
              </a:rPr>
              <a:t>şekildekinin</a:t>
            </a:r>
            <a:r>
              <a:rPr sz="3200" spc="-100" dirty="0">
                <a:latin typeface="Calibri"/>
                <a:cs typeface="Calibri"/>
              </a:rPr>
              <a:t> </a:t>
            </a:r>
            <a:r>
              <a:rPr sz="3200" dirty="0">
                <a:latin typeface="Calibri"/>
                <a:cs typeface="Calibri"/>
              </a:rPr>
              <a:t>tersi</a:t>
            </a:r>
            <a:r>
              <a:rPr sz="3200" spc="-114" dirty="0">
                <a:latin typeface="Calibri"/>
                <a:cs typeface="Calibri"/>
              </a:rPr>
              <a:t> </a:t>
            </a:r>
            <a:r>
              <a:rPr sz="3200" spc="-25" dirty="0">
                <a:latin typeface="Calibri"/>
                <a:cs typeface="Calibri"/>
              </a:rPr>
              <a:t>bir </a:t>
            </a:r>
            <a:r>
              <a:rPr sz="3200" spc="-10" dirty="0">
                <a:latin typeface="Calibri"/>
                <a:cs typeface="Calibri"/>
              </a:rPr>
              <a:t>polariteye</a:t>
            </a:r>
            <a:r>
              <a:rPr sz="3200" spc="-105" dirty="0">
                <a:latin typeface="Calibri"/>
                <a:cs typeface="Calibri"/>
              </a:rPr>
              <a:t> </a:t>
            </a:r>
            <a:r>
              <a:rPr sz="3200" spc="-10" dirty="0">
                <a:latin typeface="Calibri"/>
                <a:cs typeface="Calibri"/>
              </a:rPr>
              <a:t>sahip </a:t>
            </a:r>
            <a:r>
              <a:rPr sz="3200" dirty="0">
                <a:latin typeface="Calibri"/>
                <a:cs typeface="Calibri"/>
              </a:rPr>
              <a:t>olduğunu</a:t>
            </a:r>
            <a:r>
              <a:rPr sz="3200" spc="-140" dirty="0">
                <a:latin typeface="Calibri"/>
                <a:cs typeface="Calibri"/>
              </a:rPr>
              <a:t> </a:t>
            </a:r>
            <a:r>
              <a:rPr sz="3200" spc="-10" dirty="0">
                <a:latin typeface="Calibri"/>
                <a:cs typeface="Calibri"/>
              </a:rPr>
              <a:t>gösterir.</a:t>
            </a:r>
            <a:endParaRPr sz="3200">
              <a:latin typeface="Calibri"/>
              <a:cs typeface="Calibri"/>
            </a:endParaRPr>
          </a:p>
        </p:txBody>
      </p:sp>
      <p:sp>
        <p:nvSpPr>
          <p:cNvPr id="6" name="object 6"/>
          <p:cNvSpPr txBox="1"/>
          <p:nvPr/>
        </p:nvSpPr>
        <p:spPr>
          <a:xfrm>
            <a:off x="377037" y="3520897"/>
            <a:ext cx="4408805" cy="2766695"/>
          </a:xfrm>
          <a:prstGeom prst="rect">
            <a:avLst/>
          </a:prstGeom>
        </p:spPr>
        <p:txBody>
          <a:bodyPr vert="horz" wrap="square" lIns="0" tIns="13335" rIns="0" bIns="0" rtlCol="0">
            <a:spAutoFit/>
          </a:bodyPr>
          <a:lstStyle/>
          <a:p>
            <a:pPr marL="38100">
              <a:lnSpc>
                <a:spcPts val="3695"/>
              </a:lnSpc>
              <a:spcBef>
                <a:spcPts val="105"/>
              </a:spcBef>
            </a:pPr>
            <a:r>
              <a:rPr sz="3200" b="1" dirty="0">
                <a:solidFill>
                  <a:srgbClr val="FF0000"/>
                </a:solidFill>
                <a:latin typeface="Times New Roman"/>
                <a:cs typeface="Times New Roman"/>
              </a:rPr>
              <a:t>V</a:t>
            </a:r>
            <a:r>
              <a:rPr sz="3150" b="1" baseline="-21164" dirty="0">
                <a:solidFill>
                  <a:srgbClr val="FF0000"/>
                </a:solidFill>
                <a:latin typeface="Times New Roman"/>
                <a:cs typeface="Times New Roman"/>
              </a:rPr>
              <a:t>0</a:t>
            </a:r>
            <a:r>
              <a:rPr sz="3200" b="1" dirty="0">
                <a:solidFill>
                  <a:srgbClr val="FF0000"/>
                </a:solidFill>
                <a:latin typeface="Times New Roman"/>
                <a:cs typeface="Times New Roman"/>
              </a:rPr>
              <a:t>’ı</a:t>
            </a:r>
            <a:r>
              <a:rPr sz="3200" b="1" spc="-45" dirty="0">
                <a:solidFill>
                  <a:srgbClr val="FF0000"/>
                </a:solidFill>
                <a:latin typeface="Times New Roman"/>
                <a:cs typeface="Times New Roman"/>
              </a:rPr>
              <a:t> </a:t>
            </a:r>
            <a:r>
              <a:rPr sz="3200" b="1" dirty="0">
                <a:solidFill>
                  <a:srgbClr val="FF0000"/>
                </a:solidFill>
                <a:latin typeface="Times New Roman"/>
                <a:cs typeface="Times New Roman"/>
              </a:rPr>
              <a:t>bulmak</a:t>
            </a:r>
            <a:r>
              <a:rPr sz="3200" b="1" spc="-30" dirty="0">
                <a:solidFill>
                  <a:srgbClr val="FF0000"/>
                </a:solidFill>
                <a:latin typeface="Times New Roman"/>
                <a:cs typeface="Times New Roman"/>
              </a:rPr>
              <a:t> </a:t>
            </a:r>
            <a:r>
              <a:rPr sz="3200" b="1" dirty="0">
                <a:solidFill>
                  <a:srgbClr val="FF0000"/>
                </a:solidFill>
                <a:latin typeface="Times New Roman"/>
                <a:cs typeface="Times New Roman"/>
              </a:rPr>
              <a:t>için</a:t>
            </a:r>
            <a:r>
              <a:rPr sz="3200" b="1" spc="-35" dirty="0">
                <a:solidFill>
                  <a:srgbClr val="FF0000"/>
                </a:solidFill>
                <a:latin typeface="Times New Roman"/>
                <a:cs typeface="Times New Roman"/>
              </a:rPr>
              <a:t> </a:t>
            </a:r>
            <a:r>
              <a:rPr sz="3200" b="1" dirty="0">
                <a:solidFill>
                  <a:srgbClr val="FF0000"/>
                </a:solidFill>
                <a:latin typeface="Times New Roman"/>
                <a:cs typeface="Times New Roman"/>
              </a:rPr>
              <a:t>II.</a:t>
            </a:r>
            <a:r>
              <a:rPr sz="3200" b="1" spc="-125" dirty="0">
                <a:solidFill>
                  <a:srgbClr val="FF0000"/>
                </a:solidFill>
                <a:latin typeface="Times New Roman"/>
                <a:cs typeface="Times New Roman"/>
              </a:rPr>
              <a:t> </a:t>
            </a:r>
            <a:r>
              <a:rPr sz="3200" b="1" spc="-25" dirty="0">
                <a:solidFill>
                  <a:srgbClr val="FF0000"/>
                </a:solidFill>
                <a:latin typeface="Times New Roman"/>
                <a:cs typeface="Times New Roman"/>
              </a:rPr>
              <a:t>YOL</a:t>
            </a:r>
            <a:endParaRPr sz="3200">
              <a:latin typeface="Times New Roman"/>
              <a:cs typeface="Times New Roman"/>
            </a:endParaRPr>
          </a:p>
          <a:p>
            <a:pPr marL="40640">
              <a:lnSpc>
                <a:spcPts val="3395"/>
              </a:lnSpc>
            </a:pPr>
            <a:r>
              <a:rPr sz="2950" spc="175" dirty="0">
                <a:latin typeface="Times New Roman"/>
                <a:cs typeface="Times New Roman"/>
              </a:rPr>
              <a:t>ÇY</a:t>
            </a:r>
            <a:r>
              <a:rPr sz="2950" spc="-160" dirty="0">
                <a:latin typeface="Times New Roman"/>
                <a:cs typeface="Times New Roman"/>
              </a:rPr>
              <a:t> </a:t>
            </a:r>
            <a:r>
              <a:rPr sz="2950" spc="210" dirty="0">
                <a:latin typeface="Times New Roman"/>
                <a:cs typeface="Times New Roman"/>
              </a:rPr>
              <a:t>-</a:t>
            </a:r>
            <a:r>
              <a:rPr sz="2950" spc="75" dirty="0">
                <a:latin typeface="Times New Roman"/>
                <a:cs typeface="Times New Roman"/>
              </a:rPr>
              <a:t>1'</a:t>
            </a:r>
            <a:r>
              <a:rPr sz="2950" spc="-459" dirty="0">
                <a:latin typeface="Times New Roman"/>
                <a:cs typeface="Times New Roman"/>
              </a:rPr>
              <a:t> </a:t>
            </a:r>
            <a:r>
              <a:rPr sz="2950" spc="100" dirty="0">
                <a:latin typeface="Times New Roman"/>
                <a:cs typeface="Times New Roman"/>
              </a:rPr>
              <a:t>den</a:t>
            </a:r>
            <a:endParaRPr sz="2950">
              <a:latin typeface="Times New Roman"/>
              <a:cs typeface="Times New Roman"/>
            </a:endParaRPr>
          </a:p>
          <a:p>
            <a:pPr marL="40640">
              <a:lnSpc>
                <a:spcPct val="100000"/>
              </a:lnSpc>
              <a:spcBef>
                <a:spcPts val="30"/>
              </a:spcBef>
              <a:tabLst>
                <a:tab pos="3154045" algn="l"/>
              </a:tabLst>
            </a:pPr>
            <a:r>
              <a:rPr sz="2950" spc="75" dirty="0">
                <a:latin typeface="Times New Roman"/>
                <a:cs typeface="Times New Roman"/>
              </a:rPr>
              <a:t>-</a:t>
            </a:r>
            <a:r>
              <a:rPr sz="2950" spc="-254" dirty="0">
                <a:latin typeface="Times New Roman"/>
                <a:cs typeface="Times New Roman"/>
              </a:rPr>
              <a:t> </a:t>
            </a:r>
            <a:r>
              <a:rPr sz="2950" spc="125" dirty="0">
                <a:latin typeface="Times New Roman"/>
                <a:cs typeface="Times New Roman"/>
              </a:rPr>
              <a:t>E</a:t>
            </a:r>
            <a:r>
              <a:rPr sz="2550" spc="187" baseline="-24509" dirty="0">
                <a:latin typeface="Times New Roman"/>
                <a:cs typeface="Times New Roman"/>
              </a:rPr>
              <a:t>1</a:t>
            </a:r>
            <a:r>
              <a:rPr sz="2550" spc="345" baseline="-24509" dirty="0">
                <a:latin typeface="Times New Roman"/>
                <a:cs typeface="Times New Roman"/>
              </a:rPr>
              <a:t> </a:t>
            </a:r>
            <a:r>
              <a:rPr sz="2950" spc="130" dirty="0">
                <a:latin typeface="Symbol"/>
                <a:cs typeface="Symbol"/>
              </a:rPr>
              <a:t></a:t>
            </a:r>
            <a:r>
              <a:rPr sz="2950" spc="-160" dirty="0">
                <a:latin typeface="Times New Roman"/>
                <a:cs typeface="Times New Roman"/>
              </a:rPr>
              <a:t> </a:t>
            </a:r>
            <a:r>
              <a:rPr sz="2950" dirty="0">
                <a:latin typeface="Times New Roman"/>
                <a:cs typeface="Times New Roman"/>
              </a:rPr>
              <a:t>V</a:t>
            </a:r>
            <a:r>
              <a:rPr sz="2550" baseline="-24509" dirty="0">
                <a:latin typeface="Times New Roman"/>
                <a:cs typeface="Times New Roman"/>
              </a:rPr>
              <a:t>1</a:t>
            </a:r>
            <a:r>
              <a:rPr sz="2550" spc="412" baseline="-24509" dirty="0">
                <a:latin typeface="Times New Roman"/>
                <a:cs typeface="Times New Roman"/>
              </a:rPr>
              <a:t> </a:t>
            </a:r>
            <a:r>
              <a:rPr sz="2950" spc="130" dirty="0">
                <a:latin typeface="Symbol"/>
                <a:cs typeface="Symbol"/>
              </a:rPr>
              <a:t></a:t>
            </a:r>
            <a:r>
              <a:rPr sz="2950" spc="-195" dirty="0">
                <a:latin typeface="Times New Roman"/>
                <a:cs typeface="Times New Roman"/>
              </a:rPr>
              <a:t> </a:t>
            </a:r>
            <a:r>
              <a:rPr sz="2950" spc="110" dirty="0">
                <a:latin typeface="Times New Roman"/>
                <a:cs typeface="Times New Roman"/>
              </a:rPr>
              <a:t>0,7</a:t>
            </a:r>
            <a:r>
              <a:rPr sz="2950" spc="-185" dirty="0">
                <a:latin typeface="Times New Roman"/>
                <a:cs typeface="Times New Roman"/>
              </a:rPr>
              <a:t> </a:t>
            </a:r>
            <a:r>
              <a:rPr sz="2950" spc="130" dirty="0">
                <a:latin typeface="Symbol"/>
                <a:cs typeface="Symbol"/>
              </a:rPr>
              <a:t></a:t>
            </a:r>
            <a:r>
              <a:rPr sz="2950" spc="-155" dirty="0">
                <a:latin typeface="Times New Roman"/>
                <a:cs typeface="Times New Roman"/>
              </a:rPr>
              <a:t> </a:t>
            </a:r>
            <a:r>
              <a:rPr sz="2950" spc="-25" dirty="0">
                <a:latin typeface="Times New Roman"/>
                <a:cs typeface="Times New Roman"/>
              </a:rPr>
              <a:t>V</a:t>
            </a:r>
            <a:r>
              <a:rPr sz="2550" spc="-37" baseline="-24509" dirty="0">
                <a:latin typeface="Times New Roman"/>
                <a:cs typeface="Times New Roman"/>
              </a:rPr>
              <a:t>0</a:t>
            </a:r>
            <a:r>
              <a:rPr sz="2550" baseline="-24509" dirty="0">
                <a:latin typeface="Times New Roman"/>
                <a:cs typeface="Times New Roman"/>
              </a:rPr>
              <a:t>	</a:t>
            </a:r>
            <a:r>
              <a:rPr sz="2950" spc="130" dirty="0">
                <a:latin typeface="Symbol"/>
                <a:cs typeface="Symbol"/>
              </a:rPr>
              <a:t></a:t>
            </a:r>
            <a:r>
              <a:rPr sz="2950" spc="-40" dirty="0">
                <a:latin typeface="Times New Roman"/>
                <a:cs typeface="Times New Roman"/>
              </a:rPr>
              <a:t> </a:t>
            </a:r>
            <a:r>
              <a:rPr sz="2950" spc="80" dirty="0">
                <a:latin typeface="Times New Roman"/>
                <a:cs typeface="Times New Roman"/>
              </a:rPr>
              <a:t>0</a:t>
            </a:r>
            <a:endParaRPr sz="2950">
              <a:latin typeface="Times New Roman"/>
              <a:cs typeface="Times New Roman"/>
            </a:endParaRPr>
          </a:p>
          <a:p>
            <a:pPr marL="46990">
              <a:lnSpc>
                <a:spcPct val="100000"/>
              </a:lnSpc>
              <a:spcBef>
                <a:spcPts val="95"/>
              </a:spcBef>
              <a:tabLst>
                <a:tab pos="3539490" algn="l"/>
              </a:tabLst>
            </a:pPr>
            <a:r>
              <a:rPr sz="2950" spc="195" dirty="0">
                <a:latin typeface="Symbol"/>
                <a:cs typeface="Symbol"/>
              </a:rPr>
              <a:t></a:t>
            </a:r>
            <a:r>
              <a:rPr sz="2950" spc="195" dirty="0">
                <a:latin typeface="Times New Roman"/>
                <a:cs typeface="Times New Roman"/>
              </a:rPr>
              <a:t>10</a:t>
            </a:r>
            <a:r>
              <a:rPr sz="2950" spc="-235" dirty="0">
                <a:latin typeface="Times New Roman"/>
                <a:cs typeface="Times New Roman"/>
              </a:rPr>
              <a:t> </a:t>
            </a:r>
            <a:r>
              <a:rPr sz="2950" spc="130" dirty="0">
                <a:latin typeface="Symbol"/>
                <a:cs typeface="Symbol"/>
              </a:rPr>
              <a:t></a:t>
            </a:r>
            <a:r>
              <a:rPr sz="2950" spc="-245" dirty="0">
                <a:latin typeface="Times New Roman"/>
                <a:cs typeface="Times New Roman"/>
              </a:rPr>
              <a:t> </a:t>
            </a:r>
            <a:r>
              <a:rPr sz="2950" spc="114" dirty="0">
                <a:latin typeface="Times New Roman"/>
                <a:cs typeface="Times New Roman"/>
              </a:rPr>
              <a:t>9,67</a:t>
            </a:r>
            <a:r>
              <a:rPr sz="2950" spc="-180" dirty="0">
                <a:latin typeface="Times New Roman"/>
                <a:cs typeface="Times New Roman"/>
              </a:rPr>
              <a:t> </a:t>
            </a:r>
            <a:r>
              <a:rPr sz="2950" spc="130" dirty="0">
                <a:latin typeface="Symbol"/>
                <a:cs typeface="Symbol"/>
              </a:rPr>
              <a:t></a:t>
            </a:r>
            <a:r>
              <a:rPr sz="2950" spc="-195" dirty="0">
                <a:latin typeface="Times New Roman"/>
                <a:cs typeface="Times New Roman"/>
              </a:rPr>
              <a:t> </a:t>
            </a:r>
            <a:r>
              <a:rPr sz="2950" spc="110" dirty="0">
                <a:latin typeface="Times New Roman"/>
                <a:cs typeface="Times New Roman"/>
              </a:rPr>
              <a:t>0,7</a:t>
            </a:r>
            <a:r>
              <a:rPr sz="2950" spc="-185" dirty="0">
                <a:latin typeface="Times New Roman"/>
                <a:cs typeface="Times New Roman"/>
              </a:rPr>
              <a:t> </a:t>
            </a:r>
            <a:r>
              <a:rPr sz="2950" spc="130" dirty="0">
                <a:latin typeface="Symbol"/>
                <a:cs typeface="Symbol"/>
              </a:rPr>
              <a:t></a:t>
            </a:r>
            <a:r>
              <a:rPr sz="2950" spc="-140" dirty="0">
                <a:latin typeface="Times New Roman"/>
                <a:cs typeface="Times New Roman"/>
              </a:rPr>
              <a:t> </a:t>
            </a:r>
            <a:r>
              <a:rPr sz="2950" spc="-25" dirty="0">
                <a:latin typeface="Times New Roman"/>
                <a:cs typeface="Times New Roman"/>
              </a:rPr>
              <a:t>V</a:t>
            </a:r>
            <a:r>
              <a:rPr sz="2550" spc="-37" baseline="-24509" dirty="0">
                <a:latin typeface="Times New Roman"/>
                <a:cs typeface="Times New Roman"/>
              </a:rPr>
              <a:t>0</a:t>
            </a:r>
            <a:r>
              <a:rPr sz="2550" baseline="-24509" dirty="0">
                <a:latin typeface="Times New Roman"/>
                <a:cs typeface="Times New Roman"/>
              </a:rPr>
              <a:t>	</a:t>
            </a:r>
            <a:r>
              <a:rPr sz="2950" spc="130" dirty="0">
                <a:latin typeface="Symbol"/>
                <a:cs typeface="Symbol"/>
              </a:rPr>
              <a:t></a:t>
            </a:r>
            <a:r>
              <a:rPr sz="2950" spc="-40" dirty="0">
                <a:latin typeface="Times New Roman"/>
                <a:cs typeface="Times New Roman"/>
              </a:rPr>
              <a:t> </a:t>
            </a:r>
            <a:r>
              <a:rPr sz="2950" spc="80" dirty="0">
                <a:latin typeface="Times New Roman"/>
                <a:cs typeface="Times New Roman"/>
              </a:rPr>
              <a:t>0</a:t>
            </a:r>
            <a:endParaRPr sz="2950">
              <a:latin typeface="Times New Roman"/>
              <a:cs typeface="Times New Roman"/>
            </a:endParaRPr>
          </a:p>
          <a:p>
            <a:pPr marL="46990" marR="1045844">
              <a:lnSpc>
                <a:spcPts val="3640"/>
              </a:lnSpc>
              <a:spcBef>
                <a:spcPts val="100"/>
              </a:spcBef>
              <a:tabLst>
                <a:tab pos="568960" algn="l"/>
                <a:tab pos="2836545" algn="l"/>
              </a:tabLst>
            </a:pPr>
            <a:r>
              <a:rPr sz="2950" spc="195" dirty="0">
                <a:latin typeface="Symbol"/>
                <a:cs typeface="Symbol"/>
              </a:rPr>
              <a:t></a:t>
            </a:r>
            <a:r>
              <a:rPr sz="2950" spc="195" dirty="0">
                <a:latin typeface="Times New Roman"/>
                <a:cs typeface="Times New Roman"/>
              </a:rPr>
              <a:t>10</a:t>
            </a:r>
            <a:r>
              <a:rPr sz="2950" spc="-229" dirty="0">
                <a:latin typeface="Times New Roman"/>
                <a:cs typeface="Times New Roman"/>
              </a:rPr>
              <a:t> </a:t>
            </a:r>
            <a:r>
              <a:rPr sz="2950" spc="160" dirty="0">
                <a:latin typeface="Symbol"/>
                <a:cs typeface="Symbol"/>
              </a:rPr>
              <a:t></a:t>
            </a:r>
            <a:r>
              <a:rPr sz="2950" spc="160" dirty="0">
                <a:latin typeface="Times New Roman"/>
                <a:cs typeface="Times New Roman"/>
              </a:rPr>
              <a:t>10,37</a:t>
            </a:r>
            <a:r>
              <a:rPr sz="2950" spc="-180" dirty="0">
                <a:latin typeface="Times New Roman"/>
                <a:cs typeface="Times New Roman"/>
              </a:rPr>
              <a:t> </a:t>
            </a:r>
            <a:r>
              <a:rPr sz="2950" spc="130" dirty="0">
                <a:latin typeface="Symbol"/>
                <a:cs typeface="Symbol"/>
              </a:rPr>
              <a:t></a:t>
            </a:r>
            <a:r>
              <a:rPr sz="2950" spc="-140" dirty="0">
                <a:latin typeface="Times New Roman"/>
                <a:cs typeface="Times New Roman"/>
              </a:rPr>
              <a:t> </a:t>
            </a:r>
            <a:r>
              <a:rPr sz="2950" spc="-25" dirty="0">
                <a:latin typeface="Times New Roman"/>
                <a:cs typeface="Times New Roman"/>
              </a:rPr>
              <a:t>V</a:t>
            </a:r>
            <a:r>
              <a:rPr sz="2550" spc="-37" baseline="-24509" dirty="0">
                <a:latin typeface="Times New Roman"/>
                <a:cs typeface="Times New Roman"/>
              </a:rPr>
              <a:t>0</a:t>
            </a:r>
            <a:r>
              <a:rPr sz="2550" baseline="-24509" dirty="0">
                <a:latin typeface="Times New Roman"/>
                <a:cs typeface="Times New Roman"/>
              </a:rPr>
              <a:t>	</a:t>
            </a:r>
            <a:r>
              <a:rPr sz="2950" spc="130" dirty="0">
                <a:latin typeface="Symbol"/>
                <a:cs typeface="Symbol"/>
              </a:rPr>
              <a:t></a:t>
            </a:r>
            <a:r>
              <a:rPr sz="2950" spc="-40" dirty="0">
                <a:latin typeface="Times New Roman"/>
                <a:cs typeface="Times New Roman"/>
              </a:rPr>
              <a:t> </a:t>
            </a:r>
            <a:r>
              <a:rPr sz="2950" spc="80" dirty="0">
                <a:latin typeface="Times New Roman"/>
                <a:cs typeface="Times New Roman"/>
              </a:rPr>
              <a:t>0 </a:t>
            </a:r>
            <a:r>
              <a:rPr sz="2950" spc="-25" dirty="0">
                <a:latin typeface="Times New Roman"/>
                <a:cs typeface="Times New Roman"/>
              </a:rPr>
              <a:t>V</a:t>
            </a:r>
            <a:r>
              <a:rPr sz="2550" spc="-37" baseline="-24509" dirty="0">
                <a:latin typeface="Times New Roman"/>
                <a:cs typeface="Times New Roman"/>
              </a:rPr>
              <a:t>0</a:t>
            </a:r>
            <a:r>
              <a:rPr sz="2550" baseline="-24509" dirty="0">
                <a:latin typeface="Times New Roman"/>
                <a:cs typeface="Times New Roman"/>
              </a:rPr>
              <a:t>	</a:t>
            </a:r>
            <a:r>
              <a:rPr sz="2950" spc="130" dirty="0">
                <a:latin typeface="Symbol"/>
                <a:cs typeface="Symbol"/>
              </a:rPr>
              <a:t></a:t>
            </a:r>
            <a:r>
              <a:rPr sz="2950" dirty="0">
                <a:latin typeface="Times New Roman"/>
                <a:cs typeface="Times New Roman"/>
              </a:rPr>
              <a:t> </a:t>
            </a:r>
            <a:r>
              <a:rPr sz="2950" spc="105" dirty="0">
                <a:latin typeface="Symbol"/>
                <a:cs typeface="Symbol"/>
              </a:rPr>
              <a:t></a:t>
            </a:r>
            <a:r>
              <a:rPr sz="2950" spc="105" dirty="0">
                <a:latin typeface="Times New Roman"/>
                <a:cs typeface="Times New Roman"/>
              </a:rPr>
              <a:t>0,37</a:t>
            </a:r>
            <a:endParaRPr sz="2950">
              <a:latin typeface="Times New Roman"/>
              <a:cs typeface="Times New Roman"/>
            </a:endParaRPr>
          </a:p>
        </p:txBody>
      </p:sp>
      <p:sp>
        <p:nvSpPr>
          <p:cNvPr id="7" name="object 7"/>
          <p:cNvSpPr/>
          <p:nvPr/>
        </p:nvSpPr>
        <p:spPr>
          <a:xfrm>
            <a:off x="430870" y="6383313"/>
            <a:ext cx="1761489" cy="47625"/>
          </a:xfrm>
          <a:custGeom>
            <a:avLst/>
            <a:gdLst/>
            <a:ahLst/>
            <a:cxnLst/>
            <a:rect l="l" t="t" r="r" b="b"/>
            <a:pathLst>
              <a:path w="1761489" h="47625">
                <a:moveTo>
                  <a:pt x="0" y="47283"/>
                </a:moveTo>
                <a:lnTo>
                  <a:pt x="1761142" y="47283"/>
                </a:lnTo>
              </a:path>
              <a:path w="1761489" h="47625">
                <a:moveTo>
                  <a:pt x="0" y="0"/>
                </a:moveTo>
                <a:lnTo>
                  <a:pt x="1761142" y="0"/>
                </a:lnTo>
              </a:path>
            </a:pathLst>
          </a:custGeom>
          <a:ln w="16389">
            <a:solidFill>
              <a:srgbClr val="000000"/>
            </a:solidFill>
          </a:ln>
        </p:spPr>
        <p:txBody>
          <a:bodyPr wrap="square" lIns="0" tIns="0" rIns="0" bIns="0" rtlCol="0"/>
          <a:lstStyle/>
          <a:p>
            <a:endParaRPr/>
          </a:p>
        </p:txBody>
      </p:sp>
      <p:sp>
        <p:nvSpPr>
          <p:cNvPr id="8" name="object 8"/>
          <p:cNvSpPr/>
          <p:nvPr/>
        </p:nvSpPr>
        <p:spPr>
          <a:xfrm>
            <a:off x="5429624" y="4015314"/>
            <a:ext cx="2038350" cy="55244"/>
          </a:xfrm>
          <a:custGeom>
            <a:avLst/>
            <a:gdLst/>
            <a:ahLst/>
            <a:cxnLst/>
            <a:rect l="l" t="t" r="r" b="b"/>
            <a:pathLst>
              <a:path w="2038350" h="55245">
                <a:moveTo>
                  <a:pt x="0" y="54672"/>
                </a:moveTo>
                <a:lnTo>
                  <a:pt x="2038243" y="54672"/>
                </a:lnTo>
              </a:path>
              <a:path w="2038350" h="55245">
                <a:moveTo>
                  <a:pt x="0" y="0"/>
                </a:moveTo>
                <a:lnTo>
                  <a:pt x="2038243" y="0"/>
                </a:lnTo>
              </a:path>
            </a:pathLst>
          </a:custGeom>
          <a:ln w="18951">
            <a:solidFill>
              <a:srgbClr val="000000"/>
            </a:solidFill>
          </a:ln>
        </p:spPr>
        <p:txBody>
          <a:bodyPr wrap="square" lIns="0" tIns="0" rIns="0" bIns="0" rtlCol="0"/>
          <a:lstStyle/>
          <a:p>
            <a:endParaRPr/>
          </a:p>
        </p:txBody>
      </p:sp>
      <p:sp>
        <p:nvSpPr>
          <p:cNvPr id="9" name="object 9"/>
          <p:cNvSpPr txBox="1"/>
          <p:nvPr/>
        </p:nvSpPr>
        <p:spPr>
          <a:xfrm>
            <a:off x="5384144" y="3109954"/>
            <a:ext cx="2137410" cy="793115"/>
          </a:xfrm>
          <a:prstGeom prst="rect">
            <a:avLst/>
          </a:prstGeom>
        </p:spPr>
        <p:txBody>
          <a:bodyPr vert="horz" wrap="square" lIns="0" tIns="13335" rIns="0" bIns="0" rtlCol="0">
            <a:spAutoFit/>
          </a:bodyPr>
          <a:lstStyle/>
          <a:p>
            <a:pPr marR="408940" algn="r">
              <a:lnSpc>
                <a:spcPts val="2145"/>
              </a:lnSpc>
              <a:spcBef>
                <a:spcPts val="105"/>
              </a:spcBef>
            </a:pPr>
            <a:r>
              <a:rPr sz="2000" spc="30" dirty="0">
                <a:latin typeface="Times New Roman"/>
                <a:cs typeface="Times New Roman"/>
              </a:rPr>
              <a:t>0</a:t>
            </a:r>
            <a:endParaRPr sz="2000">
              <a:latin typeface="Times New Roman"/>
              <a:cs typeface="Times New Roman"/>
            </a:endParaRPr>
          </a:p>
          <a:p>
            <a:pPr marL="38100">
              <a:lnSpc>
                <a:spcPts val="3885"/>
              </a:lnSpc>
              <a:tabLst>
                <a:tab pos="641350" algn="l"/>
              </a:tabLst>
            </a:pPr>
            <a:r>
              <a:rPr sz="3450" spc="-25" dirty="0">
                <a:latin typeface="Times New Roman"/>
                <a:cs typeface="Times New Roman"/>
              </a:rPr>
              <a:t>V</a:t>
            </a:r>
            <a:r>
              <a:rPr sz="3000" spc="-37" baseline="-23611" dirty="0">
                <a:latin typeface="Times New Roman"/>
                <a:cs typeface="Times New Roman"/>
              </a:rPr>
              <a:t>0</a:t>
            </a:r>
            <a:r>
              <a:rPr sz="3000" baseline="-23611" dirty="0">
                <a:latin typeface="Times New Roman"/>
                <a:cs typeface="Times New Roman"/>
              </a:rPr>
              <a:t>	</a:t>
            </a:r>
            <a:r>
              <a:rPr sz="3450" spc="150" dirty="0">
                <a:latin typeface="Symbol"/>
                <a:cs typeface="Symbol"/>
              </a:rPr>
              <a:t></a:t>
            </a:r>
            <a:r>
              <a:rPr sz="3450" dirty="0">
                <a:latin typeface="Times New Roman"/>
                <a:cs typeface="Times New Roman"/>
              </a:rPr>
              <a:t> </a:t>
            </a:r>
            <a:r>
              <a:rPr sz="3450" spc="110" dirty="0">
                <a:latin typeface="Symbol"/>
                <a:cs typeface="Symbol"/>
              </a:rPr>
              <a:t></a:t>
            </a:r>
            <a:r>
              <a:rPr sz="3450" spc="110" dirty="0">
                <a:latin typeface="Times New Roman"/>
                <a:cs typeface="Times New Roman"/>
              </a:rPr>
              <a:t>0,37</a:t>
            </a:r>
            <a:endParaRPr sz="3450">
              <a:latin typeface="Times New Roman"/>
              <a:cs typeface="Times New Roman"/>
            </a:endParaRPr>
          </a:p>
        </p:txBody>
      </p:sp>
      <p:sp>
        <p:nvSpPr>
          <p:cNvPr id="10" name="object 10"/>
          <p:cNvSpPr txBox="1"/>
          <p:nvPr/>
        </p:nvSpPr>
        <p:spPr>
          <a:xfrm>
            <a:off x="5402135" y="2818431"/>
            <a:ext cx="2470785" cy="550545"/>
          </a:xfrm>
          <a:prstGeom prst="rect">
            <a:avLst/>
          </a:prstGeom>
        </p:spPr>
        <p:txBody>
          <a:bodyPr vert="horz" wrap="square" lIns="0" tIns="11430" rIns="0" bIns="0" rtlCol="0">
            <a:spAutoFit/>
          </a:bodyPr>
          <a:lstStyle/>
          <a:p>
            <a:pPr marL="12700">
              <a:lnSpc>
                <a:spcPct val="100000"/>
              </a:lnSpc>
              <a:spcBef>
                <a:spcPts val="90"/>
              </a:spcBef>
              <a:tabLst>
                <a:tab pos="1858010" algn="l"/>
              </a:tabLst>
            </a:pPr>
            <a:r>
              <a:rPr sz="3450" spc="120" dirty="0">
                <a:latin typeface="Times New Roman"/>
                <a:cs typeface="Times New Roman"/>
              </a:rPr>
              <a:t>0,38</a:t>
            </a:r>
            <a:r>
              <a:rPr sz="3450" spc="-345" dirty="0">
                <a:latin typeface="Times New Roman"/>
                <a:cs typeface="Times New Roman"/>
              </a:rPr>
              <a:t> </a:t>
            </a:r>
            <a:r>
              <a:rPr sz="3450" spc="150" dirty="0">
                <a:latin typeface="Symbol"/>
                <a:cs typeface="Symbol"/>
              </a:rPr>
              <a:t></a:t>
            </a:r>
            <a:r>
              <a:rPr sz="3450" spc="-175" dirty="0">
                <a:latin typeface="Times New Roman"/>
                <a:cs typeface="Times New Roman"/>
              </a:rPr>
              <a:t> </a:t>
            </a:r>
            <a:r>
              <a:rPr sz="3450" spc="135" dirty="0">
                <a:latin typeface="Times New Roman"/>
                <a:cs typeface="Times New Roman"/>
              </a:rPr>
              <a:t>V</a:t>
            </a:r>
            <a:r>
              <a:rPr sz="3450" dirty="0">
                <a:latin typeface="Times New Roman"/>
                <a:cs typeface="Times New Roman"/>
              </a:rPr>
              <a:t>	</a:t>
            </a:r>
            <a:r>
              <a:rPr sz="3450" spc="150" dirty="0">
                <a:latin typeface="Symbol"/>
                <a:cs typeface="Symbol"/>
              </a:rPr>
              <a:t></a:t>
            </a:r>
            <a:r>
              <a:rPr sz="3450" spc="-60" dirty="0">
                <a:latin typeface="Times New Roman"/>
                <a:cs typeface="Times New Roman"/>
              </a:rPr>
              <a:t> </a:t>
            </a:r>
            <a:r>
              <a:rPr sz="3450" spc="85" dirty="0">
                <a:latin typeface="Times New Roman"/>
                <a:cs typeface="Times New Roman"/>
              </a:rPr>
              <a:t>0</a:t>
            </a:r>
            <a:endParaRPr sz="3450">
              <a:latin typeface="Times New Roman"/>
              <a:cs typeface="Times New Roman"/>
            </a:endParaRPr>
          </a:p>
        </p:txBody>
      </p:sp>
      <p:sp>
        <p:nvSpPr>
          <p:cNvPr id="11" name="object 11"/>
          <p:cNvSpPr txBox="1"/>
          <p:nvPr/>
        </p:nvSpPr>
        <p:spPr>
          <a:xfrm>
            <a:off x="5369356" y="2284399"/>
            <a:ext cx="3408679" cy="550545"/>
          </a:xfrm>
          <a:prstGeom prst="rect">
            <a:avLst/>
          </a:prstGeom>
        </p:spPr>
        <p:txBody>
          <a:bodyPr vert="horz" wrap="square" lIns="0" tIns="11430" rIns="0" bIns="0" rtlCol="0">
            <a:spAutoFit/>
          </a:bodyPr>
          <a:lstStyle/>
          <a:p>
            <a:pPr marL="38100">
              <a:lnSpc>
                <a:spcPct val="100000"/>
              </a:lnSpc>
              <a:spcBef>
                <a:spcPts val="90"/>
              </a:spcBef>
              <a:tabLst>
                <a:tab pos="2771140" algn="l"/>
              </a:tabLst>
            </a:pPr>
            <a:r>
              <a:rPr sz="3450" spc="135" dirty="0">
                <a:latin typeface="Times New Roman"/>
                <a:cs typeface="Times New Roman"/>
              </a:rPr>
              <a:t>5</a:t>
            </a:r>
            <a:r>
              <a:rPr sz="3450" spc="-335" dirty="0">
                <a:latin typeface="Times New Roman"/>
                <a:cs typeface="Times New Roman"/>
              </a:rPr>
              <a:t> </a:t>
            </a:r>
            <a:r>
              <a:rPr sz="3450" spc="150" dirty="0">
                <a:latin typeface="Symbol"/>
                <a:cs typeface="Symbol"/>
              </a:rPr>
              <a:t></a:t>
            </a:r>
            <a:r>
              <a:rPr sz="3450" spc="-229" dirty="0">
                <a:latin typeface="Times New Roman"/>
                <a:cs typeface="Times New Roman"/>
              </a:rPr>
              <a:t> </a:t>
            </a:r>
            <a:r>
              <a:rPr sz="3450" spc="120" dirty="0">
                <a:latin typeface="Times New Roman"/>
                <a:cs typeface="Times New Roman"/>
              </a:rPr>
              <a:t>4,624</a:t>
            </a:r>
            <a:r>
              <a:rPr sz="3450" spc="-285" dirty="0">
                <a:latin typeface="Times New Roman"/>
                <a:cs typeface="Times New Roman"/>
              </a:rPr>
              <a:t> </a:t>
            </a:r>
            <a:r>
              <a:rPr sz="3450" spc="150" dirty="0">
                <a:latin typeface="Symbol"/>
                <a:cs typeface="Symbol"/>
              </a:rPr>
              <a:t></a:t>
            </a:r>
            <a:r>
              <a:rPr sz="3450" spc="-165" dirty="0">
                <a:latin typeface="Times New Roman"/>
                <a:cs typeface="Times New Roman"/>
              </a:rPr>
              <a:t> </a:t>
            </a:r>
            <a:r>
              <a:rPr sz="3450" spc="-25" dirty="0">
                <a:latin typeface="Times New Roman"/>
                <a:cs typeface="Times New Roman"/>
              </a:rPr>
              <a:t>V</a:t>
            </a:r>
            <a:r>
              <a:rPr sz="3000" spc="-37" baseline="-23611" dirty="0">
                <a:latin typeface="Times New Roman"/>
                <a:cs typeface="Times New Roman"/>
              </a:rPr>
              <a:t>0</a:t>
            </a:r>
            <a:r>
              <a:rPr sz="3000" baseline="-23611" dirty="0">
                <a:latin typeface="Times New Roman"/>
                <a:cs typeface="Times New Roman"/>
              </a:rPr>
              <a:t>	</a:t>
            </a:r>
            <a:r>
              <a:rPr sz="3450" spc="150" dirty="0">
                <a:latin typeface="Symbol"/>
                <a:cs typeface="Symbol"/>
              </a:rPr>
              <a:t></a:t>
            </a:r>
            <a:r>
              <a:rPr sz="3450" spc="-60" dirty="0">
                <a:latin typeface="Times New Roman"/>
                <a:cs typeface="Times New Roman"/>
              </a:rPr>
              <a:t> </a:t>
            </a:r>
            <a:r>
              <a:rPr sz="3450" spc="85" dirty="0">
                <a:latin typeface="Times New Roman"/>
                <a:cs typeface="Times New Roman"/>
              </a:rPr>
              <a:t>0</a:t>
            </a:r>
            <a:endParaRPr sz="3450">
              <a:latin typeface="Times New Roman"/>
              <a:cs typeface="Times New Roman"/>
            </a:endParaRPr>
          </a:p>
        </p:txBody>
      </p:sp>
      <p:sp>
        <p:nvSpPr>
          <p:cNvPr id="12" name="object 12"/>
          <p:cNvSpPr txBox="1"/>
          <p:nvPr/>
        </p:nvSpPr>
        <p:spPr>
          <a:xfrm>
            <a:off x="2198017" y="92221"/>
            <a:ext cx="661670" cy="429259"/>
          </a:xfrm>
          <a:prstGeom prst="rect">
            <a:avLst/>
          </a:prstGeom>
        </p:spPr>
        <p:txBody>
          <a:bodyPr vert="horz" wrap="square" lIns="0" tIns="12700" rIns="0" bIns="0" rtlCol="0">
            <a:spAutoFit/>
          </a:bodyPr>
          <a:lstStyle/>
          <a:p>
            <a:pPr marL="12700">
              <a:lnSpc>
                <a:spcPct val="100000"/>
              </a:lnSpc>
              <a:spcBef>
                <a:spcPts val="100"/>
              </a:spcBef>
            </a:pPr>
            <a:r>
              <a:rPr sz="2650" spc="-105" dirty="0">
                <a:solidFill>
                  <a:srgbClr val="FF0000"/>
                </a:solidFill>
                <a:latin typeface="Microsoft Sans Serif"/>
                <a:cs typeface="Microsoft Sans Serif"/>
              </a:rPr>
              <a:t>0,7V</a:t>
            </a:r>
            <a:endParaRPr sz="2650">
              <a:latin typeface="Microsoft Sans Serif"/>
              <a:cs typeface="Microsoft Sans Serif"/>
            </a:endParaRPr>
          </a:p>
        </p:txBody>
      </p:sp>
      <p:grpSp>
        <p:nvGrpSpPr>
          <p:cNvPr id="13" name="object 13"/>
          <p:cNvGrpSpPr/>
          <p:nvPr/>
        </p:nvGrpSpPr>
        <p:grpSpPr>
          <a:xfrm>
            <a:off x="378391" y="524069"/>
            <a:ext cx="3736340" cy="2703195"/>
            <a:chOff x="378391" y="524069"/>
            <a:chExt cx="3736340" cy="2703195"/>
          </a:xfrm>
        </p:grpSpPr>
        <p:sp>
          <p:nvSpPr>
            <p:cNvPr id="14" name="object 14"/>
            <p:cNvSpPr/>
            <p:nvPr/>
          </p:nvSpPr>
          <p:spPr>
            <a:xfrm>
              <a:off x="681470" y="739476"/>
              <a:ext cx="3407410" cy="2271395"/>
            </a:xfrm>
            <a:custGeom>
              <a:avLst/>
              <a:gdLst/>
              <a:ahLst/>
              <a:cxnLst/>
              <a:rect l="l" t="t" r="r" b="b"/>
              <a:pathLst>
                <a:path w="3407410" h="2271395">
                  <a:moveTo>
                    <a:pt x="1321639" y="0"/>
                  </a:moveTo>
                  <a:lnTo>
                    <a:pt x="1507494" y="0"/>
                  </a:lnTo>
                </a:path>
                <a:path w="3407410" h="2271395">
                  <a:moveTo>
                    <a:pt x="2271567" y="202389"/>
                  </a:moveTo>
                  <a:lnTo>
                    <a:pt x="2271567" y="0"/>
                  </a:lnTo>
                </a:path>
                <a:path w="3407410" h="2271395">
                  <a:moveTo>
                    <a:pt x="2085712" y="0"/>
                  </a:moveTo>
                  <a:lnTo>
                    <a:pt x="2271567" y="0"/>
                  </a:lnTo>
                </a:path>
                <a:path w="3407410" h="2271395">
                  <a:moveTo>
                    <a:pt x="3407351" y="0"/>
                  </a:moveTo>
                  <a:lnTo>
                    <a:pt x="2271567" y="0"/>
                  </a:lnTo>
                </a:path>
                <a:path w="3407410" h="2271395">
                  <a:moveTo>
                    <a:pt x="371711" y="0"/>
                  </a:moveTo>
                  <a:lnTo>
                    <a:pt x="0" y="0"/>
                  </a:lnTo>
                  <a:lnTo>
                    <a:pt x="0" y="1034376"/>
                  </a:lnTo>
                </a:path>
                <a:path w="3407410" h="2271395">
                  <a:moveTo>
                    <a:pt x="0" y="1641545"/>
                  </a:moveTo>
                  <a:lnTo>
                    <a:pt x="0" y="2271202"/>
                  </a:lnTo>
                </a:path>
                <a:path w="3407410" h="2271395">
                  <a:moveTo>
                    <a:pt x="2271567" y="1236766"/>
                  </a:moveTo>
                  <a:lnTo>
                    <a:pt x="2271567" y="1439156"/>
                  </a:lnTo>
                </a:path>
                <a:path w="3407410" h="2271395">
                  <a:moveTo>
                    <a:pt x="2271567" y="2068813"/>
                  </a:moveTo>
                  <a:lnTo>
                    <a:pt x="2271567" y="2271202"/>
                  </a:lnTo>
                </a:path>
              </a:pathLst>
            </a:custGeom>
            <a:ln w="26319">
              <a:solidFill>
                <a:srgbClr val="000000"/>
              </a:solidFill>
            </a:ln>
          </p:spPr>
          <p:txBody>
            <a:bodyPr wrap="square" lIns="0" tIns="0" rIns="0" bIns="0" rtlCol="0"/>
            <a:lstStyle/>
            <a:p>
              <a:endParaRPr/>
            </a:p>
          </p:txBody>
        </p:sp>
        <p:sp>
          <p:nvSpPr>
            <p:cNvPr id="15" name="object 15"/>
            <p:cNvSpPr/>
            <p:nvPr/>
          </p:nvSpPr>
          <p:spPr>
            <a:xfrm>
              <a:off x="1239036" y="672013"/>
              <a:ext cx="578485" cy="157480"/>
            </a:xfrm>
            <a:custGeom>
              <a:avLst/>
              <a:gdLst/>
              <a:ahLst/>
              <a:cxnLst/>
              <a:rect l="l" t="t" r="r" b="b"/>
              <a:pathLst>
                <a:path w="578485" h="157480">
                  <a:moveTo>
                    <a:pt x="578217" y="0"/>
                  </a:moveTo>
                  <a:lnTo>
                    <a:pt x="0" y="0"/>
                  </a:lnTo>
                  <a:lnTo>
                    <a:pt x="0" y="157414"/>
                  </a:lnTo>
                  <a:lnTo>
                    <a:pt x="578217" y="157414"/>
                  </a:lnTo>
                  <a:lnTo>
                    <a:pt x="578217" y="0"/>
                  </a:lnTo>
                  <a:close/>
                </a:path>
              </a:pathLst>
            </a:custGeom>
            <a:solidFill>
              <a:srgbClr val="82B4E0"/>
            </a:solidFill>
          </p:spPr>
          <p:txBody>
            <a:bodyPr wrap="square" lIns="0" tIns="0" rIns="0" bIns="0" rtlCol="0"/>
            <a:lstStyle/>
            <a:p>
              <a:endParaRPr/>
            </a:p>
          </p:txBody>
        </p:sp>
        <p:sp>
          <p:nvSpPr>
            <p:cNvPr id="16" name="object 16"/>
            <p:cNvSpPr/>
            <p:nvPr/>
          </p:nvSpPr>
          <p:spPr>
            <a:xfrm>
              <a:off x="1053181" y="672013"/>
              <a:ext cx="949960" cy="157480"/>
            </a:xfrm>
            <a:custGeom>
              <a:avLst/>
              <a:gdLst/>
              <a:ahLst/>
              <a:cxnLst/>
              <a:rect l="l" t="t" r="r" b="b"/>
              <a:pathLst>
                <a:path w="949960" h="157480">
                  <a:moveTo>
                    <a:pt x="185855" y="157414"/>
                  </a:moveTo>
                  <a:lnTo>
                    <a:pt x="764072" y="157414"/>
                  </a:lnTo>
                  <a:lnTo>
                    <a:pt x="764072" y="0"/>
                  </a:lnTo>
                  <a:lnTo>
                    <a:pt x="185855" y="0"/>
                  </a:lnTo>
                  <a:lnTo>
                    <a:pt x="185855" y="157414"/>
                  </a:lnTo>
                  <a:close/>
                </a:path>
                <a:path w="949960" h="157480">
                  <a:moveTo>
                    <a:pt x="0" y="67463"/>
                  </a:moveTo>
                  <a:lnTo>
                    <a:pt x="185855" y="67463"/>
                  </a:lnTo>
                </a:path>
                <a:path w="949960" h="157480">
                  <a:moveTo>
                    <a:pt x="949928" y="67463"/>
                  </a:moveTo>
                  <a:lnTo>
                    <a:pt x="764072" y="67463"/>
                  </a:lnTo>
                </a:path>
              </a:pathLst>
            </a:custGeom>
            <a:ln w="26319">
              <a:solidFill>
                <a:srgbClr val="000000"/>
              </a:solidFill>
            </a:ln>
          </p:spPr>
          <p:txBody>
            <a:bodyPr wrap="square" lIns="0" tIns="0" rIns="0" bIns="0" rtlCol="0"/>
            <a:lstStyle/>
            <a:p>
              <a:endParaRPr/>
            </a:p>
          </p:txBody>
        </p:sp>
        <p:sp>
          <p:nvSpPr>
            <p:cNvPr id="17" name="object 17"/>
            <p:cNvSpPr/>
            <p:nvPr/>
          </p:nvSpPr>
          <p:spPr>
            <a:xfrm>
              <a:off x="2374820" y="537087"/>
              <a:ext cx="207010" cy="405130"/>
            </a:xfrm>
            <a:custGeom>
              <a:avLst/>
              <a:gdLst/>
              <a:ahLst/>
              <a:cxnLst/>
              <a:rect l="l" t="t" r="r" b="b"/>
              <a:pathLst>
                <a:path w="207010" h="405130">
                  <a:moveTo>
                    <a:pt x="0" y="0"/>
                  </a:moveTo>
                  <a:lnTo>
                    <a:pt x="0" y="404779"/>
                  </a:lnTo>
                  <a:lnTo>
                    <a:pt x="206506" y="202389"/>
                  </a:lnTo>
                  <a:lnTo>
                    <a:pt x="0" y="0"/>
                  </a:lnTo>
                  <a:close/>
                </a:path>
              </a:pathLst>
            </a:custGeom>
            <a:solidFill>
              <a:srgbClr val="82B4E0"/>
            </a:solidFill>
          </p:spPr>
          <p:txBody>
            <a:bodyPr wrap="square" lIns="0" tIns="0" rIns="0" bIns="0" rtlCol="0"/>
            <a:lstStyle/>
            <a:p>
              <a:endParaRPr/>
            </a:p>
          </p:txBody>
        </p:sp>
        <p:sp>
          <p:nvSpPr>
            <p:cNvPr id="18" name="object 18"/>
            <p:cNvSpPr/>
            <p:nvPr/>
          </p:nvSpPr>
          <p:spPr>
            <a:xfrm>
              <a:off x="2188965" y="537087"/>
              <a:ext cx="578485" cy="405130"/>
            </a:xfrm>
            <a:custGeom>
              <a:avLst/>
              <a:gdLst/>
              <a:ahLst/>
              <a:cxnLst/>
              <a:rect l="l" t="t" r="r" b="b"/>
              <a:pathLst>
                <a:path w="578485" h="405130">
                  <a:moveTo>
                    <a:pt x="185855" y="0"/>
                  </a:moveTo>
                  <a:lnTo>
                    <a:pt x="185855" y="404779"/>
                  </a:lnTo>
                  <a:lnTo>
                    <a:pt x="392361" y="202389"/>
                  </a:lnTo>
                  <a:lnTo>
                    <a:pt x="185855" y="0"/>
                  </a:lnTo>
                  <a:close/>
                </a:path>
                <a:path w="578485" h="405130">
                  <a:moveTo>
                    <a:pt x="392361" y="0"/>
                  </a:moveTo>
                  <a:lnTo>
                    <a:pt x="392361" y="404779"/>
                  </a:lnTo>
                </a:path>
                <a:path w="578485" h="405130">
                  <a:moveTo>
                    <a:pt x="0" y="202389"/>
                  </a:moveTo>
                  <a:lnTo>
                    <a:pt x="185855" y="202389"/>
                  </a:lnTo>
                </a:path>
                <a:path w="578485" h="405130">
                  <a:moveTo>
                    <a:pt x="578217" y="202389"/>
                  </a:moveTo>
                  <a:lnTo>
                    <a:pt x="392361" y="202389"/>
                  </a:lnTo>
                </a:path>
              </a:pathLst>
            </a:custGeom>
            <a:ln w="26319">
              <a:solidFill>
                <a:srgbClr val="000000"/>
              </a:solidFill>
            </a:ln>
          </p:spPr>
          <p:txBody>
            <a:bodyPr wrap="square" lIns="0" tIns="0" rIns="0" bIns="0" rtlCol="0"/>
            <a:lstStyle/>
            <a:p>
              <a:endParaRPr/>
            </a:p>
          </p:txBody>
        </p:sp>
        <p:sp>
          <p:nvSpPr>
            <p:cNvPr id="19" name="object 19"/>
            <p:cNvSpPr/>
            <p:nvPr/>
          </p:nvSpPr>
          <p:spPr>
            <a:xfrm>
              <a:off x="2870435" y="1166684"/>
              <a:ext cx="165735" cy="607695"/>
            </a:xfrm>
            <a:custGeom>
              <a:avLst/>
              <a:gdLst/>
              <a:ahLst/>
              <a:cxnLst/>
              <a:rect l="l" t="t" r="r" b="b"/>
              <a:pathLst>
                <a:path w="165735" h="607694">
                  <a:moveTo>
                    <a:pt x="165204" y="0"/>
                  </a:moveTo>
                  <a:lnTo>
                    <a:pt x="0" y="0"/>
                  </a:lnTo>
                  <a:lnTo>
                    <a:pt x="0" y="607169"/>
                  </a:lnTo>
                  <a:lnTo>
                    <a:pt x="165204" y="607169"/>
                  </a:lnTo>
                  <a:lnTo>
                    <a:pt x="165204" y="0"/>
                  </a:lnTo>
                  <a:close/>
                </a:path>
              </a:pathLst>
            </a:custGeom>
            <a:solidFill>
              <a:srgbClr val="82B4E0"/>
            </a:solidFill>
          </p:spPr>
          <p:txBody>
            <a:bodyPr wrap="square" lIns="0" tIns="0" rIns="0" bIns="0" rtlCol="0"/>
            <a:lstStyle/>
            <a:p>
              <a:endParaRPr/>
            </a:p>
          </p:txBody>
        </p:sp>
        <p:sp>
          <p:nvSpPr>
            <p:cNvPr id="20" name="object 20"/>
            <p:cNvSpPr/>
            <p:nvPr/>
          </p:nvSpPr>
          <p:spPr>
            <a:xfrm>
              <a:off x="2870435" y="941866"/>
              <a:ext cx="165735" cy="1034415"/>
            </a:xfrm>
            <a:custGeom>
              <a:avLst/>
              <a:gdLst/>
              <a:ahLst/>
              <a:cxnLst/>
              <a:rect l="l" t="t" r="r" b="b"/>
              <a:pathLst>
                <a:path w="165735" h="1034414">
                  <a:moveTo>
                    <a:pt x="0" y="831986"/>
                  </a:moveTo>
                  <a:lnTo>
                    <a:pt x="165204" y="831986"/>
                  </a:lnTo>
                  <a:lnTo>
                    <a:pt x="165204" y="224817"/>
                  </a:lnTo>
                  <a:lnTo>
                    <a:pt x="0" y="224817"/>
                  </a:lnTo>
                  <a:lnTo>
                    <a:pt x="0" y="831986"/>
                  </a:lnTo>
                  <a:close/>
                </a:path>
                <a:path w="165735" h="1034414">
                  <a:moveTo>
                    <a:pt x="82602" y="0"/>
                  </a:moveTo>
                  <a:lnTo>
                    <a:pt x="82602" y="224877"/>
                  </a:lnTo>
                </a:path>
                <a:path w="165735" h="1034414">
                  <a:moveTo>
                    <a:pt x="82602" y="1034376"/>
                  </a:moveTo>
                  <a:lnTo>
                    <a:pt x="82602" y="831986"/>
                  </a:lnTo>
                </a:path>
              </a:pathLst>
            </a:custGeom>
            <a:ln w="26319">
              <a:solidFill>
                <a:srgbClr val="000000"/>
              </a:solidFill>
            </a:ln>
          </p:spPr>
          <p:txBody>
            <a:bodyPr wrap="square" lIns="0" tIns="0" rIns="0" bIns="0" rtlCol="0"/>
            <a:lstStyle/>
            <a:p>
              <a:endParaRPr/>
            </a:p>
          </p:txBody>
        </p:sp>
        <p:pic>
          <p:nvPicPr>
            <p:cNvPr id="21" name="object 21"/>
            <p:cNvPicPr/>
            <p:nvPr/>
          </p:nvPicPr>
          <p:blipFill>
            <a:blip r:embed="rId2" cstate="print"/>
            <a:stretch>
              <a:fillRect/>
            </a:stretch>
          </p:blipFill>
          <p:spPr>
            <a:xfrm>
              <a:off x="4012333" y="690936"/>
              <a:ext cx="102038" cy="108774"/>
            </a:xfrm>
            <a:prstGeom prst="rect">
              <a:avLst/>
            </a:prstGeom>
          </p:spPr>
        </p:pic>
        <p:pic>
          <p:nvPicPr>
            <p:cNvPr id="22" name="object 22"/>
            <p:cNvPicPr/>
            <p:nvPr/>
          </p:nvPicPr>
          <p:blipFill>
            <a:blip r:embed="rId3" cstate="print"/>
            <a:stretch>
              <a:fillRect/>
            </a:stretch>
          </p:blipFill>
          <p:spPr>
            <a:xfrm>
              <a:off x="2899129" y="690938"/>
              <a:ext cx="101759" cy="108770"/>
            </a:xfrm>
            <a:prstGeom prst="rect">
              <a:avLst/>
            </a:prstGeom>
          </p:spPr>
        </p:pic>
        <p:sp>
          <p:nvSpPr>
            <p:cNvPr id="23" name="object 23"/>
            <p:cNvSpPr/>
            <p:nvPr/>
          </p:nvSpPr>
          <p:spPr>
            <a:xfrm>
              <a:off x="392361" y="1773853"/>
              <a:ext cx="2849880" cy="1439545"/>
            </a:xfrm>
            <a:custGeom>
              <a:avLst/>
              <a:gdLst/>
              <a:ahLst/>
              <a:cxnLst/>
              <a:rect l="l" t="t" r="r" b="b"/>
              <a:pathLst>
                <a:path w="2849880" h="1439545">
                  <a:moveTo>
                    <a:pt x="578217" y="202389"/>
                  </a:moveTo>
                  <a:lnTo>
                    <a:pt x="0" y="202389"/>
                  </a:lnTo>
                </a:path>
                <a:path w="2849880" h="1439545">
                  <a:moveTo>
                    <a:pt x="392361" y="314828"/>
                  </a:moveTo>
                  <a:lnTo>
                    <a:pt x="185855" y="314828"/>
                  </a:lnTo>
                </a:path>
                <a:path w="2849880" h="1439545">
                  <a:moveTo>
                    <a:pt x="289108" y="314828"/>
                  </a:moveTo>
                  <a:lnTo>
                    <a:pt x="289108" y="404779"/>
                  </a:lnTo>
                </a:path>
                <a:path w="2849880" h="1439545">
                  <a:moveTo>
                    <a:pt x="289108" y="0"/>
                  </a:moveTo>
                  <a:lnTo>
                    <a:pt x="289108" y="202389"/>
                  </a:lnTo>
                </a:path>
                <a:path w="2849880" h="1439545">
                  <a:moveTo>
                    <a:pt x="289108" y="607169"/>
                  </a:moveTo>
                  <a:lnTo>
                    <a:pt x="289108" y="404779"/>
                  </a:lnTo>
                </a:path>
                <a:path w="2849880" h="1439545">
                  <a:moveTo>
                    <a:pt x="289108" y="1236826"/>
                  </a:moveTo>
                  <a:lnTo>
                    <a:pt x="289108" y="1439215"/>
                  </a:lnTo>
                </a:path>
                <a:path w="2849880" h="1439545">
                  <a:moveTo>
                    <a:pt x="103253" y="1439215"/>
                  </a:moveTo>
                  <a:lnTo>
                    <a:pt x="474964" y="1439215"/>
                  </a:lnTo>
                </a:path>
                <a:path w="2849880" h="1439545">
                  <a:moveTo>
                    <a:pt x="2271567" y="832046"/>
                  </a:moveTo>
                  <a:lnTo>
                    <a:pt x="2849784" y="832046"/>
                  </a:lnTo>
                </a:path>
                <a:path w="2849880" h="1439545">
                  <a:moveTo>
                    <a:pt x="2457423" y="719608"/>
                  </a:moveTo>
                  <a:lnTo>
                    <a:pt x="2643278" y="719608"/>
                  </a:lnTo>
                </a:path>
                <a:path w="2849880" h="1439545">
                  <a:moveTo>
                    <a:pt x="2560676" y="719608"/>
                  </a:moveTo>
                  <a:lnTo>
                    <a:pt x="2560676" y="607169"/>
                  </a:lnTo>
                </a:path>
                <a:path w="2849880" h="1439545">
                  <a:moveTo>
                    <a:pt x="2560676" y="1034436"/>
                  </a:moveTo>
                  <a:lnTo>
                    <a:pt x="2560676" y="832046"/>
                  </a:lnTo>
                </a:path>
                <a:path w="2849880" h="1439545">
                  <a:moveTo>
                    <a:pt x="2560676" y="404779"/>
                  </a:moveTo>
                  <a:lnTo>
                    <a:pt x="2560676" y="607169"/>
                  </a:lnTo>
                </a:path>
                <a:path w="2849880" h="1439545">
                  <a:moveTo>
                    <a:pt x="2560676" y="1236826"/>
                  </a:moveTo>
                  <a:lnTo>
                    <a:pt x="2560676" y="1439216"/>
                  </a:lnTo>
                </a:path>
                <a:path w="2849880" h="1439545">
                  <a:moveTo>
                    <a:pt x="2374820" y="1439215"/>
                  </a:moveTo>
                  <a:lnTo>
                    <a:pt x="2746531" y="1439216"/>
                  </a:lnTo>
                </a:path>
              </a:pathLst>
            </a:custGeom>
            <a:ln w="26319">
              <a:solidFill>
                <a:srgbClr val="000000"/>
              </a:solidFill>
            </a:ln>
          </p:spPr>
          <p:txBody>
            <a:bodyPr wrap="square" lIns="0" tIns="0" rIns="0" bIns="0" rtlCol="0"/>
            <a:lstStyle/>
            <a:p>
              <a:endParaRPr/>
            </a:p>
          </p:txBody>
        </p:sp>
      </p:grpSp>
      <p:sp>
        <p:nvSpPr>
          <p:cNvPr id="24" name="object 24"/>
          <p:cNvSpPr/>
          <p:nvPr/>
        </p:nvSpPr>
        <p:spPr>
          <a:xfrm>
            <a:off x="578217" y="3325508"/>
            <a:ext cx="207010" cy="0"/>
          </a:xfrm>
          <a:custGeom>
            <a:avLst/>
            <a:gdLst/>
            <a:ahLst/>
            <a:cxnLst/>
            <a:rect l="l" t="t" r="r" b="b"/>
            <a:pathLst>
              <a:path w="207009">
                <a:moveTo>
                  <a:pt x="0" y="0"/>
                </a:moveTo>
                <a:lnTo>
                  <a:pt x="206506" y="0"/>
                </a:lnTo>
              </a:path>
            </a:pathLst>
          </a:custGeom>
          <a:ln w="27440">
            <a:solidFill>
              <a:srgbClr val="000000"/>
            </a:solidFill>
          </a:ln>
        </p:spPr>
        <p:txBody>
          <a:bodyPr wrap="square" lIns="0" tIns="0" rIns="0" bIns="0" rtlCol="0"/>
          <a:lstStyle/>
          <a:p>
            <a:endParaRPr/>
          </a:p>
        </p:txBody>
      </p:sp>
      <p:sp>
        <p:nvSpPr>
          <p:cNvPr id="25" name="object 25"/>
          <p:cNvSpPr/>
          <p:nvPr/>
        </p:nvSpPr>
        <p:spPr>
          <a:xfrm>
            <a:off x="660819" y="3415458"/>
            <a:ext cx="41910" cy="0"/>
          </a:xfrm>
          <a:custGeom>
            <a:avLst/>
            <a:gdLst/>
            <a:ahLst/>
            <a:cxnLst/>
            <a:rect l="l" t="t" r="r" b="b"/>
            <a:pathLst>
              <a:path w="41909">
                <a:moveTo>
                  <a:pt x="0" y="0"/>
                </a:moveTo>
                <a:lnTo>
                  <a:pt x="41301" y="0"/>
                </a:lnTo>
              </a:path>
            </a:pathLst>
          </a:custGeom>
          <a:ln w="27440">
            <a:solidFill>
              <a:srgbClr val="000000"/>
            </a:solidFill>
          </a:ln>
        </p:spPr>
        <p:txBody>
          <a:bodyPr wrap="square" lIns="0" tIns="0" rIns="0" bIns="0" rtlCol="0"/>
          <a:lstStyle/>
          <a:p>
            <a:endParaRPr/>
          </a:p>
        </p:txBody>
      </p:sp>
      <p:sp>
        <p:nvSpPr>
          <p:cNvPr id="26" name="object 26"/>
          <p:cNvSpPr/>
          <p:nvPr/>
        </p:nvSpPr>
        <p:spPr>
          <a:xfrm>
            <a:off x="2849784" y="3325508"/>
            <a:ext cx="186055" cy="0"/>
          </a:xfrm>
          <a:custGeom>
            <a:avLst/>
            <a:gdLst/>
            <a:ahLst/>
            <a:cxnLst/>
            <a:rect l="l" t="t" r="r" b="b"/>
            <a:pathLst>
              <a:path w="186055">
                <a:moveTo>
                  <a:pt x="0" y="0"/>
                </a:moveTo>
                <a:lnTo>
                  <a:pt x="185855" y="0"/>
                </a:lnTo>
              </a:path>
            </a:pathLst>
          </a:custGeom>
          <a:ln w="27440">
            <a:solidFill>
              <a:srgbClr val="000000"/>
            </a:solidFill>
          </a:ln>
        </p:spPr>
        <p:txBody>
          <a:bodyPr wrap="square" lIns="0" tIns="0" rIns="0" bIns="0" rtlCol="0"/>
          <a:lstStyle/>
          <a:p>
            <a:endParaRPr/>
          </a:p>
        </p:txBody>
      </p:sp>
      <p:sp>
        <p:nvSpPr>
          <p:cNvPr id="27" name="object 27"/>
          <p:cNvSpPr/>
          <p:nvPr/>
        </p:nvSpPr>
        <p:spPr>
          <a:xfrm>
            <a:off x="2932387" y="3415459"/>
            <a:ext cx="41910" cy="0"/>
          </a:xfrm>
          <a:custGeom>
            <a:avLst/>
            <a:gdLst/>
            <a:ahLst/>
            <a:cxnLst/>
            <a:rect l="l" t="t" r="r" b="b"/>
            <a:pathLst>
              <a:path w="41910">
                <a:moveTo>
                  <a:pt x="0" y="0"/>
                </a:moveTo>
                <a:lnTo>
                  <a:pt x="41301" y="0"/>
                </a:lnTo>
              </a:path>
            </a:pathLst>
          </a:custGeom>
          <a:ln w="27440">
            <a:solidFill>
              <a:srgbClr val="000000"/>
            </a:solidFill>
          </a:ln>
        </p:spPr>
        <p:txBody>
          <a:bodyPr wrap="square" lIns="0" tIns="0" rIns="0" bIns="0" rtlCol="0"/>
          <a:lstStyle/>
          <a:p>
            <a:endParaRPr/>
          </a:p>
        </p:txBody>
      </p:sp>
      <p:sp>
        <p:nvSpPr>
          <p:cNvPr id="28" name="object 28"/>
          <p:cNvSpPr txBox="1"/>
          <p:nvPr/>
        </p:nvSpPr>
        <p:spPr>
          <a:xfrm>
            <a:off x="1032951" y="798130"/>
            <a:ext cx="1118235" cy="457200"/>
          </a:xfrm>
          <a:prstGeom prst="rect">
            <a:avLst/>
          </a:prstGeom>
        </p:spPr>
        <p:txBody>
          <a:bodyPr vert="horz" wrap="square" lIns="0" tIns="16510" rIns="0" bIns="0" rtlCol="0">
            <a:spAutoFit/>
          </a:bodyPr>
          <a:lstStyle/>
          <a:p>
            <a:pPr marL="38100">
              <a:lnSpc>
                <a:spcPct val="100000"/>
              </a:lnSpc>
              <a:spcBef>
                <a:spcPts val="130"/>
              </a:spcBef>
            </a:pPr>
            <a:r>
              <a:rPr sz="2800" spc="-65" dirty="0">
                <a:latin typeface="Calibri"/>
                <a:cs typeface="Calibri"/>
              </a:rPr>
              <a:t>R</a:t>
            </a:r>
            <a:r>
              <a:rPr sz="2775" spc="-97" baseline="-12012" dirty="0">
                <a:latin typeface="Calibri"/>
                <a:cs typeface="Calibri"/>
              </a:rPr>
              <a:t>1</a:t>
            </a:r>
            <a:r>
              <a:rPr sz="2800" spc="-65" dirty="0">
                <a:latin typeface="Calibri"/>
                <a:cs typeface="Calibri"/>
              </a:rPr>
              <a:t>=4,6K</a:t>
            </a:r>
            <a:endParaRPr sz="2800">
              <a:latin typeface="Calibri"/>
              <a:cs typeface="Calibri"/>
            </a:endParaRPr>
          </a:p>
        </p:txBody>
      </p:sp>
      <p:grpSp>
        <p:nvGrpSpPr>
          <p:cNvPr id="29" name="object 29"/>
          <p:cNvGrpSpPr/>
          <p:nvPr/>
        </p:nvGrpSpPr>
        <p:grpSpPr>
          <a:xfrm>
            <a:off x="1070047" y="1341785"/>
            <a:ext cx="1214120" cy="1293495"/>
            <a:chOff x="1070047" y="1341785"/>
            <a:chExt cx="1214120" cy="1293495"/>
          </a:xfrm>
        </p:grpSpPr>
        <p:sp>
          <p:nvSpPr>
            <p:cNvPr id="30" name="object 30"/>
            <p:cNvSpPr/>
            <p:nvPr/>
          </p:nvSpPr>
          <p:spPr>
            <a:xfrm>
              <a:off x="1084652" y="1356390"/>
              <a:ext cx="1184910" cy="1195070"/>
            </a:xfrm>
            <a:custGeom>
              <a:avLst/>
              <a:gdLst/>
              <a:ahLst/>
              <a:cxnLst/>
              <a:rect l="l" t="t" r="r" b="b"/>
              <a:pathLst>
                <a:path w="1184910" h="1195070">
                  <a:moveTo>
                    <a:pt x="0" y="3868"/>
                  </a:moveTo>
                  <a:lnTo>
                    <a:pt x="60981" y="1367"/>
                  </a:lnTo>
                  <a:lnTo>
                    <a:pt x="120490" y="82"/>
                  </a:lnTo>
                  <a:lnTo>
                    <a:pt x="178516" y="0"/>
                  </a:lnTo>
                  <a:lnTo>
                    <a:pt x="235047" y="1103"/>
                  </a:lnTo>
                  <a:lnTo>
                    <a:pt x="290070" y="3378"/>
                  </a:lnTo>
                  <a:lnTo>
                    <a:pt x="343575" y="6810"/>
                  </a:lnTo>
                  <a:lnTo>
                    <a:pt x="395549" y="11382"/>
                  </a:lnTo>
                  <a:lnTo>
                    <a:pt x="445980" y="17081"/>
                  </a:lnTo>
                  <a:lnTo>
                    <a:pt x="494858" y="23891"/>
                  </a:lnTo>
                  <a:lnTo>
                    <a:pt x="542169" y="31797"/>
                  </a:lnTo>
                  <a:lnTo>
                    <a:pt x="587903" y="40784"/>
                  </a:lnTo>
                  <a:lnTo>
                    <a:pt x="632047" y="50836"/>
                  </a:lnTo>
                  <a:lnTo>
                    <a:pt x="674591" y="61940"/>
                  </a:lnTo>
                  <a:lnTo>
                    <a:pt x="715521" y="74079"/>
                  </a:lnTo>
                  <a:lnTo>
                    <a:pt x="754826" y="87238"/>
                  </a:lnTo>
                  <a:lnTo>
                    <a:pt x="792495" y="101404"/>
                  </a:lnTo>
                  <a:lnTo>
                    <a:pt x="828516" y="116559"/>
                  </a:lnTo>
                  <a:lnTo>
                    <a:pt x="895566" y="149782"/>
                  </a:lnTo>
                  <a:lnTo>
                    <a:pt x="955882" y="186785"/>
                  </a:lnTo>
                  <a:lnTo>
                    <a:pt x="1009369" y="227449"/>
                  </a:lnTo>
                  <a:lnTo>
                    <a:pt x="1055935" y="271652"/>
                  </a:lnTo>
                  <a:lnTo>
                    <a:pt x="1095484" y="319275"/>
                  </a:lnTo>
                  <a:lnTo>
                    <a:pt x="1127923" y="370195"/>
                  </a:lnTo>
                  <a:lnTo>
                    <a:pt x="1153158" y="424294"/>
                  </a:lnTo>
                  <a:lnTo>
                    <a:pt x="1171094" y="481449"/>
                  </a:lnTo>
                  <a:lnTo>
                    <a:pt x="1181637" y="541541"/>
                  </a:lnTo>
                  <a:lnTo>
                    <a:pt x="1184694" y="604449"/>
                  </a:lnTo>
                  <a:lnTo>
                    <a:pt x="1183385" y="636921"/>
                  </a:lnTo>
                  <a:lnTo>
                    <a:pt x="1175036" y="703827"/>
                  </a:lnTo>
                  <a:lnTo>
                    <a:pt x="1158965" y="773247"/>
                  </a:lnTo>
                  <a:lnTo>
                    <a:pt x="1135077" y="845060"/>
                  </a:lnTo>
                  <a:lnTo>
                    <a:pt x="1120173" y="881827"/>
                  </a:lnTo>
                  <a:lnTo>
                    <a:pt x="1103280" y="919147"/>
                  </a:lnTo>
                  <a:lnTo>
                    <a:pt x="1084386" y="957005"/>
                  </a:lnTo>
                  <a:lnTo>
                    <a:pt x="1063479" y="995386"/>
                  </a:lnTo>
                  <a:lnTo>
                    <a:pt x="1040548" y="1034275"/>
                  </a:lnTo>
                  <a:lnTo>
                    <a:pt x="1015580" y="1073657"/>
                  </a:lnTo>
                  <a:lnTo>
                    <a:pt x="988564" y="1113517"/>
                  </a:lnTo>
                  <a:lnTo>
                    <a:pt x="959488" y="1153839"/>
                  </a:lnTo>
                  <a:lnTo>
                    <a:pt x="928341" y="1194609"/>
                  </a:lnTo>
                </a:path>
              </a:pathLst>
            </a:custGeom>
            <a:ln w="28748">
              <a:solidFill>
                <a:srgbClr val="FF0000"/>
              </a:solidFill>
            </a:ln>
          </p:spPr>
          <p:txBody>
            <a:bodyPr wrap="square" lIns="0" tIns="0" rIns="0" bIns="0" rtlCol="0"/>
            <a:lstStyle/>
            <a:p>
              <a:endParaRPr/>
            </a:p>
          </p:txBody>
        </p:sp>
        <p:pic>
          <p:nvPicPr>
            <p:cNvPr id="31" name="object 31"/>
            <p:cNvPicPr/>
            <p:nvPr/>
          </p:nvPicPr>
          <p:blipFill>
            <a:blip r:embed="rId4" cstate="print"/>
            <a:stretch>
              <a:fillRect/>
            </a:stretch>
          </p:blipFill>
          <p:spPr>
            <a:xfrm>
              <a:off x="1943195" y="2477540"/>
              <a:ext cx="139928" cy="157624"/>
            </a:xfrm>
            <a:prstGeom prst="rect">
              <a:avLst/>
            </a:prstGeom>
          </p:spPr>
        </p:pic>
      </p:grpSp>
      <p:sp>
        <p:nvSpPr>
          <p:cNvPr id="32" name="object 32"/>
          <p:cNvSpPr txBox="1"/>
          <p:nvPr/>
        </p:nvSpPr>
        <p:spPr>
          <a:xfrm>
            <a:off x="4187359" y="1776184"/>
            <a:ext cx="304165" cy="529590"/>
          </a:xfrm>
          <a:prstGeom prst="rect">
            <a:avLst/>
          </a:prstGeom>
        </p:spPr>
        <p:txBody>
          <a:bodyPr vert="horz" wrap="square" lIns="0" tIns="13335" rIns="0" bIns="0" rtlCol="0">
            <a:spAutoFit/>
          </a:bodyPr>
          <a:lstStyle/>
          <a:p>
            <a:pPr marL="12700">
              <a:lnSpc>
                <a:spcPct val="100000"/>
              </a:lnSpc>
              <a:spcBef>
                <a:spcPts val="105"/>
              </a:spcBef>
            </a:pPr>
            <a:r>
              <a:rPr sz="3300" b="1" spc="-150" dirty="0">
                <a:solidFill>
                  <a:srgbClr val="FF0000"/>
                </a:solidFill>
                <a:latin typeface="Times New Roman"/>
                <a:cs typeface="Times New Roman"/>
              </a:rPr>
              <a:t>V</a:t>
            </a:r>
            <a:endParaRPr sz="3300">
              <a:latin typeface="Times New Roman"/>
              <a:cs typeface="Times New Roman"/>
            </a:endParaRPr>
          </a:p>
        </p:txBody>
      </p:sp>
      <p:sp>
        <p:nvSpPr>
          <p:cNvPr id="33" name="object 33"/>
          <p:cNvSpPr txBox="1"/>
          <p:nvPr/>
        </p:nvSpPr>
        <p:spPr>
          <a:xfrm>
            <a:off x="4465729" y="1983163"/>
            <a:ext cx="151130" cy="353060"/>
          </a:xfrm>
          <a:prstGeom prst="rect">
            <a:avLst/>
          </a:prstGeom>
        </p:spPr>
        <p:txBody>
          <a:bodyPr vert="horz" wrap="square" lIns="0" tIns="12065" rIns="0" bIns="0" rtlCol="0">
            <a:spAutoFit/>
          </a:bodyPr>
          <a:lstStyle/>
          <a:p>
            <a:pPr marL="12700">
              <a:lnSpc>
                <a:spcPct val="100000"/>
              </a:lnSpc>
              <a:spcBef>
                <a:spcPts val="95"/>
              </a:spcBef>
            </a:pPr>
            <a:r>
              <a:rPr sz="2150" b="1" spc="-50" dirty="0">
                <a:solidFill>
                  <a:srgbClr val="FF0000"/>
                </a:solidFill>
                <a:latin typeface="Times New Roman"/>
                <a:cs typeface="Times New Roman"/>
              </a:rPr>
              <a:t>0</a:t>
            </a:r>
            <a:endParaRPr sz="2150">
              <a:latin typeface="Times New Roman"/>
              <a:cs typeface="Times New Roman"/>
            </a:endParaRPr>
          </a:p>
        </p:txBody>
      </p:sp>
      <p:sp>
        <p:nvSpPr>
          <p:cNvPr id="34" name="object 34"/>
          <p:cNvSpPr txBox="1"/>
          <p:nvPr/>
        </p:nvSpPr>
        <p:spPr>
          <a:xfrm>
            <a:off x="2234981" y="1248232"/>
            <a:ext cx="1275080" cy="529590"/>
          </a:xfrm>
          <a:prstGeom prst="rect">
            <a:avLst/>
          </a:prstGeom>
        </p:spPr>
        <p:txBody>
          <a:bodyPr vert="horz" wrap="square" lIns="0" tIns="13335" rIns="0" bIns="0" rtlCol="0">
            <a:spAutoFit/>
          </a:bodyPr>
          <a:lstStyle/>
          <a:p>
            <a:pPr marL="38100">
              <a:lnSpc>
                <a:spcPct val="100000"/>
              </a:lnSpc>
              <a:spcBef>
                <a:spcPts val="105"/>
              </a:spcBef>
              <a:tabLst>
                <a:tab pos="832485" algn="l"/>
              </a:tabLst>
            </a:pPr>
            <a:r>
              <a:rPr sz="2800" spc="-20" dirty="0">
                <a:latin typeface="Calibri"/>
                <a:cs typeface="Calibri"/>
              </a:rPr>
              <a:t>2,2K</a:t>
            </a:r>
            <a:r>
              <a:rPr sz="2800" dirty="0">
                <a:latin typeface="Calibri"/>
                <a:cs typeface="Calibri"/>
              </a:rPr>
              <a:t>	</a:t>
            </a:r>
            <a:r>
              <a:rPr sz="4950" b="1" spc="-37" baseline="9259" dirty="0">
                <a:solidFill>
                  <a:srgbClr val="FF0000"/>
                </a:solidFill>
                <a:latin typeface="Times New Roman"/>
                <a:cs typeface="Times New Roman"/>
              </a:rPr>
              <a:t>V</a:t>
            </a:r>
            <a:r>
              <a:rPr sz="3225" b="1" spc="-37" baseline="1291" dirty="0">
                <a:solidFill>
                  <a:srgbClr val="FF0000"/>
                </a:solidFill>
                <a:latin typeface="Times New Roman"/>
                <a:cs typeface="Times New Roman"/>
              </a:rPr>
              <a:t>2</a:t>
            </a:r>
            <a:endParaRPr sz="3225" baseline="1291">
              <a:latin typeface="Times New Roman"/>
              <a:cs typeface="Times New Roman"/>
            </a:endParaRPr>
          </a:p>
        </p:txBody>
      </p:sp>
      <p:sp>
        <p:nvSpPr>
          <p:cNvPr id="35" name="object 35"/>
          <p:cNvSpPr txBox="1"/>
          <p:nvPr/>
        </p:nvSpPr>
        <p:spPr>
          <a:xfrm>
            <a:off x="443320" y="1520647"/>
            <a:ext cx="798195" cy="457200"/>
          </a:xfrm>
          <a:prstGeom prst="rect">
            <a:avLst/>
          </a:prstGeom>
        </p:spPr>
        <p:txBody>
          <a:bodyPr vert="horz" wrap="square" lIns="0" tIns="16510" rIns="0" bIns="0" rtlCol="0">
            <a:spAutoFit/>
          </a:bodyPr>
          <a:lstStyle/>
          <a:p>
            <a:pPr marL="12700">
              <a:lnSpc>
                <a:spcPct val="100000"/>
              </a:lnSpc>
              <a:spcBef>
                <a:spcPts val="130"/>
              </a:spcBef>
            </a:pPr>
            <a:r>
              <a:rPr sz="4200" baseline="-2976" dirty="0">
                <a:solidFill>
                  <a:srgbClr val="FF0000"/>
                </a:solidFill>
                <a:latin typeface="Calibri"/>
                <a:cs typeface="Calibri"/>
              </a:rPr>
              <a:t>+</a:t>
            </a:r>
            <a:r>
              <a:rPr sz="4200" spc="-112" baseline="-2976" dirty="0">
                <a:solidFill>
                  <a:srgbClr val="FF0000"/>
                </a:solidFill>
                <a:latin typeface="Calibri"/>
                <a:cs typeface="Calibri"/>
              </a:rPr>
              <a:t> </a:t>
            </a:r>
            <a:r>
              <a:rPr sz="2800" spc="-95" dirty="0">
                <a:solidFill>
                  <a:srgbClr val="FF0000"/>
                </a:solidFill>
                <a:latin typeface="Calibri"/>
                <a:cs typeface="Calibri"/>
              </a:rPr>
              <a:t>10V</a:t>
            </a:r>
            <a:endParaRPr sz="2800">
              <a:latin typeface="Calibri"/>
              <a:cs typeface="Calibri"/>
            </a:endParaRPr>
          </a:p>
        </p:txBody>
      </p:sp>
      <p:sp>
        <p:nvSpPr>
          <p:cNvPr id="36" name="object 36"/>
          <p:cNvSpPr txBox="1"/>
          <p:nvPr/>
        </p:nvSpPr>
        <p:spPr>
          <a:xfrm>
            <a:off x="2121389" y="330685"/>
            <a:ext cx="190500" cy="457200"/>
          </a:xfrm>
          <a:prstGeom prst="rect">
            <a:avLst/>
          </a:prstGeom>
        </p:spPr>
        <p:txBody>
          <a:bodyPr vert="horz" wrap="square" lIns="0" tIns="16510" rIns="0" bIns="0" rtlCol="0">
            <a:spAutoFit/>
          </a:bodyPr>
          <a:lstStyle/>
          <a:p>
            <a:pPr marL="12700">
              <a:lnSpc>
                <a:spcPct val="100000"/>
              </a:lnSpc>
              <a:spcBef>
                <a:spcPts val="130"/>
              </a:spcBef>
            </a:pPr>
            <a:r>
              <a:rPr sz="2800" spc="-50" dirty="0">
                <a:solidFill>
                  <a:srgbClr val="FF0000"/>
                </a:solidFill>
                <a:latin typeface="Calibri"/>
                <a:cs typeface="Calibri"/>
              </a:rPr>
              <a:t>+</a:t>
            </a:r>
            <a:endParaRPr sz="2800">
              <a:latin typeface="Calibri"/>
              <a:cs typeface="Calibri"/>
            </a:endParaRPr>
          </a:p>
        </p:txBody>
      </p:sp>
      <p:sp>
        <p:nvSpPr>
          <p:cNvPr id="37" name="object 37"/>
          <p:cNvSpPr txBox="1"/>
          <p:nvPr/>
        </p:nvSpPr>
        <p:spPr>
          <a:xfrm>
            <a:off x="2547136" y="2540571"/>
            <a:ext cx="765810" cy="457200"/>
          </a:xfrm>
          <a:prstGeom prst="rect">
            <a:avLst/>
          </a:prstGeom>
        </p:spPr>
        <p:txBody>
          <a:bodyPr vert="horz" wrap="square" lIns="0" tIns="16510" rIns="0" bIns="0" rtlCol="0">
            <a:spAutoFit/>
          </a:bodyPr>
          <a:lstStyle/>
          <a:p>
            <a:pPr marL="38100">
              <a:lnSpc>
                <a:spcPct val="100000"/>
              </a:lnSpc>
              <a:spcBef>
                <a:spcPts val="130"/>
              </a:spcBef>
              <a:tabLst>
                <a:tab pos="561975" algn="l"/>
              </a:tabLst>
            </a:pPr>
            <a:r>
              <a:rPr sz="2800" spc="-25" dirty="0">
                <a:solidFill>
                  <a:srgbClr val="FF0000"/>
                </a:solidFill>
                <a:latin typeface="Calibri"/>
                <a:cs typeface="Calibri"/>
              </a:rPr>
              <a:t>5V</a:t>
            </a:r>
            <a:r>
              <a:rPr sz="2800" dirty="0">
                <a:solidFill>
                  <a:srgbClr val="FF0000"/>
                </a:solidFill>
                <a:latin typeface="Calibri"/>
                <a:cs typeface="Calibri"/>
              </a:rPr>
              <a:t>	</a:t>
            </a:r>
            <a:r>
              <a:rPr sz="4200" spc="-75" baseline="9920" dirty="0">
                <a:solidFill>
                  <a:srgbClr val="FF0000"/>
                </a:solidFill>
                <a:latin typeface="Calibri"/>
                <a:cs typeface="Calibri"/>
              </a:rPr>
              <a:t>+</a:t>
            </a:r>
            <a:endParaRPr sz="4200" baseline="9920">
              <a:latin typeface="Calibri"/>
              <a:cs typeface="Calibri"/>
            </a:endParaRPr>
          </a:p>
        </p:txBody>
      </p:sp>
      <p:sp>
        <p:nvSpPr>
          <p:cNvPr id="38" name="object 38"/>
          <p:cNvSpPr txBox="1"/>
          <p:nvPr/>
        </p:nvSpPr>
        <p:spPr>
          <a:xfrm>
            <a:off x="4267759" y="479404"/>
            <a:ext cx="190500" cy="457200"/>
          </a:xfrm>
          <a:prstGeom prst="rect">
            <a:avLst/>
          </a:prstGeom>
        </p:spPr>
        <p:txBody>
          <a:bodyPr vert="horz" wrap="square" lIns="0" tIns="16510" rIns="0" bIns="0" rtlCol="0">
            <a:spAutoFit/>
          </a:bodyPr>
          <a:lstStyle/>
          <a:p>
            <a:pPr marL="12700">
              <a:lnSpc>
                <a:spcPct val="100000"/>
              </a:lnSpc>
              <a:spcBef>
                <a:spcPts val="130"/>
              </a:spcBef>
            </a:pPr>
            <a:r>
              <a:rPr sz="2800" spc="-50" dirty="0">
                <a:solidFill>
                  <a:srgbClr val="FF0000"/>
                </a:solidFill>
                <a:latin typeface="Calibri"/>
                <a:cs typeface="Calibri"/>
              </a:rPr>
              <a:t>+</a:t>
            </a:r>
            <a:endParaRPr sz="2800">
              <a:latin typeface="Calibri"/>
              <a:cs typeface="Calibri"/>
            </a:endParaRPr>
          </a:p>
        </p:txBody>
      </p:sp>
      <p:sp>
        <p:nvSpPr>
          <p:cNvPr id="39" name="object 39"/>
          <p:cNvSpPr txBox="1"/>
          <p:nvPr/>
        </p:nvSpPr>
        <p:spPr>
          <a:xfrm>
            <a:off x="2665023" y="309397"/>
            <a:ext cx="127000" cy="457200"/>
          </a:xfrm>
          <a:prstGeom prst="rect">
            <a:avLst/>
          </a:prstGeom>
        </p:spPr>
        <p:txBody>
          <a:bodyPr vert="horz" wrap="square" lIns="0" tIns="16510" rIns="0" bIns="0" rtlCol="0">
            <a:spAutoFit/>
          </a:bodyPr>
          <a:lstStyle/>
          <a:p>
            <a:pPr marL="12700">
              <a:lnSpc>
                <a:spcPct val="100000"/>
              </a:lnSpc>
              <a:spcBef>
                <a:spcPts val="130"/>
              </a:spcBef>
            </a:pPr>
            <a:r>
              <a:rPr sz="2800" spc="-50" dirty="0">
                <a:solidFill>
                  <a:srgbClr val="FF0000"/>
                </a:solidFill>
                <a:latin typeface="Calibri"/>
                <a:cs typeface="Calibri"/>
              </a:rPr>
              <a:t>-</a:t>
            </a:r>
            <a:endParaRPr sz="2800">
              <a:latin typeface="Calibri"/>
              <a:cs typeface="Calibri"/>
            </a:endParaRPr>
          </a:p>
        </p:txBody>
      </p:sp>
      <p:sp>
        <p:nvSpPr>
          <p:cNvPr id="40" name="object 40"/>
          <p:cNvSpPr txBox="1"/>
          <p:nvPr/>
        </p:nvSpPr>
        <p:spPr>
          <a:xfrm>
            <a:off x="3094253" y="2115613"/>
            <a:ext cx="127000" cy="457200"/>
          </a:xfrm>
          <a:prstGeom prst="rect">
            <a:avLst/>
          </a:prstGeom>
        </p:spPr>
        <p:txBody>
          <a:bodyPr vert="horz" wrap="square" lIns="0" tIns="16510" rIns="0" bIns="0" rtlCol="0">
            <a:spAutoFit/>
          </a:bodyPr>
          <a:lstStyle/>
          <a:p>
            <a:pPr marL="12700">
              <a:lnSpc>
                <a:spcPct val="100000"/>
              </a:lnSpc>
              <a:spcBef>
                <a:spcPts val="130"/>
              </a:spcBef>
            </a:pPr>
            <a:r>
              <a:rPr sz="2800" spc="-50" dirty="0">
                <a:solidFill>
                  <a:srgbClr val="FF0000"/>
                </a:solidFill>
                <a:latin typeface="Calibri"/>
                <a:cs typeface="Calibri"/>
              </a:rPr>
              <a:t>-</a:t>
            </a:r>
            <a:endParaRPr sz="2800">
              <a:latin typeface="Calibri"/>
              <a:cs typeface="Calibri"/>
            </a:endParaRPr>
          </a:p>
        </p:txBody>
      </p:sp>
      <p:sp>
        <p:nvSpPr>
          <p:cNvPr id="41" name="object 41"/>
          <p:cNvSpPr txBox="1"/>
          <p:nvPr/>
        </p:nvSpPr>
        <p:spPr>
          <a:xfrm>
            <a:off x="4304104" y="2965530"/>
            <a:ext cx="127000" cy="457200"/>
          </a:xfrm>
          <a:prstGeom prst="rect">
            <a:avLst/>
          </a:prstGeom>
        </p:spPr>
        <p:txBody>
          <a:bodyPr vert="horz" wrap="square" lIns="0" tIns="16510" rIns="0" bIns="0" rtlCol="0">
            <a:spAutoFit/>
          </a:bodyPr>
          <a:lstStyle/>
          <a:p>
            <a:pPr marL="12700">
              <a:lnSpc>
                <a:spcPct val="100000"/>
              </a:lnSpc>
              <a:spcBef>
                <a:spcPts val="130"/>
              </a:spcBef>
            </a:pPr>
            <a:r>
              <a:rPr sz="2800" spc="-50" dirty="0">
                <a:solidFill>
                  <a:srgbClr val="FF0000"/>
                </a:solidFill>
                <a:latin typeface="Calibri"/>
                <a:cs typeface="Calibri"/>
              </a:rPr>
              <a:t>-</a:t>
            </a:r>
            <a:endParaRPr sz="2800">
              <a:latin typeface="Calibri"/>
              <a:cs typeface="Calibri"/>
            </a:endParaRPr>
          </a:p>
        </p:txBody>
      </p:sp>
      <p:sp>
        <p:nvSpPr>
          <p:cNvPr id="42" name="object 42"/>
          <p:cNvSpPr txBox="1"/>
          <p:nvPr/>
        </p:nvSpPr>
        <p:spPr>
          <a:xfrm>
            <a:off x="2628555" y="1988122"/>
            <a:ext cx="346710" cy="457200"/>
          </a:xfrm>
          <a:prstGeom prst="rect">
            <a:avLst/>
          </a:prstGeom>
        </p:spPr>
        <p:txBody>
          <a:bodyPr vert="horz" wrap="square" lIns="0" tIns="16510" rIns="0" bIns="0" rtlCol="0">
            <a:spAutoFit/>
          </a:bodyPr>
          <a:lstStyle/>
          <a:p>
            <a:pPr marL="38100">
              <a:lnSpc>
                <a:spcPct val="100000"/>
              </a:lnSpc>
              <a:spcBef>
                <a:spcPts val="130"/>
              </a:spcBef>
            </a:pPr>
            <a:r>
              <a:rPr sz="2800" spc="-25" dirty="0">
                <a:latin typeface="Calibri"/>
                <a:cs typeface="Calibri"/>
              </a:rPr>
              <a:t>E</a:t>
            </a:r>
            <a:r>
              <a:rPr sz="2775" spc="-37" baseline="-12012" dirty="0">
                <a:latin typeface="Calibri"/>
                <a:cs typeface="Calibri"/>
              </a:rPr>
              <a:t>2</a:t>
            </a:r>
            <a:endParaRPr sz="2775" baseline="-12012">
              <a:latin typeface="Calibri"/>
              <a:cs typeface="Calibri"/>
            </a:endParaRPr>
          </a:p>
        </p:txBody>
      </p:sp>
      <p:sp>
        <p:nvSpPr>
          <p:cNvPr id="43" name="object 43"/>
          <p:cNvSpPr txBox="1"/>
          <p:nvPr/>
        </p:nvSpPr>
        <p:spPr>
          <a:xfrm>
            <a:off x="454238" y="1924377"/>
            <a:ext cx="589280" cy="457200"/>
          </a:xfrm>
          <a:prstGeom prst="rect">
            <a:avLst/>
          </a:prstGeom>
        </p:spPr>
        <p:txBody>
          <a:bodyPr vert="horz" wrap="square" lIns="0" tIns="16510" rIns="0" bIns="0" rtlCol="0">
            <a:spAutoFit/>
          </a:bodyPr>
          <a:lstStyle/>
          <a:p>
            <a:pPr marL="38100">
              <a:lnSpc>
                <a:spcPct val="100000"/>
              </a:lnSpc>
              <a:spcBef>
                <a:spcPts val="130"/>
              </a:spcBef>
              <a:tabLst>
                <a:tab pos="280035" algn="l"/>
              </a:tabLst>
            </a:pPr>
            <a:r>
              <a:rPr sz="2800" spc="-50" dirty="0">
                <a:solidFill>
                  <a:srgbClr val="FF0000"/>
                </a:solidFill>
                <a:latin typeface="Calibri"/>
                <a:cs typeface="Calibri"/>
              </a:rPr>
              <a:t>-</a:t>
            </a:r>
            <a:r>
              <a:rPr sz="2800" dirty="0">
                <a:solidFill>
                  <a:srgbClr val="FF0000"/>
                </a:solidFill>
                <a:latin typeface="Calibri"/>
                <a:cs typeface="Calibri"/>
              </a:rPr>
              <a:t>	</a:t>
            </a:r>
            <a:r>
              <a:rPr sz="4200" spc="-37" baseline="-16865" dirty="0">
                <a:latin typeface="Calibri"/>
                <a:cs typeface="Calibri"/>
              </a:rPr>
              <a:t>E</a:t>
            </a:r>
            <a:r>
              <a:rPr sz="2775" spc="-37" baseline="-37537" dirty="0">
                <a:latin typeface="Calibri"/>
                <a:cs typeface="Calibri"/>
              </a:rPr>
              <a:t>1</a:t>
            </a:r>
            <a:endParaRPr sz="2775" baseline="-37537">
              <a:latin typeface="Calibri"/>
              <a:cs typeface="Calibri"/>
            </a:endParaRPr>
          </a:p>
        </p:txBody>
      </p:sp>
      <p:sp>
        <p:nvSpPr>
          <p:cNvPr id="44" name="object 44"/>
          <p:cNvSpPr/>
          <p:nvPr/>
        </p:nvSpPr>
        <p:spPr>
          <a:xfrm>
            <a:off x="4357279" y="896891"/>
            <a:ext cx="0" cy="899794"/>
          </a:xfrm>
          <a:custGeom>
            <a:avLst/>
            <a:gdLst/>
            <a:ahLst/>
            <a:cxnLst/>
            <a:rect l="l" t="t" r="r" b="b"/>
            <a:pathLst>
              <a:path h="899794">
                <a:moveTo>
                  <a:pt x="0" y="0"/>
                </a:moveTo>
                <a:lnTo>
                  <a:pt x="0" y="899449"/>
                </a:lnTo>
              </a:path>
            </a:pathLst>
          </a:custGeom>
          <a:ln w="6883">
            <a:solidFill>
              <a:srgbClr val="000000"/>
            </a:solidFill>
            <a:prstDash val="sysDash"/>
          </a:ln>
        </p:spPr>
        <p:txBody>
          <a:bodyPr wrap="square" lIns="0" tIns="0" rIns="0" bIns="0" rtlCol="0"/>
          <a:lstStyle/>
          <a:p>
            <a:endParaRPr/>
          </a:p>
        </p:txBody>
      </p:sp>
      <p:sp>
        <p:nvSpPr>
          <p:cNvPr id="45" name="object 45"/>
          <p:cNvSpPr/>
          <p:nvPr/>
        </p:nvSpPr>
        <p:spPr>
          <a:xfrm>
            <a:off x="4357279" y="2291071"/>
            <a:ext cx="0" cy="854710"/>
          </a:xfrm>
          <a:custGeom>
            <a:avLst/>
            <a:gdLst/>
            <a:ahLst/>
            <a:cxnLst/>
            <a:rect l="l" t="t" r="r" b="b"/>
            <a:pathLst>
              <a:path h="854710">
                <a:moveTo>
                  <a:pt x="0" y="0"/>
                </a:moveTo>
                <a:lnTo>
                  <a:pt x="0" y="854534"/>
                </a:lnTo>
              </a:path>
            </a:pathLst>
          </a:custGeom>
          <a:ln w="6883">
            <a:solidFill>
              <a:srgbClr val="000000"/>
            </a:solidFill>
            <a:prstDash val="sysDash"/>
          </a:ln>
        </p:spPr>
        <p:txBody>
          <a:bodyPr wrap="square" lIns="0" tIns="0" rIns="0" bIns="0" rtlCol="0"/>
          <a:lstStyle/>
          <a:p>
            <a:endParaRPr/>
          </a:p>
        </p:txBody>
      </p:sp>
      <p:sp>
        <p:nvSpPr>
          <p:cNvPr id="46" name="object 46"/>
          <p:cNvSpPr txBox="1"/>
          <p:nvPr/>
        </p:nvSpPr>
        <p:spPr>
          <a:xfrm>
            <a:off x="2521970" y="968198"/>
            <a:ext cx="364490" cy="457200"/>
          </a:xfrm>
          <a:prstGeom prst="rect">
            <a:avLst/>
          </a:prstGeom>
        </p:spPr>
        <p:txBody>
          <a:bodyPr vert="horz" wrap="square" lIns="0" tIns="16510" rIns="0" bIns="0" rtlCol="0">
            <a:spAutoFit/>
          </a:bodyPr>
          <a:lstStyle/>
          <a:p>
            <a:pPr marL="38100">
              <a:lnSpc>
                <a:spcPct val="100000"/>
              </a:lnSpc>
              <a:spcBef>
                <a:spcPts val="130"/>
              </a:spcBef>
            </a:pPr>
            <a:r>
              <a:rPr sz="2800" spc="-25" dirty="0">
                <a:latin typeface="Calibri"/>
                <a:cs typeface="Calibri"/>
              </a:rPr>
              <a:t>R</a:t>
            </a:r>
            <a:r>
              <a:rPr sz="2775" spc="-37" baseline="-12012" dirty="0">
                <a:latin typeface="Calibri"/>
                <a:cs typeface="Calibri"/>
              </a:rPr>
              <a:t>2</a:t>
            </a:r>
            <a:endParaRPr sz="2775" baseline="-12012">
              <a:latin typeface="Calibri"/>
              <a:cs typeface="Calibri"/>
            </a:endParaRPr>
          </a:p>
        </p:txBody>
      </p:sp>
      <p:sp>
        <p:nvSpPr>
          <p:cNvPr id="47" name="object 47"/>
          <p:cNvSpPr txBox="1"/>
          <p:nvPr/>
        </p:nvSpPr>
        <p:spPr>
          <a:xfrm>
            <a:off x="3057908" y="904453"/>
            <a:ext cx="190500" cy="457200"/>
          </a:xfrm>
          <a:prstGeom prst="rect">
            <a:avLst/>
          </a:prstGeom>
        </p:spPr>
        <p:txBody>
          <a:bodyPr vert="horz" wrap="square" lIns="0" tIns="16510" rIns="0" bIns="0" rtlCol="0">
            <a:spAutoFit/>
          </a:bodyPr>
          <a:lstStyle/>
          <a:p>
            <a:pPr marL="12700">
              <a:lnSpc>
                <a:spcPct val="100000"/>
              </a:lnSpc>
              <a:spcBef>
                <a:spcPts val="130"/>
              </a:spcBef>
            </a:pPr>
            <a:r>
              <a:rPr sz="2800" spc="-50" dirty="0">
                <a:solidFill>
                  <a:srgbClr val="FF0000"/>
                </a:solidFill>
                <a:latin typeface="Calibri"/>
                <a:cs typeface="Calibri"/>
              </a:rPr>
              <a:t>+</a:t>
            </a:r>
            <a:endParaRPr sz="2800">
              <a:latin typeface="Calibri"/>
              <a:cs typeface="Calibri"/>
            </a:endParaRPr>
          </a:p>
        </p:txBody>
      </p:sp>
      <p:sp>
        <p:nvSpPr>
          <p:cNvPr id="48" name="object 48"/>
          <p:cNvSpPr txBox="1"/>
          <p:nvPr/>
        </p:nvSpPr>
        <p:spPr>
          <a:xfrm>
            <a:off x="1042312" y="185881"/>
            <a:ext cx="838200" cy="529590"/>
          </a:xfrm>
          <a:prstGeom prst="rect">
            <a:avLst/>
          </a:prstGeom>
        </p:spPr>
        <p:txBody>
          <a:bodyPr vert="horz" wrap="square" lIns="0" tIns="13335" rIns="0" bIns="0" rtlCol="0">
            <a:spAutoFit/>
          </a:bodyPr>
          <a:lstStyle/>
          <a:p>
            <a:pPr marL="38100">
              <a:lnSpc>
                <a:spcPct val="100000"/>
              </a:lnSpc>
              <a:spcBef>
                <a:spcPts val="105"/>
              </a:spcBef>
            </a:pPr>
            <a:r>
              <a:rPr sz="2800" spc="-120" dirty="0">
                <a:solidFill>
                  <a:srgbClr val="FF0000"/>
                </a:solidFill>
                <a:latin typeface="Calibri"/>
                <a:cs typeface="Calibri"/>
              </a:rPr>
              <a:t>+</a:t>
            </a:r>
            <a:r>
              <a:rPr sz="2800" spc="-90" dirty="0">
                <a:solidFill>
                  <a:srgbClr val="FF0000"/>
                </a:solidFill>
                <a:latin typeface="Calibri"/>
                <a:cs typeface="Calibri"/>
              </a:rPr>
              <a:t> </a:t>
            </a:r>
            <a:r>
              <a:rPr sz="4950" b="1" spc="-247" baseline="9259" dirty="0">
                <a:solidFill>
                  <a:srgbClr val="FF0000"/>
                </a:solidFill>
                <a:latin typeface="Times New Roman"/>
                <a:cs typeface="Times New Roman"/>
              </a:rPr>
              <a:t>V</a:t>
            </a:r>
            <a:r>
              <a:rPr sz="3225" b="1" spc="-247" baseline="1291" dirty="0">
                <a:solidFill>
                  <a:srgbClr val="FF0000"/>
                </a:solidFill>
                <a:latin typeface="Times New Roman"/>
                <a:cs typeface="Times New Roman"/>
              </a:rPr>
              <a:t>1</a:t>
            </a:r>
            <a:r>
              <a:rPr sz="3225" b="1" spc="-494" baseline="1291" dirty="0">
                <a:solidFill>
                  <a:srgbClr val="FF0000"/>
                </a:solidFill>
                <a:latin typeface="Times New Roman"/>
                <a:cs typeface="Times New Roman"/>
              </a:rPr>
              <a:t> </a:t>
            </a:r>
            <a:r>
              <a:rPr sz="2800" spc="-50" dirty="0">
                <a:solidFill>
                  <a:srgbClr val="FF0000"/>
                </a:solidFill>
                <a:latin typeface="Calibri"/>
                <a:cs typeface="Calibri"/>
              </a:rPr>
              <a:t>-</a:t>
            </a:r>
            <a:endParaRPr sz="2800">
              <a:latin typeface="Calibri"/>
              <a:cs typeface="Calibri"/>
            </a:endParaRPr>
          </a:p>
        </p:txBody>
      </p:sp>
      <p:grpSp>
        <p:nvGrpSpPr>
          <p:cNvPr id="49" name="object 49"/>
          <p:cNvGrpSpPr/>
          <p:nvPr/>
        </p:nvGrpSpPr>
        <p:grpSpPr>
          <a:xfrm>
            <a:off x="3529124" y="1091307"/>
            <a:ext cx="530860" cy="1713864"/>
            <a:chOff x="3529124" y="1091307"/>
            <a:chExt cx="530860" cy="1713864"/>
          </a:xfrm>
        </p:grpSpPr>
        <p:sp>
          <p:nvSpPr>
            <p:cNvPr id="50" name="object 50"/>
            <p:cNvSpPr/>
            <p:nvPr/>
          </p:nvSpPr>
          <p:spPr>
            <a:xfrm>
              <a:off x="3543094" y="1105277"/>
              <a:ext cx="502920" cy="1615440"/>
            </a:xfrm>
            <a:custGeom>
              <a:avLst/>
              <a:gdLst/>
              <a:ahLst/>
              <a:cxnLst/>
              <a:rect l="l" t="t" r="r" b="b"/>
              <a:pathLst>
                <a:path w="502920" h="1615439">
                  <a:moveTo>
                    <a:pt x="0" y="0"/>
                  </a:moveTo>
                  <a:lnTo>
                    <a:pt x="40626" y="16364"/>
                  </a:lnTo>
                  <a:lnTo>
                    <a:pt x="79565" y="34170"/>
                  </a:lnTo>
                  <a:lnTo>
                    <a:pt x="116811" y="53384"/>
                  </a:lnTo>
                  <a:lnTo>
                    <a:pt x="152363" y="73970"/>
                  </a:lnTo>
                  <a:lnTo>
                    <a:pt x="186216" y="95891"/>
                  </a:lnTo>
                  <a:lnTo>
                    <a:pt x="218367" y="119114"/>
                  </a:lnTo>
                  <a:lnTo>
                    <a:pt x="248814" y="143601"/>
                  </a:lnTo>
                  <a:lnTo>
                    <a:pt x="277552" y="169319"/>
                  </a:lnTo>
                  <a:lnTo>
                    <a:pt x="304580" y="196230"/>
                  </a:lnTo>
                  <a:lnTo>
                    <a:pt x="353486" y="253495"/>
                  </a:lnTo>
                  <a:lnTo>
                    <a:pt x="395509" y="315110"/>
                  </a:lnTo>
                  <a:lnTo>
                    <a:pt x="430620" y="380794"/>
                  </a:lnTo>
                  <a:lnTo>
                    <a:pt x="458795" y="450261"/>
                  </a:lnTo>
                  <a:lnTo>
                    <a:pt x="480007" y="523228"/>
                  </a:lnTo>
                  <a:lnTo>
                    <a:pt x="487993" y="560936"/>
                  </a:lnTo>
                  <a:lnTo>
                    <a:pt x="494229" y="599412"/>
                  </a:lnTo>
                  <a:lnTo>
                    <a:pt x="498712" y="638622"/>
                  </a:lnTo>
                  <a:lnTo>
                    <a:pt x="501437" y="678529"/>
                  </a:lnTo>
                  <a:lnTo>
                    <a:pt x="502402" y="719098"/>
                  </a:lnTo>
                  <a:lnTo>
                    <a:pt x="501604" y="760294"/>
                  </a:lnTo>
                  <a:lnTo>
                    <a:pt x="499039" y="802081"/>
                  </a:lnTo>
                  <a:lnTo>
                    <a:pt x="494704" y="844424"/>
                  </a:lnTo>
                  <a:lnTo>
                    <a:pt x="488595" y="887288"/>
                  </a:lnTo>
                  <a:lnTo>
                    <a:pt x="480710" y="930636"/>
                  </a:lnTo>
                  <a:lnTo>
                    <a:pt x="471045" y="974433"/>
                  </a:lnTo>
                  <a:lnTo>
                    <a:pt x="459597" y="1018645"/>
                  </a:lnTo>
                  <a:lnTo>
                    <a:pt x="446363" y="1063235"/>
                  </a:lnTo>
                  <a:lnTo>
                    <a:pt x="431339" y="1108168"/>
                  </a:lnTo>
                  <a:lnTo>
                    <a:pt x="414523" y="1153408"/>
                  </a:lnTo>
                  <a:lnTo>
                    <a:pt x="395910" y="1198920"/>
                  </a:lnTo>
                  <a:lnTo>
                    <a:pt x="375498" y="1244669"/>
                  </a:lnTo>
                  <a:lnTo>
                    <a:pt x="353283" y="1290619"/>
                  </a:lnTo>
                  <a:lnTo>
                    <a:pt x="329262" y="1336735"/>
                  </a:lnTo>
                  <a:lnTo>
                    <a:pt x="303432" y="1382981"/>
                  </a:lnTo>
                  <a:lnTo>
                    <a:pt x="275790" y="1429321"/>
                  </a:lnTo>
                  <a:lnTo>
                    <a:pt x="246332" y="1475721"/>
                  </a:lnTo>
                  <a:lnTo>
                    <a:pt x="215055" y="1522144"/>
                  </a:lnTo>
                  <a:lnTo>
                    <a:pt x="181956" y="1568555"/>
                  </a:lnTo>
                  <a:lnTo>
                    <a:pt x="147032" y="1614920"/>
                  </a:lnTo>
                </a:path>
              </a:pathLst>
            </a:custGeom>
            <a:ln w="27750">
              <a:solidFill>
                <a:srgbClr val="FF0000"/>
              </a:solidFill>
            </a:ln>
          </p:spPr>
          <p:txBody>
            <a:bodyPr wrap="square" lIns="0" tIns="0" rIns="0" bIns="0" rtlCol="0"/>
            <a:lstStyle/>
            <a:p>
              <a:endParaRPr/>
            </a:p>
          </p:txBody>
        </p:sp>
        <p:pic>
          <p:nvPicPr>
            <p:cNvPr id="51" name="object 51"/>
            <p:cNvPicPr/>
            <p:nvPr/>
          </p:nvPicPr>
          <p:blipFill>
            <a:blip r:embed="rId5" cstate="print"/>
            <a:stretch>
              <a:fillRect/>
            </a:stretch>
          </p:blipFill>
          <p:spPr>
            <a:xfrm>
              <a:off x="3621291" y="2647067"/>
              <a:ext cx="139322" cy="158073"/>
            </a:xfrm>
            <a:prstGeom prst="rect">
              <a:avLst/>
            </a:prstGeom>
          </p:spPr>
        </p:pic>
      </p:grpSp>
      <p:sp>
        <p:nvSpPr>
          <p:cNvPr id="52" name="object 52"/>
          <p:cNvSpPr txBox="1"/>
          <p:nvPr/>
        </p:nvSpPr>
        <p:spPr>
          <a:xfrm>
            <a:off x="1793733" y="1667397"/>
            <a:ext cx="377190" cy="205740"/>
          </a:xfrm>
          <a:prstGeom prst="rect">
            <a:avLst/>
          </a:prstGeom>
        </p:spPr>
        <p:txBody>
          <a:bodyPr vert="horz" wrap="square" lIns="0" tIns="16510" rIns="0" bIns="0" rtlCol="0">
            <a:spAutoFit/>
          </a:bodyPr>
          <a:lstStyle/>
          <a:p>
            <a:pPr marL="12700">
              <a:lnSpc>
                <a:spcPct val="100000"/>
              </a:lnSpc>
              <a:spcBef>
                <a:spcPts val="130"/>
              </a:spcBef>
            </a:pPr>
            <a:r>
              <a:rPr sz="1150" b="1" spc="-30" dirty="0">
                <a:latin typeface="Times New Roman"/>
                <a:cs typeface="Times New Roman"/>
              </a:rPr>
              <a:t>Çevre</a:t>
            </a:r>
            <a:endParaRPr sz="1150">
              <a:latin typeface="Times New Roman"/>
              <a:cs typeface="Times New Roman"/>
            </a:endParaRPr>
          </a:p>
        </p:txBody>
      </p:sp>
      <p:sp>
        <p:nvSpPr>
          <p:cNvPr id="53" name="object 53"/>
          <p:cNvSpPr txBox="1"/>
          <p:nvPr/>
        </p:nvSpPr>
        <p:spPr>
          <a:xfrm>
            <a:off x="1808821" y="1847299"/>
            <a:ext cx="347345" cy="205740"/>
          </a:xfrm>
          <a:prstGeom prst="rect">
            <a:avLst/>
          </a:prstGeom>
        </p:spPr>
        <p:txBody>
          <a:bodyPr vert="horz" wrap="square" lIns="0" tIns="16510" rIns="0" bIns="0" rtlCol="0">
            <a:spAutoFit/>
          </a:bodyPr>
          <a:lstStyle/>
          <a:p>
            <a:pPr marL="12700">
              <a:lnSpc>
                <a:spcPct val="100000"/>
              </a:lnSpc>
              <a:spcBef>
                <a:spcPts val="130"/>
              </a:spcBef>
            </a:pPr>
            <a:r>
              <a:rPr sz="1150" b="1" spc="-30" dirty="0">
                <a:latin typeface="Times New Roman"/>
                <a:cs typeface="Times New Roman"/>
              </a:rPr>
              <a:t>Yönü</a:t>
            </a:r>
            <a:endParaRPr sz="1150">
              <a:latin typeface="Times New Roman"/>
              <a:cs typeface="Times New Roman"/>
            </a:endParaRPr>
          </a:p>
        </p:txBody>
      </p:sp>
      <p:sp>
        <p:nvSpPr>
          <p:cNvPr id="54" name="object 54"/>
          <p:cNvSpPr txBox="1"/>
          <p:nvPr/>
        </p:nvSpPr>
        <p:spPr>
          <a:xfrm>
            <a:off x="3474775" y="2747258"/>
            <a:ext cx="527685" cy="313690"/>
          </a:xfrm>
          <a:prstGeom prst="rect">
            <a:avLst/>
          </a:prstGeom>
        </p:spPr>
        <p:txBody>
          <a:bodyPr vert="horz" wrap="square" lIns="0" tIns="17145" rIns="0" bIns="0" rtlCol="0">
            <a:spAutoFit/>
          </a:bodyPr>
          <a:lstStyle/>
          <a:p>
            <a:pPr marL="12700">
              <a:lnSpc>
                <a:spcPct val="100000"/>
              </a:lnSpc>
              <a:spcBef>
                <a:spcPts val="135"/>
              </a:spcBef>
            </a:pPr>
            <a:r>
              <a:rPr sz="1850" b="1" spc="-85" dirty="0">
                <a:latin typeface="Times New Roman"/>
                <a:cs typeface="Times New Roman"/>
              </a:rPr>
              <a:t>ÇY-</a:t>
            </a:r>
            <a:r>
              <a:rPr sz="1850" b="1" spc="-50" dirty="0">
                <a:latin typeface="Times New Roman"/>
                <a:cs typeface="Times New Roman"/>
              </a:rPr>
              <a:t>2</a:t>
            </a:r>
            <a:endParaRPr sz="1850">
              <a:latin typeface="Times New Roman"/>
              <a:cs typeface="Times New Roman"/>
            </a:endParaRPr>
          </a:p>
        </p:txBody>
      </p:sp>
      <p:grpSp>
        <p:nvGrpSpPr>
          <p:cNvPr id="55" name="object 55"/>
          <p:cNvGrpSpPr/>
          <p:nvPr/>
        </p:nvGrpSpPr>
        <p:grpSpPr>
          <a:xfrm>
            <a:off x="764072" y="672013"/>
            <a:ext cx="392430" cy="135255"/>
            <a:chOff x="764072" y="672013"/>
            <a:chExt cx="392430" cy="135255"/>
          </a:xfrm>
        </p:grpSpPr>
        <p:sp>
          <p:nvSpPr>
            <p:cNvPr id="56" name="object 56"/>
            <p:cNvSpPr/>
            <p:nvPr/>
          </p:nvSpPr>
          <p:spPr>
            <a:xfrm>
              <a:off x="764072" y="739476"/>
              <a:ext cx="227329" cy="0"/>
            </a:xfrm>
            <a:custGeom>
              <a:avLst/>
              <a:gdLst/>
              <a:ahLst/>
              <a:cxnLst/>
              <a:rect l="l" t="t" r="r" b="b"/>
              <a:pathLst>
                <a:path w="227330">
                  <a:moveTo>
                    <a:pt x="0" y="0"/>
                  </a:moveTo>
                  <a:lnTo>
                    <a:pt x="227156" y="0"/>
                  </a:lnTo>
                </a:path>
              </a:pathLst>
            </a:custGeom>
            <a:ln w="22487">
              <a:solidFill>
                <a:srgbClr val="FF0000"/>
              </a:solidFill>
            </a:ln>
          </p:spPr>
          <p:txBody>
            <a:bodyPr wrap="square" lIns="0" tIns="0" rIns="0" bIns="0" rtlCol="0"/>
            <a:lstStyle/>
            <a:p>
              <a:endParaRPr/>
            </a:p>
          </p:txBody>
        </p:sp>
        <p:sp>
          <p:nvSpPr>
            <p:cNvPr id="57" name="object 57"/>
            <p:cNvSpPr/>
            <p:nvPr/>
          </p:nvSpPr>
          <p:spPr>
            <a:xfrm>
              <a:off x="991229" y="672013"/>
              <a:ext cx="165735" cy="135255"/>
            </a:xfrm>
            <a:custGeom>
              <a:avLst/>
              <a:gdLst/>
              <a:ahLst/>
              <a:cxnLst/>
              <a:rect l="l" t="t" r="r" b="b"/>
              <a:pathLst>
                <a:path w="165734" h="135254">
                  <a:moveTo>
                    <a:pt x="0" y="0"/>
                  </a:moveTo>
                  <a:lnTo>
                    <a:pt x="0" y="134926"/>
                  </a:lnTo>
                  <a:lnTo>
                    <a:pt x="165204" y="67463"/>
                  </a:lnTo>
                  <a:lnTo>
                    <a:pt x="0" y="0"/>
                  </a:lnTo>
                  <a:close/>
                </a:path>
              </a:pathLst>
            </a:custGeom>
            <a:solidFill>
              <a:srgbClr val="FF0000"/>
            </a:solidFill>
          </p:spPr>
          <p:txBody>
            <a:bodyPr wrap="square" lIns="0" tIns="0" rIns="0" bIns="0" rtlCol="0"/>
            <a:lstStyle/>
            <a:p>
              <a:endParaRPr/>
            </a:p>
          </p:txBody>
        </p:sp>
      </p:grpSp>
      <p:sp>
        <p:nvSpPr>
          <p:cNvPr id="58" name="object 58"/>
          <p:cNvSpPr txBox="1"/>
          <p:nvPr/>
        </p:nvSpPr>
        <p:spPr>
          <a:xfrm>
            <a:off x="823759" y="671317"/>
            <a:ext cx="175895" cy="529590"/>
          </a:xfrm>
          <a:prstGeom prst="rect">
            <a:avLst/>
          </a:prstGeom>
        </p:spPr>
        <p:txBody>
          <a:bodyPr vert="horz" wrap="square" lIns="0" tIns="13335" rIns="0" bIns="0" rtlCol="0">
            <a:spAutoFit/>
          </a:bodyPr>
          <a:lstStyle/>
          <a:p>
            <a:pPr marL="12700">
              <a:lnSpc>
                <a:spcPct val="100000"/>
              </a:lnSpc>
              <a:spcBef>
                <a:spcPts val="105"/>
              </a:spcBef>
            </a:pPr>
            <a:r>
              <a:rPr sz="3300" b="1" spc="-60" dirty="0">
                <a:solidFill>
                  <a:srgbClr val="FF0000"/>
                </a:solidFill>
                <a:latin typeface="Times New Roman"/>
                <a:cs typeface="Times New Roman"/>
              </a:rPr>
              <a:t>I</a:t>
            </a:r>
            <a:endParaRPr sz="3300">
              <a:latin typeface="Times New Roman"/>
              <a:cs typeface="Times New Roman"/>
            </a:endParaRPr>
          </a:p>
        </p:txBody>
      </p:sp>
      <p:sp>
        <p:nvSpPr>
          <p:cNvPr id="61" name="object 61"/>
          <p:cNvSpPr txBox="1">
            <a:spLocks noGrp="1"/>
          </p:cNvSpPr>
          <p:nvPr>
            <p:ph type="sldNum" sz="quarter" idx="7"/>
          </p:nvPr>
        </p:nvSpPr>
        <p:spPr>
          <a:prstGeom prst="rect">
            <a:avLst/>
          </a:prstGeom>
        </p:spPr>
        <p:txBody>
          <a:bodyPr vert="horz" wrap="square" lIns="0" tIns="41528" rIns="0" bIns="0" rtlCol="0">
            <a:spAutoFit/>
          </a:bodyPr>
          <a:lstStyle/>
          <a:p>
            <a:pPr marL="141605">
              <a:lnSpc>
                <a:spcPts val="2380"/>
              </a:lnSpc>
            </a:pPr>
            <a:fld id="{81D60167-4931-47E6-BA6A-407CBD079E47}" type="slidenum">
              <a:rPr spc="-25" dirty="0"/>
              <a:t>42</a:t>
            </a:fld>
            <a:endParaRPr spc="-25" dirty="0"/>
          </a:p>
        </p:txBody>
      </p:sp>
      <p:sp>
        <p:nvSpPr>
          <p:cNvPr id="59" name="object 59"/>
          <p:cNvSpPr txBox="1"/>
          <p:nvPr/>
        </p:nvSpPr>
        <p:spPr>
          <a:xfrm>
            <a:off x="1757718" y="2714306"/>
            <a:ext cx="527050" cy="313690"/>
          </a:xfrm>
          <a:prstGeom prst="rect">
            <a:avLst/>
          </a:prstGeom>
        </p:spPr>
        <p:txBody>
          <a:bodyPr vert="horz" wrap="square" lIns="0" tIns="17145" rIns="0" bIns="0" rtlCol="0">
            <a:spAutoFit/>
          </a:bodyPr>
          <a:lstStyle/>
          <a:p>
            <a:pPr marL="12700">
              <a:lnSpc>
                <a:spcPct val="100000"/>
              </a:lnSpc>
              <a:spcBef>
                <a:spcPts val="135"/>
              </a:spcBef>
            </a:pPr>
            <a:r>
              <a:rPr sz="1850" b="1" spc="-80" dirty="0">
                <a:latin typeface="Times New Roman"/>
                <a:cs typeface="Times New Roman"/>
              </a:rPr>
              <a:t>ÇY-</a:t>
            </a:r>
            <a:r>
              <a:rPr sz="1850" b="1" spc="-50" dirty="0">
                <a:latin typeface="Times New Roman"/>
                <a:cs typeface="Times New Roman"/>
              </a:rPr>
              <a:t>1</a:t>
            </a:r>
            <a:endParaRPr sz="1850">
              <a:latin typeface="Times New Roman"/>
              <a:cs typeface="Times New Roman"/>
            </a:endParaRPr>
          </a:p>
        </p:txBody>
      </p:sp>
      <p:sp>
        <p:nvSpPr>
          <p:cNvPr id="60" name="object 60"/>
          <p:cNvSpPr txBox="1"/>
          <p:nvPr/>
        </p:nvSpPr>
        <p:spPr>
          <a:xfrm>
            <a:off x="3094253" y="1457501"/>
            <a:ext cx="910590" cy="595630"/>
          </a:xfrm>
          <a:prstGeom prst="rect">
            <a:avLst/>
          </a:prstGeom>
        </p:spPr>
        <p:txBody>
          <a:bodyPr vert="horz" wrap="square" lIns="0" tIns="90170" rIns="0" bIns="0" rtlCol="0">
            <a:spAutoFit/>
          </a:bodyPr>
          <a:lstStyle/>
          <a:p>
            <a:pPr marL="561340" marR="5080" indent="-549275">
              <a:lnSpc>
                <a:spcPct val="82800"/>
              </a:lnSpc>
              <a:spcBef>
                <a:spcPts val="710"/>
              </a:spcBef>
              <a:tabLst>
                <a:tab pos="546100" algn="l"/>
              </a:tabLst>
            </a:pPr>
            <a:r>
              <a:rPr sz="2800" spc="-50" dirty="0">
                <a:solidFill>
                  <a:srgbClr val="FF0000"/>
                </a:solidFill>
                <a:latin typeface="Calibri"/>
                <a:cs typeface="Calibri"/>
              </a:rPr>
              <a:t>-</a:t>
            </a:r>
            <a:r>
              <a:rPr sz="2800" dirty="0">
                <a:solidFill>
                  <a:srgbClr val="FF0000"/>
                </a:solidFill>
                <a:latin typeface="Calibri"/>
                <a:cs typeface="Calibri"/>
              </a:rPr>
              <a:t>	</a:t>
            </a:r>
            <a:r>
              <a:rPr sz="1150" b="1" spc="-50" dirty="0">
                <a:latin typeface="Times New Roman"/>
                <a:cs typeface="Times New Roman"/>
              </a:rPr>
              <a:t>Çevre </a:t>
            </a:r>
            <a:r>
              <a:rPr sz="1150" b="1" spc="-25" dirty="0">
                <a:latin typeface="Times New Roman"/>
                <a:cs typeface="Times New Roman"/>
              </a:rPr>
              <a:t>Yönü</a:t>
            </a:r>
            <a:endParaRPr sz="1150">
              <a:latin typeface="Times New Roman"/>
              <a:cs typeface="Times New Roman"/>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480999" y="1021964"/>
            <a:ext cx="434340" cy="697230"/>
          </a:xfrm>
          <a:custGeom>
            <a:avLst/>
            <a:gdLst/>
            <a:ahLst/>
            <a:cxnLst/>
            <a:rect l="l" t="t" r="r" b="b"/>
            <a:pathLst>
              <a:path w="434340" h="697230">
                <a:moveTo>
                  <a:pt x="433790" y="0"/>
                </a:moveTo>
                <a:lnTo>
                  <a:pt x="0" y="0"/>
                </a:lnTo>
                <a:lnTo>
                  <a:pt x="0" y="697060"/>
                </a:lnTo>
              </a:path>
            </a:pathLst>
          </a:custGeom>
          <a:ln w="29355">
            <a:solidFill>
              <a:srgbClr val="000000"/>
            </a:solidFill>
          </a:ln>
        </p:spPr>
        <p:txBody>
          <a:bodyPr wrap="square" lIns="0" tIns="0" rIns="0" bIns="0" rtlCol="0"/>
          <a:lstStyle/>
          <a:p>
            <a:endParaRPr/>
          </a:p>
        </p:txBody>
      </p:sp>
      <p:sp>
        <p:nvSpPr>
          <p:cNvPr id="3" name="object 3"/>
          <p:cNvSpPr/>
          <p:nvPr/>
        </p:nvSpPr>
        <p:spPr>
          <a:xfrm>
            <a:off x="1988938" y="1021964"/>
            <a:ext cx="207010" cy="697230"/>
          </a:xfrm>
          <a:custGeom>
            <a:avLst/>
            <a:gdLst/>
            <a:ahLst/>
            <a:cxnLst/>
            <a:rect l="l" t="t" r="r" b="b"/>
            <a:pathLst>
              <a:path w="207010" h="697230">
                <a:moveTo>
                  <a:pt x="206567" y="0"/>
                </a:moveTo>
                <a:lnTo>
                  <a:pt x="0" y="0"/>
                </a:lnTo>
              </a:path>
              <a:path w="207010" h="697230">
                <a:moveTo>
                  <a:pt x="206567" y="0"/>
                </a:moveTo>
                <a:lnTo>
                  <a:pt x="206567" y="697060"/>
                </a:lnTo>
              </a:path>
            </a:pathLst>
          </a:custGeom>
          <a:ln w="29916">
            <a:solidFill>
              <a:srgbClr val="000000"/>
            </a:solidFill>
          </a:ln>
        </p:spPr>
        <p:txBody>
          <a:bodyPr wrap="square" lIns="0" tIns="0" rIns="0" bIns="0" rtlCol="0"/>
          <a:lstStyle/>
          <a:p>
            <a:endParaRPr/>
          </a:p>
        </p:txBody>
      </p:sp>
      <p:sp>
        <p:nvSpPr>
          <p:cNvPr id="4" name="object 4"/>
          <p:cNvSpPr/>
          <p:nvPr/>
        </p:nvSpPr>
        <p:spPr>
          <a:xfrm>
            <a:off x="480999" y="2416144"/>
            <a:ext cx="1715135" cy="472440"/>
          </a:xfrm>
          <a:custGeom>
            <a:avLst/>
            <a:gdLst/>
            <a:ahLst/>
            <a:cxnLst/>
            <a:rect l="l" t="t" r="r" b="b"/>
            <a:pathLst>
              <a:path w="1715135" h="472439">
                <a:moveTo>
                  <a:pt x="1714506" y="472242"/>
                </a:moveTo>
                <a:lnTo>
                  <a:pt x="0" y="472242"/>
                </a:lnTo>
                <a:lnTo>
                  <a:pt x="0" y="0"/>
                </a:lnTo>
              </a:path>
              <a:path w="1715135" h="472439">
                <a:moveTo>
                  <a:pt x="1714506" y="472242"/>
                </a:moveTo>
                <a:lnTo>
                  <a:pt x="1714506" y="0"/>
                </a:lnTo>
              </a:path>
            </a:pathLst>
          </a:custGeom>
          <a:ln w="29916">
            <a:solidFill>
              <a:srgbClr val="000000"/>
            </a:solidFill>
          </a:ln>
        </p:spPr>
        <p:txBody>
          <a:bodyPr wrap="square" lIns="0" tIns="0" rIns="0" bIns="0" rtlCol="0"/>
          <a:lstStyle/>
          <a:p>
            <a:endParaRPr/>
          </a:p>
        </p:txBody>
      </p:sp>
      <p:sp>
        <p:nvSpPr>
          <p:cNvPr id="5" name="object 5"/>
          <p:cNvSpPr/>
          <p:nvPr/>
        </p:nvSpPr>
        <p:spPr>
          <a:xfrm>
            <a:off x="2195505" y="1021964"/>
            <a:ext cx="1941830" cy="697230"/>
          </a:xfrm>
          <a:custGeom>
            <a:avLst/>
            <a:gdLst/>
            <a:ahLst/>
            <a:cxnLst/>
            <a:rect l="l" t="t" r="r" b="b"/>
            <a:pathLst>
              <a:path w="1941829" h="697230">
                <a:moveTo>
                  <a:pt x="1074148" y="0"/>
                </a:moveTo>
                <a:lnTo>
                  <a:pt x="1074148" y="697060"/>
                </a:lnTo>
              </a:path>
              <a:path w="1941829" h="697230">
                <a:moveTo>
                  <a:pt x="0" y="0"/>
                </a:moveTo>
                <a:lnTo>
                  <a:pt x="1074148" y="0"/>
                </a:lnTo>
                <a:lnTo>
                  <a:pt x="1941730" y="0"/>
                </a:lnTo>
              </a:path>
            </a:pathLst>
          </a:custGeom>
          <a:ln w="29916">
            <a:solidFill>
              <a:srgbClr val="000000"/>
            </a:solidFill>
          </a:ln>
        </p:spPr>
        <p:txBody>
          <a:bodyPr wrap="square" lIns="0" tIns="0" rIns="0" bIns="0" rtlCol="0"/>
          <a:lstStyle/>
          <a:p>
            <a:endParaRPr/>
          </a:p>
        </p:txBody>
      </p:sp>
      <p:sp>
        <p:nvSpPr>
          <p:cNvPr id="6" name="object 6"/>
          <p:cNvSpPr/>
          <p:nvPr/>
        </p:nvSpPr>
        <p:spPr>
          <a:xfrm>
            <a:off x="2195505" y="2416144"/>
            <a:ext cx="1941830" cy="472440"/>
          </a:xfrm>
          <a:custGeom>
            <a:avLst/>
            <a:gdLst/>
            <a:ahLst/>
            <a:cxnLst/>
            <a:rect l="l" t="t" r="r" b="b"/>
            <a:pathLst>
              <a:path w="1941829" h="472439">
                <a:moveTo>
                  <a:pt x="1074148" y="472242"/>
                </a:moveTo>
                <a:lnTo>
                  <a:pt x="1074148" y="0"/>
                </a:lnTo>
              </a:path>
              <a:path w="1941829" h="472439">
                <a:moveTo>
                  <a:pt x="0" y="472242"/>
                </a:moveTo>
                <a:lnTo>
                  <a:pt x="1074148" y="472242"/>
                </a:lnTo>
                <a:lnTo>
                  <a:pt x="1941730" y="472242"/>
                </a:lnTo>
              </a:path>
            </a:pathLst>
          </a:custGeom>
          <a:ln w="29916">
            <a:solidFill>
              <a:srgbClr val="000000"/>
            </a:solidFill>
          </a:ln>
        </p:spPr>
        <p:txBody>
          <a:bodyPr wrap="square" lIns="0" tIns="0" rIns="0" bIns="0" rtlCol="0"/>
          <a:lstStyle/>
          <a:p>
            <a:endParaRPr/>
          </a:p>
        </p:txBody>
      </p:sp>
      <p:sp>
        <p:nvSpPr>
          <p:cNvPr id="7" name="object 7"/>
          <p:cNvSpPr/>
          <p:nvPr/>
        </p:nvSpPr>
        <p:spPr>
          <a:xfrm>
            <a:off x="171148" y="1966389"/>
            <a:ext cx="640715" cy="0"/>
          </a:xfrm>
          <a:custGeom>
            <a:avLst/>
            <a:gdLst/>
            <a:ahLst/>
            <a:cxnLst/>
            <a:rect l="l" t="t" r="r" b="b"/>
            <a:pathLst>
              <a:path w="640715">
                <a:moveTo>
                  <a:pt x="640357" y="0"/>
                </a:moveTo>
                <a:lnTo>
                  <a:pt x="0" y="0"/>
                </a:lnTo>
              </a:path>
            </a:pathLst>
          </a:custGeom>
          <a:ln w="31186">
            <a:solidFill>
              <a:srgbClr val="000000"/>
            </a:solidFill>
          </a:ln>
        </p:spPr>
        <p:txBody>
          <a:bodyPr wrap="square" lIns="0" tIns="0" rIns="0" bIns="0" rtlCol="0"/>
          <a:lstStyle/>
          <a:p>
            <a:endParaRPr/>
          </a:p>
        </p:txBody>
      </p:sp>
      <p:sp>
        <p:nvSpPr>
          <p:cNvPr id="8" name="object 8"/>
          <p:cNvSpPr/>
          <p:nvPr/>
        </p:nvSpPr>
        <p:spPr>
          <a:xfrm>
            <a:off x="377715" y="2078828"/>
            <a:ext cx="207010" cy="113030"/>
          </a:xfrm>
          <a:custGeom>
            <a:avLst/>
            <a:gdLst/>
            <a:ahLst/>
            <a:cxnLst/>
            <a:rect l="l" t="t" r="r" b="b"/>
            <a:pathLst>
              <a:path w="207009" h="113030">
                <a:moveTo>
                  <a:pt x="206567" y="0"/>
                </a:moveTo>
                <a:lnTo>
                  <a:pt x="0" y="0"/>
                </a:lnTo>
              </a:path>
              <a:path w="207009" h="113030">
                <a:moveTo>
                  <a:pt x="103283" y="0"/>
                </a:moveTo>
                <a:lnTo>
                  <a:pt x="103283" y="112438"/>
                </a:lnTo>
              </a:path>
            </a:pathLst>
          </a:custGeom>
          <a:ln w="29916">
            <a:solidFill>
              <a:srgbClr val="000000"/>
            </a:solidFill>
          </a:ln>
        </p:spPr>
        <p:txBody>
          <a:bodyPr wrap="square" lIns="0" tIns="0" rIns="0" bIns="0" rtlCol="0"/>
          <a:lstStyle/>
          <a:p>
            <a:endParaRPr/>
          </a:p>
        </p:txBody>
      </p:sp>
      <p:sp>
        <p:nvSpPr>
          <p:cNvPr id="9" name="object 9"/>
          <p:cNvSpPr/>
          <p:nvPr/>
        </p:nvSpPr>
        <p:spPr>
          <a:xfrm>
            <a:off x="480999" y="1719024"/>
            <a:ext cx="0" cy="247650"/>
          </a:xfrm>
          <a:custGeom>
            <a:avLst/>
            <a:gdLst/>
            <a:ahLst/>
            <a:cxnLst/>
            <a:rect l="l" t="t" r="r" b="b"/>
            <a:pathLst>
              <a:path h="247650">
                <a:moveTo>
                  <a:pt x="0" y="0"/>
                </a:moveTo>
                <a:lnTo>
                  <a:pt x="0" y="247365"/>
                </a:lnTo>
              </a:path>
            </a:pathLst>
          </a:custGeom>
          <a:ln w="28646">
            <a:solidFill>
              <a:srgbClr val="000000"/>
            </a:solidFill>
          </a:ln>
        </p:spPr>
        <p:txBody>
          <a:bodyPr wrap="square" lIns="0" tIns="0" rIns="0" bIns="0" rtlCol="0"/>
          <a:lstStyle/>
          <a:p>
            <a:endParaRPr/>
          </a:p>
        </p:txBody>
      </p:sp>
      <p:sp>
        <p:nvSpPr>
          <p:cNvPr id="10" name="object 10"/>
          <p:cNvSpPr/>
          <p:nvPr/>
        </p:nvSpPr>
        <p:spPr>
          <a:xfrm>
            <a:off x="480999" y="2191267"/>
            <a:ext cx="0" cy="225425"/>
          </a:xfrm>
          <a:custGeom>
            <a:avLst/>
            <a:gdLst/>
            <a:ahLst/>
            <a:cxnLst/>
            <a:rect l="l" t="t" r="r" b="b"/>
            <a:pathLst>
              <a:path h="225425">
                <a:moveTo>
                  <a:pt x="0" y="224877"/>
                </a:moveTo>
                <a:lnTo>
                  <a:pt x="0" y="0"/>
                </a:lnTo>
              </a:path>
            </a:pathLst>
          </a:custGeom>
          <a:ln w="28646">
            <a:solidFill>
              <a:srgbClr val="000000"/>
            </a:solidFill>
          </a:ln>
        </p:spPr>
        <p:txBody>
          <a:bodyPr wrap="square" lIns="0" tIns="0" rIns="0" bIns="0" rtlCol="0"/>
          <a:lstStyle/>
          <a:p>
            <a:endParaRPr/>
          </a:p>
        </p:txBody>
      </p:sp>
      <p:sp>
        <p:nvSpPr>
          <p:cNvPr id="11" name="object 11"/>
          <p:cNvSpPr txBox="1"/>
          <p:nvPr/>
        </p:nvSpPr>
        <p:spPr>
          <a:xfrm>
            <a:off x="887547" y="1768919"/>
            <a:ext cx="202565" cy="372110"/>
          </a:xfrm>
          <a:prstGeom prst="rect">
            <a:avLst/>
          </a:prstGeom>
        </p:spPr>
        <p:txBody>
          <a:bodyPr vert="horz" wrap="square" lIns="0" tIns="15240" rIns="0" bIns="0" rtlCol="0">
            <a:spAutoFit/>
          </a:bodyPr>
          <a:lstStyle/>
          <a:p>
            <a:pPr marL="12700">
              <a:lnSpc>
                <a:spcPct val="100000"/>
              </a:lnSpc>
              <a:spcBef>
                <a:spcPts val="120"/>
              </a:spcBef>
            </a:pPr>
            <a:r>
              <a:rPr sz="2250" spc="-55" dirty="0">
                <a:latin typeface="Microsoft Sans Serif"/>
                <a:cs typeface="Microsoft Sans Serif"/>
              </a:rPr>
              <a:t>E</a:t>
            </a:r>
            <a:endParaRPr sz="2250">
              <a:latin typeface="Microsoft Sans Serif"/>
              <a:cs typeface="Microsoft Sans Serif"/>
            </a:endParaRPr>
          </a:p>
        </p:txBody>
      </p:sp>
      <p:sp>
        <p:nvSpPr>
          <p:cNvPr id="12" name="object 12"/>
          <p:cNvSpPr txBox="1"/>
          <p:nvPr/>
        </p:nvSpPr>
        <p:spPr>
          <a:xfrm>
            <a:off x="692355" y="2097789"/>
            <a:ext cx="592455" cy="385445"/>
          </a:xfrm>
          <a:prstGeom prst="rect">
            <a:avLst/>
          </a:prstGeom>
        </p:spPr>
        <p:txBody>
          <a:bodyPr vert="horz" wrap="square" lIns="0" tIns="13970" rIns="0" bIns="0" rtlCol="0">
            <a:spAutoFit/>
          </a:bodyPr>
          <a:lstStyle/>
          <a:p>
            <a:pPr marL="12700">
              <a:lnSpc>
                <a:spcPct val="100000"/>
              </a:lnSpc>
              <a:spcBef>
                <a:spcPts val="110"/>
              </a:spcBef>
            </a:pPr>
            <a:r>
              <a:rPr sz="2350" spc="-110" dirty="0">
                <a:latin typeface="Microsoft Sans Serif"/>
                <a:cs typeface="Microsoft Sans Serif"/>
              </a:rPr>
              <a:t>10</a:t>
            </a:r>
            <a:r>
              <a:rPr sz="2350" spc="-50" dirty="0">
                <a:latin typeface="Microsoft Sans Serif"/>
                <a:cs typeface="Microsoft Sans Serif"/>
              </a:rPr>
              <a:t> V</a:t>
            </a:r>
            <a:endParaRPr sz="2350">
              <a:latin typeface="Microsoft Sans Serif"/>
              <a:cs typeface="Microsoft Sans Serif"/>
            </a:endParaRPr>
          </a:p>
        </p:txBody>
      </p:sp>
      <p:grpSp>
        <p:nvGrpSpPr>
          <p:cNvPr id="13" name="object 13"/>
          <p:cNvGrpSpPr/>
          <p:nvPr/>
        </p:nvGrpSpPr>
        <p:grpSpPr>
          <a:xfrm>
            <a:off x="914790" y="916434"/>
            <a:ext cx="1074420" cy="211454"/>
            <a:chOff x="914790" y="916434"/>
            <a:chExt cx="1074420" cy="211454"/>
          </a:xfrm>
        </p:grpSpPr>
        <p:sp>
          <p:nvSpPr>
            <p:cNvPr id="14" name="object 14"/>
            <p:cNvSpPr/>
            <p:nvPr/>
          </p:nvSpPr>
          <p:spPr>
            <a:xfrm>
              <a:off x="1121357" y="931953"/>
              <a:ext cx="661035" cy="180340"/>
            </a:xfrm>
            <a:custGeom>
              <a:avLst/>
              <a:gdLst/>
              <a:ahLst/>
              <a:cxnLst/>
              <a:rect l="l" t="t" r="r" b="b"/>
              <a:pathLst>
                <a:path w="661035" h="180340">
                  <a:moveTo>
                    <a:pt x="661014" y="0"/>
                  </a:moveTo>
                  <a:lnTo>
                    <a:pt x="0" y="0"/>
                  </a:lnTo>
                  <a:lnTo>
                    <a:pt x="0" y="179901"/>
                  </a:lnTo>
                  <a:lnTo>
                    <a:pt x="661014" y="179902"/>
                  </a:lnTo>
                  <a:lnTo>
                    <a:pt x="661014" y="0"/>
                  </a:lnTo>
                  <a:close/>
                </a:path>
              </a:pathLst>
            </a:custGeom>
            <a:solidFill>
              <a:srgbClr val="82B4E0"/>
            </a:solidFill>
          </p:spPr>
          <p:txBody>
            <a:bodyPr wrap="square" lIns="0" tIns="0" rIns="0" bIns="0" rtlCol="0"/>
            <a:lstStyle/>
            <a:p>
              <a:endParaRPr/>
            </a:p>
          </p:txBody>
        </p:sp>
        <p:sp>
          <p:nvSpPr>
            <p:cNvPr id="15" name="object 15"/>
            <p:cNvSpPr/>
            <p:nvPr/>
          </p:nvSpPr>
          <p:spPr>
            <a:xfrm>
              <a:off x="914790" y="931953"/>
              <a:ext cx="1074420" cy="180340"/>
            </a:xfrm>
            <a:custGeom>
              <a:avLst/>
              <a:gdLst/>
              <a:ahLst/>
              <a:cxnLst/>
              <a:rect l="l" t="t" r="r" b="b"/>
              <a:pathLst>
                <a:path w="1074420" h="180340">
                  <a:moveTo>
                    <a:pt x="206567" y="179901"/>
                  </a:moveTo>
                  <a:lnTo>
                    <a:pt x="867581" y="179902"/>
                  </a:lnTo>
                  <a:lnTo>
                    <a:pt x="867581" y="0"/>
                  </a:lnTo>
                  <a:lnTo>
                    <a:pt x="206567" y="0"/>
                  </a:lnTo>
                  <a:lnTo>
                    <a:pt x="206567" y="179901"/>
                  </a:lnTo>
                  <a:close/>
                </a:path>
                <a:path w="1074420" h="180340">
                  <a:moveTo>
                    <a:pt x="0" y="90010"/>
                  </a:moveTo>
                  <a:lnTo>
                    <a:pt x="206567" y="90010"/>
                  </a:lnTo>
                </a:path>
                <a:path w="1074420" h="180340">
                  <a:moveTo>
                    <a:pt x="1074148" y="90010"/>
                  </a:moveTo>
                  <a:lnTo>
                    <a:pt x="867581" y="90010"/>
                  </a:lnTo>
                </a:path>
              </a:pathLst>
            </a:custGeom>
            <a:ln w="29916">
              <a:solidFill>
                <a:srgbClr val="000000"/>
              </a:solidFill>
            </a:ln>
          </p:spPr>
          <p:txBody>
            <a:bodyPr wrap="square" lIns="0" tIns="0" rIns="0" bIns="0" rtlCol="0"/>
            <a:lstStyle/>
            <a:p>
              <a:endParaRPr/>
            </a:p>
          </p:txBody>
        </p:sp>
      </p:grpSp>
      <p:sp>
        <p:nvSpPr>
          <p:cNvPr id="16" name="object 16"/>
          <p:cNvSpPr txBox="1"/>
          <p:nvPr/>
        </p:nvSpPr>
        <p:spPr>
          <a:xfrm>
            <a:off x="1243256" y="565465"/>
            <a:ext cx="217170" cy="372110"/>
          </a:xfrm>
          <a:prstGeom prst="rect">
            <a:avLst/>
          </a:prstGeom>
        </p:spPr>
        <p:txBody>
          <a:bodyPr vert="horz" wrap="square" lIns="0" tIns="15240" rIns="0" bIns="0" rtlCol="0">
            <a:spAutoFit/>
          </a:bodyPr>
          <a:lstStyle/>
          <a:p>
            <a:pPr marL="12700">
              <a:lnSpc>
                <a:spcPct val="100000"/>
              </a:lnSpc>
              <a:spcBef>
                <a:spcPts val="120"/>
              </a:spcBef>
            </a:pPr>
            <a:r>
              <a:rPr sz="2250" spc="-65" dirty="0">
                <a:latin typeface="Microsoft Sans Serif"/>
                <a:cs typeface="Microsoft Sans Serif"/>
              </a:rPr>
              <a:t>R</a:t>
            </a:r>
            <a:endParaRPr sz="2250">
              <a:latin typeface="Microsoft Sans Serif"/>
              <a:cs typeface="Microsoft Sans Serif"/>
            </a:endParaRPr>
          </a:p>
        </p:txBody>
      </p:sp>
      <p:sp>
        <p:nvSpPr>
          <p:cNvPr id="17" name="object 17"/>
          <p:cNvSpPr txBox="1"/>
          <p:nvPr/>
        </p:nvSpPr>
        <p:spPr>
          <a:xfrm>
            <a:off x="1165614" y="1077894"/>
            <a:ext cx="592455" cy="385445"/>
          </a:xfrm>
          <a:prstGeom prst="rect">
            <a:avLst/>
          </a:prstGeom>
        </p:spPr>
        <p:txBody>
          <a:bodyPr vert="horz" wrap="square" lIns="0" tIns="13970" rIns="0" bIns="0" rtlCol="0">
            <a:spAutoFit/>
          </a:bodyPr>
          <a:lstStyle/>
          <a:p>
            <a:pPr marL="12700">
              <a:lnSpc>
                <a:spcPct val="100000"/>
              </a:lnSpc>
              <a:spcBef>
                <a:spcPts val="110"/>
              </a:spcBef>
            </a:pPr>
            <a:r>
              <a:rPr sz="2350" spc="-90" dirty="0">
                <a:latin typeface="Microsoft Sans Serif"/>
                <a:cs typeface="Microsoft Sans Serif"/>
              </a:rPr>
              <a:t>0,5K</a:t>
            </a:r>
            <a:endParaRPr sz="2350">
              <a:latin typeface="Microsoft Sans Serif"/>
              <a:cs typeface="Microsoft Sans Serif"/>
            </a:endParaRPr>
          </a:p>
        </p:txBody>
      </p:sp>
      <p:grpSp>
        <p:nvGrpSpPr>
          <p:cNvPr id="18" name="object 18"/>
          <p:cNvGrpSpPr/>
          <p:nvPr/>
        </p:nvGrpSpPr>
        <p:grpSpPr>
          <a:xfrm>
            <a:off x="1973580" y="1719024"/>
            <a:ext cx="464820" cy="697230"/>
            <a:chOff x="1973580" y="1719024"/>
            <a:chExt cx="464820" cy="697230"/>
          </a:xfrm>
        </p:grpSpPr>
        <p:sp>
          <p:nvSpPr>
            <p:cNvPr id="19" name="object 19"/>
            <p:cNvSpPr/>
            <p:nvPr/>
          </p:nvSpPr>
          <p:spPr>
            <a:xfrm>
              <a:off x="1988938" y="1966389"/>
              <a:ext cx="434340" cy="225425"/>
            </a:xfrm>
            <a:custGeom>
              <a:avLst/>
              <a:gdLst/>
              <a:ahLst/>
              <a:cxnLst/>
              <a:rect l="l" t="t" r="r" b="b"/>
              <a:pathLst>
                <a:path w="434339" h="225425">
                  <a:moveTo>
                    <a:pt x="433790" y="0"/>
                  </a:moveTo>
                  <a:lnTo>
                    <a:pt x="0" y="0"/>
                  </a:lnTo>
                  <a:lnTo>
                    <a:pt x="206567" y="224877"/>
                  </a:lnTo>
                  <a:lnTo>
                    <a:pt x="433790" y="0"/>
                  </a:lnTo>
                  <a:close/>
                </a:path>
              </a:pathLst>
            </a:custGeom>
            <a:solidFill>
              <a:srgbClr val="82B4E0"/>
            </a:solidFill>
          </p:spPr>
          <p:txBody>
            <a:bodyPr wrap="square" lIns="0" tIns="0" rIns="0" bIns="0" rtlCol="0"/>
            <a:lstStyle/>
            <a:p>
              <a:endParaRPr/>
            </a:p>
          </p:txBody>
        </p:sp>
        <p:sp>
          <p:nvSpPr>
            <p:cNvPr id="20" name="object 20"/>
            <p:cNvSpPr/>
            <p:nvPr/>
          </p:nvSpPr>
          <p:spPr>
            <a:xfrm>
              <a:off x="1988938" y="1719024"/>
              <a:ext cx="434340" cy="697230"/>
            </a:xfrm>
            <a:custGeom>
              <a:avLst/>
              <a:gdLst/>
              <a:ahLst/>
              <a:cxnLst/>
              <a:rect l="l" t="t" r="r" b="b"/>
              <a:pathLst>
                <a:path w="434339" h="697230">
                  <a:moveTo>
                    <a:pt x="433790" y="247365"/>
                  </a:moveTo>
                  <a:lnTo>
                    <a:pt x="0" y="247365"/>
                  </a:lnTo>
                  <a:lnTo>
                    <a:pt x="206567" y="472242"/>
                  </a:lnTo>
                  <a:lnTo>
                    <a:pt x="433790" y="247365"/>
                  </a:lnTo>
                  <a:close/>
                </a:path>
                <a:path w="434339" h="697230">
                  <a:moveTo>
                    <a:pt x="433790" y="472242"/>
                  </a:moveTo>
                  <a:lnTo>
                    <a:pt x="0" y="472242"/>
                  </a:lnTo>
                </a:path>
                <a:path w="434339" h="697230">
                  <a:moveTo>
                    <a:pt x="206567" y="0"/>
                  </a:moveTo>
                  <a:lnTo>
                    <a:pt x="206567" y="247365"/>
                  </a:lnTo>
                </a:path>
                <a:path w="434339" h="697230">
                  <a:moveTo>
                    <a:pt x="206567" y="697120"/>
                  </a:moveTo>
                  <a:lnTo>
                    <a:pt x="206567" y="472242"/>
                  </a:lnTo>
                </a:path>
              </a:pathLst>
            </a:custGeom>
            <a:ln w="29916">
              <a:solidFill>
                <a:srgbClr val="000000"/>
              </a:solidFill>
            </a:ln>
          </p:spPr>
          <p:txBody>
            <a:bodyPr wrap="square" lIns="0" tIns="0" rIns="0" bIns="0" rtlCol="0"/>
            <a:lstStyle/>
            <a:p>
              <a:endParaRPr/>
            </a:p>
          </p:txBody>
        </p:sp>
      </p:grpSp>
      <p:grpSp>
        <p:nvGrpSpPr>
          <p:cNvPr id="21" name="object 21"/>
          <p:cNvGrpSpPr/>
          <p:nvPr/>
        </p:nvGrpSpPr>
        <p:grpSpPr>
          <a:xfrm>
            <a:off x="3047729" y="1719024"/>
            <a:ext cx="464820" cy="697230"/>
            <a:chOff x="3047729" y="1719024"/>
            <a:chExt cx="464820" cy="697230"/>
          </a:xfrm>
        </p:grpSpPr>
        <p:sp>
          <p:nvSpPr>
            <p:cNvPr id="22" name="object 22"/>
            <p:cNvSpPr/>
            <p:nvPr/>
          </p:nvSpPr>
          <p:spPr>
            <a:xfrm>
              <a:off x="3063087" y="1966389"/>
              <a:ext cx="434340" cy="225425"/>
            </a:xfrm>
            <a:custGeom>
              <a:avLst/>
              <a:gdLst/>
              <a:ahLst/>
              <a:cxnLst/>
              <a:rect l="l" t="t" r="r" b="b"/>
              <a:pathLst>
                <a:path w="434339" h="225425">
                  <a:moveTo>
                    <a:pt x="433790" y="0"/>
                  </a:moveTo>
                  <a:lnTo>
                    <a:pt x="0" y="0"/>
                  </a:lnTo>
                  <a:lnTo>
                    <a:pt x="206567" y="224877"/>
                  </a:lnTo>
                  <a:lnTo>
                    <a:pt x="433790" y="0"/>
                  </a:lnTo>
                  <a:close/>
                </a:path>
              </a:pathLst>
            </a:custGeom>
            <a:solidFill>
              <a:srgbClr val="82B4E0"/>
            </a:solidFill>
          </p:spPr>
          <p:txBody>
            <a:bodyPr wrap="square" lIns="0" tIns="0" rIns="0" bIns="0" rtlCol="0"/>
            <a:lstStyle/>
            <a:p>
              <a:endParaRPr/>
            </a:p>
          </p:txBody>
        </p:sp>
        <p:sp>
          <p:nvSpPr>
            <p:cNvPr id="23" name="object 23"/>
            <p:cNvSpPr/>
            <p:nvPr/>
          </p:nvSpPr>
          <p:spPr>
            <a:xfrm>
              <a:off x="3063087" y="1719024"/>
              <a:ext cx="434340" cy="697230"/>
            </a:xfrm>
            <a:custGeom>
              <a:avLst/>
              <a:gdLst/>
              <a:ahLst/>
              <a:cxnLst/>
              <a:rect l="l" t="t" r="r" b="b"/>
              <a:pathLst>
                <a:path w="434339" h="697230">
                  <a:moveTo>
                    <a:pt x="433790" y="247365"/>
                  </a:moveTo>
                  <a:lnTo>
                    <a:pt x="0" y="247365"/>
                  </a:lnTo>
                  <a:lnTo>
                    <a:pt x="206567" y="472242"/>
                  </a:lnTo>
                  <a:lnTo>
                    <a:pt x="433790" y="247365"/>
                  </a:lnTo>
                  <a:close/>
                </a:path>
                <a:path w="434339" h="697230">
                  <a:moveTo>
                    <a:pt x="433790" y="472242"/>
                  </a:moveTo>
                  <a:lnTo>
                    <a:pt x="0" y="472242"/>
                  </a:lnTo>
                </a:path>
                <a:path w="434339" h="697230">
                  <a:moveTo>
                    <a:pt x="206567" y="0"/>
                  </a:moveTo>
                  <a:lnTo>
                    <a:pt x="206567" y="247365"/>
                  </a:lnTo>
                </a:path>
                <a:path w="434339" h="697230">
                  <a:moveTo>
                    <a:pt x="206567" y="697120"/>
                  </a:moveTo>
                  <a:lnTo>
                    <a:pt x="206567" y="472242"/>
                  </a:lnTo>
                </a:path>
              </a:pathLst>
            </a:custGeom>
            <a:ln w="29916">
              <a:solidFill>
                <a:srgbClr val="000000"/>
              </a:solidFill>
            </a:ln>
          </p:spPr>
          <p:txBody>
            <a:bodyPr wrap="square" lIns="0" tIns="0" rIns="0" bIns="0" rtlCol="0"/>
            <a:lstStyle/>
            <a:p>
              <a:endParaRPr/>
            </a:p>
          </p:txBody>
        </p:sp>
      </p:grpSp>
      <p:sp>
        <p:nvSpPr>
          <p:cNvPr id="24" name="object 24"/>
          <p:cNvSpPr txBox="1"/>
          <p:nvPr/>
        </p:nvSpPr>
        <p:spPr>
          <a:xfrm>
            <a:off x="2264716" y="2193286"/>
            <a:ext cx="1363345" cy="385445"/>
          </a:xfrm>
          <a:prstGeom prst="rect">
            <a:avLst/>
          </a:prstGeom>
        </p:spPr>
        <p:txBody>
          <a:bodyPr vert="horz" wrap="square" lIns="0" tIns="13970" rIns="0" bIns="0" rtlCol="0">
            <a:spAutoFit/>
          </a:bodyPr>
          <a:lstStyle/>
          <a:p>
            <a:pPr marL="12700">
              <a:lnSpc>
                <a:spcPct val="100000"/>
              </a:lnSpc>
              <a:spcBef>
                <a:spcPts val="110"/>
              </a:spcBef>
              <a:tabLst>
                <a:tab pos="1105535" algn="l"/>
              </a:tabLst>
            </a:pPr>
            <a:r>
              <a:rPr sz="2350" spc="-25" dirty="0">
                <a:latin typeface="Microsoft Sans Serif"/>
                <a:cs typeface="Microsoft Sans Serif"/>
              </a:rPr>
              <a:t>Si</a:t>
            </a:r>
            <a:r>
              <a:rPr sz="2350" dirty="0">
                <a:latin typeface="Microsoft Sans Serif"/>
                <a:cs typeface="Microsoft Sans Serif"/>
              </a:rPr>
              <a:t>	</a:t>
            </a:r>
            <a:r>
              <a:rPr sz="2350" spc="-70" dirty="0">
                <a:latin typeface="Microsoft Sans Serif"/>
                <a:cs typeface="Microsoft Sans Serif"/>
              </a:rPr>
              <a:t>Si</a:t>
            </a:r>
            <a:endParaRPr sz="2350">
              <a:latin typeface="Microsoft Sans Serif"/>
              <a:cs typeface="Microsoft Sans Serif"/>
            </a:endParaRPr>
          </a:p>
        </p:txBody>
      </p:sp>
      <p:pic>
        <p:nvPicPr>
          <p:cNvPr id="25" name="object 25"/>
          <p:cNvPicPr/>
          <p:nvPr/>
        </p:nvPicPr>
        <p:blipFill>
          <a:blip r:embed="rId2" cstate="print"/>
          <a:stretch>
            <a:fillRect/>
          </a:stretch>
        </p:blipFill>
        <p:spPr>
          <a:xfrm>
            <a:off x="2145100" y="960831"/>
            <a:ext cx="115848" cy="123465"/>
          </a:xfrm>
          <a:prstGeom prst="rect">
            <a:avLst/>
          </a:prstGeom>
        </p:spPr>
      </p:pic>
      <p:pic>
        <p:nvPicPr>
          <p:cNvPr id="26" name="object 26"/>
          <p:cNvPicPr/>
          <p:nvPr/>
        </p:nvPicPr>
        <p:blipFill>
          <a:blip r:embed="rId3" cstate="print"/>
          <a:stretch>
            <a:fillRect/>
          </a:stretch>
        </p:blipFill>
        <p:spPr>
          <a:xfrm>
            <a:off x="2145100" y="2831931"/>
            <a:ext cx="115848" cy="123465"/>
          </a:xfrm>
          <a:prstGeom prst="rect">
            <a:avLst/>
          </a:prstGeom>
        </p:spPr>
      </p:pic>
      <p:pic>
        <p:nvPicPr>
          <p:cNvPr id="27" name="object 27"/>
          <p:cNvPicPr/>
          <p:nvPr/>
        </p:nvPicPr>
        <p:blipFill>
          <a:blip r:embed="rId4" cstate="print"/>
          <a:stretch>
            <a:fillRect/>
          </a:stretch>
        </p:blipFill>
        <p:spPr>
          <a:xfrm>
            <a:off x="4078761" y="960831"/>
            <a:ext cx="115848" cy="123465"/>
          </a:xfrm>
          <a:prstGeom prst="rect">
            <a:avLst/>
          </a:prstGeom>
        </p:spPr>
      </p:pic>
      <p:pic>
        <p:nvPicPr>
          <p:cNvPr id="28" name="object 28"/>
          <p:cNvPicPr/>
          <p:nvPr/>
        </p:nvPicPr>
        <p:blipFill>
          <a:blip r:embed="rId5" cstate="print"/>
          <a:stretch>
            <a:fillRect/>
          </a:stretch>
        </p:blipFill>
        <p:spPr>
          <a:xfrm>
            <a:off x="4078761" y="2831931"/>
            <a:ext cx="115848" cy="123465"/>
          </a:xfrm>
          <a:prstGeom prst="rect">
            <a:avLst/>
          </a:prstGeom>
        </p:spPr>
      </p:pic>
      <p:pic>
        <p:nvPicPr>
          <p:cNvPr id="29" name="object 29"/>
          <p:cNvPicPr/>
          <p:nvPr/>
        </p:nvPicPr>
        <p:blipFill>
          <a:blip r:embed="rId6" cstate="print"/>
          <a:stretch>
            <a:fillRect/>
          </a:stretch>
        </p:blipFill>
        <p:spPr>
          <a:xfrm>
            <a:off x="3219442" y="960831"/>
            <a:ext cx="115848" cy="123465"/>
          </a:xfrm>
          <a:prstGeom prst="rect">
            <a:avLst/>
          </a:prstGeom>
        </p:spPr>
      </p:pic>
      <p:pic>
        <p:nvPicPr>
          <p:cNvPr id="30" name="object 30"/>
          <p:cNvPicPr/>
          <p:nvPr/>
        </p:nvPicPr>
        <p:blipFill>
          <a:blip r:embed="rId7" cstate="print"/>
          <a:stretch>
            <a:fillRect/>
          </a:stretch>
        </p:blipFill>
        <p:spPr>
          <a:xfrm>
            <a:off x="3219442" y="2831931"/>
            <a:ext cx="115848" cy="123465"/>
          </a:xfrm>
          <a:prstGeom prst="rect">
            <a:avLst/>
          </a:prstGeom>
        </p:spPr>
      </p:pic>
      <p:grpSp>
        <p:nvGrpSpPr>
          <p:cNvPr id="31" name="object 31"/>
          <p:cNvGrpSpPr/>
          <p:nvPr/>
        </p:nvGrpSpPr>
        <p:grpSpPr>
          <a:xfrm>
            <a:off x="329334" y="817475"/>
            <a:ext cx="400050" cy="571500"/>
            <a:chOff x="329334" y="817475"/>
            <a:chExt cx="400050" cy="571500"/>
          </a:xfrm>
        </p:grpSpPr>
        <p:sp>
          <p:nvSpPr>
            <p:cNvPr id="32" name="object 32"/>
            <p:cNvSpPr/>
            <p:nvPr/>
          </p:nvSpPr>
          <p:spPr>
            <a:xfrm>
              <a:off x="336402" y="864550"/>
              <a:ext cx="309880" cy="517525"/>
            </a:xfrm>
            <a:custGeom>
              <a:avLst/>
              <a:gdLst/>
              <a:ahLst/>
              <a:cxnLst/>
              <a:rect l="l" t="t" r="r" b="b"/>
              <a:pathLst>
                <a:path w="309880" h="517525">
                  <a:moveTo>
                    <a:pt x="0" y="517158"/>
                  </a:moveTo>
                  <a:lnTo>
                    <a:pt x="0" y="0"/>
                  </a:lnTo>
                  <a:lnTo>
                    <a:pt x="309850" y="0"/>
                  </a:lnTo>
                </a:path>
              </a:pathLst>
            </a:custGeom>
            <a:ln w="14093">
              <a:solidFill>
                <a:srgbClr val="000000"/>
              </a:solidFill>
            </a:ln>
          </p:spPr>
          <p:txBody>
            <a:bodyPr wrap="square" lIns="0" tIns="0" rIns="0" bIns="0" rtlCol="0"/>
            <a:lstStyle/>
            <a:p>
              <a:endParaRPr/>
            </a:p>
          </p:txBody>
        </p:sp>
        <p:pic>
          <p:nvPicPr>
            <p:cNvPr id="33" name="object 33"/>
            <p:cNvPicPr/>
            <p:nvPr/>
          </p:nvPicPr>
          <p:blipFill>
            <a:blip r:embed="rId8" cstate="print"/>
            <a:stretch>
              <a:fillRect/>
            </a:stretch>
          </p:blipFill>
          <p:spPr>
            <a:xfrm>
              <a:off x="604939" y="817475"/>
              <a:ext cx="123940" cy="116336"/>
            </a:xfrm>
            <a:prstGeom prst="rect">
              <a:avLst/>
            </a:prstGeom>
          </p:spPr>
        </p:pic>
      </p:grpSp>
      <p:sp>
        <p:nvSpPr>
          <p:cNvPr id="34" name="object 34"/>
          <p:cNvSpPr txBox="1"/>
          <p:nvPr/>
        </p:nvSpPr>
        <p:spPr>
          <a:xfrm>
            <a:off x="730667" y="628766"/>
            <a:ext cx="143510" cy="421640"/>
          </a:xfrm>
          <a:prstGeom prst="rect">
            <a:avLst/>
          </a:prstGeom>
        </p:spPr>
        <p:txBody>
          <a:bodyPr vert="horz" wrap="square" lIns="0" tIns="12065" rIns="0" bIns="0" rtlCol="0">
            <a:spAutoFit/>
          </a:bodyPr>
          <a:lstStyle/>
          <a:p>
            <a:pPr marL="12700">
              <a:lnSpc>
                <a:spcPct val="100000"/>
              </a:lnSpc>
              <a:spcBef>
                <a:spcPts val="95"/>
              </a:spcBef>
            </a:pPr>
            <a:r>
              <a:rPr sz="2600" b="1" spc="-50" dirty="0">
                <a:solidFill>
                  <a:srgbClr val="FF0000"/>
                </a:solidFill>
                <a:latin typeface="Times New Roman"/>
                <a:cs typeface="Times New Roman"/>
              </a:rPr>
              <a:t>I</a:t>
            </a:r>
            <a:endParaRPr sz="2600">
              <a:latin typeface="Times New Roman"/>
              <a:cs typeface="Times New Roman"/>
            </a:endParaRPr>
          </a:p>
        </p:txBody>
      </p:sp>
      <p:sp>
        <p:nvSpPr>
          <p:cNvPr id="35" name="object 35"/>
          <p:cNvSpPr txBox="1"/>
          <p:nvPr/>
        </p:nvSpPr>
        <p:spPr>
          <a:xfrm>
            <a:off x="2234386" y="1004168"/>
            <a:ext cx="523240" cy="966469"/>
          </a:xfrm>
          <a:prstGeom prst="rect">
            <a:avLst/>
          </a:prstGeom>
        </p:spPr>
        <p:txBody>
          <a:bodyPr vert="horz" wrap="square" lIns="0" tIns="133350" rIns="0" bIns="0" rtlCol="0">
            <a:spAutoFit/>
          </a:bodyPr>
          <a:lstStyle/>
          <a:p>
            <a:pPr marL="158115">
              <a:lnSpc>
                <a:spcPct val="100000"/>
              </a:lnSpc>
              <a:spcBef>
                <a:spcPts val="1050"/>
              </a:spcBef>
            </a:pPr>
            <a:r>
              <a:rPr sz="3525" b="1" spc="-37" baseline="8274" dirty="0">
                <a:solidFill>
                  <a:srgbClr val="FF0000"/>
                </a:solidFill>
                <a:latin typeface="Times New Roman"/>
                <a:cs typeface="Times New Roman"/>
              </a:rPr>
              <a:t>I</a:t>
            </a:r>
            <a:r>
              <a:rPr sz="1500" b="1" spc="-25" dirty="0">
                <a:solidFill>
                  <a:srgbClr val="FF0000"/>
                </a:solidFill>
                <a:latin typeface="Times New Roman"/>
                <a:cs typeface="Times New Roman"/>
              </a:rPr>
              <a:t>D1</a:t>
            </a:r>
            <a:endParaRPr sz="1500">
              <a:latin typeface="Times New Roman"/>
              <a:cs typeface="Times New Roman"/>
            </a:endParaRPr>
          </a:p>
          <a:p>
            <a:pPr marL="38100">
              <a:lnSpc>
                <a:spcPct val="100000"/>
              </a:lnSpc>
              <a:spcBef>
                <a:spcPts val="935"/>
              </a:spcBef>
            </a:pPr>
            <a:r>
              <a:rPr sz="2250" spc="-25" dirty="0">
                <a:latin typeface="Microsoft Sans Serif"/>
                <a:cs typeface="Microsoft Sans Serif"/>
              </a:rPr>
              <a:t>D1</a:t>
            </a:r>
            <a:endParaRPr sz="2250">
              <a:latin typeface="Microsoft Sans Serif"/>
              <a:cs typeface="Microsoft Sans Serif"/>
            </a:endParaRPr>
          </a:p>
        </p:txBody>
      </p:sp>
      <p:sp>
        <p:nvSpPr>
          <p:cNvPr id="36" name="object 36"/>
          <p:cNvSpPr txBox="1"/>
          <p:nvPr/>
        </p:nvSpPr>
        <p:spPr>
          <a:xfrm>
            <a:off x="3321617" y="1004168"/>
            <a:ext cx="490220" cy="966469"/>
          </a:xfrm>
          <a:prstGeom prst="rect">
            <a:avLst/>
          </a:prstGeom>
        </p:spPr>
        <p:txBody>
          <a:bodyPr vert="horz" wrap="square" lIns="0" tIns="133350" rIns="0" bIns="0" rtlCol="0">
            <a:spAutoFit/>
          </a:bodyPr>
          <a:lstStyle/>
          <a:p>
            <a:pPr marL="125095">
              <a:lnSpc>
                <a:spcPct val="100000"/>
              </a:lnSpc>
              <a:spcBef>
                <a:spcPts val="1050"/>
              </a:spcBef>
            </a:pPr>
            <a:r>
              <a:rPr sz="3525" b="1" spc="-37" baseline="8274" dirty="0">
                <a:solidFill>
                  <a:srgbClr val="FF0000"/>
                </a:solidFill>
                <a:latin typeface="Times New Roman"/>
                <a:cs typeface="Times New Roman"/>
              </a:rPr>
              <a:t>I</a:t>
            </a:r>
            <a:r>
              <a:rPr sz="1500" b="1" spc="-25" dirty="0">
                <a:solidFill>
                  <a:srgbClr val="FF0000"/>
                </a:solidFill>
                <a:latin typeface="Times New Roman"/>
                <a:cs typeface="Times New Roman"/>
              </a:rPr>
              <a:t>D2</a:t>
            </a:r>
            <a:endParaRPr sz="1500">
              <a:latin typeface="Times New Roman"/>
              <a:cs typeface="Times New Roman"/>
            </a:endParaRPr>
          </a:p>
          <a:p>
            <a:pPr marL="38100">
              <a:lnSpc>
                <a:spcPct val="100000"/>
              </a:lnSpc>
              <a:spcBef>
                <a:spcPts val="935"/>
              </a:spcBef>
            </a:pPr>
            <a:r>
              <a:rPr sz="2250" spc="-25" dirty="0">
                <a:latin typeface="Microsoft Sans Serif"/>
                <a:cs typeface="Microsoft Sans Serif"/>
              </a:rPr>
              <a:t>D2</a:t>
            </a:r>
            <a:endParaRPr sz="2250">
              <a:latin typeface="Microsoft Sans Serif"/>
              <a:cs typeface="Microsoft Sans Serif"/>
            </a:endParaRPr>
          </a:p>
        </p:txBody>
      </p:sp>
      <p:grpSp>
        <p:nvGrpSpPr>
          <p:cNvPr id="37" name="object 37"/>
          <p:cNvGrpSpPr/>
          <p:nvPr/>
        </p:nvGrpSpPr>
        <p:grpSpPr>
          <a:xfrm>
            <a:off x="2268382" y="1134343"/>
            <a:ext cx="113030" cy="337820"/>
            <a:chOff x="2268382" y="1134343"/>
            <a:chExt cx="113030" cy="337820"/>
          </a:xfrm>
        </p:grpSpPr>
        <p:sp>
          <p:nvSpPr>
            <p:cNvPr id="38" name="object 38"/>
            <p:cNvSpPr/>
            <p:nvPr/>
          </p:nvSpPr>
          <p:spPr>
            <a:xfrm>
              <a:off x="2319446" y="1134343"/>
              <a:ext cx="0" cy="247650"/>
            </a:xfrm>
            <a:custGeom>
              <a:avLst/>
              <a:gdLst/>
              <a:ahLst/>
              <a:cxnLst/>
              <a:rect l="l" t="t" r="r" b="b"/>
              <a:pathLst>
                <a:path h="247650">
                  <a:moveTo>
                    <a:pt x="0" y="0"/>
                  </a:moveTo>
                  <a:lnTo>
                    <a:pt x="0" y="247365"/>
                  </a:lnTo>
                </a:path>
              </a:pathLst>
            </a:custGeom>
            <a:ln w="13771">
              <a:solidFill>
                <a:srgbClr val="000000"/>
              </a:solidFill>
            </a:ln>
          </p:spPr>
          <p:txBody>
            <a:bodyPr wrap="square" lIns="0" tIns="0" rIns="0" bIns="0" rtlCol="0"/>
            <a:lstStyle/>
            <a:p>
              <a:endParaRPr/>
            </a:p>
          </p:txBody>
        </p:sp>
        <p:sp>
          <p:nvSpPr>
            <p:cNvPr id="39" name="object 39"/>
            <p:cNvSpPr/>
            <p:nvPr/>
          </p:nvSpPr>
          <p:spPr>
            <a:xfrm>
              <a:off x="2268382" y="1359220"/>
              <a:ext cx="113030" cy="113030"/>
            </a:xfrm>
            <a:custGeom>
              <a:avLst/>
              <a:gdLst/>
              <a:ahLst/>
              <a:cxnLst/>
              <a:rect l="l" t="t" r="r" b="b"/>
              <a:pathLst>
                <a:path w="113030" h="113030">
                  <a:moveTo>
                    <a:pt x="11915" y="5894"/>
                  </a:moveTo>
                  <a:lnTo>
                    <a:pt x="51063" y="112438"/>
                  </a:lnTo>
                  <a:lnTo>
                    <a:pt x="104799" y="14939"/>
                  </a:lnTo>
                  <a:lnTo>
                    <a:pt x="53421" y="14939"/>
                  </a:lnTo>
                  <a:lnTo>
                    <a:pt x="26151" y="11504"/>
                  </a:lnTo>
                  <a:lnTo>
                    <a:pt x="11915" y="5894"/>
                  </a:lnTo>
                  <a:close/>
                </a:path>
                <a:path w="113030" h="113030">
                  <a:moveTo>
                    <a:pt x="113033" y="0"/>
                  </a:moveTo>
                  <a:lnTo>
                    <a:pt x="106864" y="1199"/>
                  </a:lnTo>
                  <a:lnTo>
                    <a:pt x="80696" y="11504"/>
                  </a:lnTo>
                  <a:lnTo>
                    <a:pt x="53421" y="14939"/>
                  </a:lnTo>
                  <a:lnTo>
                    <a:pt x="104799" y="14939"/>
                  </a:lnTo>
                  <a:lnTo>
                    <a:pt x="113033" y="0"/>
                  </a:lnTo>
                  <a:close/>
                </a:path>
                <a:path w="113030" h="113030">
                  <a:moveTo>
                    <a:pt x="9749" y="0"/>
                  </a:moveTo>
                  <a:lnTo>
                    <a:pt x="0" y="1199"/>
                  </a:lnTo>
                  <a:lnTo>
                    <a:pt x="11915" y="5894"/>
                  </a:lnTo>
                  <a:lnTo>
                    <a:pt x="9749" y="0"/>
                  </a:lnTo>
                  <a:close/>
                </a:path>
              </a:pathLst>
            </a:custGeom>
            <a:solidFill>
              <a:srgbClr val="000000"/>
            </a:solidFill>
          </p:spPr>
          <p:txBody>
            <a:bodyPr wrap="square" lIns="0" tIns="0" rIns="0" bIns="0" rtlCol="0"/>
            <a:lstStyle/>
            <a:p>
              <a:endParaRPr/>
            </a:p>
          </p:txBody>
        </p:sp>
      </p:grpSp>
      <p:grpSp>
        <p:nvGrpSpPr>
          <p:cNvPr id="40" name="object 40"/>
          <p:cNvGrpSpPr/>
          <p:nvPr/>
        </p:nvGrpSpPr>
        <p:grpSpPr>
          <a:xfrm>
            <a:off x="3322260" y="1134343"/>
            <a:ext cx="113030" cy="337820"/>
            <a:chOff x="3322260" y="1134343"/>
            <a:chExt cx="113030" cy="337820"/>
          </a:xfrm>
        </p:grpSpPr>
        <p:sp>
          <p:nvSpPr>
            <p:cNvPr id="41" name="object 41"/>
            <p:cNvSpPr/>
            <p:nvPr/>
          </p:nvSpPr>
          <p:spPr>
            <a:xfrm>
              <a:off x="3372938" y="1134343"/>
              <a:ext cx="0" cy="247650"/>
            </a:xfrm>
            <a:custGeom>
              <a:avLst/>
              <a:gdLst/>
              <a:ahLst/>
              <a:cxnLst/>
              <a:rect l="l" t="t" r="r" b="b"/>
              <a:pathLst>
                <a:path h="247650">
                  <a:moveTo>
                    <a:pt x="0" y="0"/>
                  </a:moveTo>
                  <a:lnTo>
                    <a:pt x="0" y="247365"/>
                  </a:lnTo>
                </a:path>
              </a:pathLst>
            </a:custGeom>
            <a:ln w="13771">
              <a:solidFill>
                <a:srgbClr val="000000"/>
              </a:solidFill>
            </a:ln>
          </p:spPr>
          <p:txBody>
            <a:bodyPr wrap="square" lIns="0" tIns="0" rIns="0" bIns="0" rtlCol="0"/>
            <a:lstStyle/>
            <a:p>
              <a:endParaRPr/>
            </a:p>
          </p:txBody>
        </p:sp>
        <p:sp>
          <p:nvSpPr>
            <p:cNvPr id="42" name="object 42"/>
            <p:cNvSpPr/>
            <p:nvPr/>
          </p:nvSpPr>
          <p:spPr>
            <a:xfrm>
              <a:off x="3322260" y="1359220"/>
              <a:ext cx="113030" cy="113030"/>
            </a:xfrm>
            <a:custGeom>
              <a:avLst/>
              <a:gdLst/>
              <a:ahLst/>
              <a:cxnLst/>
              <a:rect l="l" t="t" r="r" b="b"/>
              <a:pathLst>
                <a:path w="113029" h="113030">
                  <a:moveTo>
                    <a:pt x="11465" y="5717"/>
                  </a:moveTo>
                  <a:lnTo>
                    <a:pt x="50677" y="112438"/>
                  </a:lnTo>
                  <a:lnTo>
                    <a:pt x="104414" y="14939"/>
                  </a:lnTo>
                  <a:lnTo>
                    <a:pt x="53432" y="14939"/>
                  </a:lnTo>
                  <a:lnTo>
                    <a:pt x="26147" y="11504"/>
                  </a:lnTo>
                  <a:lnTo>
                    <a:pt x="11465" y="5717"/>
                  </a:lnTo>
                  <a:close/>
                </a:path>
                <a:path w="113029" h="113030">
                  <a:moveTo>
                    <a:pt x="112647" y="0"/>
                  </a:moveTo>
                  <a:lnTo>
                    <a:pt x="106864" y="1199"/>
                  </a:lnTo>
                  <a:lnTo>
                    <a:pt x="80716" y="11504"/>
                  </a:lnTo>
                  <a:lnTo>
                    <a:pt x="53432" y="14939"/>
                  </a:lnTo>
                  <a:lnTo>
                    <a:pt x="104414" y="14939"/>
                  </a:lnTo>
                  <a:lnTo>
                    <a:pt x="112647" y="0"/>
                  </a:lnTo>
                  <a:close/>
                </a:path>
                <a:path w="113029" h="113030">
                  <a:moveTo>
                    <a:pt x="9364" y="0"/>
                  </a:moveTo>
                  <a:lnTo>
                    <a:pt x="0" y="1199"/>
                  </a:lnTo>
                  <a:lnTo>
                    <a:pt x="11465" y="5717"/>
                  </a:lnTo>
                  <a:lnTo>
                    <a:pt x="9364" y="0"/>
                  </a:lnTo>
                  <a:close/>
                </a:path>
              </a:pathLst>
            </a:custGeom>
            <a:solidFill>
              <a:srgbClr val="000000"/>
            </a:solidFill>
          </p:spPr>
          <p:txBody>
            <a:bodyPr wrap="square" lIns="0" tIns="0" rIns="0" bIns="0" rtlCol="0"/>
            <a:lstStyle/>
            <a:p>
              <a:endParaRPr/>
            </a:p>
          </p:txBody>
        </p:sp>
      </p:grpSp>
      <p:sp>
        <p:nvSpPr>
          <p:cNvPr id="43" name="object 43"/>
          <p:cNvSpPr txBox="1"/>
          <p:nvPr/>
        </p:nvSpPr>
        <p:spPr>
          <a:xfrm>
            <a:off x="3909369" y="1683829"/>
            <a:ext cx="416559" cy="457200"/>
          </a:xfrm>
          <a:prstGeom prst="rect">
            <a:avLst/>
          </a:prstGeom>
        </p:spPr>
        <p:txBody>
          <a:bodyPr vert="horz" wrap="square" lIns="0" tIns="16510" rIns="0" bIns="0" rtlCol="0">
            <a:spAutoFit/>
          </a:bodyPr>
          <a:lstStyle/>
          <a:p>
            <a:pPr marL="38100">
              <a:lnSpc>
                <a:spcPct val="100000"/>
              </a:lnSpc>
              <a:spcBef>
                <a:spcPts val="130"/>
              </a:spcBef>
            </a:pPr>
            <a:r>
              <a:rPr sz="2800" b="1" spc="-25" dirty="0">
                <a:solidFill>
                  <a:srgbClr val="FF0000"/>
                </a:solidFill>
                <a:latin typeface="Arial"/>
                <a:cs typeface="Arial"/>
              </a:rPr>
              <a:t>V</a:t>
            </a:r>
            <a:r>
              <a:rPr sz="2775" b="1" spc="-37" baseline="-12012" dirty="0">
                <a:solidFill>
                  <a:srgbClr val="FF0000"/>
                </a:solidFill>
                <a:latin typeface="Arial"/>
                <a:cs typeface="Arial"/>
              </a:rPr>
              <a:t>0</a:t>
            </a:r>
            <a:endParaRPr sz="2775" baseline="-12012">
              <a:latin typeface="Arial"/>
              <a:cs typeface="Arial"/>
            </a:endParaRPr>
          </a:p>
        </p:txBody>
      </p:sp>
      <p:grpSp>
        <p:nvGrpSpPr>
          <p:cNvPr id="44" name="object 44"/>
          <p:cNvGrpSpPr/>
          <p:nvPr/>
        </p:nvGrpSpPr>
        <p:grpSpPr>
          <a:xfrm>
            <a:off x="4087384" y="1066939"/>
            <a:ext cx="112395" cy="652145"/>
            <a:chOff x="4087384" y="1066939"/>
            <a:chExt cx="112395" cy="652145"/>
          </a:xfrm>
        </p:grpSpPr>
        <p:sp>
          <p:nvSpPr>
            <p:cNvPr id="45" name="object 45"/>
            <p:cNvSpPr/>
            <p:nvPr/>
          </p:nvSpPr>
          <p:spPr>
            <a:xfrm>
              <a:off x="4137236" y="1156830"/>
              <a:ext cx="0" cy="562610"/>
            </a:xfrm>
            <a:custGeom>
              <a:avLst/>
              <a:gdLst/>
              <a:ahLst/>
              <a:cxnLst/>
              <a:rect l="l" t="t" r="r" b="b"/>
              <a:pathLst>
                <a:path h="562610">
                  <a:moveTo>
                    <a:pt x="0" y="562193"/>
                  </a:moveTo>
                  <a:lnTo>
                    <a:pt x="0" y="0"/>
                  </a:lnTo>
                </a:path>
              </a:pathLst>
            </a:custGeom>
            <a:ln w="13771">
              <a:solidFill>
                <a:srgbClr val="3988CF"/>
              </a:solidFill>
              <a:prstDash val="sysDash"/>
            </a:ln>
          </p:spPr>
          <p:txBody>
            <a:bodyPr wrap="square" lIns="0" tIns="0" rIns="0" bIns="0" rtlCol="0"/>
            <a:lstStyle/>
            <a:p>
              <a:endParaRPr/>
            </a:p>
          </p:txBody>
        </p:sp>
        <p:pic>
          <p:nvPicPr>
            <p:cNvPr id="46" name="object 46"/>
            <p:cNvPicPr/>
            <p:nvPr/>
          </p:nvPicPr>
          <p:blipFill>
            <a:blip r:embed="rId9" cstate="print"/>
            <a:stretch>
              <a:fillRect/>
            </a:stretch>
          </p:blipFill>
          <p:spPr>
            <a:xfrm>
              <a:off x="4087384" y="1066939"/>
              <a:ext cx="111821" cy="113368"/>
            </a:xfrm>
            <a:prstGeom prst="rect">
              <a:avLst/>
            </a:prstGeom>
          </p:spPr>
        </p:pic>
      </p:grpSp>
      <p:grpSp>
        <p:nvGrpSpPr>
          <p:cNvPr id="47" name="object 47"/>
          <p:cNvGrpSpPr/>
          <p:nvPr/>
        </p:nvGrpSpPr>
        <p:grpSpPr>
          <a:xfrm>
            <a:off x="4087384" y="2146291"/>
            <a:ext cx="112395" cy="697230"/>
            <a:chOff x="4087384" y="2146291"/>
            <a:chExt cx="112395" cy="697230"/>
          </a:xfrm>
        </p:grpSpPr>
        <p:sp>
          <p:nvSpPr>
            <p:cNvPr id="48" name="object 48"/>
            <p:cNvSpPr/>
            <p:nvPr/>
          </p:nvSpPr>
          <p:spPr>
            <a:xfrm>
              <a:off x="4137235" y="2146291"/>
              <a:ext cx="0" cy="607695"/>
            </a:xfrm>
            <a:custGeom>
              <a:avLst/>
              <a:gdLst/>
              <a:ahLst/>
              <a:cxnLst/>
              <a:rect l="l" t="t" r="r" b="b"/>
              <a:pathLst>
                <a:path h="607694">
                  <a:moveTo>
                    <a:pt x="0" y="0"/>
                  </a:moveTo>
                  <a:lnTo>
                    <a:pt x="0" y="607169"/>
                  </a:lnTo>
                </a:path>
              </a:pathLst>
            </a:custGeom>
            <a:ln w="13771">
              <a:solidFill>
                <a:srgbClr val="3988CF"/>
              </a:solidFill>
              <a:prstDash val="sysDash"/>
            </a:ln>
          </p:spPr>
          <p:txBody>
            <a:bodyPr wrap="square" lIns="0" tIns="0" rIns="0" bIns="0" rtlCol="0"/>
            <a:lstStyle/>
            <a:p>
              <a:endParaRPr/>
            </a:p>
          </p:txBody>
        </p:sp>
        <p:pic>
          <p:nvPicPr>
            <p:cNvPr id="49" name="object 49"/>
            <p:cNvPicPr/>
            <p:nvPr/>
          </p:nvPicPr>
          <p:blipFill>
            <a:blip r:embed="rId10" cstate="print"/>
            <a:stretch>
              <a:fillRect/>
            </a:stretch>
          </p:blipFill>
          <p:spPr>
            <a:xfrm>
              <a:off x="4087384" y="2730973"/>
              <a:ext cx="111821" cy="112438"/>
            </a:xfrm>
            <a:prstGeom prst="rect">
              <a:avLst/>
            </a:prstGeom>
          </p:spPr>
        </p:pic>
      </p:grpSp>
      <p:sp>
        <p:nvSpPr>
          <p:cNvPr id="50" name="object 50"/>
          <p:cNvSpPr txBox="1">
            <a:spLocks noGrp="1"/>
          </p:cNvSpPr>
          <p:nvPr>
            <p:ph type="title"/>
          </p:nvPr>
        </p:nvSpPr>
        <p:spPr>
          <a:xfrm>
            <a:off x="206349" y="136017"/>
            <a:ext cx="6340475" cy="513715"/>
          </a:xfrm>
          <a:prstGeom prst="rect">
            <a:avLst/>
          </a:prstGeom>
        </p:spPr>
        <p:txBody>
          <a:bodyPr vert="horz" wrap="square" lIns="0" tIns="12700" rIns="0" bIns="0" rtlCol="0">
            <a:spAutoFit/>
          </a:bodyPr>
          <a:lstStyle/>
          <a:p>
            <a:pPr marL="38100">
              <a:lnSpc>
                <a:spcPct val="100000"/>
              </a:lnSpc>
              <a:spcBef>
                <a:spcPts val="100"/>
              </a:spcBef>
              <a:tabLst>
                <a:tab pos="2528570" algn="l"/>
                <a:tab pos="3842385" algn="l"/>
              </a:tabLst>
            </a:pPr>
            <a:r>
              <a:rPr sz="3200" b="1" dirty="0">
                <a:latin typeface="Times New Roman"/>
                <a:cs typeface="Times New Roman"/>
              </a:rPr>
              <a:t>Örnek:</a:t>
            </a:r>
            <a:r>
              <a:rPr sz="3200" b="1" spc="-75" dirty="0">
                <a:latin typeface="Times New Roman"/>
                <a:cs typeface="Times New Roman"/>
              </a:rPr>
              <a:t> </a:t>
            </a:r>
            <a:r>
              <a:rPr sz="3200" b="1" dirty="0">
                <a:solidFill>
                  <a:srgbClr val="000000"/>
                </a:solidFill>
                <a:latin typeface="Times New Roman"/>
                <a:cs typeface="Times New Roman"/>
              </a:rPr>
              <a:t>V</a:t>
            </a:r>
            <a:r>
              <a:rPr sz="3150" b="1" baseline="-21164" dirty="0">
                <a:solidFill>
                  <a:srgbClr val="000000"/>
                </a:solidFill>
                <a:latin typeface="Times New Roman"/>
                <a:cs typeface="Times New Roman"/>
              </a:rPr>
              <a:t>0</a:t>
            </a:r>
            <a:r>
              <a:rPr sz="3200" dirty="0">
                <a:solidFill>
                  <a:srgbClr val="000000"/>
                </a:solidFill>
                <a:latin typeface="Times New Roman"/>
                <a:cs typeface="Times New Roman"/>
              </a:rPr>
              <a:t>,</a:t>
            </a:r>
            <a:r>
              <a:rPr sz="3200" spc="280" dirty="0">
                <a:solidFill>
                  <a:srgbClr val="000000"/>
                </a:solidFill>
                <a:latin typeface="Times New Roman"/>
                <a:cs typeface="Times New Roman"/>
              </a:rPr>
              <a:t> </a:t>
            </a:r>
            <a:r>
              <a:rPr sz="3200" b="1" spc="-25" dirty="0">
                <a:solidFill>
                  <a:srgbClr val="000000"/>
                </a:solidFill>
                <a:latin typeface="Times New Roman"/>
                <a:cs typeface="Times New Roman"/>
              </a:rPr>
              <a:t>I</a:t>
            </a:r>
            <a:r>
              <a:rPr sz="3200" spc="-25" dirty="0">
                <a:solidFill>
                  <a:srgbClr val="000000"/>
                </a:solidFill>
                <a:latin typeface="Times New Roman"/>
                <a:cs typeface="Times New Roman"/>
              </a:rPr>
              <a:t>,</a:t>
            </a:r>
            <a:r>
              <a:rPr sz="3200" dirty="0">
                <a:solidFill>
                  <a:srgbClr val="000000"/>
                </a:solidFill>
                <a:latin typeface="Times New Roman"/>
                <a:cs typeface="Times New Roman"/>
              </a:rPr>
              <a:t>	</a:t>
            </a:r>
            <a:r>
              <a:rPr sz="3200" b="1" dirty="0">
                <a:solidFill>
                  <a:srgbClr val="000000"/>
                </a:solidFill>
                <a:latin typeface="Times New Roman"/>
                <a:cs typeface="Times New Roman"/>
              </a:rPr>
              <a:t>I</a:t>
            </a:r>
            <a:r>
              <a:rPr sz="3150" b="1" baseline="-21164" dirty="0">
                <a:solidFill>
                  <a:srgbClr val="000000"/>
                </a:solidFill>
                <a:latin typeface="Times New Roman"/>
                <a:cs typeface="Times New Roman"/>
              </a:rPr>
              <a:t>D1</a:t>
            </a:r>
            <a:r>
              <a:rPr sz="3200" dirty="0">
                <a:solidFill>
                  <a:srgbClr val="000000"/>
                </a:solidFill>
                <a:latin typeface="Times New Roman"/>
                <a:cs typeface="Times New Roman"/>
              </a:rPr>
              <a:t>,</a:t>
            </a:r>
            <a:r>
              <a:rPr sz="3200" spc="-10" dirty="0">
                <a:solidFill>
                  <a:srgbClr val="000000"/>
                </a:solidFill>
                <a:latin typeface="Times New Roman"/>
                <a:cs typeface="Times New Roman"/>
              </a:rPr>
              <a:t> </a:t>
            </a:r>
            <a:r>
              <a:rPr sz="3200" b="1" spc="-25" dirty="0">
                <a:solidFill>
                  <a:srgbClr val="000000"/>
                </a:solidFill>
                <a:latin typeface="Times New Roman"/>
                <a:cs typeface="Times New Roman"/>
              </a:rPr>
              <a:t>ve</a:t>
            </a:r>
            <a:r>
              <a:rPr sz="3200" b="1" dirty="0">
                <a:solidFill>
                  <a:srgbClr val="000000"/>
                </a:solidFill>
                <a:latin typeface="Times New Roman"/>
                <a:cs typeface="Times New Roman"/>
              </a:rPr>
              <a:t>	I</a:t>
            </a:r>
            <a:r>
              <a:rPr sz="3150" b="1" baseline="-21164" dirty="0">
                <a:solidFill>
                  <a:srgbClr val="000000"/>
                </a:solidFill>
                <a:latin typeface="Times New Roman"/>
                <a:cs typeface="Times New Roman"/>
              </a:rPr>
              <a:t>D2</a:t>
            </a:r>
            <a:r>
              <a:rPr sz="3200" dirty="0">
                <a:solidFill>
                  <a:srgbClr val="000000"/>
                </a:solidFill>
                <a:latin typeface="Times New Roman"/>
                <a:cs typeface="Times New Roman"/>
              </a:rPr>
              <a:t>’yi</a:t>
            </a:r>
            <a:r>
              <a:rPr sz="3200" spc="-5" dirty="0">
                <a:solidFill>
                  <a:srgbClr val="000000"/>
                </a:solidFill>
                <a:latin typeface="Times New Roman"/>
                <a:cs typeface="Times New Roman"/>
              </a:rPr>
              <a:t> </a:t>
            </a:r>
            <a:r>
              <a:rPr sz="3200" spc="-10" dirty="0">
                <a:solidFill>
                  <a:srgbClr val="000000"/>
                </a:solidFill>
                <a:latin typeface="Times New Roman"/>
                <a:cs typeface="Times New Roman"/>
              </a:rPr>
              <a:t>bulunuz.</a:t>
            </a:r>
            <a:endParaRPr sz="3200">
              <a:latin typeface="Times New Roman"/>
              <a:cs typeface="Times New Roman"/>
            </a:endParaRPr>
          </a:p>
        </p:txBody>
      </p:sp>
      <p:grpSp>
        <p:nvGrpSpPr>
          <p:cNvPr id="51" name="object 51"/>
          <p:cNvGrpSpPr/>
          <p:nvPr/>
        </p:nvGrpSpPr>
        <p:grpSpPr>
          <a:xfrm>
            <a:off x="4754008" y="2134581"/>
            <a:ext cx="3832860" cy="892810"/>
            <a:chOff x="4754008" y="2134581"/>
            <a:chExt cx="3832860" cy="892810"/>
          </a:xfrm>
        </p:grpSpPr>
        <p:sp>
          <p:nvSpPr>
            <p:cNvPr id="52" name="object 52"/>
            <p:cNvSpPr/>
            <p:nvPr/>
          </p:nvSpPr>
          <p:spPr>
            <a:xfrm>
              <a:off x="4769883" y="2150456"/>
              <a:ext cx="3759835" cy="809625"/>
            </a:xfrm>
            <a:custGeom>
              <a:avLst/>
              <a:gdLst/>
              <a:ahLst/>
              <a:cxnLst/>
              <a:rect l="l" t="t" r="r" b="b"/>
              <a:pathLst>
                <a:path w="3759834" h="809625">
                  <a:moveTo>
                    <a:pt x="1817789" y="809559"/>
                  </a:moveTo>
                  <a:lnTo>
                    <a:pt x="103283" y="809558"/>
                  </a:lnTo>
                  <a:lnTo>
                    <a:pt x="103283" y="337316"/>
                  </a:lnTo>
                </a:path>
                <a:path w="3759834" h="809625">
                  <a:moveTo>
                    <a:pt x="1817789" y="809559"/>
                  </a:moveTo>
                  <a:lnTo>
                    <a:pt x="1817789" y="22487"/>
                  </a:lnTo>
                </a:path>
                <a:path w="3759834" h="809625">
                  <a:moveTo>
                    <a:pt x="2891938" y="809559"/>
                  </a:moveTo>
                  <a:lnTo>
                    <a:pt x="2891938" y="22487"/>
                  </a:lnTo>
                </a:path>
                <a:path w="3759834" h="809625">
                  <a:moveTo>
                    <a:pt x="1817789" y="809559"/>
                  </a:moveTo>
                  <a:lnTo>
                    <a:pt x="2891938" y="809559"/>
                  </a:lnTo>
                  <a:lnTo>
                    <a:pt x="3759520" y="809559"/>
                  </a:lnTo>
                </a:path>
                <a:path w="3759834" h="809625">
                  <a:moveTo>
                    <a:pt x="206567" y="0"/>
                  </a:moveTo>
                  <a:lnTo>
                    <a:pt x="0" y="0"/>
                  </a:lnTo>
                </a:path>
                <a:path w="3759834" h="809625">
                  <a:moveTo>
                    <a:pt x="103283" y="0"/>
                  </a:moveTo>
                  <a:lnTo>
                    <a:pt x="103283" y="112438"/>
                  </a:lnTo>
                </a:path>
                <a:path w="3759834" h="809625">
                  <a:moveTo>
                    <a:pt x="103283" y="337316"/>
                  </a:moveTo>
                  <a:lnTo>
                    <a:pt x="103283" y="112438"/>
                  </a:lnTo>
                </a:path>
                <a:path w="3759834" h="809625">
                  <a:moveTo>
                    <a:pt x="1817789" y="337316"/>
                  </a:moveTo>
                  <a:lnTo>
                    <a:pt x="1817789" y="112438"/>
                  </a:lnTo>
                </a:path>
                <a:path w="3759834" h="809625">
                  <a:moveTo>
                    <a:pt x="2891938" y="337316"/>
                  </a:moveTo>
                  <a:lnTo>
                    <a:pt x="2891938" y="112438"/>
                  </a:lnTo>
                </a:path>
              </a:pathLst>
            </a:custGeom>
            <a:ln w="29916">
              <a:solidFill>
                <a:srgbClr val="000000"/>
              </a:solidFill>
            </a:ln>
          </p:spPr>
          <p:txBody>
            <a:bodyPr wrap="square" lIns="0" tIns="0" rIns="0" bIns="0" rtlCol="0"/>
            <a:lstStyle/>
            <a:p>
              <a:endParaRPr/>
            </a:p>
          </p:txBody>
        </p:sp>
        <p:pic>
          <p:nvPicPr>
            <p:cNvPr id="53" name="object 53"/>
            <p:cNvPicPr/>
            <p:nvPr/>
          </p:nvPicPr>
          <p:blipFill>
            <a:blip r:embed="rId11" cstate="print"/>
            <a:stretch>
              <a:fillRect/>
            </a:stretch>
          </p:blipFill>
          <p:spPr>
            <a:xfrm>
              <a:off x="6537268" y="2903559"/>
              <a:ext cx="115848" cy="123465"/>
            </a:xfrm>
            <a:prstGeom prst="rect">
              <a:avLst/>
            </a:prstGeom>
          </p:spPr>
        </p:pic>
        <p:pic>
          <p:nvPicPr>
            <p:cNvPr id="54" name="object 54"/>
            <p:cNvPicPr/>
            <p:nvPr/>
          </p:nvPicPr>
          <p:blipFill>
            <a:blip r:embed="rId12" cstate="print"/>
            <a:stretch>
              <a:fillRect/>
            </a:stretch>
          </p:blipFill>
          <p:spPr>
            <a:xfrm>
              <a:off x="8470928" y="2903560"/>
              <a:ext cx="115848" cy="123465"/>
            </a:xfrm>
            <a:prstGeom prst="rect">
              <a:avLst/>
            </a:prstGeom>
          </p:spPr>
        </p:pic>
        <p:pic>
          <p:nvPicPr>
            <p:cNvPr id="55" name="object 55"/>
            <p:cNvPicPr/>
            <p:nvPr/>
          </p:nvPicPr>
          <p:blipFill>
            <a:blip r:embed="rId13" cstate="print"/>
            <a:stretch>
              <a:fillRect/>
            </a:stretch>
          </p:blipFill>
          <p:spPr>
            <a:xfrm>
              <a:off x="7611610" y="2903560"/>
              <a:ext cx="115848" cy="123465"/>
            </a:xfrm>
            <a:prstGeom prst="rect">
              <a:avLst/>
            </a:prstGeom>
          </p:spPr>
        </p:pic>
      </p:grpSp>
      <p:grpSp>
        <p:nvGrpSpPr>
          <p:cNvPr id="56" name="object 56"/>
          <p:cNvGrpSpPr/>
          <p:nvPr/>
        </p:nvGrpSpPr>
        <p:grpSpPr>
          <a:xfrm>
            <a:off x="4547441" y="889103"/>
            <a:ext cx="4039870" cy="1165225"/>
            <a:chOff x="4547441" y="889103"/>
            <a:chExt cx="4039870" cy="1165225"/>
          </a:xfrm>
        </p:grpSpPr>
        <p:sp>
          <p:nvSpPr>
            <p:cNvPr id="57" name="object 57"/>
            <p:cNvSpPr/>
            <p:nvPr/>
          </p:nvSpPr>
          <p:spPr>
            <a:xfrm>
              <a:off x="4563316" y="1093592"/>
              <a:ext cx="3966210" cy="944880"/>
            </a:xfrm>
            <a:custGeom>
              <a:avLst/>
              <a:gdLst/>
              <a:ahLst/>
              <a:cxnLst/>
              <a:rect l="l" t="t" r="r" b="b"/>
              <a:pathLst>
                <a:path w="3966209" h="944880">
                  <a:moveTo>
                    <a:pt x="743641" y="0"/>
                  </a:moveTo>
                  <a:lnTo>
                    <a:pt x="309850" y="0"/>
                  </a:lnTo>
                  <a:lnTo>
                    <a:pt x="309850" y="697060"/>
                  </a:lnTo>
                </a:path>
                <a:path w="3966209" h="944880">
                  <a:moveTo>
                    <a:pt x="2024356" y="0"/>
                  </a:moveTo>
                  <a:lnTo>
                    <a:pt x="1817789" y="0"/>
                  </a:lnTo>
                </a:path>
                <a:path w="3966209" h="944880">
                  <a:moveTo>
                    <a:pt x="2024356" y="0"/>
                  </a:moveTo>
                  <a:lnTo>
                    <a:pt x="2024356" y="697060"/>
                  </a:lnTo>
                </a:path>
                <a:path w="3966209" h="944880">
                  <a:moveTo>
                    <a:pt x="3098505" y="0"/>
                  </a:moveTo>
                  <a:lnTo>
                    <a:pt x="3098505" y="697060"/>
                  </a:lnTo>
                </a:path>
                <a:path w="3966209" h="944880">
                  <a:moveTo>
                    <a:pt x="2024356" y="0"/>
                  </a:moveTo>
                  <a:lnTo>
                    <a:pt x="3098505" y="0"/>
                  </a:lnTo>
                  <a:lnTo>
                    <a:pt x="3966087" y="0"/>
                  </a:lnTo>
                </a:path>
                <a:path w="3966209" h="944880">
                  <a:moveTo>
                    <a:pt x="640357" y="944425"/>
                  </a:moveTo>
                  <a:lnTo>
                    <a:pt x="0" y="944425"/>
                  </a:lnTo>
                </a:path>
                <a:path w="3966209" h="944880">
                  <a:moveTo>
                    <a:pt x="309850" y="697060"/>
                  </a:moveTo>
                  <a:lnTo>
                    <a:pt x="309850" y="944425"/>
                  </a:lnTo>
                </a:path>
              </a:pathLst>
            </a:custGeom>
            <a:ln w="29916">
              <a:solidFill>
                <a:srgbClr val="000000"/>
              </a:solidFill>
            </a:ln>
          </p:spPr>
          <p:txBody>
            <a:bodyPr wrap="square" lIns="0" tIns="0" rIns="0" bIns="0" rtlCol="0"/>
            <a:lstStyle/>
            <a:p>
              <a:endParaRPr/>
            </a:p>
          </p:txBody>
        </p:sp>
        <p:sp>
          <p:nvSpPr>
            <p:cNvPr id="58" name="object 58"/>
            <p:cNvSpPr/>
            <p:nvPr/>
          </p:nvSpPr>
          <p:spPr>
            <a:xfrm>
              <a:off x="5513525" y="1003581"/>
              <a:ext cx="661035" cy="180340"/>
            </a:xfrm>
            <a:custGeom>
              <a:avLst/>
              <a:gdLst/>
              <a:ahLst/>
              <a:cxnLst/>
              <a:rect l="l" t="t" r="r" b="b"/>
              <a:pathLst>
                <a:path w="661035" h="180340">
                  <a:moveTo>
                    <a:pt x="661014" y="0"/>
                  </a:moveTo>
                  <a:lnTo>
                    <a:pt x="0" y="0"/>
                  </a:lnTo>
                  <a:lnTo>
                    <a:pt x="0" y="179901"/>
                  </a:lnTo>
                  <a:lnTo>
                    <a:pt x="661014" y="179902"/>
                  </a:lnTo>
                  <a:lnTo>
                    <a:pt x="661014" y="0"/>
                  </a:lnTo>
                  <a:close/>
                </a:path>
              </a:pathLst>
            </a:custGeom>
            <a:solidFill>
              <a:srgbClr val="82B4E0"/>
            </a:solidFill>
          </p:spPr>
          <p:txBody>
            <a:bodyPr wrap="square" lIns="0" tIns="0" rIns="0" bIns="0" rtlCol="0"/>
            <a:lstStyle/>
            <a:p>
              <a:endParaRPr/>
            </a:p>
          </p:txBody>
        </p:sp>
        <p:sp>
          <p:nvSpPr>
            <p:cNvPr id="59" name="object 59"/>
            <p:cNvSpPr/>
            <p:nvPr/>
          </p:nvSpPr>
          <p:spPr>
            <a:xfrm>
              <a:off x="5306958" y="1003581"/>
              <a:ext cx="2355215" cy="1035050"/>
            </a:xfrm>
            <a:custGeom>
              <a:avLst/>
              <a:gdLst/>
              <a:ahLst/>
              <a:cxnLst/>
              <a:rect l="l" t="t" r="r" b="b"/>
              <a:pathLst>
                <a:path w="2355215" h="1035050">
                  <a:moveTo>
                    <a:pt x="206567" y="179901"/>
                  </a:moveTo>
                  <a:lnTo>
                    <a:pt x="867581" y="179902"/>
                  </a:lnTo>
                  <a:lnTo>
                    <a:pt x="867581" y="0"/>
                  </a:lnTo>
                  <a:lnTo>
                    <a:pt x="206567" y="0"/>
                  </a:lnTo>
                  <a:lnTo>
                    <a:pt x="206567" y="179901"/>
                  </a:lnTo>
                  <a:close/>
                </a:path>
                <a:path w="2355215" h="1035050">
                  <a:moveTo>
                    <a:pt x="0" y="90010"/>
                  </a:moveTo>
                  <a:lnTo>
                    <a:pt x="206567" y="90010"/>
                  </a:lnTo>
                </a:path>
                <a:path w="2355215" h="1035050">
                  <a:moveTo>
                    <a:pt x="1074148" y="90010"/>
                  </a:moveTo>
                  <a:lnTo>
                    <a:pt x="867581" y="90010"/>
                  </a:lnTo>
                </a:path>
                <a:path w="2355215" h="1035050">
                  <a:moveTo>
                    <a:pt x="1280715" y="787071"/>
                  </a:moveTo>
                  <a:lnTo>
                    <a:pt x="1280715" y="1034436"/>
                  </a:lnTo>
                </a:path>
                <a:path w="2355215" h="1035050">
                  <a:moveTo>
                    <a:pt x="2354864" y="787071"/>
                  </a:moveTo>
                  <a:lnTo>
                    <a:pt x="2354864" y="1034436"/>
                  </a:lnTo>
                </a:path>
              </a:pathLst>
            </a:custGeom>
            <a:ln w="29916">
              <a:solidFill>
                <a:srgbClr val="000000"/>
              </a:solidFill>
            </a:ln>
          </p:spPr>
          <p:txBody>
            <a:bodyPr wrap="square" lIns="0" tIns="0" rIns="0" bIns="0" rtlCol="0"/>
            <a:lstStyle/>
            <a:p>
              <a:endParaRPr/>
            </a:p>
          </p:txBody>
        </p:sp>
        <p:pic>
          <p:nvPicPr>
            <p:cNvPr id="60" name="object 60"/>
            <p:cNvPicPr/>
            <p:nvPr/>
          </p:nvPicPr>
          <p:blipFill>
            <a:blip r:embed="rId14" cstate="print"/>
            <a:stretch>
              <a:fillRect/>
            </a:stretch>
          </p:blipFill>
          <p:spPr>
            <a:xfrm>
              <a:off x="6537268" y="1032459"/>
              <a:ext cx="115848" cy="123465"/>
            </a:xfrm>
            <a:prstGeom prst="rect">
              <a:avLst/>
            </a:prstGeom>
          </p:spPr>
        </p:pic>
        <p:pic>
          <p:nvPicPr>
            <p:cNvPr id="61" name="object 61"/>
            <p:cNvPicPr/>
            <p:nvPr/>
          </p:nvPicPr>
          <p:blipFill>
            <a:blip r:embed="rId15" cstate="print"/>
            <a:stretch>
              <a:fillRect/>
            </a:stretch>
          </p:blipFill>
          <p:spPr>
            <a:xfrm>
              <a:off x="8470929" y="1032459"/>
              <a:ext cx="115848" cy="123465"/>
            </a:xfrm>
            <a:prstGeom prst="rect">
              <a:avLst/>
            </a:prstGeom>
          </p:spPr>
        </p:pic>
        <p:pic>
          <p:nvPicPr>
            <p:cNvPr id="62" name="object 62"/>
            <p:cNvPicPr/>
            <p:nvPr/>
          </p:nvPicPr>
          <p:blipFill>
            <a:blip r:embed="rId16" cstate="print"/>
            <a:stretch>
              <a:fillRect/>
            </a:stretch>
          </p:blipFill>
          <p:spPr>
            <a:xfrm>
              <a:off x="7611610" y="1032459"/>
              <a:ext cx="115848" cy="123465"/>
            </a:xfrm>
            <a:prstGeom prst="rect">
              <a:avLst/>
            </a:prstGeom>
          </p:spPr>
        </p:pic>
        <p:sp>
          <p:nvSpPr>
            <p:cNvPr id="63" name="object 63"/>
            <p:cNvSpPr/>
            <p:nvPr/>
          </p:nvSpPr>
          <p:spPr>
            <a:xfrm>
              <a:off x="4728570" y="936177"/>
              <a:ext cx="309880" cy="517525"/>
            </a:xfrm>
            <a:custGeom>
              <a:avLst/>
              <a:gdLst/>
              <a:ahLst/>
              <a:cxnLst/>
              <a:rect l="l" t="t" r="r" b="b"/>
              <a:pathLst>
                <a:path w="309879" h="517525">
                  <a:moveTo>
                    <a:pt x="0" y="517158"/>
                  </a:moveTo>
                  <a:lnTo>
                    <a:pt x="0" y="0"/>
                  </a:lnTo>
                  <a:lnTo>
                    <a:pt x="309850" y="0"/>
                  </a:lnTo>
                </a:path>
              </a:pathLst>
            </a:custGeom>
            <a:ln w="14093">
              <a:solidFill>
                <a:srgbClr val="000000"/>
              </a:solidFill>
            </a:ln>
          </p:spPr>
          <p:txBody>
            <a:bodyPr wrap="square" lIns="0" tIns="0" rIns="0" bIns="0" rtlCol="0"/>
            <a:lstStyle/>
            <a:p>
              <a:endParaRPr/>
            </a:p>
          </p:txBody>
        </p:sp>
        <p:pic>
          <p:nvPicPr>
            <p:cNvPr id="64" name="object 64"/>
            <p:cNvPicPr/>
            <p:nvPr/>
          </p:nvPicPr>
          <p:blipFill>
            <a:blip r:embed="rId8" cstate="print"/>
            <a:stretch>
              <a:fillRect/>
            </a:stretch>
          </p:blipFill>
          <p:spPr>
            <a:xfrm>
              <a:off x="4997107" y="889103"/>
              <a:ext cx="123940" cy="116336"/>
            </a:xfrm>
            <a:prstGeom prst="rect">
              <a:avLst/>
            </a:prstGeom>
          </p:spPr>
        </p:pic>
      </p:grpSp>
      <p:sp>
        <p:nvSpPr>
          <p:cNvPr id="65" name="object 65"/>
          <p:cNvSpPr txBox="1"/>
          <p:nvPr/>
        </p:nvSpPr>
        <p:spPr>
          <a:xfrm>
            <a:off x="5122834" y="700394"/>
            <a:ext cx="143510" cy="421640"/>
          </a:xfrm>
          <a:prstGeom prst="rect">
            <a:avLst/>
          </a:prstGeom>
        </p:spPr>
        <p:txBody>
          <a:bodyPr vert="horz" wrap="square" lIns="0" tIns="12065" rIns="0" bIns="0" rtlCol="0">
            <a:spAutoFit/>
          </a:bodyPr>
          <a:lstStyle/>
          <a:p>
            <a:pPr marL="12700">
              <a:lnSpc>
                <a:spcPct val="100000"/>
              </a:lnSpc>
              <a:spcBef>
                <a:spcPts val="95"/>
              </a:spcBef>
            </a:pPr>
            <a:r>
              <a:rPr sz="2600" b="1" spc="-50" dirty="0">
                <a:solidFill>
                  <a:srgbClr val="FF0000"/>
                </a:solidFill>
                <a:latin typeface="Times New Roman"/>
                <a:cs typeface="Times New Roman"/>
              </a:rPr>
              <a:t>I</a:t>
            </a:r>
            <a:endParaRPr sz="2600">
              <a:latin typeface="Times New Roman"/>
              <a:cs typeface="Times New Roman"/>
            </a:endParaRPr>
          </a:p>
        </p:txBody>
      </p:sp>
      <p:sp>
        <p:nvSpPr>
          <p:cNvPr id="66" name="object 66"/>
          <p:cNvSpPr txBox="1"/>
          <p:nvPr/>
        </p:nvSpPr>
        <p:spPr>
          <a:xfrm>
            <a:off x="6734406" y="1195547"/>
            <a:ext cx="1482090" cy="385445"/>
          </a:xfrm>
          <a:prstGeom prst="rect">
            <a:avLst/>
          </a:prstGeom>
        </p:spPr>
        <p:txBody>
          <a:bodyPr vert="horz" wrap="square" lIns="0" tIns="13970" rIns="0" bIns="0" rtlCol="0">
            <a:spAutoFit/>
          </a:bodyPr>
          <a:lstStyle/>
          <a:p>
            <a:pPr marL="50800">
              <a:lnSpc>
                <a:spcPct val="100000"/>
              </a:lnSpc>
              <a:spcBef>
                <a:spcPts val="110"/>
              </a:spcBef>
              <a:tabLst>
                <a:tab pos="1104265" algn="l"/>
              </a:tabLst>
            </a:pPr>
            <a:r>
              <a:rPr sz="3525" b="1" spc="-37" baseline="8274" dirty="0">
                <a:solidFill>
                  <a:srgbClr val="FF0000"/>
                </a:solidFill>
                <a:latin typeface="Times New Roman"/>
                <a:cs typeface="Times New Roman"/>
              </a:rPr>
              <a:t>I</a:t>
            </a:r>
            <a:r>
              <a:rPr sz="1500" b="1" spc="-25" dirty="0">
                <a:solidFill>
                  <a:srgbClr val="FF0000"/>
                </a:solidFill>
                <a:latin typeface="Times New Roman"/>
                <a:cs typeface="Times New Roman"/>
              </a:rPr>
              <a:t>D1</a:t>
            </a:r>
            <a:r>
              <a:rPr sz="1500" b="1" dirty="0">
                <a:solidFill>
                  <a:srgbClr val="FF0000"/>
                </a:solidFill>
                <a:latin typeface="Times New Roman"/>
                <a:cs typeface="Times New Roman"/>
              </a:rPr>
              <a:t>	</a:t>
            </a:r>
            <a:r>
              <a:rPr sz="3525" b="1" spc="-37" baseline="8274" dirty="0">
                <a:solidFill>
                  <a:srgbClr val="FF0000"/>
                </a:solidFill>
                <a:latin typeface="Times New Roman"/>
                <a:cs typeface="Times New Roman"/>
              </a:rPr>
              <a:t>I</a:t>
            </a:r>
            <a:r>
              <a:rPr sz="1500" b="1" spc="-25" dirty="0">
                <a:solidFill>
                  <a:srgbClr val="FF0000"/>
                </a:solidFill>
                <a:latin typeface="Times New Roman"/>
                <a:cs typeface="Times New Roman"/>
              </a:rPr>
              <a:t>D2</a:t>
            </a:r>
            <a:endParaRPr sz="1500">
              <a:latin typeface="Times New Roman"/>
              <a:cs typeface="Times New Roman"/>
            </a:endParaRPr>
          </a:p>
        </p:txBody>
      </p:sp>
      <p:grpSp>
        <p:nvGrpSpPr>
          <p:cNvPr id="67" name="object 67"/>
          <p:cNvGrpSpPr/>
          <p:nvPr/>
        </p:nvGrpSpPr>
        <p:grpSpPr>
          <a:xfrm>
            <a:off x="6660550" y="1198986"/>
            <a:ext cx="1167130" cy="344805"/>
            <a:chOff x="6660550" y="1198986"/>
            <a:chExt cx="1167130" cy="344805"/>
          </a:xfrm>
        </p:grpSpPr>
        <p:sp>
          <p:nvSpPr>
            <p:cNvPr id="68" name="object 68"/>
            <p:cNvSpPr/>
            <p:nvPr/>
          </p:nvSpPr>
          <p:spPr>
            <a:xfrm>
              <a:off x="6711614" y="1205971"/>
              <a:ext cx="0" cy="247650"/>
            </a:xfrm>
            <a:custGeom>
              <a:avLst/>
              <a:gdLst/>
              <a:ahLst/>
              <a:cxnLst/>
              <a:rect l="l" t="t" r="r" b="b"/>
              <a:pathLst>
                <a:path h="247650">
                  <a:moveTo>
                    <a:pt x="0" y="0"/>
                  </a:moveTo>
                  <a:lnTo>
                    <a:pt x="0" y="247365"/>
                  </a:lnTo>
                </a:path>
              </a:pathLst>
            </a:custGeom>
            <a:ln w="13771">
              <a:solidFill>
                <a:srgbClr val="000000"/>
              </a:solidFill>
            </a:ln>
          </p:spPr>
          <p:txBody>
            <a:bodyPr wrap="square" lIns="0" tIns="0" rIns="0" bIns="0" rtlCol="0"/>
            <a:lstStyle/>
            <a:p>
              <a:endParaRPr/>
            </a:p>
          </p:txBody>
        </p:sp>
        <p:sp>
          <p:nvSpPr>
            <p:cNvPr id="69" name="object 69"/>
            <p:cNvSpPr/>
            <p:nvPr/>
          </p:nvSpPr>
          <p:spPr>
            <a:xfrm>
              <a:off x="6660550" y="1430848"/>
              <a:ext cx="113030" cy="113030"/>
            </a:xfrm>
            <a:custGeom>
              <a:avLst/>
              <a:gdLst/>
              <a:ahLst/>
              <a:cxnLst/>
              <a:rect l="l" t="t" r="r" b="b"/>
              <a:pathLst>
                <a:path w="113029" h="113030">
                  <a:moveTo>
                    <a:pt x="11915" y="5894"/>
                  </a:moveTo>
                  <a:lnTo>
                    <a:pt x="51063" y="112438"/>
                  </a:lnTo>
                  <a:lnTo>
                    <a:pt x="104799" y="14939"/>
                  </a:lnTo>
                  <a:lnTo>
                    <a:pt x="53421" y="14939"/>
                  </a:lnTo>
                  <a:lnTo>
                    <a:pt x="26151" y="11504"/>
                  </a:lnTo>
                  <a:lnTo>
                    <a:pt x="11915" y="5894"/>
                  </a:lnTo>
                  <a:close/>
                </a:path>
                <a:path w="113029" h="113030">
                  <a:moveTo>
                    <a:pt x="113033" y="0"/>
                  </a:moveTo>
                  <a:lnTo>
                    <a:pt x="106864" y="1199"/>
                  </a:lnTo>
                  <a:lnTo>
                    <a:pt x="80696" y="11504"/>
                  </a:lnTo>
                  <a:lnTo>
                    <a:pt x="53421" y="14939"/>
                  </a:lnTo>
                  <a:lnTo>
                    <a:pt x="104799" y="14939"/>
                  </a:lnTo>
                  <a:lnTo>
                    <a:pt x="113033" y="0"/>
                  </a:lnTo>
                  <a:close/>
                </a:path>
                <a:path w="113029" h="113030">
                  <a:moveTo>
                    <a:pt x="9749" y="0"/>
                  </a:moveTo>
                  <a:lnTo>
                    <a:pt x="0" y="1199"/>
                  </a:lnTo>
                  <a:lnTo>
                    <a:pt x="11915" y="5894"/>
                  </a:lnTo>
                  <a:lnTo>
                    <a:pt x="9749" y="0"/>
                  </a:lnTo>
                  <a:close/>
                </a:path>
              </a:pathLst>
            </a:custGeom>
            <a:solidFill>
              <a:srgbClr val="000000"/>
            </a:solidFill>
          </p:spPr>
          <p:txBody>
            <a:bodyPr wrap="square" lIns="0" tIns="0" rIns="0" bIns="0" rtlCol="0"/>
            <a:lstStyle/>
            <a:p>
              <a:endParaRPr/>
            </a:p>
          </p:txBody>
        </p:sp>
        <p:sp>
          <p:nvSpPr>
            <p:cNvPr id="70" name="object 70"/>
            <p:cNvSpPr/>
            <p:nvPr/>
          </p:nvSpPr>
          <p:spPr>
            <a:xfrm>
              <a:off x="7765105" y="1205971"/>
              <a:ext cx="0" cy="247650"/>
            </a:xfrm>
            <a:custGeom>
              <a:avLst/>
              <a:gdLst/>
              <a:ahLst/>
              <a:cxnLst/>
              <a:rect l="l" t="t" r="r" b="b"/>
              <a:pathLst>
                <a:path h="247650">
                  <a:moveTo>
                    <a:pt x="0" y="0"/>
                  </a:moveTo>
                  <a:lnTo>
                    <a:pt x="0" y="247365"/>
                  </a:lnTo>
                </a:path>
              </a:pathLst>
            </a:custGeom>
            <a:ln w="13771">
              <a:solidFill>
                <a:srgbClr val="000000"/>
              </a:solidFill>
            </a:ln>
          </p:spPr>
          <p:txBody>
            <a:bodyPr wrap="square" lIns="0" tIns="0" rIns="0" bIns="0" rtlCol="0"/>
            <a:lstStyle/>
            <a:p>
              <a:endParaRPr/>
            </a:p>
          </p:txBody>
        </p:sp>
        <p:sp>
          <p:nvSpPr>
            <p:cNvPr id="71" name="object 71"/>
            <p:cNvSpPr/>
            <p:nvPr/>
          </p:nvSpPr>
          <p:spPr>
            <a:xfrm>
              <a:off x="7714428" y="1430848"/>
              <a:ext cx="113030" cy="113030"/>
            </a:xfrm>
            <a:custGeom>
              <a:avLst/>
              <a:gdLst/>
              <a:ahLst/>
              <a:cxnLst/>
              <a:rect l="l" t="t" r="r" b="b"/>
              <a:pathLst>
                <a:path w="113029" h="113030">
                  <a:moveTo>
                    <a:pt x="11465" y="5717"/>
                  </a:moveTo>
                  <a:lnTo>
                    <a:pt x="50677" y="112438"/>
                  </a:lnTo>
                  <a:lnTo>
                    <a:pt x="104414" y="14939"/>
                  </a:lnTo>
                  <a:lnTo>
                    <a:pt x="53432" y="14939"/>
                  </a:lnTo>
                  <a:lnTo>
                    <a:pt x="26147" y="11504"/>
                  </a:lnTo>
                  <a:lnTo>
                    <a:pt x="11465" y="5717"/>
                  </a:lnTo>
                  <a:close/>
                </a:path>
                <a:path w="113029" h="113030">
                  <a:moveTo>
                    <a:pt x="112647" y="0"/>
                  </a:moveTo>
                  <a:lnTo>
                    <a:pt x="106864" y="1199"/>
                  </a:lnTo>
                  <a:lnTo>
                    <a:pt x="80716" y="11504"/>
                  </a:lnTo>
                  <a:lnTo>
                    <a:pt x="53432" y="14939"/>
                  </a:lnTo>
                  <a:lnTo>
                    <a:pt x="104414" y="14939"/>
                  </a:lnTo>
                  <a:lnTo>
                    <a:pt x="112647" y="0"/>
                  </a:lnTo>
                  <a:close/>
                </a:path>
                <a:path w="113029" h="113030">
                  <a:moveTo>
                    <a:pt x="9364" y="0"/>
                  </a:moveTo>
                  <a:lnTo>
                    <a:pt x="0" y="1199"/>
                  </a:lnTo>
                  <a:lnTo>
                    <a:pt x="11465" y="5717"/>
                  </a:lnTo>
                  <a:lnTo>
                    <a:pt x="9364" y="0"/>
                  </a:lnTo>
                  <a:close/>
                </a:path>
              </a:pathLst>
            </a:custGeom>
            <a:solidFill>
              <a:srgbClr val="000000"/>
            </a:solidFill>
          </p:spPr>
          <p:txBody>
            <a:bodyPr wrap="square" lIns="0" tIns="0" rIns="0" bIns="0" rtlCol="0"/>
            <a:lstStyle/>
            <a:p>
              <a:endParaRPr/>
            </a:p>
          </p:txBody>
        </p:sp>
      </p:grpSp>
      <p:sp>
        <p:nvSpPr>
          <p:cNvPr id="72" name="object 72"/>
          <p:cNvSpPr txBox="1"/>
          <p:nvPr/>
        </p:nvSpPr>
        <p:spPr>
          <a:xfrm>
            <a:off x="8326937" y="1755457"/>
            <a:ext cx="246379" cy="457200"/>
          </a:xfrm>
          <a:prstGeom prst="rect">
            <a:avLst/>
          </a:prstGeom>
        </p:spPr>
        <p:txBody>
          <a:bodyPr vert="horz" wrap="square" lIns="0" tIns="16510" rIns="0" bIns="0" rtlCol="0">
            <a:spAutoFit/>
          </a:bodyPr>
          <a:lstStyle/>
          <a:p>
            <a:pPr marL="12700">
              <a:lnSpc>
                <a:spcPct val="100000"/>
              </a:lnSpc>
              <a:spcBef>
                <a:spcPts val="130"/>
              </a:spcBef>
            </a:pPr>
            <a:r>
              <a:rPr sz="2800" b="1" spc="-80" dirty="0">
                <a:solidFill>
                  <a:srgbClr val="FF0000"/>
                </a:solidFill>
                <a:latin typeface="Arial"/>
                <a:cs typeface="Arial"/>
              </a:rPr>
              <a:t>V</a:t>
            </a:r>
            <a:endParaRPr sz="2800">
              <a:latin typeface="Arial"/>
              <a:cs typeface="Arial"/>
            </a:endParaRPr>
          </a:p>
        </p:txBody>
      </p:sp>
      <p:sp>
        <p:nvSpPr>
          <p:cNvPr id="73" name="object 73"/>
          <p:cNvSpPr txBox="1"/>
          <p:nvPr/>
        </p:nvSpPr>
        <p:spPr>
          <a:xfrm>
            <a:off x="8547551" y="1931189"/>
            <a:ext cx="145415" cy="306070"/>
          </a:xfrm>
          <a:prstGeom prst="rect">
            <a:avLst/>
          </a:prstGeom>
        </p:spPr>
        <p:txBody>
          <a:bodyPr vert="horz" wrap="square" lIns="0" tIns="11430" rIns="0" bIns="0" rtlCol="0">
            <a:spAutoFit/>
          </a:bodyPr>
          <a:lstStyle/>
          <a:p>
            <a:pPr marL="12700">
              <a:lnSpc>
                <a:spcPct val="100000"/>
              </a:lnSpc>
              <a:spcBef>
                <a:spcPts val="90"/>
              </a:spcBef>
            </a:pPr>
            <a:r>
              <a:rPr sz="1850" b="1" spc="-50" dirty="0">
                <a:solidFill>
                  <a:srgbClr val="FF0000"/>
                </a:solidFill>
                <a:latin typeface="Arial"/>
                <a:cs typeface="Arial"/>
              </a:rPr>
              <a:t>0</a:t>
            </a:r>
            <a:endParaRPr sz="1850">
              <a:latin typeface="Arial"/>
              <a:cs typeface="Arial"/>
            </a:endParaRPr>
          </a:p>
        </p:txBody>
      </p:sp>
      <p:grpSp>
        <p:nvGrpSpPr>
          <p:cNvPr id="74" name="object 74"/>
          <p:cNvGrpSpPr/>
          <p:nvPr/>
        </p:nvGrpSpPr>
        <p:grpSpPr>
          <a:xfrm>
            <a:off x="8479552" y="1138567"/>
            <a:ext cx="112395" cy="659130"/>
            <a:chOff x="8479552" y="1138567"/>
            <a:chExt cx="112395" cy="659130"/>
          </a:xfrm>
        </p:grpSpPr>
        <p:sp>
          <p:nvSpPr>
            <p:cNvPr id="75" name="object 75"/>
            <p:cNvSpPr/>
            <p:nvPr/>
          </p:nvSpPr>
          <p:spPr>
            <a:xfrm>
              <a:off x="8529403" y="1228458"/>
              <a:ext cx="0" cy="562610"/>
            </a:xfrm>
            <a:custGeom>
              <a:avLst/>
              <a:gdLst/>
              <a:ahLst/>
              <a:cxnLst/>
              <a:rect l="l" t="t" r="r" b="b"/>
              <a:pathLst>
                <a:path h="562610">
                  <a:moveTo>
                    <a:pt x="0" y="562193"/>
                  </a:moveTo>
                  <a:lnTo>
                    <a:pt x="0" y="0"/>
                  </a:lnTo>
                </a:path>
              </a:pathLst>
            </a:custGeom>
            <a:ln w="13771">
              <a:solidFill>
                <a:srgbClr val="3988CF"/>
              </a:solidFill>
              <a:prstDash val="sysDash"/>
            </a:ln>
          </p:spPr>
          <p:txBody>
            <a:bodyPr wrap="square" lIns="0" tIns="0" rIns="0" bIns="0" rtlCol="0"/>
            <a:lstStyle/>
            <a:p>
              <a:endParaRPr/>
            </a:p>
          </p:txBody>
        </p:sp>
        <p:pic>
          <p:nvPicPr>
            <p:cNvPr id="76" name="object 76"/>
            <p:cNvPicPr/>
            <p:nvPr/>
          </p:nvPicPr>
          <p:blipFill>
            <a:blip r:embed="rId9" cstate="print"/>
            <a:stretch>
              <a:fillRect/>
            </a:stretch>
          </p:blipFill>
          <p:spPr>
            <a:xfrm>
              <a:off x="8479552" y="1138567"/>
              <a:ext cx="111821" cy="113368"/>
            </a:xfrm>
            <a:prstGeom prst="rect">
              <a:avLst/>
            </a:prstGeom>
          </p:spPr>
        </p:pic>
      </p:grpSp>
      <p:grpSp>
        <p:nvGrpSpPr>
          <p:cNvPr id="77" name="object 77"/>
          <p:cNvGrpSpPr/>
          <p:nvPr/>
        </p:nvGrpSpPr>
        <p:grpSpPr>
          <a:xfrm>
            <a:off x="8479552" y="2210934"/>
            <a:ext cx="112395" cy="704215"/>
            <a:chOff x="8479552" y="2210934"/>
            <a:chExt cx="112395" cy="704215"/>
          </a:xfrm>
        </p:grpSpPr>
        <p:sp>
          <p:nvSpPr>
            <p:cNvPr id="78" name="object 78"/>
            <p:cNvSpPr/>
            <p:nvPr/>
          </p:nvSpPr>
          <p:spPr>
            <a:xfrm>
              <a:off x="8529403" y="2217919"/>
              <a:ext cx="0" cy="607695"/>
            </a:xfrm>
            <a:custGeom>
              <a:avLst/>
              <a:gdLst/>
              <a:ahLst/>
              <a:cxnLst/>
              <a:rect l="l" t="t" r="r" b="b"/>
              <a:pathLst>
                <a:path h="607694">
                  <a:moveTo>
                    <a:pt x="0" y="0"/>
                  </a:moveTo>
                  <a:lnTo>
                    <a:pt x="0" y="607169"/>
                  </a:lnTo>
                </a:path>
              </a:pathLst>
            </a:custGeom>
            <a:ln w="13771">
              <a:solidFill>
                <a:srgbClr val="3988CF"/>
              </a:solidFill>
              <a:prstDash val="sysDash"/>
            </a:ln>
          </p:spPr>
          <p:txBody>
            <a:bodyPr wrap="square" lIns="0" tIns="0" rIns="0" bIns="0" rtlCol="0"/>
            <a:lstStyle/>
            <a:p>
              <a:endParaRPr/>
            </a:p>
          </p:txBody>
        </p:sp>
        <p:pic>
          <p:nvPicPr>
            <p:cNvPr id="79" name="object 79"/>
            <p:cNvPicPr/>
            <p:nvPr/>
          </p:nvPicPr>
          <p:blipFill>
            <a:blip r:embed="rId10" cstate="print"/>
            <a:stretch>
              <a:fillRect/>
            </a:stretch>
          </p:blipFill>
          <p:spPr>
            <a:xfrm>
              <a:off x="8479552" y="2802601"/>
              <a:ext cx="111821" cy="112438"/>
            </a:xfrm>
            <a:prstGeom prst="rect">
              <a:avLst/>
            </a:prstGeom>
          </p:spPr>
        </p:pic>
      </p:grpSp>
      <p:sp>
        <p:nvSpPr>
          <p:cNvPr id="80" name="object 80"/>
          <p:cNvSpPr txBox="1"/>
          <p:nvPr/>
        </p:nvSpPr>
        <p:spPr>
          <a:xfrm>
            <a:off x="5557782" y="1149522"/>
            <a:ext cx="2558415" cy="939800"/>
          </a:xfrm>
          <a:prstGeom prst="rect">
            <a:avLst/>
          </a:prstGeom>
        </p:spPr>
        <p:txBody>
          <a:bodyPr vert="horz" wrap="square" lIns="0" tIns="13970" rIns="0" bIns="0" rtlCol="0">
            <a:spAutoFit/>
          </a:bodyPr>
          <a:lstStyle/>
          <a:p>
            <a:pPr marL="12700">
              <a:lnSpc>
                <a:spcPts val="2750"/>
              </a:lnSpc>
              <a:spcBef>
                <a:spcPts val="110"/>
              </a:spcBef>
            </a:pPr>
            <a:r>
              <a:rPr sz="2350" spc="-20" dirty="0">
                <a:latin typeface="Microsoft Sans Serif"/>
                <a:cs typeface="Microsoft Sans Serif"/>
              </a:rPr>
              <a:t>0,5K</a:t>
            </a:r>
            <a:endParaRPr sz="2350">
              <a:latin typeface="Microsoft Sans Serif"/>
              <a:cs typeface="Microsoft Sans Serif"/>
            </a:endParaRPr>
          </a:p>
          <a:p>
            <a:pPr marL="23495">
              <a:lnSpc>
                <a:spcPts val="4430"/>
              </a:lnSpc>
              <a:tabLst>
                <a:tab pos="1849755" algn="l"/>
              </a:tabLst>
            </a:pPr>
            <a:r>
              <a:rPr sz="3750" b="1" u="sng" spc="-650" dirty="0">
                <a:solidFill>
                  <a:srgbClr val="FF0000"/>
                </a:solidFill>
                <a:uFill>
                  <a:solidFill>
                    <a:srgbClr val="000000"/>
                  </a:solidFill>
                </a:uFill>
                <a:latin typeface="Times New Roman"/>
                <a:cs typeface="Times New Roman"/>
              </a:rPr>
              <a:t> </a:t>
            </a:r>
            <a:r>
              <a:rPr sz="3750" b="1" u="sng" spc="-180" dirty="0">
                <a:solidFill>
                  <a:srgbClr val="FF0000"/>
                </a:solidFill>
                <a:uFill>
                  <a:solidFill>
                    <a:srgbClr val="000000"/>
                  </a:solidFill>
                </a:uFill>
                <a:latin typeface="Times New Roman"/>
                <a:cs typeface="Times New Roman"/>
              </a:rPr>
              <a:t>+</a:t>
            </a:r>
            <a:r>
              <a:rPr sz="3750" b="1" u="sng" spc="-160" dirty="0">
                <a:solidFill>
                  <a:srgbClr val="FF0000"/>
                </a:solidFill>
                <a:uFill>
                  <a:solidFill>
                    <a:srgbClr val="000000"/>
                  </a:solidFill>
                </a:uFill>
                <a:latin typeface="Times New Roman"/>
                <a:cs typeface="Times New Roman"/>
              </a:rPr>
              <a:t> </a:t>
            </a:r>
            <a:r>
              <a:rPr sz="3375" u="sng" spc="-37" baseline="1234" dirty="0">
                <a:uFill>
                  <a:solidFill>
                    <a:srgbClr val="000000"/>
                  </a:solidFill>
                </a:uFill>
                <a:latin typeface="Microsoft Sans Serif"/>
                <a:cs typeface="Microsoft Sans Serif"/>
              </a:rPr>
              <a:t>D1</a:t>
            </a:r>
            <a:r>
              <a:rPr sz="3375" baseline="1234" dirty="0">
                <a:latin typeface="Microsoft Sans Serif"/>
                <a:cs typeface="Microsoft Sans Serif"/>
              </a:rPr>
              <a:t>	</a:t>
            </a:r>
            <a:r>
              <a:rPr sz="5625" b="1" spc="-270" baseline="-5185" dirty="0">
                <a:solidFill>
                  <a:srgbClr val="FF0000"/>
                </a:solidFill>
                <a:latin typeface="Times New Roman"/>
                <a:cs typeface="Times New Roman"/>
              </a:rPr>
              <a:t>+</a:t>
            </a:r>
            <a:r>
              <a:rPr sz="5625" b="1" spc="-307" baseline="-5185" dirty="0">
                <a:solidFill>
                  <a:srgbClr val="FF0000"/>
                </a:solidFill>
                <a:latin typeface="Times New Roman"/>
                <a:cs typeface="Times New Roman"/>
              </a:rPr>
              <a:t> </a:t>
            </a:r>
            <a:r>
              <a:rPr sz="3375" spc="-37" baseline="1234" dirty="0">
                <a:latin typeface="Microsoft Sans Serif"/>
                <a:cs typeface="Microsoft Sans Serif"/>
              </a:rPr>
              <a:t>D2</a:t>
            </a:r>
            <a:endParaRPr sz="3375" baseline="1234">
              <a:latin typeface="Microsoft Sans Serif"/>
              <a:cs typeface="Microsoft Sans Serif"/>
            </a:endParaRPr>
          </a:p>
        </p:txBody>
      </p:sp>
      <p:sp>
        <p:nvSpPr>
          <p:cNvPr id="81" name="object 81"/>
          <p:cNvSpPr txBox="1"/>
          <p:nvPr/>
        </p:nvSpPr>
        <p:spPr>
          <a:xfrm>
            <a:off x="8374310" y="510608"/>
            <a:ext cx="276860" cy="601345"/>
          </a:xfrm>
          <a:prstGeom prst="rect">
            <a:avLst/>
          </a:prstGeom>
        </p:spPr>
        <p:txBody>
          <a:bodyPr vert="horz" wrap="square" lIns="0" tIns="15875" rIns="0" bIns="0" rtlCol="0">
            <a:spAutoFit/>
          </a:bodyPr>
          <a:lstStyle/>
          <a:p>
            <a:pPr marL="12700">
              <a:lnSpc>
                <a:spcPct val="100000"/>
              </a:lnSpc>
              <a:spcBef>
                <a:spcPts val="125"/>
              </a:spcBef>
            </a:pPr>
            <a:r>
              <a:rPr sz="3750" b="1" spc="-114" dirty="0">
                <a:solidFill>
                  <a:srgbClr val="FF0000"/>
                </a:solidFill>
                <a:latin typeface="Times New Roman"/>
                <a:cs typeface="Times New Roman"/>
              </a:rPr>
              <a:t>+</a:t>
            </a:r>
            <a:endParaRPr sz="3750">
              <a:latin typeface="Times New Roman"/>
              <a:cs typeface="Times New Roman"/>
            </a:endParaRPr>
          </a:p>
        </p:txBody>
      </p:sp>
      <p:sp>
        <p:nvSpPr>
          <p:cNvPr id="82" name="object 82"/>
          <p:cNvSpPr txBox="1"/>
          <p:nvPr/>
        </p:nvSpPr>
        <p:spPr>
          <a:xfrm>
            <a:off x="8462721" y="2805287"/>
            <a:ext cx="172720" cy="601345"/>
          </a:xfrm>
          <a:prstGeom prst="rect">
            <a:avLst/>
          </a:prstGeom>
        </p:spPr>
        <p:txBody>
          <a:bodyPr vert="horz" wrap="square" lIns="0" tIns="15875" rIns="0" bIns="0" rtlCol="0">
            <a:spAutoFit/>
          </a:bodyPr>
          <a:lstStyle/>
          <a:p>
            <a:pPr marL="12700">
              <a:lnSpc>
                <a:spcPct val="100000"/>
              </a:lnSpc>
              <a:spcBef>
                <a:spcPts val="125"/>
              </a:spcBef>
            </a:pPr>
            <a:r>
              <a:rPr sz="3750" b="1" spc="-50" dirty="0">
                <a:solidFill>
                  <a:srgbClr val="FF0000"/>
                </a:solidFill>
                <a:latin typeface="Times New Roman"/>
                <a:cs typeface="Times New Roman"/>
              </a:rPr>
              <a:t>-</a:t>
            </a:r>
            <a:endParaRPr sz="3750">
              <a:latin typeface="Times New Roman"/>
              <a:cs typeface="Times New Roman"/>
            </a:endParaRPr>
          </a:p>
        </p:txBody>
      </p:sp>
      <p:sp>
        <p:nvSpPr>
          <p:cNvPr id="83" name="object 83"/>
          <p:cNvSpPr txBox="1"/>
          <p:nvPr/>
        </p:nvSpPr>
        <p:spPr>
          <a:xfrm>
            <a:off x="4584879" y="1451704"/>
            <a:ext cx="909319" cy="1086485"/>
          </a:xfrm>
          <a:prstGeom prst="rect">
            <a:avLst/>
          </a:prstGeom>
        </p:spPr>
        <p:txBody>
          <a:bodyPr vert="horz" wrap="square" lIns="0" tIns="15875" rIns="0" bIns="0" rtlCol="0">
            <a:spAutoFit/>
          </a:bodyPr>
          <a:lstStyle/>
          <a:p>
            <a:pPr marL="12700">
              <a:lnSpc>
                <a:spcPts val="4160"/>
              </a:lnSpc>
              <a:spcBef>
                <a:spcPts val="125"/>
              </a:spcBef>
            </a:pPr>
            <a:r>
              <a:rPr sz="3750" b="1" spc="-180" dirty="0">
                <a:solidFill>
                  <a:srgbClr val="FF0000"/>
                </a:solidFill>
                <a:latin typeface="Times New Roman"/>
                <a:cs typeface="Times New Roman"/>
              </a:rPr>
              <a:t>+</a:t>
            </a:r>
            <a:r>
              <a:rPr sz="3750" b="1" spc="-160" dirty="0">
                <a:solidFill>
                  <a:srgbClr val="FF0000"/>
                </a:solidFill>
                <a:latin typeface="Times New Roman"/>
                <a:cs typeface="Times New Roman"/>
              </a:rPr>
              <a:t> </a:t>
            </a:r>
            <a:r>
              <a:rPr sz="3375" spc="-75" baseline="-3703" dirty="0">
                <a:latin typeface="Microsoft Sans Serif"/>
                <a:cs typeface="Microsoft Sans Serif"/>
              </a:rPr>
              <a:t>E</a:t>
            </a:r>
            <a:endParaRPr sz="3375" baseline="-3703">
              <a:latin typeface="Microsoft Sans Serif"/>
              <a:cs typeface="Microsoft Sans Serif"/>
            </a:endParaRPr>
          </a:p>
          <a:p>
            <a:pPr marL="61594">
              <a:lnSpc>
                <a:spcPts val="4160"/>
              </a:lnSpc>
            </a:pPr>
            <a:r>
              <a:rPr sz="5625" b="1" baseline="-2962" dirty="0">
                <a:solidFill>
                  <a:srgbClr val="FF0000"/>
                </a:solidFill>
                <a:latin typeface="Times New Roman"/>
                <a:cs typeface="Times New Roman"/>
              </a:rPr>
              <a:t>-</a:t>
            </a:r>
            <a:r>
              <a:rPr sz="5625" b="1" spc="-142" baseline="-2962" dirty="0">
                <a:solidFill>
                  <a:srgbClr val="FF0000"/>
                </a:solidFill>
                <a:latin typeface="Times New Roman"/>
                <a:cs typeface="Times New Roman"/>
              </a:rPr>
              <a:t> </a:t>
            </a:r>
            <a:r>
              <a:rPr sz="2350" spc="-110" dirty="0">
                <a:latin typeface="Microsoft Sans Serif"/>
                <a:cs typeface="Microsoft Sans Serif"/>
              </a:rPr>
              <a:t>10</a:t>
            </a:r>
            <a:r>
              <a:rPr sz="2350" spc="-45" dirty="0">
                <a:latin typeface="Microsoft Sans Serif"/>
                <a:cs typeface="Microsoft Sans Serif"/>
              </a:rPr>
              <a:t> </a:t>
            </a:r>
            <a:r>
              <a:rPr sz="2350" spc="-50" dirty="0">
                <a:latin typeface="Microsoft Sans Serif"/>
                <a:cs typeface="Microsoft Sans Serif"/>
              </a:rPr>
              <a:t>V</a:t>
            </a:r>
            <a:endParaRPr sz="2350">
              <a:latin typeface="Microsoft Sans Serif"/>
              <a:cs typeface="Microsoft Sans Serif"/>
            </a:endParaRPr>
          </a:p>
        </p:txBody>
      </p:sp>
      <p:sp>
        <p:nvSpPr>
          <p:cNvPr id="84" name="object 84"/>
          <p:cNvSpPr txBox="1"/>
          <p:nvPr/>
        </p:nvSpPr>
        <p:spPr>
          <a:xfrm>
            <a:off x="6329235" y="1904548"/>
            <a:ext cx="1988185" cy="601345"/>
          </a:xfrm>
          <a:prstGeom prst="rect">
            <a:avLst/>
          </a:prstGeom>
        </p:spPr>
        <p:txBody>
          <a:bodyPr vert="horz" wrap="square" lIns="0" tIns="15875" rIns="0" bIns="0" rtlCol="0">
            <a:spAutoFit/>
          </a:bodyPr>
          <a:lstStyle/>
          <a:p>
            <a:pPr marL="38100">
              <a:lnSpc>
                <a:spcPct val="100000"/>
              </a:lnSpc>
              <a:spcBef>
                <a:spcPts val="125"/>
              </a:spcBef>
              <a:tabLst>
                <a:tab pos="368300" algn="l"/>
                <a:tab pos="1130935" algn="l"/>
              </a:tabLst>
            </a:pPr>
            <a:r>
              <a:rPr sz="5625" b="1" spc="-75" baseline="-16296" dirty="0">
                <a:solidFill>
                  <a:srgbClr val="FF0000"/>
                </a:solidFill>
                <a:latin typeface="Times New Roman"/>
                <a:cs typeface="Times New Roman"/>
              </a:rPr>
              <a:t>-</a:t>
            </a:r>
            <a:r>
              <a:rPr sz="5625" b="1" baseline="-16296" dirty="0">
                <a:solidFill>
                  <a:srgbClr val="FF0000"/>
                </a:solidFill>
                <a:latin typeface="Times New Roman"/>
                <a:cs typeface="Times New Roman"/>
              </a:rPr>
              <a:t>	</a:t>
            </a:r>
            <a:r>
              <a:rPr sz="2350" spc="-20" dirty="0">
                <a:latin typeface="Microsoft Sans Serif"/>
                <a:cs typeface="Microsoft Sans Serif"/>
              </a:rPr>
              <a:t>0,7V</a:t>
            </a:r>
            <a:r>
              <a:rPr sz="2350" dirty="0">
                <a:latin typeface="Microsoft Sans Serif"/>
                <a:cs typeface="Microsoft Sans Serif"/>
              </a:rPr>
              <a:t>	</a:t>
            </a:r>
            <a:r>
              <a:rPr sz="5625" b="1" baseline="-16296" dirty="0">
                <a:solidFill>
                  <a:srgbClr val="FF0000"/>
                </a:solidFill>
                <a:latin typeface="Times New Roman"/>
                <a:cs typeface="Times New Roman"/>
              </a:rPr>
              <a:t>-</a:t>
            </a:r>
            <a:r>
              <a:rPr sz="5625" b="1" spc="-315" baseline="-16296" dirty="0">
                <a:solidFill>
                  <a:srgbClr val="FF0000"/>
                </a:solidFill>
                <a:latin typeface="Times New Roman"/>
                <a:cs typeface="Times New Roman"/>
              </a:rPr>
              <a:t> </a:t>
            </a:r>
            <a:r>
              <a:rPr sz="3525" spc="-52" baseline="-9456" dirty="0">
                <a:latin typeface="Microsoft Sans Serif"/>
                <a:cs typeface="Microsoft Sans Serif"/>
              </a:rPr>
              <a:t>0,7V</a:t>
            </a:r>
            <a:endParaRPr sz="3525" baseline="-9456">
              <a:latin typeface="Microsoft Sans Serif"/>
              <a:cs typeface="Microsoft Sans Serif"/>
            </a:endParaRPr>
          </a:p>
        </p:txBody>
      </p:sp>
      <p:sp>
        <p:nvSpPr>
          <p:cNvPr id="85" name="object 85"/>
          <p:cNvSpPr txBox="1"/>
          <p:nvPr/>
        </p:nvSpPr>
        <p:spPr>
          <a:xfrm>
            <a:off x="5485753" y="494404"/>
            <a:ext cx="594360" cy="457200"/>
          </a:xfrm>
          <a:prstGeom prst="rect">
            <a:avLst/>
          </a:prstGeom>
        </p:spPr>
        <p:txBody>
          <a:bodyPr vert="horz" wrap="square" lIns="0" tIns="16510" rIns="0" bIns="0" rtlCol="0">
            <a:spAutoFit/>
          </a:bodyPr>
          <a:lstStyle/>
          <a:p>
            <a:pPr marL="38100">
              <a:lnSpc>
                <a:spcPct val="100000"/>
              </a:lnSpc>
              <a:spcBef>
                <a:spcPts val="130"/>
              </a:spcBef>
            </a:pPr>
            <a:r>
              <a:rPr sz="4200" b="1" spc="-37" baseline="-9920" dirty="0">
                <a:solidFill>
                  <a:srgbClr val="FF0000"/>
                </a:solidFill>
                <a:latin typeface="Times New Roman"/>
                <a:cs typeface="Times New Roman"/>
              </a:rPr>
              <a:t>+</a:t>
            </a:r>
            <a:r>
              <a:rPr sz="2250" b="1" spc="-25" dirty="0">
                <a:solidFill>
                  <a:srgbClr val="FF0000"/>
                </a:solidFill>
                <a:latin typeface="Arial"/>
                <a:cs typeface="Arial"/>
              </a:rPr>
              <a:t>V</a:t>
            </a:r>
            <a:r>
              <a:rPr sz="2175" b="1" spc="-37" baseline="-11494" dirty="0">
                <a:solidFill>
                  <a:srgbClr val="FF0000"/>
                </a:solidFill>
                <a:latin typeface="Arial"/>
                <a:cs typeface="Arial"/>
              </a:rPr>
              <a:t>R</a:t>
            </a:r>
            <a:endParaRPr sz="2175" baseline="-11494">
              <a:latin typeface="Arial"/>
              <a:cs typeface="Arial"/>
            </a:endParaRPr>
          </a:p>
        </p:txBody>
      </p:sp>
      <p:sp>
        <p:nvSpPr>
          <p:cNvPr id="86" name="object 86"/>
          <p:cNvSpPr txBox="1"/>
          <p:nvPr/>
        </p:nvSpPr>
        <p:spPr>
          <a:xfrm>
            <a:off x="6174866" y="554971"/>
            <a:ext cx="135890" cy="457200"/>
          </a:xfrm>
          <a:prstGeom prst="rect">
            <a:avLst/>
          </a:prstGeom>
        </p:spPr>
        <p:txBody>
          <a:bodyPr vert="horz" wrap="square" lIns="0" tIns="16510" rIns="0" bIns="0" rtlCol="0">
            <a:spAutoFit/>
          </a:bodyPr>
          <a:lstStyle/>
          <a:p>
            <a:pPr marL="12700">
              <a:lnSpc>
                <a:spcPct val="100000"/>
              </a:lnSpc>
              <a:spcBef>
                <a:spcPts val="130"/>
              </a:spcBef>
            </a:pPr>
            <a:r>
              <a:rPr sz="2800" b="1" spc="-50" dirty="0">
                <a:solidFill>
                  <a:srgbClr val="FF0000"/>
                </a:solidFill>
                <a:latin typeface="Times New Roman"/>
                <a:cs typeface="Times New Roman"/>
              </a:rPr>
              <a:t>-</a:t>
            </a:r>
            <a:endParaRPr sz="2800">
              <a:latin typeface="Times New Roman"/>
              <a:cs typeface="Times New Roman"/>
            </a:endParaRPr>
          </a:p>
        </p:txBody>
      </p:sp>
      <p:sp>
        <p:nvSpPr>
          <p:cNvPr id="87" name="object 87"/>
          <p:cNvSpPr/>
          <p:nvPr/>
        </p:nvSpPr>
        <p:spPr>
          <a:xfrm>
            <a:off x="7351971" y="2060505"/>
            <a:ext cx="640715" cy="0"/>
          </a:xfrm>
          <a:custGeom>
            <a:avLst/>
            <a:gdLst/>
            <a:ahLst/>
            <a:cxnLst/>
            <a:rect l="l" t="t" r="r" b="b"/>
            <a:pathLst>
              <a:path w="640715">
                <a:moveTo>
                  <a:pt x="640357" y="0"/>
                </a:moveTo>
                <a:lnTo>
                  <a:pt x="0" y="0"/>
                </a:lnTo>
              </a:path>
            </a:pathLst>
          </a:custGeom>
          <a:ln w="31186">
            <a:solidFill>
              <a:srgbClr val="000000"/>
            </a:solidFill>
          </a:ln>
        </p:spPr>
        <p:txBody>
          <a:bodyPr wrap="square" lIns="0" tIns="0" rIns="0" bIns="0" rtlCol="0"/>
          <a:lstStyle/>
          <a:p>
            <a:endParaRPr/>
          </a:p>
        </p:txBody>
      </p:sp>
      <p:sp>
        <p:nvSpPr>
          <p:cNvPr id="88" name="object 88"/>
          <p:cNvSpPr/>
          <p:nvPr/>
        </p:nvSpPr>
        <p:spPr>
          <a:xfrm>
            <a:off x="6484390" y="2172944"/>
            <a:ext cx="1301750" cy="0"/>
          </a:xfrm>
          <a:custGeom>
            <a:avLst/>
            <a:gdLst/>
            <a:ahLst/>
            <a:cxnLst/>
            <a:rect l="l" t="t" r="r" b="b"/>
            <a:pathLst>
              <a:path w="1301750">
                <a:moveTo>
                  <a:pt x="227223" y="0"/>
                </a:moveTo>
                <a:lnTo>
                  <a:pt x="0" y="0"/>
                </a:lnTo>
              </a:path>
              <a:path w="1301750">
                <a:moveTo>
                  <a:pt x="1301372" y="0"/>
                </a:moveTo>
                <a:lnTo>
                  <a:pt x="1074148" y="0"/>
                </a:lnTo>
              </a:path>
            </a:pathLst>
          </a:custGeom>
          <a:ln w="29916">
            <a:solidFill>
              <a:srgbClr val="000000"/>
            </a:solidFill>
          </a:ln>
        </p:spPr>
        <p:txBody>
          <a:bodyPr wrap="square" lIns="0" tIns="0" rIns="0" bIns="0" rtlCol="0"/>
          <a:lstStyle/>
          <a:p>
            <a:endParaRPr/>
          </a:p>
        </p:txBody>
      </p:sp>
      <p:sp>
        <p:nvSpPr>
          <p:cNvPr id="89" name="object 89"/>
          <p:cNvSpPr txBox="1"/>
          <p:nvPr/>
        </p:nvSpPr>
        <p:spPr>
          <a:xfrm>
            <a:off x="5616447" y="2934895"/>
            <a:ext cx="1960880" cy="457200"/>
          </a:xfrm>
          <a:prstGeom prst="rect">
            <a:avLst/>
          </a:prstGeom>
        </p:spPr>
        <p:txBody>
          <a:bodyPr vert="horz" wrap="square" lIns="0" tIns="16510" rIns="0" bIns="0" rtlCol="0">
            <a:spAutoFit/>
          </a:bodyPr>
          <a:lstStyle/>
          <a:p>
            <a:pPr marL="12700">
              <a:lnSpc>
                <a:spcPct val="100000"/>
              </a:lnSpc>
              <a:spcBef>
                <a:spcPts val="130"/>
              </a:spcBef>
            </a:pPr>
            <a:r>
              <a:rPr sz="2800" spc="-95" dirty="0">
                <a:latin typeface="Calibri"/>
                <a:cs typeface="Calibri"/>
              </a:rPr>
              <a:t>Eşdeğer</a:t>
            </a:r>
            <a:r>
              <a:rPr sz="2800" spc="-40" dirty="0">
                <a:latin typeface="Calibri"/>
                <a:cs typeface="Calibri"/>
              </a:rPr>
              <a:t> </a:t>
            </a:r>
            <a:r>
              <a:rPr sz="2800" spc="-85" dirty="0">
                <a:latin typeface="Calibri"/>
                <a:cs typeface="Calibri"/>
              </a:rPr>
              <a:t>Devre</a:t>
            </a:r>
            <a:endParaRPr sz="2800">
              <a:latin typeface="Calibri"/>
              <a:cs typeface="Calibri"/>
            </a:endParaRPr>
          </a:p>
        </p:txBody>
      </p:sp>
      <p:sp>
        <p:nvSpPr>
          <p:cNvPr id="90" name="object 90"/>
          <p:cNvSpPr txBox="1">
            <a:spLocks noGrp="1"/>
          </p:cNvSpPr>
          <p:nvPr>
            <p:ph type="body" idx="1"/>
          </p:nvPr>
        </p:nvSpPr>
        <p:spPr>
          <a:prstGeom prst="rect">
            <a:avLst/>
          </a:prstGeom>
        </p:spPr>
        <p:txBody>
          <a:bodyPr vert="horz" wrap="square" lIns="0" tIns="12700" rIns="0" bIns="0" rtlCol="0">
            <a:spAutoFit/>
          </a:bodyPr>
          <a:lstStyle/>
          <a:p>
            <a:pPr marL="38100">
              <a:lnSpc>
                <a:spcPct val="100000"/>
              </a:lnSpc>
              <a:spcBef>
                <a:spcPts val="100"/>
              </a:spcBef>
              <a:tabLst>
                <a:tab pos="1151255" algn="l"/>
              </a:tabLst>
            </a:pPr>
            <a:r>
              <a:rPr spc="-10" dirty="0"/>
              <a:t>Diyotlar</a:t>
            </a:r>
            <a:r>
              <a:rPr dirty="0"/>
              <a:t>	paralel</a:t>
            </a:r>
            <a:r>
              <a:rPr spc="-120" dirty="0"/>
              <a:t> </a:t>
            </a:r>
            <a:r>
              <a:rPr spc="-10" dirty="0"/>
              <a:t>bağlıdır.</a:t>
            </a:r>
          </a:p>
          <a:p>
            <a:pPr marL="38100" marR="30480">
              <a:lnSpc>
                <a:spcPct val="100000"/>
              </a:lnSpc>
            </a:pPr>
            <a:r>
              <a:rPr dirty="0"/>
              <a:t>Üzerlerine</a:t>
            </a:r>
            <a:r>
              <a:rPr spc="-75" dirty="0"/>
              <a:t> </a:t>
            </a:r>
            <a:r>
              <a:rPr dirty="0"/>
              <a:t>düşen</a:t>
            </a:r>
            <a:r>
              <a:rPr spc="-55" dirty="0"/>
              <a:t> </a:t>
            </a:r>
            <a:r>
              <a:rPr dirty="0"/>
              <a:t>gerilim</a:t>
            </a:r>
            <a:r>
              <a:rPr spc="-85" dirty="0"/>
              <a:t> </a:t>
            </a:r>
            <a:r>
              <a:rPr dirty="0"/>
              <a:t>0,7</a:t>
            </a:r>
            <a:r>
              <a:rPr spc="-75" dirty="0"/>
              <a:t> </a:t>
            </a:r>
            <a:r>
              <a:rPr spc="-50" dirty="0"/>
              <a:t>V </a:t>
            </a:r>
            <a:r>
              <a:rPr spc="-10" dirty="0"/>
              <a:t>alındı.</a:t>
            </a:r>
          </a:p>
          <a:p>
            <a:pPr marL="186690">
              <a:lnSpc>
                <a:spcPct val="100000"/>
              </a:lnSpc>
              <a:spcBef>
                <a:spcPts val="770"/>
              </a:spcBef>
            </a:pPr>
            <a:r>
              <a:rPr sz="2950" dirty="0">
                <a:latin typeface="Times New Roman"/>
                <a:cs typeface="Times New Roman"/>
              </a:rPr>
              <a:t>V</a:t>
            </a:r>
            <a:r>
              <a:rPr sz="2550" baseline="-24509" dirty="0">
                <a:latin typeface="Times New Roman"/>
                <a:cs typeface="Times New Roman"/>
              </a:rPr>
              <a:t>0</a:t>
            </a:r>
            <a:r>
              <a:rPr sz="2550" spc="600" baseline="-24509" dirty="0">
                <a:latin typeface="Times New Roman"/>
                <a:cs typeface="Times New Roman"/>
              </a:rPr>
              <a:t> </a:t>
            </a:r>
            <a:r>
              <a:rPr sz="2950" dirty="0">
                <a:latin typeface="Symbol"/>
                <a:cs typeface="Symbol"/>
              </a:rPr>
              <a:t></a:t>
            </a:r>
            <a:r>
              <a:rPr sz="2950" spc="-130" dirty="0">
                <a:latin typeface="Times New Roman"/>
                <a:cs typeface="Times New Roman"/>
              </a:rPr>
              <a:t> </a:t>
            </a:r>
            <a:r>
              <a:rPr sz="2950" dirty="0">
                <a:latin typeface="Times New Roman"/>
                <a:cs typeface="Times New Roman"/>
              </a:rPr>
              <a:t>V</a:t>
            </a:r>
            <a:r>
              <a:rPr sz="2550" baseline="-24509" dirty="0">
                <a:latin typeface="Times New Roman"/>
                <a:cs typeface="Times New Roman"/>
              </a:rPr>
              <a:t>D1</a:t>
            </a:r>
            <a:r>
              <a:rPr sz="2550" spc="465" baseline="-24509" dirty="0">
                <a:latin typeface="Times New Roman"/>
                <a:cs typeface="Times New Roman"/>
              </a:rPr>
              <a:t> </a:t>
            </a:r>
            <a:r>
              <a:rPr sz="2950" dirty="0">
                <a:latin typeface="Symbol"/>
                <a:cs typeface="Symbol"/>
              </a:rPr>
              <a:t></a:t>
            </a:r>
            <a:r>
              <a:rPr sz="2950" spc="-135" dirty="0">
                <a:latin typeface="Times New Roman"/>
                <a:cs typeface="Times New Roman"/>
              </a:rPr>
              <a:t> </a:t>
            </a:r>
            <a:r>
              <a:rPr sz="2950" dirty="0">
                <a:latin typeface="Times New Roman"/>
                <a:cs typeface="Times New Roman"/>
              </a:rPr>
              <a:t>V</a:t>
            </a:r>
            <a:r>
              <a:rPr sz="2550" baseline="-24509" dirty="0">
                <a:latin typeface="Times New Roman"/>
                <a:cs typeface="Times New Roman"/>
              </a:rPr>
              <a:t>D2</a:t>
            </a:r>
            <a:r>
              <a:rPr sz="2550" spc="644" baseline="-24509" dirty="0">
                <a:latin typeface="Times New Roman"/>
                <a:cs typeface="Times New Roman"/>
              </a:rPr>
              <a:t> </a:t>
            </a:r>
            <a:r>
              <a:rPr sz="2950" dirty="0">
                <a:latin typeface="Symbol"/>
                <a:cs typeface="Symbol"/>
              </a:rPr>
              <a:t></a:t>
            </a:r>
            <a:r>
              <a:rPr sz="2950" spc="-175" dirty="0">
                <a:latin typeface="Times New Roman"/>
                <a:cs typeface="Times New Roman"/>
              </a:rPr>
              <a:t> </a:t>
            </a:r>
            <a:r>
              <a:rPr sz="2950" dirty="0">
                <a:latin typeface="Times New Roman"/>
                <a:cs typeface="Times New Roman"/>
              </a:rPr>
              <a:t>0,7</a:t>
            </a:r>
            <a:r>
              <a:rPr sz="2950" spc="-185" dirty="0">
                <a:latin typeface="Times New Roman"/>
                <a:cs typeface="Times New Roman"/>
              </a:rPr>
              <a:t> </a:t>
            </a:r>
            <a:r>
              <a:rPr sz="2950" spc="-60" dirty="0">
                <a:latin typeface="Times New Roman"/>
                <a:cs typeface="Times New Roman"/>
              </a:rPr>
              <a:t>V</a:t>
            </a:r>
            <a:endParaRPr sz="2950">
              <a:latin typeface="Times New Roman"/>
              <a:cs typeface="Times New Roman"/>
            </a:endParaRPr>
          </a:p>
        </p:txBody>
      </p:sp>
      <p:sp>
        <p:nvSpPr>
          <p:cNvPr id="91" name="object 91"/>
          <p:cNvSpPr/>
          <p:nvPr/>
        </p:nvSpPr>
        <p:spPr>
          <a:xfrm>
            <a:off x="3009887" y="4671535"/>
            <a:ext cx="794385" cy="46990"/>
          </a:xfrm>
          <a:custGeom>
            <a:avLst/>
            <a:gdLst/>
            <a:ahLst/>
            <a:cxnLst/>
            <a:rect l="l" t="t" r="r" b="b"/>
            <a:pathLst>
              <a:path w="794385" h="46989">
                <a:moveTo>
                  <a:pt x="0" y="46668"/>
                </a:moveTo>
                <a:lnTo>
                  <a:pt x="794045" y="46668"/>
                </a:lnTo>
              </a:path>
              <a:path w="794385" h="46989">
                <a:moveTo>
                  <a:pt x="0" y="0"/>
                </a:moveTo>
                <a:lnTo>
                  <a:pt x="794045" y="0"/>
                </a:lnTo>
              </a:path>
            </a:pathLst>
          </a:custGeom>
          <a:ln w="15554">
            <a:solidFill>
              <a:srgbClr val="000000"/>
            </a:solidFill>
          </a:ln>
        </p:spPr>
        <p:txBody>
          <a:bodyPr wrap="square" lIns="0" tIns="0" rIns="0" bIns="0" rtlCol="0"/>
          <a:lstStyle/>
          <a:p>
            <a:endParaRPr/>
          </a:p>
        </p:txBody>
      </p:sp>
      <p:sp>
        <p:nvSpPr>
          <p:cNvPr id="92" name="object 92"/>
          <p:cNvSpPr txBox="1"/>
          <p:nvPr/>
        </p:nvSpPr>
        <p:spPr>
          <a:xfrm>
            <a:off x="4659884" y="3466845"/>
            <a:ext cx="4206875" cy="1123315"/>
          </a:xfrm>
          <a:prstGeom prst="rect">
            <a:avLst/>
          </a:prstGeom>
        </p:spPr>
        <p:txBody>
          <a:bodyPr vert="horz" wrap="square" lIns="0" tIns="12700" rIns="0" bIns="0" rtlCol="0">
            <a:spAutoFit/>
          </a:bodyPr>
          <a:lstStyle/>
          <a:p>
            <a:pPr marL="12700" marR="5080">
              <a:lnSpc>
                <a:spcPct val="100000"/>
              </a:lnSpc>
              <a:spcBef>
                <a:spcPts val="100"/>
              </a:spcBef>
            </a:pPr>
            <a:r>
              <a:rPr sz="2400" dirty="0">
                <a:latin typeface="Calibri"/>
                <a:cs typeface="Calibri"/>
              </a:rPr>
              <a:t>Diyotların</a:t>
            </a:r>
            <a:r>
              <a:rPr sz="2400" spc="-110" dirty="0">
                <a:latin typeface="Calibri"/>
                <a:cs typeface="Calibri"/>
              </a:rPr>
              <a:t> </a:t>
            </a:r>
            <a:r>
              <a:rPr sz="2400" dirty="0">
                <a:latin typeface="Calibri"/>
                <a:cs typeface="Calibri"/>
              </a:rPr>
              <a:t>benzer</a:t>
            </a:r>
            <a:r>
              <a:rPr sz="2400" spc="-80" dirty="0">
                <a:latin typeface="Calibri"/>
                <a:cs typeface="Calibri"/>
              </a:rPr>
              <a:t> </a:t>
            </a:r>
            <a:r>
              <a:rPr sz="2400" spc="-10" dirty="0">
                <a:latin typeface="Calibri"/>
                <a:cs typeface="Calibri"/>
              </a:rPr>
              <a:t>karakteristiklere </a:t>
            </a:r>
            <a:r>
              <a:rPr sz="2400" dirty="0">
                <a:latin typeface="Calibri"/>
                <a:cs typeface="Calibri"/>
              </a:rPr>
              <a:t>sahip</a:t>
            </a:r>
            <a:r>
              <a:rPr sz="2400" spc="-50" dirty="0">
                <a:latin typeface="Calibri"/>
                <a:cs typeface="Calibri"/>
              </a:rPr>
              <a:t> </a:t>
            </a:r>
            <a:r>
              <a:rPr sz="2400" dirty="0">
                <a:latin typeface="Calibri"/>
                <a:cs typeface="Calibri"/>
              </a:rPr>
              <a:t>olduğunu</a:t>
            </a:r>
            <a:r>
              <a:rPr sz="2400" spc="-40" dirty="0">
                <a:latin typeface="Calibri"/>
                <a:cs typeface="Calibri"/>
              </a:rPr>
              <a:t> </a:t>
            </a:r>
            <a:r>
              <a:rPr sz="2400" spc="-10" dirty="0">
                <a:latin typeface="Calibri"/>
                <a:cs typeface="Calibri"/>
              </a:rPr>
              <a:t>düşünürsek</a:t>
            </a:r>
            <a:endParaRPr sz="2400">
              <a:latin typeface="Calibri"/>
              <a:cs typeface="Calibri"/>
            </a:endParaRPr>
          </a:p>
          <a:p>
            <a:pPr marL="12700">
              <a:lnSpc>
                <a:spcPct val="100000"/>
              </a:lnSpc>
            </a:pPr>
            <a:r>
              <a:rPr sz="2400" spc="-10" dirty="0">
                <a:latin typeface="Calibri"/>
                <a:cs typeface="Calibri"/>
              </a:rPr>
              <a:t>üzerlerinden</a:t>
            </a:r>
            <a:r>
              <a:rPr sz="2400" spc="-75" dirty="0">
                <a:latin typeface="Calibri"/>
                <a:cs typeface="Calibri"/>
              </a:rPr>
              <a:t> </a:t>
            </a:r>
            <a:r>
              <a:rPr sz="2400" dirty="0">
                <a:latin typeface="Calibri"/>
                <a:cs typeface="Calibri"/>
              </a:rPr>
              <a:t>geçen</a:t>
            </a:r>
            <a:r>
              <a:rPr sz="2400" spc="-85" dirty="0">
                <a:latin typeface="Calibri"/>
                <a:cs typeface="Calibri"/>
              </a:rPr>
              <a:t> </a:t>
            </a:r>
            <a:r>
              <a:rPr sz="2400" spc="-10" dirty="0">
                <a:latin typeface="Calibri"/>
                <a:cs typeface="Calibri"/>
              </a:rPr>
              <a:t>akımlar</a:t>
            </a:r>
            <a:endParaRPr sz="2400">
              <a:latin typeface="Calibri"/>
              <a:cs typeface="Calibri"/>
            </a:endParaRPr>
          </a:p>
        </p:txBody>
      </p:sp>
      <p:sp>
        <p:nvSpPr>
          <p:cNvPr id="93" name="object 93"/>
          <p:cNvSpPr/>
          <p:nvPr/>
        </p:nvSpPr>
        <p:spPr>
          <a:xfrm>
            <a:off x="6949630" y="5268994"/>
            <a:ext cx="240665" cy="0"/>
          </a:xfrm>
          <a:custGeom>
            <a:avLst/>
            <a:gdLst/>
            <a:ahLst/>
            <a:cxnLst/>
            <a:rect l="l" t="t" r="r" b="b"/>
            <a:pathLst>
              <a:path w="240665">
                <a:moveTo>
                  <a:pt x="0" y="0"/>
                </a:moveTo>
                <a:lnTo>
                  <a:pt x="240081" y="0"/>
                </a:lnTo>
              </a:path>
            </a:pathLst>
          </a:custGeom>
          <a:ln w="16545">
            <a:solidFill>
              <a:srgbClr val="000000"/>
            </a:solidFill>
          </a:ln>
        </p:spPr>
        <p:txBody>
          <a:bodyPr wrap="square" lIns="0" tIns="0" rIns="0" bIns="0" rtlCol="0"/>
          <a:lstStyle/>
          <a:p>
            <a:endParaRPr/>
          </a:p>
        </p:txBody>
      </p:sp>
      <p:sp>
        <p:nvSpPr>
          <p:cNvPr id="94" name="object 94"/>
          <p:cNvSpPr/>
          <p:nvPr/>
        </p:nvSpPr>
        <p:spPr>
          <a:xfrm>
            <a:off x="5524723" y="6213164"/>
            <a:ext cx="1296035" cy="0"/>
          </a:xfrm>
          <a:custGeom>
            <a:avLst/>
            <a:gdLst/>
            <a:ahLst/>
            <a:cxnLst/>
            <a:rect l="l" t="t" r="r" b="b"/>
            <a:pathLst>
              <a:path w="1296034">
                <a:moveTo>
                  <a:pt x="0" y="0"/>
                </a:moveTo>
                <a:lnTo>
                  <a:pt x="1295571" y="0"/>
                </a:lnTo>
              </a:path>
            </a:pathLst>
          </a:custGeom>
          <a:ln w="16545">
            <a:solidFill>
              <a:srgbClr val="000000"/>
            </a:solidFill>
          </a:ln>
        </p:spPr>
        <p:txBody>
          <a:bodyPr wrap="square" lIns="0" tIns="0" rIns="0" bIns="0" rtlCol="0"/>
          <a:lstStyle/>
          <a:p>
            <a:endParaRPr/>
          </a:p>
        </p:txBody>
      </p:sp>
      <p:sp>
        <p:nvSpPr>
          <p:cNvPr id="95" name="object 95"/>
          <p:cNvSpPr/>
          <p:nvPr/>
        </p:nvSpPr>
        <p:spPr>
          <a:xfrm>
            <a:off x="7242472" y="6471956"/>
            <a:ext cx="1123950" cy="50165"/>
          </a:xfrm>
          <a:custGeom>
            <a:avLst/>
            <a:gdLst/>
            <a:ahLst/>
            <a:cxnLst/>
            <a:rect l="l" t="t" r="r" b="b"/>
            <a:pathLst>
              <a:path w="1123950" h="50165">
                <a:moveTo>
                  <a:pt x="0" y="49720"/>
                </a:moveTo>
                <a:lnTo>
                  <a:pt x="1123801" y="49720"/>
                </a:lnTo>
              </a:path>
              <a:path w="1123950" h="50165">
                <a:moveTo>
                  <a:pt x="0" y="0"/>
                </a:moveTo>
                <a:lnTo>
                  <a:pt x="1123801" y="0"/>
                </a:lnTo>
              </a:path>
            </a:pathLst>
          </a:custGeom>
          <a:ln w="16549">
            <a:solidFill>
              <a:srgbClr val="000000"/>
            </a:solidFill>
          </a:ln>
        </p:spPr>
        <p:txBody>
          <a:bodyPr wrap="square" lIns="0" tIns="0" rIns="0" bIns="0" rtlCol="0"/>
          <a:lstStyle/>
          <a:p>
            <a:endParaRPr/>
          </a:p>
        </p:txBody>
      </p:sp>
      <p:sp>
        <p:nvSpPr>
          <p:cNvPr id="96" name="object 96"/>
          <p:cNvSpPr txBox="1"/>
          <p:nvPr/>
        </p:nvSpPr>
        <p:spPr>
          <a:xfrm>
            <a:off x="6913136" y="5902314"/>
            <a:ext cx="1478915" cy="502920"/>
          </a:xfrm>
          <a:prstGeom prst="rect">
            <a:avLst/>
          </a:prstGeom>
        </p:spPr>
        <p:txBody>
          <a:bodyPr vert="horz" wrap="square" lIns="0" tIns="16510" rIns="0" bIns="0" rtlCol="0">
            <a:spAutoFit/>
          </a:bodyPr>
          <a:lstStyle/>
          <a:p>
            <a:pPr marL="12700">
              <a:lnSpc>
                <a:spcPct val="100000"/>
              </a:lnSpc>
              <a:spcBef>
                <a:spcPts val="130"/>
              </a:spcBef>
            </a:pPr>
            <a:r>
              <a:rPr sz="3100" dirty="0">
                <a:latin typeface="Symbol"/>
                <a:cs typeface="Symbol"/>
              </a:rPr>
              <a:t></a:t>
            </a:r>
            <a:r>
              <a:rPr sz="3100" spc="-120" dirty="0">
                <a:latin typeface="Times New Roman"/>
                <a:cs typeface="Times New Roman"/>
              </a:rPr>
              <a:t> </a:t>
            </a:r>
            <a:r>
              <a:rPr sz="3100" dirty="0">
                <a:latin typeface="Times New Roman"/>
                <a:cs typeface="Times New Roman"/>
              </a:rPr>
              <a:t>9,3</a:t>
            </a:r>
            <a:r>
              <a:rPr sz="3100" spc="-265" dirty="0">
                <a:latin typeface="Times New Roman"/>
                <a:cs typeface="Times New Roman"/>
              </a:rPr>
              <a:t> </a:t>
            </a:r>
            <a:r>
              <a:rPr sz="3100" spc="-25" dirty="0">
                <a:latin typeface="Times New Roman"/>
                <a:cs typeface="Times New Roman"/>
              </a:rPr>
              <a:t>mA</a:t>
            </a:r>
            <a:endParaRPr sz="3100">
              <a:latin typeface="Times New Roman"/>
              <a:cs typeface="Times New Roman"/>
            </a:endParaRPr>
          </a:p>
        </p:txBody>
      </p:sp>
      <p:sp>
        <p:nvSpPr>
          <p:cNvPr id="97" name="object 97"/>
          <p:cNvSpPr txBox="1"/>
          <p:nvPr/>
        </p:nvSpPr>
        <p:spPr>
          <a:xfrm>
            <a:off x="5495473" y="5651774"/>
            <a:ext cx="1317625" cy="502920"/>
          </a:xfrm>
          <a:prstGeom prst="rect">
            <a:avLst/>
          </a:prstGeom>
        </p:spPr>
        <p:txBody>
          <a:bodyPr vert="horz" wrap="square" lIns="0" tIns="16510" rIns="0" bIns="0" rtlCol="0">
            <a:spAutoFit/>
          </a:bodyPr>
          <a:lstStyle/>
          <a:p>
            <a:pPr marL="12700">
              <a:lnSpc>
                <a:spcPct val="100000"/>
              </a:lnSpc>
              <a:spcBef>
                <a:spcPts val="130"/>
              </a:spcBef>
            </a:pPr>
            <a:r>
              <a:rPr sz="3100" spc="-10" dirty="0">
                <a:latin typeface="Times New Roman"/>
                <a:cs typeface="Times New Roman"/>
              </a:rPr>
              <a:t>18,6mA</a:t>
            </a:r>
            <a:endParaRPr sz="3100">
              <a:latin typeface="Times New Roman"/>
              <a:cs typeface="Times New Roman"/>
            </a:endParaRPr>
          </a:p>
        </p:txBody>
      </p:sp>
      <p:sp>
        <p:nvSpPr>
          <p:cNvPr id="98" name="object 98"/>
          <p:cNvSpPr txBox="1"/>
          <p:nvPr/>
        </p:nvSpPr>
        <p:spPr>
          <a:xfrm>
            <a:off x="6963836" y="5268716"/>
            <a:ext cx="224790" cy="502920"/>
          </a:xfrm>
          <a:prstGeom prst="rect">
            <a:avLst/>
          </a:prstGeom>
        </p:spPr>
        <p:txBody>
          <a:bodyPr vert="horz" wrap="square" lIns="0" tIns="16510" rIns="0" bIns="0" rtlCol="0">
            <a:spAutoFit/>
          </a:bodyPr>
          <a:lstStyle/>
          <a:p>
            <a:pPr marL="12700">
              <a:lnSpc>
                <a:spcPct val="100000"/>
              </a:lnSpc>
              <a:spcBef>
                <a:spcPts val="130"/>
              </a:spcBef>
            </a:pPr>
            <a:r>
              <a:rPr sz="3100" spc="-50" dirty="0">
                <a:latin typeface="Times New Roman"/>
                <a:cs typeface="Times New Roman"/>
              </a:rPr>
              <a:t>2</a:t>
            </a:r>
            <a:endParaRPr sz="3100">
              <a:latin typeface="Times New Roman"/>
              <a:cs typeface="Times New Roman"/>
            </a:endParaRPr>
          </a:p>
        </p:txBody>
      </p:sp>
      <p:sp>
        <p:nvSpPr>
          <p:cNvPr id="99" name="object 99"/>
          <p:cNvSpPr txBox="1"/>
          <p:nvPr/>
        </p:nvSpPr>
        <p:spPr>
          <a:xfrm>
            <a:off x="6594884" y="4707603"/>
            <a:ext cx="583565" cy="502920"/>
          </a:xfrm>
          <a:prstGeom prst="rect">
            <a:avLst/>
          </a:prstGeom>
        </p:spPr>
        <p:txBody>
          <a:bodyPr vert="horz" wrap="square" lIns="0" tIns="16510" rIns="0" bIns="0" rtlCol="0">
            <a:spAutoFit/>
          </a:bodyPr>
          <a:lstStyle/>
          <a:p>
            <a:pPr marL="38100">
              <a:lnSpc>
                <a:spcPct val="100000"/>
              </a:lnSpc>
              <a:spcBef>
                <a:spcPts val="130"/>
              </a:spcBef>
              <a:tabLst>
                <a:tab pos="412115" algn="l"/>
              </a:tabLst>
            </a:pPr>
            <a:r>
              <a:rPr sz="4650" spc="-75" baseline="-34946" dirty="0">
                <a:latin typeface="Symbol"/>
                <a:cs typeface="Symbol"/>
              </a:rPr>
              <a:t></a:t>
            </a:r>
            <a:r>
              <a:rPr sz="4650" baseline="-34946" dirty="0">
                <a:latin typeface="Times New Roman"/>
                <a:cs typeface="Times New Roman"/>
              </a:rPr>
              <a:t>	</a:t>
            </a:r>
            <a:r>
              <a:rPr sz="3100" spc="-50" dirty="0">
                <a:latin typeface="Times New Roman"/>
                <a:cs typeface="Times New Roman"/>
              </a:rPr>
              <a:t>I</a:t>
            </a:r>
            <a:endParaRPr sz="3100">
              <a:latin typeface="Times New Roman"/>
              <a:cs typeface="Times New Roman"/>
            </a:endParaRPr>
          </a:p>
        </p:txBody>
      </p:sp>
      <p:sp>
        <p:nvSpPr>
          <p:cNvPr id="100" name="object 100"/>
          <p:cNvSpPr txBox="1"/>
          <p:nvPr/>
        </p:nvSpPr>
        <p:spPr>
          <a:xfrm>
            <a:off x="5347496" y="5223147"/>
            <a:ext cx="1168400" cy="304165"/>
          </a:xfrm>
          <a:prstGeom prst="rect">
            <a:avLst/>
          </a:prstGeom>
        </p:spPr>
        <p:txBody>
          <a:bodyPr vert="horz" wrap="square" lIns="0" tIns="15875" rIns="0" bIns="0" rtlCol="0">
            <a:spAutoFit/>
          </a:bodyPr>
          <a:lstStyle/>
          <a:p>
            <a:pPr marL="12700">
              <a:lnSpc>
                <a:spcPct val="100000"/>
              </a:lnSpc>
              <a:spcBef>
                <a:spcPts val="125"/>
              </a:spcBef>
              <a:tabLst>
                <a:tab pos="871219" algn="l"/>
              </a:tabLst>
            </a:pPr>
            <a:r>
              <a:rPr sz="1800" spc="-25" dirty="0">
                <a:latin typeface="Times New Roman"/>
                <a:cs typeface="Times New Roman"/>
              </a:rPr>
              <a:t>D1</a:t>
            </a:r>
            <a:r>
              <a:rPr sz="1800" dirty="0">
                <a:latin typeface="Times New Roman"/>
                <a:cs typeface="Times New Roman"/>
              </a:rPr>
              <a:t>	</a:t>
            </a:r>
            <a:r>
              <a:rPr sz="1800" spc="-25" dirty="0">
                <a:latin typeface="Times New Roman"/>
                <a:cs typeface="Times New Roman"/>
              </a:rPr>
              <a:t>D2</a:t>
            </a:r>
            <a:endParaRPr sz="1800">
              <a:latin typeface="Times New Roman"/>
              <a:cs typeface="Times New Roman"/>
            </a:endParaRPr>
          </a:p>
        </p:txBody>
      </p:sp>
      <p:sp>
        <p:nvSpPr>
          <p:cNvPr id="101" name="object 101"/>
          <p:cNvSpPr txBox="1"/>
          <p:nvPr/>
        </p:nvSpPr>
        <p:spPr>
          <a:xfrm>
            <a:off x="5195384" y="4958144"/>
            <a:ext cx="1017269" cy="502920"/>
          </a:xfrm>
          <a:prstGeom prst="rect">
            <a:avLst/>
          </a:prstGeom>
        </p:spPr>
        <p:txBody>
          <a:bodyPr vert="horz" wrap="square" lIns="0" tIns="16510" rIns="0" bIns="0" rtlCol="0">
            <a:spAutoFit/>
          </a:bodyPr>
          <a:lstStyle/>
          <a:p>
            <a:pPr marL="12700">
              <a:lnSpc>
                <a:spcPct val="100000"/>
              </a:lnSpc>
              <a:spcBef>
                <a:spcPts val="130"/>
              </a:spcBef>
              <a:tabLst>
                <a:tab pos="560705" algn="l"/>
              </a:tabLst>
            </a:pPr>
            <a:r>
              <a:rPr sz="3100" spc="-50" dirty="0">
                <a:latin typeface="Times New Roman"/>
                <a:cs typeface="Times New Roman"/>
              </a:rPr>
              <a:t>I</a:t>
            </a:r>
            <a:r>
              <a:rPr sz="3100" dirty="0">
                <a:latin typeface="Times New Roman"/>
                <a:cs typeface="Times New Roman"/>
              </a:rPr>
              <a:t>	</a:t>
            </a:r>
            <a:r>
              <a:rPr sz="3100" dirty="0">
                <a:latin typeface="Symbol"/>
                <a:cs typeface="Symbol"/>
              </a:rPr>
              <a:t></a:t>
            </a:r>
            <a:r>
              <a:rPr sz="3100" spc="-35" dirty="0">
                <a:latin typeface="Times New Roman"/>
                <a:cs typeface="Times New Roman"/>
              </a:rPr>
              <a:t> </a:t>
            </a:r>
            <a:r>
              <a:rPr sz="3100" spc="-50" dirty="0">
                <a:latin typeface="Times New Roman"/>
                <a:cs typeface="Times New Roman"/>
              </a:rPr>
              <a:t>I</a:t>
            </a:r>
            <a:endParaRPr sz="3100">
              <a:latin typeface="Times New Roman"/>
              <a:cs typeface="Times New Roman"/>
            </a:endParaRPr>
          </a:p>
        </p:txBody>
      </p:sp>
      <p:sp>
        <p:nvSpPr>
          <p:cNvPr id="102" name="object 102"/>
          <p:cNvSpPr txBox="1"/>
          <p:nvPr/>
        </p:nvSpPr>
        <p:spPr>
          <a:xfrm>
            <a:off x="5195385" y="5902314"/>
            <a:ext cx="243840" cy="502920"/>
          </a:xfrm>
          <a:prstGeom prst="rect">
            <a:avLst/>
          </a:prstGeom>
        </p:spPr>
        <p:txBody>
          <a:bodyPr vert="horz" wrap="square" lIns="0" tIns="16510" rIns="0" bIns="0" rtlCol="0">
            <a:spAutoFit/>
          </a:bodyPr>
          <a:lstStyle/>
          <a:p>
            <a:pPr marL="12700">
              <a:lnSpc>
                <a:spcPct val="100000"/>
              </a:lnSpc>
              <a:spcBef>
                <a:spcPts val="130"/>
              </a:spcBef>
            </a:pPr>
            <a:r>
              <a:rPr sz="3100" spc="-50" dirty="0">
                <a:latin typeface="Symbol"/>
                <a:cs typeface="Symbol"/>
              </a:rPr>
              <a:t></a:t>
            </a:r>
            <a:endParaRPr sz="3100">
              <a:latin typeface="Symbol"/>
              <a:cs typeface="Symbol"/>
            </a:endParaRPr>
          </a:p>
        </p:txBody>
      </p:sp>
      <p:sp>
        <p:nvSpPr>
          <p:cNvPr id="103" name="object 103"/>
          <p:cNvSpPr/>
          <p:nvPr/>
        </p:nvSpPr>
        <p:spPr>
          <a:xfrm>
            <a:off x="1148010" y="5179214"/>
            <a:ext cx="435609" cy="0"/>
          </a:xfrm>
          <a:custGeom>
            <a:avLst/>
            <a:gdLst/>
            <a:ahLst/>
            <a:cxnLst/>
            <a:rect l="l" t="t" r="r" b="b"/>
            <a:pathLst>
              <a:path w="435609">
                <a:moveTo>
                  <a:pt x="0" y="0"/>
                </a:moveTo>
                <a:lnTo>
                  <a:pt x="435212" y="0"/>
                </a:lnTo>
              </a:path>
            </a:pathLst>
          </a:custGeom>
          <a:ln w="13857">
            <a:solidFill>
              <a:srgbClr val="000000"/>
            </a:solidFill>
          </a:ln>
        </p:spPr>
        <p:txBody>
          <a:bodyPr wrap="square" lIns="0" tIns="0" rIns="0" bIns="0" rtlCol="0"/>
          <a:lstStyle/>
          <a:p>
            <a:endParaRPr/>
          </a:p>
        </p:txBody>
      </p:sp>
      <p:sp>
        <p:nvSpPr>
          <p:cNvPr id="104" name="object 104"/>
          <p:cNvSpPr/>
          <p:nvPr/>
        </p:nvSpPr>
        <p:spPr>
          <a:xfrm>
            <a:off x="1936221" y="5179214"/>
            <a:ext cx="1017905" cy="0"/>
          </a:xfrm>
          <a:custGeom>
            <a:avLst/>
            <a:gdLst/>
            <a:ahLst/>
            <a:cxnLst/>
            <a:rect l="l" t="t" r="r" b="b"/>
            <a:pathLst>
              <a:path w="1017905">
                <a:moveTo>
                  <a:pt x="0" y="0"/>
                </a:moveTo>
                <a:lnTo>
                  <a:pt x="1017511" y="0"/>
                </a:lnTo>
              </a:path>
            </a:pathLst>
          </a:custGeom>
          <a:ln w="13857">
            <a:solidFill>
              <a:srgbClr val="000000"/>
            </a:solidFill>
          </a:ln>
        </p:spPr>
        <p:txBody>
          <a:bodyPr wrap="square" lIns="0" tIns="0" rIns="0" bIns="0" rtlCol="0"/>
          <a:lstStyle/>
          <a:p>
            <a:endParaRPr/>
          </a:p>
        </p:txBody>
      </p:sp>
      <p:sp>
        <p:nvSpPr>
          <p:cNvPr id="105" name="object 105"/>
          <p:cNvSpPr/>
          <p:nvPr/>
        </p:nvSpPr>
        <p:spPr>
          <a:xfrm>
            <a:off x="1148010" y="5969261"/>
            <a:ext cx="1036955" cy="0"/>
          </a:xfrm>
          <a:custGeom>
            <a:avLst/>
            <a:gdLst/>
            <a:ahLst/>
            <a:cxnLst/>
            <a:rect l="l" t="t" r="r" b="b"/>
            <a:pathLst>
              <a:path w="1036955">
                <a:moveTo>
                  <a:pt x="0" y="0"/>
                </a:moveTo>
                <a:lnTo>
                  <a:pt x="1036548" y="0"/>
                </a:lnTo>
              </a:path>
            </a:pathLst>
          </a:custGeom>
          <a:ln w="13857">
            <a:solidFill>
              <a:srgbClr val="000000"/>
            </a:solidFill>
          </a:ln>
        </p:spPr>
        <p:txBody>
          <a:bodyPr wrap="square" lIns="0" tIns="0" rIns="0" bIns="0" rtlCol="0"/>
          <a:lstStyle/>
          <a:p>
            <a:endParaRPr/>
          </a:p>
        </p:txBody>
      </p:sp>
      <p:sp>
        <p:nvSpPr>
          <p:cNvPr id="106" name="object 106"/>
          <p:cNvSpPr/>
          <p:nvPr/>
        </p:nvSpPr>
        <p:spPr>
          <a:xfrm>
            <a:off x="2537557" y="6185814"/>
            <a:ext cx="1028065" cy="41910"/>
          </a:xfrm>
          <a:custGeom>
            <a:avLst/>
            <a:gdLst/>
            <a:ahLst/>
            <a:cxnLst/>
            <a:rect l="l" t="t" r="r" b="b"/>
            <a:pathLst>
              <a:path w="1028064" h="41910">
                <a:moveTo>
                  <a:pt x="0" y="41598"/>
                </a:moveTo>
                <a:lnTo>
                  <a:pt x="1027899" y="41598"/>
                </a:lnTo>
              </a:path>
              <a:path w="1028064" h="41910">
                <a:moveTo>
                  <a:pt x="0" y="0"/>
                </a:moveTo>
                <a:lnTo>
                  <a:pt x="1027899" y="0"/>
                </a:lnTo>
              </a:path>
            </a:pathLst>
          </a:custGeom>
          <a:ln w="13847">
            <a:solidFill>
              <a:srgbClr val="000000"/>
            </a:solidFill>
          </a:ln>
        </p:spPr>
        <p:txBody>
          <a:bodyPr wrap="square" lIns="0" tIns="0" rIns="0" bIns="0" rtlCol="0"/>
          <a:lstStyle/>
          <a:p>
            <a:endParaRPr/>
          </a:p>
        </p:txBody>
      </p:sp>
      <p:sp>
        <p:nvSpPr>
          <p:cNvPr id="107" name="object 107"/>
          <p:cNvSpPr txBox="1"/>
          <p:nvPr/>
        </p:nvSpPr>
        <p:spPr>
          <a:xfrm>
            <a:off x="1321332" y="5966965"/>
            <a:ext cx="680720" cy="424815"/>
          </a:xfrm>
          <a:prstGeom prst="rect">
            <a:avLst/>
          </a:prstGeom>
        </p:spPr>
        <p:txBody>
          <a:bodyPr vert="horz" wrap="square" lIns="0" tIns="15240" rIns="0" bIns="0" rtlCol="0">
            <a:spAutoFit/>
          </a:bodyPr>
          <a:lstStyle/>
          <a:p>
            <a:pPr marL="12700">
              <a:lnSpc>
                <a:spcPct val="100000"/>
              </a:lnSpc>
              <a:spcBef>
                <a:spcPts val="120"/>
              </a:spcBef>
            </a:pPr>
            <a:r>
              <a:rPr sz="2600" spc="-20" dirty="0">
                <a:latin typeface="Times New Roman"/>
                <a:cs typeface="Times New Roman"/>
              </a:rPr>
              <a:t>0,5K</a:t>
            </a:r>
            <a:endParaRPr sz="2600">
              <a:latin typeface="Times New Roman"/>
              <a:cs typeface="Times New Roman"/>
            </a:endParaRPr>
          </a:p>
        </p:txBody>
      </p:sp>
      <p:sp>
        <p:nvSpPr>
          <p:cNvPr id="112" name="object 112"/>
          <p:cNvSpPr txBox="1"/>
          <p:nvPr/>
        </p:nvSpPr>
        <p:spPr>
          <a:xfrm>
            <a:off x="5977901" y="6256171"/>
            <a:ext cx="224790" cy="466090"/>
          </a:xfrm>
          <a:prstGeom prst="rect">
            <a:avLst/>
          </a:prstGeom>
        </p:spPr>
        <p:txBody>
          <a:bodyPr vert="horz" wrap="square" lIns="0" tIns="0" rIns="0" bIns="0" rtlCol="0">
            <a:spAutoFit/>
          </a:bodyPr>
          <a:lstStyle/>
          <a:p>
            <a:pPr marL="12700">
              <a:lnSpc>
                <a:spcPts val="3510"/>
              </a:lnSpc>
            </a:pPr>
            <a:r>
              <a:rPr sz="3100" spc="-50" dirty="0">
                <a:latin typeface="Times New Roman"/>
                <a:cs typeface="Times New Roman"/>
              </a:rPr>
              <a:t>2</a:t>
            </a:r>
            <a:endParaRPr sz="3100">
              <a:latin typeface="Times New Roman"/>
              <a:cs typeface="Times New Roman"/>
            </a:endParaRPr>
          </a:p>
        </p:txBody>
      </p:sp>
      <p:sp>
        <p:nvSpPr>
          <p:cNvPr id="113" name="object 113"/>
          <p:cNvSpPr txBox="1">
            <a:spLocks noGrp="1"/>
          </p:cNvSpPr>
          <p:nvPr>
            <p:ph type="sldNum" sz="quarter" idx="7"/>
          </p:nvPr>
        </p:nvSpPr>
        <p:spPr>
          <a:prstGeom prst="rect">
            <a:avLst/>
          </a:prstGeom>
        </p:spPr>
        <p:txBody>
          <a:bodyPr vert="horz" wrap="square" lIns="0" tIns="41528" rIns="0" bIns="0" rtlCol="0">
            <a:spAutoFit/>
          </a:bodyPr>
          <a:lstStyle/>
          <a:p>
            <a:pPr marL="141605">
              <a:lnSpc>
                <a:spcPts val="2380"/>
              </a:lnSpc>
            </a:pPr>
            <a:fld id="{81D60167-4931-47E6-BA6A-407CBD079E47}" type="slidenum">
              <a:rPr spc="-25" dirty="0"/>
              <a:t>43</a:t>
            </a:fld>
            <a:endParaRPr spc="-25" dirty="0"/>
          </a:p>
        </p:txBody>
      </p:sp>
      <p:sp>
        <p:nvSpPr>
          <p:cNvPr id="108" name="object 108"/>
          <p:cNvSpPr txBox="1"/>
          <p:nvPr/>
        </p:nvSpPr>
        <p:spPr>
          <a:xfrm>
            <a:off x="658263" y="5707078"/>
            <a:ext cx="2955925" cy="424815"/>
          </a:xfrm>
          <a:prstGeom prst="rect">
            <a:avLst/>
          </a:prstGeom>
        </p:spPr>
        <p:txBody>
          <a:bodyPr vert="horz" wrap="square" lIns="0" tIns="15240" rIns="0" bIns="0" rtlCol="0">
            <a:spAutoFit/>
          </a:bodyPr>
          <a:lstStyle/>
          <a:p>
            <a:pPr marL="38100">
              <a:lnSpc>
                <a:spcPct val="100000"/>
              </a:lnSpc>
              <a:spcBef>
                <a:spcPts val="120"/>
              </a:spcBef>
            </a:pPr>
            <a:r>
              <a:rPr sz="2600" dirty="0">
                <a:latin typeface="Times New Roman"/>
                <a:cs typeface="Times New Roman"/>
              </a:rPr>
              <a:t>I</a:t>
            </a:r>
            <a:r>
              <a:rPr sz="2600" spc="-60" dirty="0">
                <a:latin typeface="Times New Roman"/>
                <a:cs typeface="Times New Roman"/>
              </a:rPr>
              <a:t> </a:t>
            </a:r>
            <a:r>
              <a:rPr sz="2600" dirty="0">
                <a:latin typeface="Symbol"/>
                <a:cs typeface="Symbol"/>
              </a:rPr>
              <a:t></a:t>
            </a:r>
            <a:r>
              <a:rPr sz="2600" spc="-110" dirty="0">
                <a:latin typeface="Times New Roman"/>
                <a:cs typeface="Times New Roman"/>
              </a:rPr>
              <a:t> </a:t>
            </a:r>
            <a:r>
              <a:rPr sz="3900" baseline="35256" dirty="0">
                <a:latin typeface="Times New Roman"/>
                <a:cs typeface="Times New Roman"/>
              </a:rPr>
              <a:t>10</a:t>
            </a:r>
            <a:r>
              <a:rPr sz="3900" spc="-367" baseline="35256" dirty="0">
                <a:latin typeface="Times New Roman"/>
                <a:cs typeface="Times New Roman"/>
              </a:rPr>
              <a:t> </a:t>
            </a:r>
            <a:r>
              <a:rPr sz="3900" baseline="35256" dirty="0">
                <a:latin typeface="Symbol"/>
                <a:cs typeface="Symbol"/>
              </a:rPr>
              <a:t></a:t>
            </a:r>
            <a:r>
              <a:rPr sz="3900" spc="-375" baseline="35256" dirty="0">
                <a:latin typeface="Times New Roman"/>
                <a:cs typeface="Times New Roman"/>
              </a:rPr>
              <a:t> </a:t>
            </a:r>
            <a:r>
              <a:rPr sz="3900" baseline="35256" dirty="0">
                <a:latin typeface="Times New Roman"/>
                <a:cs typeface="Times New Roman"/>
              </a:rPr>
              <a:t>0,7</a:t>
            </a:r>
            <a:r>
              <a:rPr sz="3900" spc="270" baseline="35256" dirty="0">
                <a:latin typeface="Times New Roman"/>
                <a:cs typeface="Times New Roman"/>
              </a:rPr>
              <a:t> </a:t>
            </a:r>
            <a:r>
              <a:rPr sz="2600" dirty="0">
                <a:latin typeface="Symbol"/>
                <a:cs typeface="Symbol"/>
              </a:rPr>
              <a:t></a:t>
            </a:r>
            <a:r>
              <a:rPr sz="2600" spc="-330" dirty="0">
                <a:latin typeface="Times New Roman"/>
                <a:cs typeface="Times New Roman"/>
              </a:rPr>
              <a:t> </a:t>
            </a:r>
            <a:r>
              <a:rPr sz="2600" spc="-10" dirty="0">
                <a:latin typeface="Times New Roman"/>
                <a:cs typeface="Times New Roman"/>
              </a:rPr>
              <a:t>18,6mA</a:t>
            </a:r>
            <a:endParaRPr sz="2600">
              <a:latin typeface="Times New Roman"/>
              <a:cs typeface="Times New Roman"/>
            </a:endParaRPr>
          </a:p>
        </p:txBody>
      </p:sp>
      <p:sp>
        <p:nvSpPr>
          <p:cNvPr id="109" name="object 109"/>
          <p:cNvSpPr txBox="1"/>
          <p:nvPr/>
        </p:nvSpPr>
        <p:spPr>
          <a:xfrm>
            <a:off x="1235664" y="5176918"/>
            <a:ext cx="1327150" cy="424815"/>
          </a:xfrm>
          <a:prstGeom prst="rect">
            <a:avLst/>
          </a:prstGeom>
        </p:spPr>
        <p:txBody>
          <a:bodyPr vert="horz" wrap="square" lIns="0" tIns="15240" rIns="0" bIns="0" rtlCol="0">
            <a:spAutoFit/>
          </a:bodyPr>
          <a:lstStyle/>
          <a:p>
            <a:pPr marL="12700">
              <a:lnSpc>
                <a:spcPct val="100000"/>
              </a:lnSpc>
              <a:spcBef>
                <a:spcPts val="120"/>
              </a:spcBef>
              <a:tabLst>
                <a:tab pos="1092200" algn="l"/>
              </a:tabLst>
            </a:pPr>
            <a:r>
              <a:rPr sz="2600" spc="-50" dirty="0">
                <a:latin typeface="Times New Roman"/>
                <a:cs typeface="Times New Roman"/>
              </a:rPr>
              <a:t>R</a:t>
            </a:r>
            <a:r>
              <a:rPr sz="2600" dirty="0">
                <a:latin typeface="Times New Roman"/>
                <a:cs typeface="Times New Roman"/>
              </a:rPr>
              <a:t>	</a:t>
            </a:r>
            <a:r>
              <a:rPr sz="2600" spc="-50" dirty="0">
                <a:latin typeface="Times New Roman"/>
                <a:cs typeface="Times New Roman"/>
              </a:rPr>
              <a:t>R</a:t>
            </a:r>
            <a:endParaRPr sz="2600">
              <a:latin typeface="Times New Roman"/>
              <a:cs typeface="Times New Roman"/>
            </a:endParaRPr>
          </a:p>
        </p:txBody>
      </p:sp>
      <p:sp>
        <p:nvSpPr>
          <p:cNvPr id="110" name="object 110"/>
          <p:cNvSpPr txBox="1"/>
          <p:nvPr/>
        </p:nvSpPr>
        <p:spPr>
          <a:xfrm>
            <a:off x="1633365" y="4707397"/>
            <a:ext cx="1325245" cy="424815"/>
          </a:xfrm>
          <a:prstGeom prst="rect">
            <a:avLst/>
          </a:prstGeom>
        </p:spPr>
        <p:txBody>
          <a:bodyPr vert="horz" wrap="square" lIns="0" tIns="15240" rIns="0" bIns="0" rtlCol="0">
            <a:spAutoFit/>
          </a:bodyPr>
          <a:lstStyle/>
          <a:p>
            <a:pPr marL="38100">
              <a:lnSpc>
                <a:spcPct val="100000"/>
              </a:lnSpc>
              <a:spcBef>
                <a:spcPts val="120"/>
              </a:spcBef>
            </a:pPr>
            <a:r>
              <a:rPr sz="3900" baseline="-35256" dirty="0">
                <a:latin typeface="Symbol"/>
                <a:cs typeface="Symbol"/>
              </a:rPr>
              <a:t></a:t>
            </a:r>
            <a:r>
              <a:rPr sz="3900" spc="262" baseline="-35256" dirty="0">
                <a:latin typeface="Times New Roman"/>
                <a:cs typeface="Times New Roman"/>
              </a:rPr>
              <a:t> </a:t>
            </a:r>
            <a:r>
              <a:rPr sz="2600" dirty="0">
                <a:latin typeface="Times New Roman"/>
                <a:cs typeface="Times New Roman"/>
              </a:rPr>
              <a:t>E</a:t>
            </a:r>
            <a:r>
              <a:rPr sz="2600" spc="-165" dirty="0">
                <a:latin typeface="Times New Roman"/>
                <a:cs typeface="Times New Roman"/>
              </a:rPr>
              <a:t> </a:t>
            </a:r>
            <a:r>
              <a:rPr sz="2600" dirty="0">
                <a:latin typeface="Symbol"/>
                <a:cs typeface="Symbol"/>
              </a:rPr>
              <a:t></a:t>
            </a:r>
            <a:r>
              <a:rPr sz="2600" spc="-204" dirty="0">
                <a:latin typeface="Times New Roman"/>
                <a:cs typeface="Times New Roman"/>
              </a:rPr>
              <a:t> </a:t>
            </a:r>
            <a:r>
              <a:rPr sz="2600" spc="-25" dirty="0">
                <a:latin typeface="Times New Roman"/>
                <a:cs typeface="Times New Roman"/>
              </a:rPr>
              <a:t>V</a:t>
            </a:r>
            <a:r>
              <a:rPr sz="2250" spc="-37" baseline="-24074" dirty="0">
                <a:latin typeface="Times New Roman"/>
                <a:cs typeface="Times New Roman"/>
              </a:rPr>
              <a:t>D1</a:t>
            </a:r>
            <a:endParaRPr sz="2250" baseline="-24074">
              <a:latin typeface="Times New Roman"/>
              <a:cs typeface="Times New Roman"/>
            </a:endParaRPr>
          </a:p>
        </p:txBody>
      </p:sp>
      <p:sp>
        <p:nvSpPr>
          <p:cNvPr id="111" name="object 111"/>
          <p:cNvSpPr txBox="1"/>
          <p:nvPr/>
        </p:nvSpPr>
        <p:spPr>
          <a:xfrm>
            <a:off x="658263" y="4917031"/>
            <a:ext cx="900430" cy="424815"/>
          </a:xfrm>
          <a:prstGeom prst="rect">
            <a:avLst/>
          </a:prstGeom>
        </p:spPr>
        <p:txBody>
          <a:bodyPr vert="horz" wrap="square" lIns="0" tIns="15240" rIns="0" bIns="0" rtlCol="0">
            <a:spAutoFit/>
          </a:bodyPr>
          <a:lstStyle/>
          <a:p>
            <a:pPr marL="38100">
              <a:lnSpc>
                <a:spcPct val="100000"/>
              </a:lnSpc>
              <a:spcBef>
                <a:spcPts val="120"/>
              </a:spcBef>
            </a:pPr>
            <a:r>
              <a:rPr sz="2600" dirty="0">
                <a:latin typeface="Times New Roman"/>
                <a:cs typeface="Times New Roman"/>
              </a:rPr>
              <a:t>I</a:t>
            </a:r>
            <a:r>
              <a:rPr sz="2600" spc="-50" dirty="0">
                <a:latin typeface="Times New Roman"/>
                <a:cs typeface="Times New Roman"/>
              </a:rPr>
              <a:t> </a:t>
            </a:r>
            <a:r>
              <a:rPr sz="2600" dirty="0">
                <a:latin typeface="Symbol"/>
                <a:cs typeface="Symbol"/>
              </a:rPr>
              <a:t></a:t>
            </a:r>
            <a:r>
              <a:rPr sz="2600" spc="175" dirty="0">
                <a:latin typeface="Times New Roman"/>
                <a:cs typeface="Times New Roman"/>
              </a:rPr>
              <a:t> </a:t>
            </a:r>
            <a:r>
              <a:rPr sz="3900" spc="-37" baseline="35256" dirty="0">
                <a:latin typeface="Times New Roman"/>
                <a:cs typeface="Times New Roman"/>
              </a:rPr>
              <a:t>V</a:t>
            </a:r>
            <a:r>
              <a:rPr sz="2250" spc="-37" baseline="37037" dirty="0">
                <a:latin typeface="Times New Roman"/>
                <a:cs typeface="Times New Roman"/>
              </a:rPr>
              <a:t>R</a:t>
            </a:r>
            <a:endParaRPr sz="2250" baseline="37037">
              <a:latin typeface="Times New Roman"/>
              <a:cs typeface="Times New Roman"/>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480999" y="1021964"/>
            <a:ext cx="434340" cy="697230"/>
          </a:xfrm>
          <a:custGeom>
            <a:avLst/>
            <a:gdLst/>
            <a:ahLst/>
            <a:cxnLst/>
            <a:rect l="l" t="t" r="r" b="b"/>
            <a:pathLst>
              <a:path w="434340" h="697230">
                <a:moveTo>
                  <a:pt x="433790" y="0"/>
                </a:moveTo>
                <a:lnTo>
                  <a:pt x="0" y="0"/>
                </a:lnTo>
                <a:lnTo>
                  <a:pt x="0" y="697060"/>
                </a:lnTo>
              </a:path>
            </a:pathLst>
          </a:custGeom>
          <a:ln w="29355">
            <a:solidFill>
              <a:srgbClr val="000000"/>
            </a:solidFill>
          </a:ln>
        </p:spPr>
        <p:txBody>
          <a:bodyPr wrap="square" lIns="0" tIns="0" rIns="0" bIns="0" rtlCol="0"/>
          <a:lstStyle/>
          <a:p>
            <a:endParaRPr/>
          </a:p>
        </p:txBody>
      </p:sp>
      <p:sp>
        <p:nvSpPr>
          <p:cNvPr id="3" name="object 3"/>
          <p:cNvSpPr/>
          <p:nvPr/>
        </p:nvSpPr>
        <p:spPr>
          <a:xfrm>
            <a:off x="1988938" y="1021964"/>
            <a:ext cx="207010" cy="697230"/>
          </a:xfrm>
          <a:custGeom>
            <a:avLst/>
            <a:gdLst/>
            <a:ahLst/>
            <a:cxnLst/>
            <a:rect l="l" t="t" r="r" b="b"/>
            <a:pathLst>
              <a:path w="207010" h="697230">
                <a:moveTo>
                  <a:pt x="206567" y="0"/>
                </a:moveTo>
                <a:lnTo>
                  <a:pt x="0" y="0"/>
                </a:lnTo>
              </a:path>
              <a:path w="207010" h="697230">
                <a:moveTo>
                  <a:pt x="206567" y="0"/>
                </a:moveTo>
                <a:lnTo>
                  <a:pt x="206567" y="697060"/>
                </a:lnTo>
              </a:path>
            </a:pathLst>
          </a:custGeom>
          <a:ln w="29916">
            <a:solidFill>
              <a:srgbClr val="000000"/>
            </a:solidFill>
          </a:ln>
        </p:spPr>
        <p:txBody>
          <a:bodyPr wrap="square" lIns="0" tIns="0" rIns="0" bIns="0" rtlCol="0"/>
          <a:lstStyle/>
          <a:p>
            <a:endParaRPr/>
          </a:p>
        </p:txBody>
      </p:sp>
      <p:sp>
        <p:nvSpPr>
          <p:cNvPr id="4" name="object 4"/>
          <p:cNvSpPr/>
          <p:nvPr/>
        </p:nvSpPr>
        <p:spPr>
          <a:xfrm>
            <a:off x="480999" y="2416144"/>
            <a:ext cx="1715135" cy="472440"/>
          </a:xfrm>
          <a:custGeom>
            <a:avLst/>
            <a:gdLst/>
            <a:ahLst/>
            <a:cxnLst/>
            <a:rect l="l" t="t" r="r" b="b"/>
            <a:pathLst>
              <a:path w="1715135" h="472439">
                <a:moveTo>
                  <a:pt x="1714506" y="472242"/>
                </a:moveTo>
                <a:lnTo>
                  <a:pt x="0" y="472242"/>
                </a:lnTo>
                <a:lnTo>
                  <a:pt x="0" y="0"/>
                </a:lnTo>
              </a:path>
              <a:path w="1715135" h="472439">
                <a:moveTo>
                  <a:pt x="1714506" y="472242"/>
                </a:moveTo>
                <a:lnTo>
                  <a:pt x="1714506" y="0"/>
                </a:lnTo>
              </a:path>
            </a:pathLst>
          </a:custGeom>
          <a:ln w="29916">
            <a:solidFill>
              <a:srgbClr val="000000"/>
            </a:solidFill>
          </a:ln>
        </p:spPr>
        <p:txBody>
          <a:bodyPr wrap="square" lIns="0" tIns="0" rIns="0" bIns="0" rtlCol="0"/>
          <a:lstStyle/>
          <a:p>
            <a:endParaRPr/>
          </a:p>
        </p:txBody>
      </p:sp>
      <p:sp>
        <p:nvSpPr>
          <p:cNvPr id="5" name="object 5"/>
          <p:cNvSpPr/>
          <p:nvPr/>
        </p:nvSpPr>
        <p:spPr>
          <a:xfrm>
            <a:off x="2195505" y="1021964"/>
            <a:ext cx="1941830" cy="697230"/>
          </a:xfrm>
          <a:custGeom>
            <a:avLst/>
            <a:gdLst/>
            <a:ahLst/>
            <a:cxnLst/>
            <a:rect l="l" t="t" r="r" b="b"/>
            <a:pathLst>
              <a:path w="1941829" h="697230">
                <a:moveTo>
                  <a:pt x="1074148" y="0"/>
                </a:moveTo>
                <a:lnTo>
                  <a:pt x="1074148" y="697060"/>
                </a:lnTo>
              </a:path>
              <a:path w="1941829" h="697230">
                <a:moveTo>
                  <a:pt x="0" y="0"/>
                </a:moveTo>
                <a:lnTo>
                  <a:pt x="1074148" y="0"/>
                </a:lnTo>
                <a:lnTo>
                  <a:pt x="1941730" y="0"/>
                </a:lnTo>
              </a:path>
            </a:pathLst>
          </a:custGeom>
          <a:ln w="29916">
            <a:solidFill>
              <a:srgbClr val="000000"/>
            </a:solidFill>
          </a:ln>
        </p:spPr>
        <p:txBody>
          <a:bodyPr wrap="square" lIns="0" tIns="0" rIns="0" bIns="0" rtlCol="0"/>
          <a:lstStyle/>
          <a:p>
            <a:endParaRPr/>
          </a:p>
        </p:txBody>
      </p:sp>
      <p:sp>
        <p:nvSpPr>
          <p:cNvPr id="6" name="object 6"/>
          <p:cNvSpPr/>
          <p:nvPr/>
        </p:nvSpPr>
        <p:spPr>
          <a:xfrm>
            <a:off x="2195505" y="2416144"/>
            <a:ext cx="1941830" cy="472440"/>
          </a:xfrm>
          <a:custGeom>
            <a:avLst/>
            <a:gdLst/>
            <a:ahLst/>
            <a:cxnLst/>
            <a:rect l="l" t="t" r="r" b="b"/>
            <a:pathLst>
              <a:path w="1941829" h="472439">
                <a:moveTo>
                  <a:pt x="1074148" y="472242"/>
                </a:moveTo>
                <a:lnTo>
                  <a:pt x="1074148" y="0"/>
                </a:lnTo>
              </a:path>
              <a:path w="1941829" h="472439">
                <a:moveTo>
                  <a:pt x="0" y="472242"/>
                </a:moveTo>
                <a:lnTo>
                  <a:pt x="1074148" y="472242"/>
                </a:lnTo>
                <a:lnTo>
                  <a:pt x="1941730" y="472242"/>
                </a:lnTo>
              </a:path>
            </a:pathLst>
          </a:custGeom>
          <a:ln w="29916">
            <a:solidFill>
              <a:srgbClr val="000000"/>
            </a:solidFill>
          </a:ln>
        </p:spPr>
        <p:txBody>
          <a:bodyPr wrap="square" lIns="0" tIns="0" rIns="0" bIns="0" rtlCol="0"/>
          <a:lstStyle/>
          <a:p>
            <a:endParaRPr/>
          </a:p>
        </p:txBody>
      </p:sp>
      <p:sp>
        <p:nvSpPr>
          <p:cNvPr id="7" name="object 7"/>
          <p:cNvSpPr/>
          <p:nvPr/>
        </p:nvSpPr>
        <p:spPr>
          <a:xfrm>
            <a:off x="171148" y="1966389"/>
            <a:ext cx="640715" cy="0"/>
          </a:xfrm>
          <a:custGeom>
            <a:avLst/>
            <a:gdLst/>
            <a:ahLst/>
            <a:cxnLst/>
            <a:rect l="l" t="t" r="r" b="b"/>
            <a:pathLst>
              <a:path w="640715">
                <a:moveTo>
                  <a:pt x="640357" y="0"/>
                </a:moveTo>
                <a:lnTo>
                  <a:pt x="0" y="0"/>
                </a:lnTo>
              </a:path>
            </a:pathLst>
          </a:custGeom>
          <a:ln w="31186">
            <a:solidFill>
              <a:srgbClr val="000000"/>
            </a:solidFill>
          </a:ln>
        </p:spPr>
        <p:txBody>
          <a:bodyPr wrap="square" lIns="0" tIns="0" rIns="0" bIns="0" rtlCol="0"/>
          <a:lstStyle/>
          <a:p>
            <a:endParaRPr/>
          </a:p>
        </p:txBody>
      </p:sp>
      <p:sp>
        <p:nvSpPr>
          <p:cNvPr id="8" name="object 8"/>
          <p:cNvSpPr/>
          <p:nvPr/>
        </p:nvSpPr>
        <p:spPr>
          <a:xfrm>
            <a:off x="377715" y="2078828"/>
            <a:ext cx="207010" cy="113030"/>
          </a:xfrm>
          <a:custGeom>
            <a:avLst/>
            <a:gdLst/>
            <a:ahLst/>
            <a:cxnLst/>
            <a:rect l="l" t="t" r="r" b="b"/>
            <a:pathLst>
              <a:path w="207009" h="113030">
                <a:moveTo>
                  <a:pt x="206567" y="0"/>
                </a:moveTo>
                <a:lnTo>
                  <a:pt x="0" y="0"/>
                </a:lnTo>
              </a:path>
              <a:path w="207009" h="113030">
                <a:moveTo>
                  <a:pt x="103283" y="0"/>
                </a:moveTo>
                <a:lnTo>
                  <a:pt x="103283" y="112438"/>
                </a:lnTo>
              </a:path>
            </a:pathLst>
          </a:custGeom>
          <a:ln w="29916">
            <a:solidFill>
              <a:srgbClr val="000000"/>
            </a:solidFill>
          </a:ln>
        </p:spPr>
        <p:txBody>
          <a:bodyPr wrap="square" lIns="0" tIns="0" rIns="0" bIns="0" rtlCol="0"/>
          <a:lstStyle/>
          <a:p>
            <a:endParaRPr/>
          </a:p>
        </p:txBody>
      </p:sp>
      <p:sp>
        <p:nvSpPr>
          <p:cNvPr id="9" name="object 9"/>
          <p:cNvSpPr/>
          <p:nvPr/>
        </p:nvSpPr>
        <p:spPr>
          <a:xfrm>
            <a:off x="480999" y="1719024"/>
            <a:ext cx="0" cy="247650"/>
          </a:xfrm>
          <a:custGeom>
            <a:avLst/>
            <a:gdLst/>
            <a:ahLst/>
            <a:cxnLst/>
            <a:rect l="l" t="t" r="r" b="b"/>
            <a:pathLst>
              <a:path h="247650">
                <a:moveTo>
                  <a:pt x="0" y="0"/>
                </a:moveTo>
                <a:lnTo>
                  <a:pt x="0" y="247365"/>
                </a:lnTo>
              </a:path>
            </a:pathLst>
          </a:custGeom>
          <a:ln w="28646">
            <a:solidFill>
              <a:srgbClr val="000000"/>
            </a:solidFill>
          </a:ln>
        </p:spPr>
        <p:txBody>
          <a:bodyPr wrap="square" lIns="0" tIns="0" rIns="0" bIns="0" rtlCol="0"/>
          <a:lstStyle/>
          <a:p>
            <a:endParaRPr/>
          </a:p>
        </p:txBody>
      </p:sp>
      <p:sp>
        <p:nvSpPr>
          <p:cNvPr id="10" name="object 10"/>
          <p:cNvSpPr/>
          <p:nvPr/>
        </p:nvSpPr>
        <p:spPr>
          <a:xfrm>
            <a:off x="480999" y="2191267"/>
            <a:ext cx="0" cy="225425"/>
          </a:xfrm>
          <a:custGeom>
            <a:avLst/>
            <a:gdLst/>
            <a:ahLst/>
            <a:cxnLst/>
            <a:rect l="l" t="t" r="r" b="b"/>
            <a:pathLst>
              <a:path h="225425">
                <a:moveTo>
                  <a:pt x="0" y="224877"/>
                </a:moveTo>
                <a:lnTo>
                  <a:pt x="0" y="0"/>
                </a:lnTo>
              </a:path>
            </a:pathLst>
          </a:custGeom>
          <a:ln w="28646">
            <a:solidFill>
              <a:srgbClr val="000000"/>
            </a:solidFill>
          </a:ln>
        </p:spPr>
        <p:txBody>
          <a:bodyPr wrap="square" lIns="0" tIns="0" rIns="0" bIns="0" rtlCol="0"/>
          <a:lstStyle/>
          <a:p>
            <a:endParaRPr/>
          </a:p>
        </p:txBody>
      </p:sp>
      <p:sp>
        <p:nvSpPr>
          <p:cNvPr id="11" name="object 11"/>
          <p:cNvSpPr txBox="1"/>
          <p:nvPr/>
        </p:nvSpPr>
        <p:spPr>
          <a:xfrm>
            <a:off x="887547" y="1768919"/>
            <a:ext cx="202565" cy="372110"/>
          </a:xfrm>
          <a:prstGeom prst="rect">
            <a:avLst/>
          </a:prstGeom>
        </p:spPr>
        <p:txBody>
          <a:bodyPr vert="horz" wrap="square" lIns="0" tIns="15240" rIns="0" bIns="0" rtlCol="0">
            <a:spAutoFit/>
          </a:bodyPr>
          <a:lstStyle/>
          <a:p>
            <a:pPr marL="12700">
              <a:lnSpc>
                <a:spcPct val="100000"/>
              </a:lnSpc>
              <a:spcBef>
                <a:spcPts val="120"/>
              </a:spcBef>
            </a:pPr>
            <a:r>
              <a:rPr sz="2250" spc="-55" dirty="0">
                <a:latin typeface="Microsoft Sans Serif"/>
                <a:cs typeface="Microsoft Sans Serif"/>
              </a:rPr>
              <a:t>E</a:t>
            </a:r>
            <a:endParaRPr sz="2250">
              <a:latin typeface="Microsoft Sans Serif"/>
              <a:cs typeface="Microsoft Sans Serif"/>
            </a:endParaRPr>
          </a:p>
        </p:txBody>
      </p:sp>
      <p:sp>
        <p:nvSpPr>
          <p:cNvPr id="12" name="object 12"/>
          <p:cNvSpPr txBox="1"/>
          <p:nvPr/>
        </p:nvSpPr>
        <p:spPr>
          <a:xfrm>
            <a:off x="692355" y="2097789"/>
            <a:ext cx="592455" cy="385445"/>
          </a:xfrm>
          <a:prstGeom prst="rect">
            <a:avLst/>
          </a:prstGeom>
        </p:spPr>
        <p:txBody>
          <a:bodyPr vert="horz" wrap="square" lIns="0" tIns="13970" rIns="0" bIns="0" rtlCol="0">
            <a:spAutoFit/>
          </a:bodyPr>
          <a:lstStyle/>
          <a:p>
            <a:pPr marL="12700">
              <a:lnSpc>
                <a:spcPct val="100000"/>
              </a:lnSpc>
              <a:spcBef>
                <a:spcPts val="110"/>
              </a:spcBef>
            </a:pPr>
            <a:r>
              <a:rPr sz="2350" spc="-110" dirty="0">
                <a:latin typeface="Microsoft Sans Serif"/>
                <a:cs typeface="Microsoft Sans Serif"/>
              </a:rPr>
              <a:t>15</a:t>
            </a:r>
            <a:r>
              <a:rPr sz="2350" spc="-50" dirty="0">
                <a:latin typeface="Microsoft Sans Serif"/>
                <a:cs typeface="Microsoft Sans Serif"/>
              </a:rPr>
              <a:t> V</a:t>
            </a:r>
            <a:endParaRPr sz="2350">
              <a:latin typeface="Microsoft Sans Serif"/>
              <a:cs typeface="Microsoft Sans Serif"/>
            </a:endParaRPr>
          </a:p>
        </p:txBody>
      </p:sp>
      <p:grpSp>
        <p:nvGrpSpPr>
          <p:cNvPr id="13" name="object 13"/>
          <p:cNvGrpSpPr/>
          <p:nvPr/>
        </p:nvGrpSpPr>
        <p:grpSpPr>
          <a:xfrm>
            <a:off x="914790" y="916434"/>
            <a:ext cx="1074420" cy="211454"/>
            <a:chOff x="914790" y="916434"/>
            <a:chExt cx="1074420" cy="211454"/>
          </a:xfrm>
        </p:grpSpPr>
        <p:sp>
          <p:nvSpPr>
            <p:cNvPr id="14" name="object 14"/>
            <p:cNvSpPr/>
            <p:nvPr/>
          </p:nvSpPr>
          <p:spPr>
            <a:xfrm>
              <a:off x="1121357" y="931953"/>
              <a:ext cx="661035" cy="180340"/>
            </a:xfrm>
            <a:custGeom>
              <a:avLst/>
              <a:gdLst/>
              <a:ahLst/>
              <a:cxnLst/>
              <a:rect l="l" t="t" r="r" b="b"/>
              <a:pathLst>
                <a:path w="661035" h="180340">
                  <a:moveTo>
                    <a:pt x="661014" y="0"/>
                  </a:moveTo>
                  <a:lnTo>
                    <a:pt x="0" y="0"/>
                  </a:lnTo>
                  <a:lnTo>
                    <a:pt x="0" y="179901"/>
                  </a:lnTo>
                  <a:lnTo>
                    <a:pt x="661014" y="179902"/>
                  </a:lnTo>
                  <a:lnTo>
                    <a:pt x="661014" y="0"/>
                  </a:lnTo>
                  <a:close/>
                </a:path>
              </a:pathLst>
            </a:custGeom>
            <a:solidFill>
              <a:srgbClr val="82B4E0"/>
            </a:solidFill>
          </p:spPr>
          <p:txBody>
            <a:bodyPr wrap="square" lIns="0" tIns="0" rIns="0" bIns="0" rtlCol="0"/>
            <a:lstStyle/>
            <a:p>
              <a:endParaRPr/>
            </a:p>
          </p:txBody>
        </p:sp>
        <p:sp>
          <p:nvSpPr>
            <p:cNvPr id="15" name="object 15"/>
            <p:cNvSpPr/>
            <p:nvPr/>
          </p:nvSpPr>
          <p:spPr>
            <a:xfrm>
              <a:off x="914790" y="931953"/>
              <a:ext cx="1074420" cy="180340"/>
            </a:xfrm>
            <a:custGeom>
              <a:avLst/>
              <a:gdLst/>
              <a:ahLst/>
              <a:cxnLst/>
              <a:rect l="l" t="t" r="r" b="b"/>
              <a:pathLst>
                <a:path w="1074420" h="180340">
                  <a:moveTo>
                    <a:pt x="206567" y="179901"/>
                  </a:moveTo>
                  <a:lnTo>
                    <a:pt x="867581" y="179902"/>
                  </a:lnTo>
                  <a:lnTo>
                    <a:pt x="867581" y="0"/>
                  </a:lnTo>
                  <a:lnTo>
                    <a:pt x="206567" y="0"/>
                  </a:lnTo>
                  <a:lnTo>
                    <a:pt x="206567" y="179901"/>
                  </a:lnTo>
                  <a:close/>
                </a:path>
                <a:path w="1074420" h="180340">
                  <a:moveTo>
                    <a:pt x="0" y="90010"/>
                  </a:moveTo>
                  <a:lnTo>
                    <a:pt x="206567" y="90010"/>
                  </a:lnTo>
                </a:path>
                <a:path w="1074420" h="180340">
                  <a:moveTo>
                    <a:pt x="1074148" y="90010"/>
                  </a:moveTo>
                  <a:lnTo>
                    <a:pt x="867581" y="90010"/>
                  </a:lnTo>
                </a:path>
              </a:pathLst>
            </a:custGeom>
            <a:ln w="29916">
              <a:solidFill>
                <a:srgbClr val="000000"/>
              </a:solidFill>
            </a:ln>
          </p:spPr>
          <p:txBody>
            <a:bodyPr wrap="square" lIns="0" tIns="0" rIns="0" bIns="0" rtlCol="0"/>
            <a:lstStyle/>
            <a:p>
              <a:endParaRPr/>
            </a:p>
          </p:txBody>
        </p:sp>
      </p:grpSp>
      <p:sp>
        <p:nvSpPr>
          <p:cNvPr id="16" name="object 16"/>
          <p:cNvSpPr txBox="1"/>
          <p:nvPr/>
        </p:nvSpPr>
        <p:spPr>
          <a:xfrm>
            <a:off x="1243256" y="565465"/>
            <a:ext cx="217170" cy="372110"/>
          </a:xfrm>
          <a:prstGeom prst="rect">
            <a:avLst/>
          </a:prstGeom>
        </p:spPr>
        <p:txBody>
          <a:bodyPr vert="horz" wrap="square" lIns="0" tIns="15240" rIns="0" bIns="0" rtlCol="0">
            <a:spAutoFit/>
          </a:bodyPr>
          <a:lstStyle/>
          <a:p>
            <a:pPr marL="12700">
              <a:lnSpc>
                <a:spcPct val="100000"/>
              </a:lnSpc>
              <a:spcBef>
                <a:spcPts val="120"/>
              </a:spcBef>
            </a:pPr>
            <a:r>
              <a:rPr sz="2250" spc="-65" dirty="0">
                <a:latin typeface="Microsoft Sans Serif"/>
                <a:cs typeface="Microsoft Sans Serif"/>
              </a:rPr>
              <a:t>R</a:t>
            </a:r>
            <a:endParaRPr sz="2250">
              <a:latin typeface="Microsoft Sans Serif"/>
              <a:cs typeface="Microsoft Sans Serif"/>
            </a:endParaRPr>
          </a:p>
        </p:txBody>
      </p:sp>
      <p:sp>
        <p:nvSpPr>
          <p:cNvPr id="17" name="object 17"/>
          <p:cNvSpPr txBox="1"/>
          <p:nvPr/>
        </p:nvSpPr>
        <p:spPr>
          <a:xfrm>
            <a:off x="1113367" y="1079063"/>
            <a:ext cx="696595" cy="385445"/>
          </a:xfrm>
          <a:prstGeom prst="rect">
            <a:avLst/>
          </a:prstGeom>
        </p:spPr>
        <p:txBody>
          <a:bodyPr vert="horz" wrap="square" lIns="0" tIns="13970" rIns="0" bIns="0" rtlCol="0">
            <a:spAutoFit/>
          </a:bodyPr>
          <a:lstStyle/>
          <a:p>
            <a:pPr marL="12700">
              <a:lnSpc>
                <a:spcPct val="100000"/>
              </a:lnSpc>
              <a:spcBef>
                <a:spcPts val="110"/>
              </a:spcBef>
            </a:pPr>
            <a:r>
              <a:rPr sz="2350" spc="-110" dirty="0">
                <a:latin typeface="Microsoft Sans Serif"/>
                <a:cs typeface="Microsoft Sans Serif"/>
              </a:rPr>
              <a:t>680</a:t>
            </a:r>
            <a:r>
              <a:rPr sz="2350" spc="-110" dirty="0">
                <a:latin typeface="Symbol"/>
                <a:cs typeface="Symbol"/>
              </a:rPr>
              <a:t></a:t>
            </a:r>
            <a:endParaRPr sz="2350">
              <a:latin typeface="Symbol"/>
              <a:cs typeface="Symbol"/>
            </a:endParaRPr>
          </a:p>
        </p:txBody>
      </p:sp>
      <p:grpSp>
        <p:nvGrpSpPr>
          <p:cNvPr id="18" name="object 18"/>
          <p:cNvGrpSpPr/>
          <p:nvPr/>
        </p:nvGrpSpPr>
        <p:grpSpPr>
          <a:xfrm>
            <a:off x="1973580" y="1719024"/>
            <a:ext cx="464820" cy="697230"/>
            <a:chOff x="1973580" y="1719024"/>
            <a:chExt cx="464820" cy="697230"/>
          </a:xfrm>
        </p:grpSpPr>
        <p:sp>
          <p:nvSpPr>
            <p:cNvPr id="19" name="object 19"/>
            <p:cNvSpPr/>
            <p:nvPr/>
          </p:nvSpPr>
          <p:spPr>
            <a:xfrm>
              <a:off x="1988938" y="1966389"/>
              <a:ext cx="434340" cy="225425"/>
            </a:xfrm>
            <a:custGeom>
              <a:avLst/>
              <a:gdLst/>
              <a:ahLst/>
              <a:cxnLst/>
              <a:rect l="l" t="t" r="r" b="b"/>
              <a:pathLst>
                <a:path w="434339" h="225425">
                  <a:moveTo>
                    <a:pt x="433790" y="0"/>
                  </a:moveTo>
                  <a:lnTo>
                    <a:pt x="0" y="0"/>
                  </a:lnTo>
                  <a:lnTo>
                    <a:pt x="206567" y="224877"/>
                  </a:lnTo>
                  <a:lnTo>
                    <a:pt x="433790" y="0"/>
                  </a:lnTo>
                  <a:close/>
                </a:path>
              </a:pathLst>
            </a:custGeom>
            <a:solidFill>
              <a:srgbClr val="82B4E0"/>
            </a:solidFill>
          </p:spPr>
          <p:txBody>
            <a:bodyPr wrap="square" lIns="0" tIns="0" rIns="0" bIns="0" rtlCol="0"/>
            <a:lstStyle/>
            <a:p>
              <a:endParaRPr/>
            </a:p>
          </p:txBody>
        </p:sp>
        <p:sp>
          <p:nvSpPr>
            <p:cNvPr id="20" name="object 20"/>
            <p:cNvSpPr/>
            <p:nvPr/>
          </p:nvSpPr>
          <p:spPr>
            <a:xfrm>
              <a:off x="1988938" y="1719024"/>
              <a:ext cx="434340" cy="697230"/>
            </a:xfrm>
            <a:custGeom>
              <a:avLst/>
              <a:gdLst/>
              <a:ahLst/>
              <a:cxnLst/>
              <a:rect l="l" t="t" r="r" b="b"/>
              <a:pathLst>
                <a:path w="434339" h="697230">
                  <a:moveTo>
                    <a:pt x="433790" y="247365"/>
                  </a:moveTo>
                  <a:lnTo>
                    <a:pt x="0" y="247365"/>
                  </a:lnTo>
                  <a:lnTo>
                    <a:pt x="206567" y="472242"/>
                  </a:lnTo>
                  <a:lnTo>
                    <a:pt x="433790" y="247365"/>
                  </a:lnTo>
                  <a:close/>
                </a:path>
                <a:path w="434339" h="697230">
                  <a:moveTo>
                    <a:pt x="433790" y="472242"/>
                  </a:moveTo>
                  <a:lnTo>
                    <a:pt x="0" y="472242"/>
                  </a:lnTo>
                </a:path>
                <a:path w="434339" h="697230">
                  <a:moveTo>
                    <a:pt x="206567" y="0"/>
                  </a:moveTo>
                  <a:lnTo>
                    <a:pt x="206567" y="247365"/>
                  </a:lnTo>
                </a:path>
                <a:path w="434339" h="697230">
                  <a:moveTo>
                    <a:pt x="206567" y="697120"/>
                  </a:moveTo>
                  <a:lnTo>
                    <a:pt x="206567" y="472242"/>
                  </a:lnTo>
                </a:path>
              </a:pathLst>
            </a:custGeom>
            <a:ln w="29916">
              <a:solidFill>
                <a:srgbClr val="000000"/>
              </a:solidFill>
            </a:ln>
          </p:spPr>
          <p:txBody>
            <a:bodyPr wrap="square" lIns="0" tIns="0" rIns="0" bIns="0" rtlCol="0"/>
            <a:lstStyle/>
            <a:p>
              <a:endParaRPr/>
            </a:p>
          </p:txBody>
        </p:sp>
      </p:grpSp>
      <p:grpSp>
        <p:nvGrpSpPr>
          <p:cNvPr id="21" name="object 21"/>
          <p:cNvGrpSpPr/>
          <p:nvPr/>
        </p:nvGrpSpPr>
        <p:grpSpPr>
          <a:xfrm>
            <a:off x="3047729" y="1719024"/>
            <a:ext cx="464820" cy="697230"/>
            <a:chOff x="3047729" y="1719024"/>
            <a:chExt cx="464820" cy="697230"/>
          </a:xfrm>
        </p:grpSpPr>
        <p:sp>
          <p:nvSpPr>
            <p:cNvPr id="22" name="object 22"/>
            <p:cNvSpPr/>
            <p:nvPr/>
          </p:nvSpPr>
          <p:spPr>
            <a:xfrm>
              <a:off x="3063087" y="1966389"/>
              <a:ext cx="434340" cy="225425"/>
            </a:xfrm>
            <a:custGeom>
              <a:avLst/>
              <a:gdLst/>
              <a:ahLst/>
              <a:cxnLst/>
              <a:rect l="l" t="t" r="r" b="b"/>
              <a:pathLst>
                <a:path w="434339" h="225425">
                  <a:moveTo>
                    <a:pt x="433790" y="0"/>
                  </a:moveTo>
                  <a:lnTo>
                    <a:pt x="0" y="0"/>
                  </a:lnTo>
                  <a:lnTo>
                    <a:pt x="206567" y="224877"/>
                  </a:lnTo>
                  <a:lnTo>
                    <a:pt x="433790" y="0"/>
                  </a:lnTo>
                  <a:close/>
                </a:path>
              </a:pathLst>
            </a:custGeom>
            <a:solidFill>
              <a:srgbClr val="82B4E0"/>
            </a:solidFill>
          </p:spPr>
          <p:txBody>
            <a:bodyPr wrap="square" lIns="0" tIns="0" rIns="0" bIns="0" rtlCol="0"/>
            <a:lstStyle/>
            <a:p>
              <a:endParaRPr/>
            </a:p>
          </p:txBody>
        </p:sp>
        <p:sp>
          <p:nvSpPr>
            <p:cNvPr id="23" name="object 23"/>
            <p:cNvSpPr/>
            <p:nvPr/>
          </p:nvSpPr>
          <p:spPr>
            <a:xfrm>
              <a:off x="3063087" y="1719024"/>
              <a:ext cx="434340" cy="697230"/>
            </a:xfrm>
            <a:custGeom>
              <a:avLst/>
              <a:gdLst/>
              <a:ahLst/>
              <a:cxnLst/>
              <a:rect l="l" t="t" r="r" b="b"/>
              <a:pathLst>
                <a:path w="434339" h="697230">
                  <a:moveTo>
                    <a:pt x="433790" y="247365"/>
                  </a:moveTo>
                  <a:lnTo>
                    <a:pt x="0" y="247365"/>
                  </a:lnTo>
                  <a:lnTo>
                    <a:pt x="206567" y="472242"/>
                  </a:lnTo>
                  <a:lnTo>
                    <a:pt x="433790" y="247365"/>
                  </a:lnTo>
                  <a:close/>
                </a:path>
                <a:path w="434339" h="697230">
                  <a:moveTo>
                    <a:pt x="433790" y="472242"/>
                  </a:moveTo>
                  <a:lnTo>
                    <a:pt x="0" y="472242"/>
                  </a:lnTo>
                </a:path>
                <a:path w="434339" h="697230">
                  <a:moveTo>
                    <a:pt x="206567" y="0"/>
                  </a:moveTo>
                  <a:lnTo>
                    <a:pt x="206567" y="247365"/>
                  </a:lnTo>
                </a:path>
                <a:path w="434339" h="697230">
                  <a:moveTo>
                    <a:pt x="206567" y="697120"/>
                  </a:moveTo>
                  <a:lnTo>
                    <a:pt x="206567" y="472242"/>
                  </a:lnTo>
                </a:path>
              </a:pathLst>
            </a:custGeom>
            <a:ln w="29916">
              <a:solidFill>
                <a:srgbClr val="000000"/>
              </a:solidFill>
            </a:ln>
          </p:spPr>
          <p:txBody>
            <a:bodyPr wrap="square" lIns="0" tIns="0" rIns="0" bIns="0" rtlCol="0"/>
            <a:lstStyle/>
            <a:p>
              <a:endParaRPr/>
            </a:p>
          </p:txBody>
        </p:sp>
      </p:grpSp>
      <p:sp>
        <p:nvSpPr>
          <p:cNvPr id="24" name="object 24"/>
          <p:cNvSpPr txBox="1"/>
          <p:nvPr/>
        </p:nvSpPr>
        <p:spPr>
          <a:xfrm>
            <a:off x="2264716" y="2193286"/>
            <a:ext cx="1363345" cy="385445"/>
          </a:xfrm>
          <a:prstGeom prst="rect">
            <a:avLst/>
          </a:prstGeom>
        </p:spPr>
        <p:txBody>
          <a:bodyPr vert="horz" wrap="square" lIns="0" tIns="13970" rIns="0" bIns="0" rtlCol="0">
            <a:spAutoFit/>
          </a:bodyPr>
          <a:lstStyle/>
          <a:p>
            <a:pPr marL="12700">
              <a:lnSpc>
                <a:spcPct val="100000"/>
              </a:lnSpc>
              <a:spcBef>
                <a:spcPts val="110"/>
              </a:spcBef>
              <a:tabLst>
                <a:tab pos="1105535" algn="l"/>
              </a:tabLst>
            </a:pPr>
            <a:r>
              <a:rPr sz="2350" spc="-25" dirty="0">
                <a:latin typeface="Microsoft Sans Serif"/>
                <a:cs typeface="Microsoft Sans Serif"/>
              </a:rPr>
              <a:t>Si</a:t>
            </a:r>
            <a:r>
              <a:rPr sz="2350" dirty="0">
                <a:latin typeface="Microsoft Sans Serif"/>
                <a:cs typeface="Microsoft Sans Serif"/>
              </a:rPr>
              <a:t>	</a:t>
            </a:r>
            <a:r>
              <a:rPr sz="2350" spc="-70" dirty="0">
                <a:latin typeface="Microsoft Sans Serif"/>
                <a:cs typeface="Microsoft Sans Serif"/>
              </a:rPr>
              <a:t>Si</a:t>
            </a:r>
            <a:endParaRPr sz="2350">
              <a:latin typeface="Microsoft Sans Serif"/>
              <a:cs typeface="Microsoft Sans Serif"/>
            </a:endParaRPr>
          </a:p>
        </p:txBody>
      </p:sp>
      <p:pic>
        <p:nvPicPr>
          <p:cNvPr id="25" name="object 25"/>
          <p:cNvPicPr/>
          <p:nvPr/>
        </p:nvPicPr>
        <p:blipFill>
          <a:blip r:embed="rId2" cstate="print"/>
          <a:stretch>
            <a:fillRect/>
          </a:stretch>
        </p:blipFill>
        <p:spPr>
          <a:xfrm>
            <a:off x="2145100" y="960831"/>
            <a:ext cx="115848" cy="123465"/>
          </a:xfrm>
          <a:prstGeom prst="rect">
            <a:avLst/>
          </a:prstGeom>
        </p:spPr>
      </p:pic>
      <p:pic>
        <p:nvPicPr>
          <p:cNvPr id="26" name="object 26"/>
          <p:cNvPicPr/>
          <p:nvPr/>
        </p:nvPicPr>
        <p:blipFill>
          <a:blip r:embed="rId3" cstate="print"/>
          <a:stretch>
            <a:fillRect/>
          </a:stretch>
        </p:blipFill>
        <p:spPr>
          <a:xfrm>
            <a:off x="2145100" y="2831931"/>
            <a:ext cx="115848" cy="123465"/>
          </a:xfrm>
          <a:prstGeom prst="rect">
            <a:avLst/>
          </a:prstGeom>
        </p:spPr>
      </p:pic>
      <p:pic>
        <p:nvPicPr>
          <p:cNvPr id="27" name="object 27"/>
          <p:cNvPicPr/>
          <p:nvPr/>
        </p:nvPicPr>
        <p:blipFill>
          <a:blip r:embed="rId4" cstate="print"/>
          <a:stretch>
            <a:fillRect/>
          </a:stretch>
        </p:blipFill>
        <p:spPr>
          <a:xfrm>
            <a:off x="4078761" y="960831"/>
            <a:ext cx="115848" cy="123465"/>
          </a:xfrm>
          <a:prstGeom prst="rect">
            <a:avLst/>
          </a:prstGeom>
        </p:spPr>
      </p:pic>
      <p:pic>
        <p:nvPicPr>
          <p:cNvPr id="28" name="object 28"/>
          <p:cNvPicPr/>
          <p:nvPr/>
        </p:nvPicPr>
        <p:blipFill>
          <a:blip r:embed="rId5" cstate="print"/>
          <a:stretch>
            <a:fillRect/>
          </a:stretch>
        </p:blipFill>
        <p:spPr>
          <a:xfrm>
            <a:off x="4078761" y="2831931"/>
            <a:ext cx="115848" cy="123465"/>
          </a:xfrm>
          <a:prstGeom prst="rect">
            <a:avLst/>
          </a:prstGeom>
        </p:spPr>
      </p:pic>
      <p:pic>
        <p:nvPicPr>
          <p:cNvPr id="29" name="object 29"/>
          <p:cNvPicPr/>
          <p:nvPr/>
        </p:nvPicPr>
        <p:blipFill>
          <a:blip r:embed="rId6" cstate="print"/>
          <a:stretch>
            <a:fillRect/>
          </a:stretch>
        </p:blipFill>
        <p:spPr>
          <a:xfrm>
            <a:off x="3219442" y="960831"/>
            <a:ext cx="115848" cy="123465"/>
          </a:xfrm>
          <a:prstGeom prst="rect">
            <a:avLst/>
          </a:prstGeom>
        </p:spPr>
      </p:pic>
      <p:pic>
        <p:nvPicPr>
          <p:cNvPr id="30" name="object 30"/>
          <p:cNvPicPr/>
          <p:nvPr/>
        </p:nvPicPr>
        <p:blipFill>
          <a:blip r:embed="rId7" cstate="print"/>
          <a:stretch>
            <a:fillRect/>
          </a:stretch>
        </p:blipFill>
        <p:spPr>
          <a:xfrm>
            <a:off x="3219442" y="2831931"/>
            <a:ext cx="115848" cy="123465"/>
          </a:xfrm>
          <a:prstGeom prst="rect">
            <a:avLst/>
          </a:prstGeom>
        </p:spPr>
      </p:pic>
      <p:grpSp>
        <p:nvGrpSpPr>
          <p:cNvPr id="31" name="object 31"/>
          <p:cNvGrpSpPr/>
          <p:nvPr/>
        </p:nvGrpSpPr>
        <p:grpSpPr>
          <a:xfrm>
            <a:off x="329334" y="817475"/>
            <a:ext cx="400050" cy="571500"/>
            <a:chOff x="329334" y="817475"/>
            <a:chExt cx="400050" cy="571500"/>
          </a:xfrm>
        </p:grpSpPr>
        <p:sp>
          <p:nvSpPr>
            <p:cNvPr id="32" name="object 32"/>
            <p:cNvSpPr/>
            <p:nvPr/>
          </p:nvSpPr>
          <p:spPr>
            <a:xfrm>
              <a:off x="336402" y="864550"/>
              <a:ext cx="309880" cy="517525"/>
            </a:xfrm>
            <a:custGeom>
              <a:avLst/>
              <a:gdLst/>
              <a:ahLst/>
              <a:cxnLst/>
              <a:rect l="l" t="t" r="r" b="b"/>
              <a:pathLst>
                <a:path w="309880" h="517525">
                  <a:moveTo>
                    <a:pt x="0" y="517158"/>
                  </a:moveTo>
                  <a:lnTo>
                    <a:pt x="0" y="0"/>
                  </a:lnTo>
                  <a:lnTo>
                    <a:pt x="309850" y="0"/>
                  </a:lnTo>
                </a:path>
              </a:pathLst>
            </a:custGeom>
            <a:ln w="14093">
              <a:solidFill>
                <a:srgbClr val="000000"/>
              </a:solidFill>
            </a:ln>
          </p:spPr>
          <p:txBody>
            <a:bodyPr wrap="square" lIns="0" tIns="0" rIns="0" bIns="0" rtlCol="0"/>
            <a:lstStyle/>
            <a:p>
              <a:endParaRPr/>
            </a:p>
          </p:txBody>
        </p:sp>
        <p:pic>
          <p:nvPicPr>
            <p:cNvPr id="33" name="object 33"/>
            <p:cNvPicPr/>
            <p:nvPr/>
          </p:nvPicPr>
          <p:blipFill>
            <a:blip r:embed="rId8" cstate="print"/>
            <a:stretch>
              <a:fillRect/>
            </a:stretch>
          </p:blipFill>
          <p:spPr>
            <a:xfrm>
              <a:off x="604939" y="817475"/>
              <a:ext cx="123940" cy="116336"/>
            </a:xfrm>
            <a:prstGeom prst="rect">
              <a:avLst/>
            </a:prstGeom>
          </p:spPr>
        </p:pic>
      </p:grpSp>
      <p:sp>
        <p:nvSpPr>
          <p:cNvPr id="34" name="object 34"/>
          <p:cNvSpPr txBox="1"/>
          <p:nvPr/>
        </p:nvSpPr>
        <p:spPr>
          <a:xfrm>
            <a:off x="730667" y="628766"/>
            <a:ext cx="143510" cy="421640"/>
          </a:xfrm>
          <a:prstGeom prst="rect">
            <a:avLst/>
          </a:prstGeom>
        </p:spPr>
        <p:txBody>
          <a:bodyPr vert="horz" wrap="square" lIns="0" tIns="12065" rIns="0" bIns="0" rtlCol="0">
            <a:spAutoFit/>
          </a:bodyPr>
          <a:lstStyle/>
          <a:p>
            <a:pPr marL="12700">
              <a:lnSpc>
                <a:spcPct val="100000"/>
              </a:lnSpc>
              <a:spcBef>
                <a:spcPts val="95"/>
              </a:spcBef>
            </a:pPr>
            <a:r>
              <a:rPr sz="2600" b="1" spc="-50" dirty="0">
                <a:solidFill>
                  <a:srgbClr val="FF0000"/>
                </a:solidFill>
                <a:latin typeface="Times New Roman"/>
                <a:cs typeface="Times New Roman"/>
              </a:rPr>
              <a:t>I</a:t>
            </a:r>
            <a:endParaRPr sz="2600">
              <a:latin typeface="Times New Roman"/>
              <a:cs typeface="Times New Roman"/>
            </a:endParaRPr>
          </a:p>
        </p:txBody>
      </p:sp>
      <p:sp>
        <p:nvSpPr>
          <p:cNvPr id="35" name="object 35"/>
          <p:cNvSpPr txBox="1"/>
          <p:nvPr/>
        </p:nvSpPr>
        <p:spPr>
          <a:xfrm>
            <a:off x="2234386" y="1004168"/>
            <a:ext cx="523240" cy="966469"/>
          </a:xfrm>
          <a:prstGeom prst="rect">
            <a:avLst/>
          </a:prstGeom>
        </p:spPr>
        <p:txBody>
          <a:bodyPr vert="horz" wrap="square" lIns="0" tIns="133350" rIns="0" bIns="0" rtlCol="0">
            <a:spAutoFit/>
          </a:bodyPr>
          <a:lstStyle/>
          <a:p>
            <a:pPr marL="158115">
              <a:lnSpc>
                <a:spcPct val="100000"/>
              </a:lnSpc>
              <a:spcBef>
                <a:spcPts val="1050"/>
              </a:spcBef>
            </a:pPr>
            <a:r>
              <a:rPr sz="3525" b="1" spc="-37" baseline="8274" dirty="0">
                <a:solidFill>
                  <a:srgbClr val="FF0000"/>
                </a:solidFill>
                <a:latin typeface="Times New Roman"/>
                <a:cs typeface="Times New Roman"/>
              </a:rPr>
              <a:t>I</a:t>
            </a:r>
            <a:r>
              <a:rPr sz="1500" b="1" spc="-25" dirty="0">
                <a:solidFill>
                  <a:srgbClr val="FF0000"/>
                </a:solidFill>
                <a:latin typeface="Times New Roman"/>
                <a:cs typeface="Times New Roman"/>
              </a:rPr>
              <a:t>D1</a:t>
            </a:r>
            <a:endParaRPr sz="1500">
              <a:latin typeface="Times New Roman"/>
              <a:cs typeface="Times New Roman"/>
            </a:endParaRPr>
          </a:p>
          <a:p>
            <a:pPr marL="38100">
              <a:lnSpc>
                <a:spcPct val="100000"/>
              </a:lnSpc>
              <a:spcBef>
                <a:spcPts val="935"/>
              </a:spcBef>
            </a:pPr>
            <a:r>
              <a:rPr sz="2250" spc="-25" dirty="0">
                <a:latin typeface="Microsoft Sans Serif"/>
                <a:cs typeface="Microsoft Sans Serif"/>
              </a:rPr>
              <a:t>D1</a:t>
            </a:r>
            <a:endParaRPr sz="2250">
              <a:latin typeface="Microsoft Sans Serif"/>
              <a:cs typeface="Microsoft Sans Serif"/>
            </a:endParaRPr>
          </a:p>
        </p:txBody>
      </p:sp>
      <p:sp>
        <p:nvSpPr>
          <p:cNvPr id="36" name="object 36"/>
          <p:cNvSpPr txBox="1"/>
          <p:nvPr/>
        </p:nvSpPr>
        <p:spPr>
          <a:xfrm>
            <a:off x="3321617" y="1004168"/>
            <a:ext cx="490220" cy="966469"/>
          </a:xfrm>
          <a:prstGeom prst="rect">
            <a:avLst/>
          </a:prstGeom>
        </p:spPr>
        <p:txBody>
          <a:bodyPr vert="horz" wrap="square" lIns="0" tIns="133350" rIns="0" bIns="0" rtlCol="0">
            <a:spAutoFit/>
          </a:bodyPr>
          <a:lstStyle/>
          <a:p>
            <a:pPr marL="125095">
              <a:lnSpc>
                <a:spcPct val="100000"/>
              </a:lnSpc>
              <a:spcBef>
                <a:spcPts val="1050"/>
              </a:spcBef>
            </a:pPr>
            <a:r>
              <a:rPr sz="3525" b="1" spc="-37" baseline="8274" dirty="0">
                <a:solidFill>
                  <a:srgbClr val="FF0000"/>
                </a:solidFill>
                <a:latin typeface="Times New Roman"/>
                <a:cs typeface="Times New Roman"/>
              </a:rPr>
              <a:t>I</a:t>
            </a:r>
            <a:r>
              <a:rPr sz="1500" b="1" spc="-25" dirty="0">
                <a:solidFill>
                  <a:srgbClr val="FF0000"/>
                </a:solidFill>
                <a:latin typeface="Times New Roman"/>
                <a:cs typeface="Times New Roman"/>
              </a:rPr>
              <a:t>D2</a:t>
            </a:r>
            <a:endParaRPr sz="1500">
              <a:latin typeface="Times New Roman"/>
              <a:cs typeface="Times New Roman"/>
            </a:endParaRPr>
          </a:p>
          <a:p>
            <a:pPr marL="38100">
              <a:lnSpc>
                <a:spcPct val="100000"/>
              </a:lnSpc>
              <a:spcBef>
                <a:spcPts val="935"/>
              </a:spcBef>
            </a:pPr>
            <a:r>
              <a:rPr sz="2250" spc="-25" dirty="0">
                <a:latin typeface="Microsoft Sans Serif"/>
                <a:cs typeface="Microsoft Sans Serif"/>
              </a:rPr>
              <a:t>D2</a:t>
            </a:r>
            <a:endParaRPr sz="2250">
              <a:latin typeface="Microsoft Sans Serif"/>
              <a:cs typeface="Microsoft Sans Serif"/>
            </a:endParaRPr>
          </a:p>
        </p:txBody>
      </p:sp>
      <p:grpSp>
        <p:nvGrpSpPr>
          <p:cNvPr id="37" name="object 37"/>
          <p:cNvGrpSpPr/>
          <p:nvPr/>
        </p:nvGrpSpPr>
        <p:grpSpPr>
          <a:xfrm>
            <a:off x="2268382" y="1134343"/>
            <a:ext cx="113030" cy="337820"/>
            <a:chOff x="2268382" y="1134343"/>
            <a:chExt cx="113030" cy="337820"/>
          </a:xfrm>
        </p:grpSpPr>
        <p:sp>
          <p:nvSpPr>
            <p:cNvPr id="38" name="object 38"/>
            <p:cNvSpPr/>
            <p:nvPr/>
          </p:nvSpPr>
          <p:spPr>
            <a:xfrm>
              <a:off x="2319446" y="1134343"/>
              <a:ext cx="0" cy="247650"/>
            </a:xfrm>
            <a:custGeom>
              <a:avLst/>
              <a:gdLst/>
              <a:ahLst/>
              <a:cxnLst/>
              <a:rect l="l" t="t" r="r" b="b"/>
              <a:pathLst>
                <a:path h="247650">
                  <a:moveTo>
                    <a:pt x="0" y="0"/>
                  </a:moveTo>
                  <a:lnTo>
                    <a:pt x="0" y="247365"/>
                  </a:lnTo>
                </a:path>
              </a:pathLst>
            </a:custGeom>
            <a:ln w="13771">
              <a:solidFill>
                <a:srgbClr val="000000"/>
              </a:solidFill>
            </a:ln>
          </p:spPr>
          <p:txBody>
            <a:bodyPr wrap="square" lIns="0" tIns="0" rIns="0" bIns="0" rtlCol="0"/>
            <a:lstStyle/>
            <a:p>
              <a:endParaRPr/>
            </a:p>
          </p:txBody>
        </p:sp>
        <p:sp>
          <p:nvSpPr>
            <p:cNvPr id="39" name="object 39"/>
            <p:cNvSpPr/>
            <p:nvPr/>
          </p:nvSpPr>
          <p:spPr>
            <a:xfrm>
              <a:off x="2268382" y="1359220"/>
              <a:ext cx="113030" cy="113030"/>
            </a:xfrm>
            <a:custGeom>
              <a:avLst/>
              <a:gdLst/>
              <a:ahLst/>
              <a:cxnLst/>
              <a:rect l="l" t="t" r="r" b="b"/>
              <a:pathLst>
                <a:path w="113030" h="113030">
                  <a:moveTo>
                    <a:pt x="11915" y="5894"/>
                  </a:moveTo>
                  <a:lnTo>
                    <a:pt x="51063" y="112438"/>
                  </a:lnTo>
                  <a:lnTo>
                    <a:pt x="104799" y="14939"/>
                  </a:lnTo>
                  <a:lnTo>
                    <a:pt x="53421" y="14939"/>
                  </a:lnTo>
                  <a:lnTo>
                    <a:pt x="26151" y="11504"/>
                  </a:lnTo>
                  <a:lnTo>
                    <a:pt x="11915" y="5894"/>
                  </a:lnTo>
                  <a:close/>
                </a:path>
                <a:path w="113030" h="113030">
                  <a:moveTo>
                    <a:pt x="113033" y="0"/>
                  </a:moveTo>
                  <a:lnTo>
                    <a:pt x="106864" y="1199"/>
                  </a:lnTo>
                  <a:lnTo>
                    <a:pt x="80696" y="11504"/>
                  </a:lnTo>
                  <a:lnTo>
                    <a:pt x="53421" y="14939"/>
                  </a:lnTo>
                  <a:lnTo>
                    <a:pt x="104799" y="14939"/>
                  </a:lnTo>
                  <a:lnTo>
                    <a:pt x="113033" y="0"/>
                  </a:lnTo>
                  <a:close/>
                </a:path>
                <a:path w="113030" h="113030">
                  <a:moveTo>
                    <a:pt x="9749" y="0"/>
                  </a:moveTo>
                  <a:lnTo>
                    <a:pt x="0" y="1199"/>
                  </a:lnTo>
                  <a:lnTo>
                    <a:pt x="11915" y="5894"/>
                  </a:lnTo>
                  <a:lnTo>
                    <a:pt x="9749" y="0"/>
                  </a:lnTo>
                  <a:close/>
                </a:path>
              </a:pathLst>
            </a:custGeom>
            <a:solidFill>
              <a:srgbClr val="000000"/>
            </a:solidFill>
          </p:spPr>
          <p:txBody>
            <a:bodyPr wrap="square" lIns="0" tIns="0" rIns="0" bIns="0" rtlCol="0"/>
            <a:lstStyle/>
            <a:p>
              <a:endParaRPr/>
            </a:p>
          </p:txBody>
        </p:sp>
      </p:grpSp>
      <p:grpSp>
        <p:nvGrpSpPr>
          <p:cNvPr id="40" name="object 40"/>
          <p:cNvGrpSpPr/>
          <p:nvPr/>
        </p:nvGrpSpPr>
        <p:grpSpPr>
          <a:xfrm>
            <a:off x="3322260" y="1134343"/>
            <a:ext cx="113030" cy="337820"/>
            <a:chOff x="3322260" y="1134343"/>
            <a:chExt cx="113030" cy="337820"/>
          </a:xfrm>
        </p:grpSpPr>
        <p:sp>
          <p:nvSpPr>
            <p:cNvPr id="41" name="object 41"/>
            <p:cNvSpPr/>
            <p:nvPr/>
          </p:nvSpPr>
          <p:spPr>
            <a:xfrm>
              <a:off x="3372938" y="1134343"/>
              <a:ext cx="0" cy="247650"/>
            </a:xfrm>
            <a:custGeom>
              <a:avLst/>
              <a:gdLst/>
              <a:ahLst/>
              <a:cxnLst/>
              <a:rect l="l" t="t" r="r" b="b"/>
              <a:pathLst>
                <a:path h="247650">
                  <a:moveTo>
                    <a:pt x="0" y="0"/>
                  </a:moveTo>
                  <a:lnTo>
                    <a:pt x="0" y="247365"/>
                  </a:lnTo>
                </a:path>
              </a:pathLst>
            </a:custGeom>
            <a:ln w="13771">
              <a:solidFill>
                <a:srgbClr val="000000"/>
              </a:solidFill>
            </a:ln>
          </p:spPr>
          <p:txBody>
            <a:bodyPr wrap="square" lIns="0" tIns="0" rIns="0" bIns="0" rtlCol="0"/>
            <a:lstStyle/>
            <a:p>
              <a:endParaRPr/>
            </a:p>
          </p:txBody>
        </p:sp>
        <p:sp>
          <p:nvSpPr>
            <p:cNvPr id="42" name="object 42"/>
            <p:cNvSpPr/>
            <p:nvPr/>
          </p:nvSpPr>
          <p:spPr>
            <a:xfrm>
              <a:off x="3322260" y="1359220"/>
              <a:ext cx="113030" cy="113030"/>
            </a:xfrm>
            <a:custGeom>
              <a:avLst/>
              <a:gdLst/>
              <a:ahLst/>
              <a:cxnLst/>
              <a:rect l="l" t="t" r="r" b="b"/>
              <a:pathLst>
                <a:path w="113029" h="113030">
                  <a:moveTo>
                    <a:pt x="11465" y="5717"/>
                  </a:moveTo>
                  <a:lnTo>
                    <a:pt x="50677" y="112438"/>
                  </a:lnTo>
                  <a:lnTo>
                    <a:pt x="104414" y="14939"/>
                  </a:lnTo>
                  <a:lnTo>
                    <a:pt x="53432" y="14939"/>
                  </a:lnTo>
                  <a:lnTo>
                    <a:pt x="26147" y="11504"/>
                  </a:lnTo>
                  <a:lnTo>
                    <a:pt x="11465" y="5717"/>
                  </a:lnTo>
                  <a:close/>
                </a:path>
                <a:path w="113029" h="113030">
                  <a:moveTo>
                    <a:pt x="112647" y="0"/>
                  </a:moveTo>
                  <a:lnTo>
                    <a:pt x="106864" y="1199"/>
                  </a:lnTo>
                  <a:lnTo>
                    <a:pt x="80716" y="11504"/>
                  </a:lnTo>
                  <a:lnTo>
                    <a:pt x="53432" y="14939"/>
                  </a:lnTo>
                  <a:lnTo>
                    <a:pt x="104414" y="14939"/>
                  </a:lnTo>
                  <a:lnTo>
                    <a:pt x="112647" y="0"/>
                  </a:lnTo>
                  <a:close/>
                </a:path>
                <a:path w="113029" h="113030">
                  <a:moveTo>
                    <a:pt x="9364" y="0"/>
                  </a:moveTo>
                  <a:lnTo>
                    <a:pt x="0" y="1199"/>
                  </a:lnTo>
                  <a:lnTo>
                    <a:pt x="11465" y="5717"/>
                  </a:lnTo>
                  <a:lnTo>
                    <a:pt x="9364" y="0"/>
                  </a:lnTo>
                  <a:close/>
                </a:path>
              </a:pathLst>
            </a:custGeom>
            <a:solidFill>
              <a:srgbClr val="000000"/>
            </a:solidFill>
          </p:spPr>
          <p:txBody>
            <a:bodyPr wrap="square" lIns="0" tIns="0" rIns="0" bIns="0" rtlCol="0"/>
            <a:lstStyle/>
            <a:p>
              <a:endParaRPr/>
            </a:p>
          </p:txBody>
        </p:sp>
      </p:grpSp>
      <p:sp>
        <p:nvSpPr>
          <p:cNvPr id="43" name="object 43"/>
          <p:cNvSpPr txBox="1"/>
          <p:nvPr/>
        </p:nvSpPr>
        <p:spPr>
          <a:xfrm>
            <a:off x="3909369" y="1683829"/>
            <a:ext cx="416559" cy="457200"/>
          </a:xfrm>
          <a:prstGeom prst="rect">
            <a:avLst/>
          </a:prstGeom>
        </p:spPr>
        <p:txBody>
          <a:bodyPr vert="horz" wrap="square" lIns="0" tIns="16510" rIns="0" bIns="0" rtlCol="0">
            <a:spAutoFit/>
          </a:bodyPr>
          <a:lstStyle/>
          <a:p>
            <a:pPr marL="38100">
              <a:lnSpc>
                <a:spcPct val="100000"/>
              </a:lnSpc>
              <a:spcBef>
                <a:spcPts val="130"/>
              </a:spcBef>
            </a:pPr>
            <a:r>
              <a:rPr sz="2800" b="1" spc="-25" dirty="0">
                <a:solidFill>
                  <a:srgbClr val="FF0000"/>
                </a:solidFill>
                <a:latin typeface="Arial"/>
                <a:cs typeface="Arial"/>
              </a:rPr>
              <a:t>V</a:t>
            </a:r>
            <a:r>
              <a:rPr sz="2775" b="1" spc="-37" baseline="-12012" dirty="0">
                <a:solidFill>
                  <a:srgbClr val="FF0000"/>
                </a:solidFill>
                <a:latin typeface="Arial"/>
                <a:cs typeface="Arial"/>
              </a:rPr>
              <a:t>0</a:t>
            </a:r>
            <a:endParaRPr sz="2775" baseline="-12012">
              <a:latin typeface="Arial"/>
              <a:cs typeface="Arial"/>
            </a:endParaRPr>
          </a:p>
        </p:txBody>
      </p:sp>
      <p:grpSp>
        <p:nvGrpSpPr>
          <p:cNvPr id="44" name="object 44"/>
          <p:cNvGrpSpPr/>
          <p:nvPr/>
        </p:nvGrpSpPr>
        <p:grpSpPr>
          <a:xfrm>
            <a:off x="4087384" y="1066939"/>
            <a:ext cx="112395" cy="652145"/>
            <a:chOff x="4087384" y="1066939"/>
            <a:chExt cx="112395" cy="652145"/>
          </a:xfrm>
        </p:grpSpPr>
        <p:sp>
          <p:nvSpPr>
            <p:cNvPr id="45" name="object 45"/>
            <p:cNvSpPr/>
            <p:nvPr/>
          </p:nvSpPr>
          <p:spPr>
            <a:xfrm>
              <a:off x="4137236" y="1156830"/>
              <a:ext cx="0" cy="562610"/>
            </a:xfrm>
            <a:custGeom>
              <a:avLst/>
              <a:gdLst/>
              <a:ahLst/>
              <a:cxnLst/>
              <a:rect l="l" t="t" r="r" b="b"/>
              <a:pathLst>
                <a:path h="562610">
                  <a:moveTo>
                    <a:pt x="0" y="562193"/>
                  </a:moveTo>
                  <a:lnTo>
                    <a:pt x="0" y="0"/>
                  </a:lnTo>
                </a:path>
              </a:pathLst>
            </a:custGeom>
            <a:ln w="13771">
              <a:solidFill>
                <a:srgbClr val="3988CF"/>
              </a:solidFill>
              <a:prstDash val="sysDash"/>
            </a:ln>
          </p:spPr>
          <p:txBody>
            <a:bodyPr wrap="square" lIns="0" tIns="0" rIns="0" bIns="0" rtlCol="0"/>
            <a:lstStyle/>
            <a:p>
              <a:endParaRPr/>
            </a:p>
          </p:txBody>
        </p:sp>
        <p:pic>
          <p:nvPicPr>
            <p:cNvPr id="46" name="object 46"/>
            <p:cNvPicPr/>
            <p:nvPr/>
          </p:nvPicPr>
          <p:blipFill>
            <a:blip r:embed="rId9" cstate="print"/>
            <a:stretch>
              <a:fillRect/>
            </a:stretch>
          </p:blipFill>
          <p:spPr>
            <a:xfrm>
              <a:off x="4087384" y="1066939"/>
              <a:ext cx="111821" cy="113368"/>
            </a:xfrm>
            <a:prstGeom prst="rect">
              <a:avLst/>
            </a:prstGeom>
          </p:spPr>
        </p:pic>
      </p:grpSp>
      <p:grpSp>
        <p:nvGrpSpPr>
          <p:cNvPr id="47" name="object 47"/>
          <p:cNvGrpSpPr/>
          <p:nvPr/>
        </p:nvGrpSpPr>
        <p:grpSpPr>
          <a:xfrm>
            <a:off x="4087384" y="2146291"/>
            <a:ext cx="112395" cy="697230"/>
            <a:chOff x="4087384" y="2146291"/>
            <a:chExt cx="112395" cy="697230"/>
          </a:xfrm>
        </p:grpSpPr>
        <p:sp>
          <p:nvSpPr>
            <p:cNvPr id="48" name="object 48"/>
            <p:cNvSpPr/>
            <p:nvPr/>
          </p:nvSpPr>
          <p:spPr>
            <a:xfrm>
              <a:off x="4137235" y="2146291"/>
              <a:ext cx="0" cy="607695"/>
            </a:xfrm>
            <a:custGeom>
              <a:avLst/>
              <a:gdLst/>
              <a:ahLst/>
              <a:cxnLst/>
              <a:rect l="l" t="t" r="r" b="b"/>
              <a:pathLst>
                <a:path h="607694">
                  <a:moveTo>
                    <a:pt x="0" y="0"/>
                  </a:moveTo>
                  <a:lnTo>
                    <a:pt x="0" y="607169"/>
                  </a:lnTo>
                </a:path>
              </a:pathLst>
            </a:custGeom>
            <a:ln w="13771">
              <a:solidFill>
                <a:srgbClr val="3988CF"/>
              </a:solidFill>
              <a:prstDash val="sysDash"/>
            </a:ln>
          </p:spPr>
          <p:txBody>
            <a:bodyPr wrap="square" lIns="0" tIns="0" rIns="0" bIns="0" rtlCol="0"/>
            <a:lstStyle/>
            <a:p>
              <a:endParaRPr/>
            </a:p>
          </p:txBody>
        </p:sp>
        <p:pic>
          <p:nvPicPr>
            <p:cNvPr id="49" name="object 49"/>
            <p:cNvPicPr/>
            <p:nvPr/>
          </p:nvPicPr>
          <p:blipFill>
            <a:blip r:embed="rId10" cstate="print"/>
            <a:stretch>
              <a:fillRect/>
            </a:stretch>
          </p:blipFill>
          <p:spPr>
            <a:xfrm>
              <a:off x="4087384" y="2730973"/>
              <a:ext cx="111821" cy="112438"/>
            </a:xfrm>
            <a:prstGeom prst="rect">
              <a:avLst/>
            </a:prstGeom>
          </p:spPr>
        </p:pic>
      </p:grpSp>
      <p:sp>
        <p:nvSpPr>
          <p:cNvPr id="50" name="object 50"/>
          <p:cNvSpPr txBox="1">
            <a:spLocks noGrp="1"/>
          </p:cNvSpPr>
          <p:nvPr>
            <p:ph type="title"/>
          </p:nvPr>
        </p:nvSpPr>
        <p:spPr>
          <a:xfrm>
            <a:off x="206349" y="136017"/>
            <a:ext cx="6340475" cy="513715"/>
          </a:xfrm>
          <a:prstGeom prst="rect">
            <a:avLst/>
          </a:prstGeom>
        </p:spPr>
        <p:txBody>
          <a:bodyPr vert="horz" wrap="square" lIns="0" tIns="12700" rIns="0" bIns="0" rtlCol="0">
            <a:spAutoFit/>
          </a:bodyPr>
          <a:lstStyle/>
          <a:p>
            <a:pPr marL="38100">
              <a:lnSpc>
                <a:spcPct val="100000"/>
              </a:lnSpc>
              <a:spcBef>
                <a:spcPts val="100"/>
              </a:spcBef>
              <a:tabLst>
                <a:tab pos="2528570" algn="l"/>
                <a:tab pos="3842385" algn="l"/>
              </a:tabLst>
            </a:pPr>
            <a:r>
              <a:rPr sz="3200" b="1" dirty="0">
                <a:latin typeface="Times New Roman"/>
                <a:cs typeface="Times New Roman"/>
              </a:rPr>
              <a:t>Örnek:</a:t>
            </a:r>
            <a:r>
              <a:rPr sz="3200" b="1" spc="-75" dirty="0">
                <a:latin typeface="Times New Roman"/>
                <a:cs typeface="Times New Roman"/>
              </a:rPr>
              <a:t> </a:t>
            </a:r>
            <a:r>
              <a:rPr sz="3200" b="1" dirty="0">
                <a:solidFill>
                  <a:srgbClr val="000000"/>
                </a:solidFill>
                <a:latin typeface="Times New Roman"/>
                <a:cs typeface="Times New Roman"/>
              </a:rPr>
              <a:t>V</a:t>
            </a:r>
            <a:r>
              <a:rPr sz="3150" b="1" baseline="-21164" dirty="0">
                <a:solidFill>
                  <a:srgbClr val="000000"/>
                </a:solidFill>
                <a:latin typeface="Times New Roman"/>
                <a:cs typeface="Times New Roman"/>
              </a:rPr>
              <a:t>0</a:t>
            </a:r>
            <a:r>
              <a:rPr sz="3200" dirty="0">
                <a:solidFill>
                  <a:srgbClr val="000000"/>
                </a:solidFill>
                <a:latin typeface="Times New Roman"/>
                <a:cs typeface="Times New Roman"/>
              </a:rPr>
              <a:t>,</a:t>
            </a:r>
            <a:r>
              <a:rPr sz="3200" spc="280" dirty="0">
                <a:solidFill>
                  <a:srgbClr val="000000"/>
                </a:solidFill>
                <a:latin typeface="Times New Roman"/>
                <a:cs typeface="Times New Roman"/>
              </a:rPr>
              <a:t> </a:t>
            </a:r>
            <a:r>
              <a:rPr sz="3200" b="1" spc="-25" dirty="0">
                <a:solidFill>
                  <a:srgbClr val="000000"/>
                </a:solidFill>
                <a:latin typeface="Times New Roman"/>
                <a:cs typeface="Times New Roman"/>
              </a:rPr>
              <a:t>I</a:t>
            </a:r>
            <a:r>
              <a:rPr sz="3200" spc="-25" dirty="0">
                <a:solidFill>
                  <a:srgbClr val="000000"/>
                </a:solidFill>
                <a:latin typeface="Times New Roman"/>
                <a:cs typeface="Times New Roman"/>
              </a:rPr>
              <a:t>,</a:t>
            </a:r>
            <a:r>
              <a:rPr sz="3200" dirty="0">
                <a:solidFill>
                  <a:srgbClr val="000000"/>
                </a:solidFill>
                <a:latin typeface="Times New Roman"/>
                <a:cs typeface="Times New Roman"/>
              </a:rPr>
              <a:t>	</a:t>
            </a:r>
            <a:r>
              <a:rPr sz="3200" b="1" dirty="0">
                <a:solidFill>
                  <a:srgbClr val="000000"/>
                </a:solidFill>
                <a:latin typeface="Times New Roman"/>
                <a:cs typeface="Times New Roman"/>
              </a:rPr>
              <a:t>I</a:t>
            </a:r>
            <a:r>
              <a:rPr sz="3150" b="1" baseline="-21164" dirty="0">
                <a:solidFill>
                  <a:srgbClr val="000000"/>
                </a:solidFill>
                <a:latin typeface="Times New Roman"/>
                <a:cs typeface="Times New Roman"/>
              </a:rPr>
              <a:t>D1</a:t>
            </a:r>
            <a:r>
              <a:rPr sz="3200" dirty="0">
                <a:solidFill>
                  <a:srgbClr val="000000"/>
                </a:solidFill>
                <a:latin typeface="Times New Roman"/>
                <a:cs typeface="Times New Roman"/>
              </a:rPr>
              <a:t>,</a:t>
            </a:r>
            <a:r>
              <a:rPr sz="3200" spc="-10" dirty="0">
                <a:solidFill>
                  <a:srgbClr val="000000"/>
                </a:solidFill>
                <a:latin typeface="Times New Roman"/>
                <a:cs typeface="Times New Roman"/>
              </a:rPr>
              <a:t> </a:t>
            </a:r>
            <a:r>
              <a:rPr sz="3200" b="1" spc="-25" dirty="0">
                <a:solidFill>
                  <a:srgbClr val="000000"/>
                </a:solidFill>
                <a:latin typeface="Times New Roman"/>
                <a:cs typeface="Times New Roman"/>
              </a:rPr>
              <a:t>ve</a:t>
            </a:r>
            <a:r>
              <a:rPr sz="3200" b="1" dirty="0">
                <a:solidFill>
                  <a:srgbClr val="000000"/>
                </a:solidFill>
                <a:latin typeface="Times New Roman"/>
                <a:cs typeface="Times New Roman"/>
              </a:rPr>
              <a:t>	I</a:t>
            </a:r>
            <a:r>
              <a:rPr sz="3150" b="1" baseline="-21164" dirty="0">
                <a:solidFill>
                  <a:srgbClr val="000000"/>
                </a:solidFill>
                <a:latin typeface="Times New Roman"/>
                <a:cs typeface="Times New Roman"/>
              </a:rPr>
              <a:t>D2</a:t>
            </a:r>
            <a:r>
              <a:rPr sz="3200" dirty="0">
                <a:solidFill>
                  <a:srgbClr val="000000"/>
                </a:solidFill>
                <a:latin typeface="Times New Roman"/>
                <a:cs typeface="Times New Roman"/>
              </a:rPr>
              <a:t>’yi</a:t>
            </a:r>
            <a:r>
              <a:rPr sz="3200" spc="-5" dirty="0">
                <a:solidFill>
                  <a:srgbClr val="000000"/>
                </a:solidFill>
                <a:latin typeface="Times New Roman"/>
                <a:cs typeface="Times New Roman"/>
              </a:rPr>
              <a:t> </a:t>
            </a:r>
            <a:r>
              <a:rPr sz="3200" spc="-10" dirty="0">
                <a:solidFill>
                  <a:srgbClr val="000000"/>
                </a:solidFill>
                <a:latin typeface="Times New Roman"/>
                <a:cs typeface="Times New Roman"/>
              </a:rPr>
              <a:t>bulunuz.</a:t>
            </a:r>
            <a:endParaRPr sz="3200">
              <a:latin typeface="Times New Roman"/>
              <a:cs typeface="Times New Roman"/>
            </a:endParaRPr>
          </a:p>
        </p:txBody>
      </p:sp>
      <p:grpSp>
        <p:nvGrpSpPr>
          <p:cNvPr id="51" name="object 51"/>
          <p:cNvGrpSpPr/>
          <p:nvPr/>
        </p:nvGrpSpPr>
        <p:grpSpPr>
          <a:xfrm>
            <a:off x="4547441" y="988023"/>
            <a:ext cx="3997960" cy="1066165"/>
            <a:chOff x="4547441" y="988023"/>
            <a:chExt cx="3997960" cy="1066165"/>
          </a:xfrm>
        </p:grpSpPr>
        <p:sp>
          <p:nvSpPr>
            <p:cNvPr id="52" name="object 52"/>
            <p:cNvSpPr/>
            <p:nvPr/>
          </p:nvSpPr>
          <p:spPr>
            <a:xfrm>
              <a:off x="4563316" y="1093592"/>
              <a:ext cx="3966210" cy="944880"/>
            </a:xfrm>
            <a:custGeom>
              <a:avLst/>
              <a:gdLst/>
              <a:ahLst/>
              <a:cxnLst/>
              <a:rect l="l" t="t" r="r" b="b"/>
              <a:pathLst>
                <a:path w="3966209" h="944880">
                  <a:moveTo>
                    <a:pt x="743641" y="0"/>
                  </a:moveTo>
                  <a:lnTo>
                    <a:pt x="309850" y="0"/>
                  </a:lnTo>
                  <a:lnTo>
                    <a:pt x="309850" y="697060"/>
                  </a:lnTo>
                </a:path>
                <a:path w="3966209" h="944880">
                  <a:moveTo>
                    <a:pt x="2024356" y="0"/>
                  </a:moveTo>
                  <a:lnTo>
                    <a:pt x="1817789" y="0"/>
                  </a:lnTo>
                </a:path>
                <a:path w="3966209" h="944880">
                  <a:moveTo>
                    <a:pt x="2024356" y="0"/>
                  </a:moveTo>
                  <a:lnTo>
                    <a:pt x="2024356" y="697060"/>
                  </a:lnTo>
                </a:path>
                <a:path w="3966209" h="944880">
                  <a:moveTo>
                    <a:pt x="3098505" y="0"/>
                  </a:moveTo>
                  <a:lnTo>
                    <a:pt x="3098505" y="697060"/>
                  </a:lnTo>
                </a:path>
                <a:path w="3966209" h="944880">
                  <a:moveTo>
                    <a:pt x="2024356" y="0"/>
                  </a:moveTo>
                  <a:lnTo>
                    <a:pt x="3098505" y="0"/>
                  </a:lnTo>
                  <a:lnTo>
                    <a:pt x="3966087" y="0"/>
                  </a:lnTo>
                </a:path>
                <a:path w="3966209" h="944880">
                  <a:moveTo>
                    <a:pt x="640357" y="944425"/>
                  </a:moveTo>
                  <a:lnTo>
                    <a:pt x="0" y="944425"/>
                  </a:lnTo>
                </a:path>
                <a:path w="3966209" h="944880">
                  <a:moveTo>
                    <a:pt x="309850" y="697060"/>
                  </a:moveTo>
                  <a:lnTo>
                    <a:pt x="309850" y="944425"/>
                  </a:lnTo>
                </a:path>
              </a:pathLst>
            </a:custGeom>
            <a:ln w="29916">
              <a:solidFill>
                <a:srgbClr val="000000"/>
              </a:solidFill>
            </a:ln>
          </p:spPr>
          <p:txBody>
            <a:bodyPr wrap="square" lIns="0" tIns="0" rIns="0" bIns="0" rtlCol="0"/>
            <a:lstStyle/>
            <a:p>
              <a:endParaRPr/>
            </a:p>
          </p:txBody>
        </p:sp>
        <p:sp>
          <p:nvSpPr>
            <p:cNvPr id="53" name="object 53"/>
            <p:cNvSpPr/>
            <p:nvPr/>
          </p:nvSpPr>
          <p:spPr>
            <a:xfrm>
              <a:off x="5513525" y="1003581"/>
              <a:ext cx="661035" cy="180340"/>
            </a:xfrm>
            <a:custGeom>
              <a:avLst/>
              <a:gdLst/>
              <a:ahLst/>
              <a:cxnLst/>
              <a:rect l="l" t="t" r="r" b="b"/>
              <a:pathLst>
                <a:path w="661035" h="180340">
                  <a:moveTo>
                    <a:pt x="661014" y="0"/>
                  </a:moveTo>
                  <a:lnTo>
                    <a:pt x="0" y="0"/>
                  </a:lnTo>
                  <a:lnTo>
                    <a:pt x="0" y="179901"/>
                  </a:lnTo>
                  <a:lnTo>
                    <a:pt x="661014" y="179902"/>
                  </a:lnTo>
                  <a:lnTo>
                    <a:pt x="661014" y="0"/>
                  </a:lnTo>
                  <a:close/>
                </a:path>
              </a:pathLst>
            </a:custGeom>
            <a:solidFill>
              <a:srgbClr val="82B4E0"/>
            </a:solidFill>
          </p:spPr>
          <p:txBody>
            <a:bodyPr wrap="square" lIns="0" tIns="0" rIns="0" bIns="0" rtlCol="0"/>
            <a:lstStyle/>
            <a:p>
              <a:endParaRPr/>
            </a:p>
          </p:txBody>
        </p:sp>
        <p:sp>
          <p:nvSpPr>
            <p:cNvPr id="54" name="object 54"/>
            <p:cNvSpPr/>
            <p:nvPr/>
          </p:nvSpPr>
          <p:spPr>
            <a:xfrm>
              <a:off x="5306958" y="1003581"/>
              <a:ext cx="1074420" cy="180340"/>
            </a:xfrm>
            <a:custGeom>
              <a:avLst/>
              <a:gdLst/>
              <a:ahLst/>
              <a:cxnLst/>
              <a:rect l="l" t="t" r="r" b="b"/>
              <a:pathLst>
                <a:path w="1074420" h="180340">
                  <a:moveTo>
                    <a:pt x="206567" y="179901"/>
                  </a:moveTo>
                  <a:lnTo>
                    <a:pt x="867581" y="179902"/>
                  </a:lnTo>
                  <a:lnTo>
                    <a:pt x="867581" y="0"/>
                  </a:lnTo>
                  <a:lnTo>
                    <a:pt x="206567" y="0"/>
                  </a:lnTo>
                  <a:lnTo>
                    <a:pt x="206567" y="179901"/>
                  </a:lnTo>
                  <a:close/>
                </a:path>
                <a:path w="1074420" h="180340">
                  <a:moveTo>
                    <a:pt x="0" y="90010"/>
                  </a:moveTo>
                  <a:lnTo>
                    <a:pt x="206567" y="90010"/>
                  </a:lnTo>
                </a:path>
                <a:path w="1074420" h="180340">
                  <a:moveTo>
                    <a:pt x="1074148" y="90010"/>
                  </a:moveTo>
                  <a:lnTo>
                    <a:pt x="867581" y="90010"/>
                  </a:lnTo>
                </a:path>
              </a:pathLst>
            </a:custGeom>
            <a:ln w="29916">
              <a:solidFill>
                <a:srgbClr val="000000"/>
              </a:solidFill>
            </a:ln>
          </p:spPr>
          <p:txBody>
            <a:bodyPr wrap="square" lIns="0" tIns="0" rIns="0" bIns="0" rtlCol="0"/>
            <a:lstStyle/>
            <a:p>
              <a:endParaRPr/>
            </a:p>
          </p:txBody>
        </p:sp>
      </p:grpSp>
      <p:grpSp>
        <p:nvGrpSpPr>
          <p:cNvPr id="55" name="object 55"/>
          <p:cNvGrpSpPr/>
          <p:nvPr/>
        </p:nvGrpSpPr>
        <p:grpSpPr>
          <a:xfrm>
            <a:off x="4754008" y="2134581"/>
            <a:ext cx="3832860" cy="892810"/>
            <a:chOff x="4754008" y="2134581"/>
            <a:chExt cx="3832860" cy="892810"/>
          </a:xfrm>
        </p:grpSpPr>
        <p:sp>
          <p:nvSpPr>
            <p:cNvPr id="56" name="object 56"/>
            <p:cNvSpPr/>
            <p:nvPr/>
          </p:nvSpPr>
          <p:spPr>
            <a:xfrm>
              <a:off x="4769883" y="2150456"/>
              <a:ext cx="3759835" cy="809625"/>
            </a:xfrm>
            <a:custGeom>
              <a:avLst/>
              <a:gdLst/>
              <a:ahLst/>
              <a:cxnLst/>
              <a:rect l="l" t="t" r="r" b="b"/>
              <a:pathLst>
                <a:path w="3759834" h="809625">
                  <a:moveTo>
                    <a:pt x="1817789" y="809559"/>
                  </a:moveTo>
                  <a:lnTo>
                    <a:pt x="103283" y="809558"/>
                  </a:lnTo>
                  <a:lnTo>
                    <a:pt x="103283" y="337316"/>
                  </a:lnTo>
                </a:path>
                <a:path w="3759834" h="809625">
                  <a:moveTo>
                    <a:pt x="1817789" y="809559"/>
                  </a:moveTo>
                  <a:lnTo>
                    <a:pt x="1817789" y="22487"/>
                  </a:lnTo>
                </a:path>
                <a:path w="3759834" h="809625">
                  <a:moveTo>
                    <a:pt x="2891938" y="809559"/>
                  </a:moveTo>
                  <a:lnTo>
                    <a:pt x="2891938" y="22487"/>
                  </a:lnTo>
                </a:path>
                <a:path w="3759834" h="809625">
                  <a:moveTo>
                    <a:pt x="1817789" y="809559"/>
                  </a:moveTo>
                  <a:lnTo>
                    <a:pt x="2891938" y="809559"/>
                  </a:lnTo>
                  <a:lnTo>
                    <a:pt x="3759520" y="809559"/>
                  </a:lnTo>
                </a:path>
                <a:path w="3759834" h="809625">
                  <a:moveTo>
                    <a:pt x="206567" y="0"/>
                  </a:moveTo>
                  <a:lnTo>
                    <a:pt x="0" y="0"/>
                  </a:lnTo>
                </a:path>
                <a:path w="3759834" h="809625">
                  <a:moveTo>
                    <a:pt x="103283" y="0"/>
                  </a:moveTo>
                  <a:lnTo>
                    <a:pt x="103283" y="112438"/>
                  </a:lnTo>
                </a:path>
                <a:path w="3759834" h="809625">
                  <a:moveTo>
                    <a:pt x="103283" y="337316"/>
                  </a:moveTo>
                  <a:lnTo>
                    <a:pt x="103283" y="112438"/>
                  </a:lnTo>
                </a:path>
                <a:path w="3759834" h="809625">
                  <a:moveTo>
                    <a:pt x="1817789" y="337316"/>
                  </a:moveTo>
                  <a:lnTo>
                    <a:pt x="1817789" y="112438"/>
                  </a:lnTo>
                </a:path>
                <a:path w="3759834" h="809625">
                  <a:moveTo>
                    <a:pt x="2891938" y="337316"/>
                  </a:moveTo>
                  <a:lnTo>
                    <a:pt x="2891938" y="112438"/>
                  </a:lnTo>
                </a:path>
              </a:pathLst>
            </a:custGeom>
            <a:ln w="29916">
              <a:solidFill>
                <a:srgbClr val="000000"/>
              </a:solidFill>
            </a:ln>
          </p:spPr>
          <p:txBody>
            <a:bodyPr wrap="square" lIns="0" tIns="0" rIns="0" bIns="0" rtlCol="0"/>
            <a:lstStyle/>
            <a:p>
              <a:endParaRPr/>
            </a:p>
          </p:txBody>
        </p:sp>
        <p:pic>
          <p:nvPicPr>
            <p:cNvPr id="57" name="object 57"/>
            <p:cNvPicPr/>
            <p:nvPr/>
          </p:nvPicPr>
          <p:blipFill>
            <a:blip r:embed="rId11" cstate="print"/>
            <a:stretch>
              <a:fillRect/>
            </a:stretch>
          </p:blipFill>
          <p:spPr>
            <a:xfrm>
              <a:off x="6537268" y="2903559"/>
              <a:ext cx="115848" cy="123465"/>
            </a:xfrm>
            <a:prstGeom prst="rect">
              <a:avLst/>
            </a:prstGeom>
          </p:spPr>
        </p:pic>
        <p:pic>
          <p:nvPicPr>
            <p:cNvPr id="58" name="object 58"/>
            <p:cNvPicPr/>
            <p:nvPr/>
          </p:nvPicPr>
          <p:blipFill>
            <a:blip r:embed="rId12" cstate="print"/>
            <a:stretch>
              <a:fillRect/>
            </a:stretch>
          </p:blipFill>
          <p:spPr>
            <a:xfrm>
              <a:off x="8470928" y="2903560"/>
              <a:ext cx="115848" cy="123465"/>
            </a:xfrm>
            <a:prstGeom prst="rect">
              <a:avLst/>
            </a:prstGeom>
          </p:spPr>
        </p:pic>
        <p:pic>
          <p:nvPicPr>
            <p:cNvPr id="59" name="object 59"/>
            <p:cNvPicPr/>
            <p:nvPr/>
          </p:nvPicPr>
          <p:blipFill>
            <a:blip r:embed="rId13" cstate="print"/>
            <a:stretch>
              <a:fillRect/>
            </a:stretch>
          </p:blipFill>
          <p:spPr>
            <a:xfrm>
              <a:off x="7611610" y="2903560"/>
              <a:ext cx="115848" cy="123465"/>
            </a:xfrm>
            <a:prstGeom prst="rect">
              <a:avLst/>
            </a:prstGeom>
          </p:spPr>
        </p:pic>
      </p:grpSp>
      <p:sp>
        <p:nvSpPr>
          <p:cNvPr id="60" name="object 60"/>
          <p:cNvSpPr txBox="1"/>
          <p:nvPr/>
        </p:nvSpPr>
        <p:spPr>
          <a:xfrm>
            <a:off x="5505534" y="1150691"/>
            <a:ext cx="696595" cy="385445"/>
          </a:xfrm>
          <a:prstGeom prst="rect">
            <a:avLst/>
          </a:prstGeom>
        </p:spPr>
        <p:txBody>
          <a:bodyPr vert="horz" wrap="square" lIns="0" tIns="13970" rIns="0" bIns="0" rtlCol="0">
            <a:spAutoFit/>
          </a:bodyPr>
          <a:lstStyle/>
          <a:p>
            <a:pPr marL="12700">
              <a:lnSpc>
                <a:spcPct val="100000"/>
              </a:lnSpc>
              <a:spcBef>
                <a:spcPts val="110"/>
              </a:spcBef>
            </a:pPr>
            <a:r>
              <a:rPr sz="2350" spc="-110" dirty="0">
                <a:latin typeface="Microsoft Sans Serif"/>
                <a:cs typeface="Microsoft Sans Serif"/>
              </a:rPr>
              <a:t>680</a:t>
            </a:r>
            <a:r>
              <a:rPr sz="2350" spc="-110" dirty="0">
                <a:latin typeface="Symbol"/>
                <a:cs typeface="Symbol"/>
              </a:rPr>
              <a:t></a:t>
            </a:r>
            <a:endParaRPr sz="2350">
              <a:latin typeface="Symbol"/>
              <a:cs typeface="Symbol"/>
            </a:endParaRPr>
          </a:p>
        </p:txBody>
      </p:sp>
      <p:grpSp>
        <p:nvGrpSpPr>
          <p:cNvPr id="61" name="object 61"/>
          <p:cNvGrpSpPr/>
          <p:nvPr/>
        </p:nvGrpSpPr>
        <p:grpSpPr>
          <a:xfrm>
            <a:off x="4721267" y="889103"/>
            <a:ext cx="3865879" cy="1163955"/>
            <a:chOff x="4721267" y="889103"/>
            <a:chExt cx="3865879" cy="1163955"/>
          </a:xfrm>
        </p:grpSpPr>
        <p:sp>
          <p:nvSpPr>
            <p:cNvPr id="62" name="object 62"/>
            <p:cNvSpPr/>
            <p:nvPr/>
          </p:nvSpPr>
          <p:spPr>
            <a:xfrm>
              <a:off x="6587673" y="1790652"/>
              <a:ext cx="1074420" cy="247650"/>
            </a:xfrm>
            <a:custGeom>
              <a:avLst/>
              <a:gdLst/>
              <a:ahLst/>
              <a:cxnLst/>
              <a:rect l="l" t="t" r="r" b="b"/>
              <a:pathLst>
                <a:path w="1074420" h="247650">
                  <a:moveTo>
                    <a:pt x="0" y="0"/>
                  </a:moveTo>
                  <a:lnTo>
                    <a:pt x="0" y="247365"/>
                  </a:lnTo>
                </a:path>
                <a:path w="1074420" h="247650">
                  <a:moveTo>
                    <a:pt x="1074148" y="0"/>
                  </a:moveTo>
                  <a:lnTo>
                    <a:pt x="1074148" y="247365"/>
                  </a:lnTo>
                </a:path>
              </a:pathLst>
            </a:custGeom>
            <a:ln w="29916">
              <a:solidFill>
                <a:srgbClr val="000000"/>
              </a:solidFill>
            </a:ln>
          </p:spPr>
          <p:txBody>
            <a:bodyPr wrap="square" lIns="0" tIns="0" rIns="0" bIns="0" rtlCol="0"/>
            <a:lstStyle/>
            <a:p>
              <a:endParaRPr/>
            </a:p>
          </p:txBody>
        </p:sp>
        <p:pic>
          <p:nvPicPr>
            <p:cNvPr id="63" name="object 63"/>
            <p:cNvPicPr/>
            <p:nvPr/>
          </p:nvPicPr>
          <p:blipFill>
            <a:blip r:embed="rId14" cstate="print"/>
            <a:stretch>
              <a:fillRect/>
            </a:stretch>
          </p:blipFill>
          <p:spPr>
            <a:xfrm>
              <a:off x="6537268" y="1032459"/>
              <a:ext cx="115848" cy="123465"/>
            </a:xfrm>
            <a:prstGeom prst="rect">
              <a:avLst/>
            </a:prstGeom>
          </p:spPr>
        </p:pic>
        <p:pic>
          <p:nvPicPr>
            <p:cNvPr id="64" name="object 64"/>
            <p:cNvPicPr/>
            <p:nvPr/>
          </p:nvPicPr>
          <p:blipFill>
            <a:blip r:embed="rId15" cstate="print"/>
            <a:stretch>
              <a:fillRect/>
            </a:stretch>
          </p:blipFill>
          <p:spPr>
            <a:xfrm>
              <a:off x="8470928" y="1032459"/>
              <a:ext cx="115848" cy="123465"/>
            </a:xfrm>
            <a:prstGeom prst="rect">
              <a:avLst/>
            </a:prstGeom>
          </p:spPr>
        </p:pic>
        <p:pic>
          <p:nvPicPr>
            <p:cNvPr id="65" name="object 65"/>
            <p:cNvPicPr/>
            <p:nvPr/>
          </p:nvPicPr>
          <p:blipFill>
            <a:blip r:embed="rId16" cstate="print"/>
            <a:stretch>
              <a:fillRect/>
            </a:stretch>
          </p:blipFill>
          <p:spPr>
            <a:xfrm>
              <a:off x="7611609" y="1032459"/>
              <a:ext cx="115848" cy="123465"/>
            </a:xfrm>
            <a:prstGeom prst="rect">
              <a:avLst/>
            </a:prstGeom>
          </p:spPr>
        </p:pic>
        <p:sp>
          <p:nvSpPr>
            <p:cNvPr id="66" name="object 66"/>
            <p:cNvSpPr/>
            <p:nvPr/>
          </p:nvSpPr>
          <p:spPr>
            <a:xfrm>
              <a:off x="4728570" y="936177"/>
              <a:ext cx="309880" cy="517525"/>
            </a:xfrm>
            <a:custGeom>
              <a:avLst/>
              <a:gdLst/>
              <a:ahLst/>
              <a:cxnLst/>
              <a:rect l="l" t="t" r="r" b="b"/>
              <a:pathLst>
                <a:path w="309879" h="517525">
                  <a:moveTo>
                    <a:pt x="0" y="517158"/>
                  </a:moveTo>
                  <a:lnTo>
                    <a:pt x="0" y="0"/>
                  </a:lnTo>
                  <a:lnTo>
                    <a:pt x="309850" y="0"/>
                  </a:lnTo>
                </a:path>
              </a:pathLst>
            </a:custGeom>
            <a:ln w="14093">
              <a:solidFill>
                <a:srgbClr val="000000"/>
              </a:solidFill>
            </a:ln>
          </p:spPr>
          <p:txBody>
            <a:bodyPr wrap="square" lIns="0" tIns="0" rIns="0" bIns="0" rtlCol="0"/>
            <a:lstStyle/>
            <a:p>
              <a:endParaRPr/>
            </a:p>
          </p:txBody>
        </p:sp>
        <p:pic>
          <p:nvPicPr>
            <p:cNvPr id="67" name="object 67"/>
            <p:cNvPicPr/>
            <p:nvPr/>
          </p:nvPicPr>
          <p:blipFill>
            <a:blip r:embed="rId8" cstate="print"/>
            <a:stretch>
              <a:fillRect/>
            </a:stretch>
          </p:blipFill>
          <p:spPr>
            <a:xfrm>
              <a:off x="4997107" y="889103"/>
              <a:ext cx="123940" cy="116336"/>
            </a:xfrm>
            <a:prstGeom prst="rect">
              <a:avLst/>
            </a:prstGeom>
          </p:spPr>
        </p:pic>
      </p:grpSp>
      <p:sp>
        <p:nvSpPr>
          <p:cNvPr id="68" name="object 68"/>
          <p:cNvSpPr txBox="1"/>
          <p:nvPr/>
        </p:nvSpPr>
        <p:spPr>
          <a:xfrm>
            <a:off x="5122834" y="700394"/>
            <a:ext cx="143510" cy="421640"/>
          </a:xfrm>
          <a:prstGeom prst="rect">
            <a:avLst/>
          </a:prstGeom>
        </p:spPr>
        <p:txBody>
          <a:bodyPr vert="horz" wrap="square" lIns="0" tIns="12065" rIns="0" bIns="0" rtlCol="0">
            <a:spAutoFit/>
          </a:bodyPr>
          <a:lstStyle/>
          <a:p>
            <a:pPr marL="12700">
              <a:lnSpc>
                <a:spcPct val="100000"/>
              </a:lnSpc>
              <a:spcBef>
                <a:spcPts val="95"/>
              </a:spcBef>
            </a:pPr>
            <a:r>
              <a:rPr sz="2600" b="1" spc="-50" dirty="0">
                <a:solidFill>
                  <a:srgbClr val="FF0000"/>
                </a:solidFill>
                <a:latin typeface="Times New Roman"/>
                <a:cs typeface="Times New Roman"/>
              </a:rPr>
              <a:t>I</a:t>
            </a:r>
            <a:endParaRPr sz="2600">
              <a:latin typeface="Times New Roman"/>
              <a:cs typeface="Times New Roman"/>
            </a:endParaRPr>
          </a:p>
        </p:txBody>
      </p:sp>
      <p:sp>
        <p:nvSpPr>
          <p:cNvPr id="69" name="object 69"/>
          <p:cNvSpPr txBox="1"/>
          <p:nvPr/>
        </p:nvSpPr>
        <p:spPr>
          <a:xfrm>
            <a:off x="6734406" y="1195547"/>
            <a:ext cx="1482090" cy="385445"/>
          </a:xfrm>
          <a:prstGeom prst="rect">
            <a:avLst/>
          </a:prstGeom>
        </p:spPr>
        <p:txBody>
          <a:bodyPr vert="horz" wrap="square" lIns="0" tIns="13970" rIns="0" bIns="0" rtlCol="0">
            <a:spAutoFit/>
          </a:bodyPr>
          <a:lstStyle/>
          <a:p>
            <a:pPr marL="50800">
              <a:lnSpc>
                <a:spcPct val="100000"/>
              </a:lnSpc>
              <a:spcBef>
                <a:spcPts val="110"/>
              </a:spcBef>
              <a:tabLst>
                <a:tab pos="1104265" algn="l"/>
              </a:tabLst>
            </a:pPr>
            <a:r>
              <a:rPr sz="3525" b="1" spc="-37" baseline="8274" dirty="0">
                <a:solidFill>
                  <a:srgbClr val="FF0000"/>
                </a:solidFill>
                <a:latin typeface="Times New Roman"/>
                <a:cs typeface="Times New Roman"/>
              </a:rPr>
              <a:t>I</a:t>
            </a:r>
            <a:r>
              <a:rPr sz="1500" b="1" spc="-25" dirty="0">
                <a:solidFill>
                  <a:srgbClr val="FF0000"/>
                </a:solidFill>
                <a:latin typeface="Times New Roman"/>
                <a:cs typeface="Times New Roman"/>
              </a:rPr>
              <a:t>D1</a:t>
            </a:r>
            <a:r>
              <a:rPr sz="1500" b="1" dirty="0">
                <a:solidFill>
                  <a:srgbClr val="FF0000"/>
                </a:solidFill>
                <a:latin typeface="Times New Roman"/>
                <a:cs typeface="Times New Roman"/>
              </a:rPr>
              <a:t>	</a:t>
            </a:r>
            <a:r>
              <a:rPr sz="3525" b="1" spc="-37" baseline="8274" dirty="0">
                <a:solidFill>
                  <a:srgbClr val="FF0000"/>
                </a:solidFill>
                <a:latin typeface="Times New Roman"/>
                <a:cs typeface="Times New Roman"/>
              </a:rPr>
              <a:t>I</a:t>
            </a:r>
            <a:r>
              <a:rPr sz="1500" b="1" spc="-25" dirty="0">
                <a:solidFill>
                  <a:srgbClr val="FF0000"/>
                </a:solidFill>
                <a:latin typeface="Times New Roman"/>
                <a:cs typeface="Times New Roman"/>
              </a:rPr>
              <a:t>D2</a:t>
            </a:r>
            <a:endParaRPr sz="1500">
              <a:latin typeface="Times New Roman"/>
              <a:cs typeface="Times New Roman"/>
            </a:endParaRPr>
          </a:p>
        </p:txBody>
      </p:sp>
      <p:grpSp>
        <p:nvGrpSpPr>
          <p:cNvPr id="70" name="object 70"/>
          <p:cNvGrpSpPr/>
          <p:nvPr/>
        </p:nvGrpSpPr>
        <p:grpSpPr>
          <a:xfrm>
            <a:off x="6660550" y="1198986"/>
            <a:ext cx="1167130" cy="344805"/>
            <a:chOff x="6660550" y="1198986"/>
            <a:chExt cx="1167130" cy="344805"/>
          </a:xfrm>
        </p:grpSpPr>
        <p:sp>
          <p:nvSpPr>
            <p:cNvPr id="71" name="object 71"/>
            <p:cNvSpPr/>
            <p:nvPr/>
          </p:nvSpPr>
          <p:spPr>
            <a:xfrm>
              <a:off x="6711614" y="1205971"/>
              <a:ext cx="0" cy="247650"/>
            </a:xfrm>
            <a:custGeom>
              <a:avLst/>
              <a:gdLst/>
              <a:ahLst/>
              <a:cxnLst/>
              <a:rect l="l" t="t" r="r" b="b"/>
              <a:pathLst>
                <a:path h="247650">
                  <a:moveTo>
                    <a:pt x="0" y="0"/>
                  </a:moveTo>
                  <a:lnTo>
                    <a:pt x="0" y="247365"/>
                  </a:lnTo>
                </a:path>
              </a:pathLst>
            </a:custGeom>
            <a:ln w="13771">
              <a:solidFill>
                <a:srgbClr val="000000"/>
              </a:solidFill>
            </a:ln>
          </p:spPr>
          <p:txBody>
            <a:bodyPr wrap="square" lIns="0" tIns="0" rIns="0" bIns="0" rtlCol="0"/>
            <a:lstStyle/>
            <a:p>
              <a:endParaRPr/>
            </a:p>
          </p:txBody>
        </p:sp>
        <p:sp>
          <p:nvSpPr>
            <p:cNvPr id="72" name="object 72"/>
            <p:cNvSpPr/>
            <p:nvPr/>
          </p:nvSpPr>
          <p:spPr>
            <a:xfrm>
              <a:off x="6660550" y="1430848"/>
              <a:ext cx="113030" cy="113030"/>
            </a:xfrm>
            <a:custGeom>
              <a:avLst/>
              <a:gdLst/>
              <a:ahLst/>
              <a:cxnLst/>
              <a:rect l="l" t="t" r="r" b="b"/>
              <a:pathLst>
                <a:path w="113029" h="113030">
                  <a:moveTo>
                    <a:pt x="11915" y="5894"/>
                  </a:moveTo>
                  <a:lnTo>
                    <a:pt x="51063" y="112438"/>
                  </a:lnTo>
                  <a:lnTo>
                    <a:pt x="104799" y="14939"/>
                  </a:lnTo>
                  <a:lnTo>
                    <a:pt x="53421" y="14939"/>
                  </a:lnTo>
                  <a:lnTo>
                    <a:pt x="26151" y="11504"/>
                  </a:lnTo>
                  <a:lnTo>
                    <a:pt x="11915" y="5894"/>
                  </a:lnTo>
                  <a:close/>
                </a:path>
                <a:path w="113029" h="113030">
                  <a:moveTo>
                    <a:pt x="113033" y="0"/>
                  </a:moveTo>
                  <a:lnTo>
                    <a:pt x="106864" y="1199"/>
                  </a:lnTo>
                  <a:lnTo>
                    <a:pt x="80696" y="11504"/>
                  </a:lnTo>
                  <a:lnTo>
                    <a:pt x="53421" y="14939"/>
                  </a:lnTo>
                  <a:lnTo>
                    <a:pt x="104799" y="14939"/>
                  </a:lnTo>
                  <a:lnTo>
                    <a:pt x="113033" y="0"/>
                  </a:lnTo>
                  <a:close/>
                </a:path>
                <a:path w="113029" h="113030">
                  <a:moveTo>
                    <a:pt x="9749" y="0"/>
                  </a:moveTo>
                  <a:lnTo>
                    <a:pt x="0" y="1199"/>
                  </a:lnTo>
                  <a:lnTo>
                    <a:pt x="11915" y="5894"/>
                  </a:lnTo>
                  <a:lnTo>
                    <a:pt x="9749" y="0"/>
                  </a:lnTo>
                  <a:close/>
                </a:path>
              </a:pathLst>
            </a:custGeom>
            <a:solidFill>
              <a:srgbClr val="000000"/>
            </a:solidFill>
          </p:spPr>
          <p:txBody>
            <a:bodyPr wrap="square" lIns="0" tIns="0" rIns="0" bIns="0" rtlCol="0"/>
            <a:lstStyle/>
            <a:p>
              <a:endParaRPr/>
            </a:p>
          </p:txBody>
        </p:sp>
        <p:sp>
          <p:nvSpPr>
            <p:cNvPr id="73" name="object 73"/>
            <p:cNvSpPr/>
            <p:nvPr/>
          </p:nvSpPr>
          <p:spPr>
            <a:xfrm>
              <a:off x="7765105" y="1205971"/>
              <a:ext cx="0" cy="247650"/>
            </a:xfrm>
            <a:custGeom>
              <a:avLst/>
              <a:gdLst/>
              <a:ahLst/>
              <a:cxnLst/>
              <a:rect l="l" t="t" r="r" b="b"/>
              <a:pathLst>
                <a:path h="247650">
                  <a:moveTo>
                    <a:pt x="0" y="0"/>
                  </a:moveTo>
                  <a:lnTo>
                    <a:pt x="0" y="247365"/>
                  </a:lnTo>
                </a:path>
              </a:pathLst>
            </a:custGeom>
            <a:ln w="13771">
              <a:solidFill>
                <a:srgbClr val="000000"/>
              </a:solidFill>
            </a:ln>
          </p:spPr>
          <p:txBody>
            <a:bodyPr wrap="square" lIns="0" tIns="0" rIns="0" bIns="0" rtlCol="0"/>
            <a:lstStyle/>
            <a:p>
              <a:endParaRPr/>
            </a:p>
          </p:txBody>
        </p:sp>
        <p:sp>
          <p:nvSpPr>
            <p:cNvPr id="74" name="object 74"/>
            <p:cNvSpPr/>
            <p:nvPr/>
          </p:nvSpPr>
          <p:spPr>
            <a:xfrm>
              <a:off x="7714428" y="1430848"/>
              <a:ext cx="113030" cy="113030"/>
            </a:xfrm>
            <a:custGeom>
              <a:avLst/>
              <a:gdLst/>
              <a:ahLst/>
              <a:cxnLst/>
              <a:rect l="l" t="t" r="r" b="b"/>
              <a:pathLst>
                <a:path w="113029" h="113030">
                  <a:moveTo>
                    <a:pt x="11465" y="5717"/>
                  </a:moveTo>
                  <a:lnTo>
                    <a:pt x="50677" y="112438"/>
                  </a:lnTo>
                  <a:lnTo>
                    <a:pt x="104414" y="14939"/>
                  </a:lnTo>
                  <a:lnTo>
                    <a:pt x="53432" y="14939"/>
                  </a:lnTo>
                  <a:lnTo>
                    <a:pt x="26147" y="11504"/>
                  </a:lnTo>
                  <a:lnTo>
                    <a:pt x="11465" y="5717"/>
                  </a:lnTo>
                  <a:close/>
                </a:path>
                <a:path w="113029" h="113030">
                  <a:moveTo>
                    <a:pt x="112647" y="0"/>
                  </a:moveTo>
                  <a:lnTo>
                    <a:pt x="106864" y="1199"/>
                  </a:lnTo>
                  <a:lnTo>
                    <a:pt x="80716" y="11504"/>
                  </a:lnTo>
                  <a:lnTo>
                    <a:pt x="53432" y="14939"/>
                  </a:lnTo>
                  <a:lnTo>
                    <a:pt x="104414" y="14939"/>
                  </a:lnTo>
                  <a:lnTo>
                    <a:pt x="112647" y="0"/>
                  </a:lnTo>
                  <a:close/>
                </a:path>
                <a:path w="113029" h="113030">
                  <a:moveTo>
                    <a:pt x="9364" y="0"/>
                  </a:moveTo>
                  <a:lnTo>
                    <a:pt x="0" y="1199"/>
                  </a:lnTo>
                  <a:lnTo>
                    <a:pt x="11465" y="5717"/>
                  </a:lnTo>
                  <a:lnTo>
                    <a:pt x="9364" y="0"/>
                  </a:lnTo>
                  <a:close/>
                </a:path>
              </a:pathLst>
            </a:custGeom>
            <a:solidFill>
              <a:srgbClr val="000000"/>
            </a:solidFill>
          </p:spPr>
          <p:txBody>
            <a:bodyPr wrap="square" lIns="0" tIns="0" rIns="0" bIns="0" rtlCol="0"/>
            <a:lstStyle/>
            <a:p>
              <a:endParaRPr/>
            </a:p>
          </p:txBody>
        </p:sp>
      </p:grpSp>
      <p:sp>
        <p:nvSpPr>
          <p:cNvPr id="75" name="object 75"/>
          <p:cNvSpPr txBox="1"/>
          <p:nvPr/>
        </p:nvSpPr>
        <p:spPr>
          <a:xfrm>
            <a:off x="8326937" y="1755457"/>
            <a:ext cx="246379" cy="457200"/>
          </a:xfrm>
          <a:prstGeom prst="rect">
            <a:avLst/>
          </a:prstGeom>
        </p:spPr>
        <p:txBody>
          <a:bodyPr vert="horz" wrap="square" lIns="0" tIns="16510" rIns="0" bIns="0" rtlCol="0">
            <a:spAutoFit/>
          </a:bodyPr>
          <a:lstStyle/>
          <a:p>
            <a:pPr marL="12700">
              <a:lnSpc>
                <a:spcPct val="100000"/>
              </a:lnSpc>
              <a:spcBef>
                <a:spcPts val="130"/>
              </a:spcBef>
            </a:pPr>
            <a:r>
              <a:rPr sz="2800" b="1" spc="-80" dirty="0">
                <a:solidFill>
                  <a:srgbClr val="FF0000"/>
                </a:solidFill>
                <a:latin typeface="Arial"/>
                <a:cs typeface="Arial"/>
              </a:rPr>
              <a:t>V</a:t>
            </a:r>
            <a:endParaRPr sz="2800">
              <a:latin typeface="Arial"/>
              <a:cs typeface="Arial"/>
            </a:endParaRPr>
          </a:p>
        </p:txBody>
      </p:sp>
      <p:sp>
        <p:nvSpPr>
          <p:cNvPr id="76" name="object 76"/>
          <p:cNvSpPr txBox="1"/>
          <p:nvPr/>
        </p:nvSpPr>
        <p:spPr>
          <a:xfrm>
            <a:off x="8547551" y="1931189"/>
            <a:ext cx="145415" cy="306070"/>
          </a:xfrm>
          <a:prstGeom prst="rect">
            <a:avLst/>
          </a:prstGeom>
        </p:spPr>
        <p:txBody>
          <a:bodyPr vert="horz" wrap="square" lIns="0" tIns="11430" rIns="0" bIns="0" rtlCol="0">
            <a:spAutoFit/>
          </a:bodyPr>
          <a:lstStyle/>
          <a:p>
            <a:pPr marL="12700">
              <a:lnSpc>
                <a:spcPct val="100000"/>
              </a:lnSpc>
              <a:spcBef>
                <a:spcPts val="90"/>
              </a:spcBef>
            </a:pPr>
            <a:r>
              <a:rPr sz="1850" b="1" spc="-50" dirty="0">
                <a:solidFill>
                  <a:srgbClr val="FF0000"/>
                </a:solidFill>
                <a:latin typeface="Arial"/>
                <a:cs typeface="Arial"/>
              </a:rPr>
              <a:t>0</a:t>
            </a:r>
            <a:endParaRPr sz="1850">
              <a:latin typeface="Arial"/>
              <a:cs typeface="Arial"/>
            </a:endParaRPr>
          </a:p>
        </p:txBody>
      </p:sp>
      <p:grpSp>
        <p:nvGrpSpPr>
          <p:cNvPr id="77" name="object 77"/>
          <p:cNvGrpSpPr/>
          <p:nvPr/>
        </p:nvGrpSpPr>
        <p:grpSpPr>
          <a:xfrm>
            <a:off x="8479552" y="1138567"/>
            <a:ext cx="112395" cy="659130"/>
            <a:chOff x="8479552" y="1138567"/>
            <a:chExt cx="112395" cy="659130"/>
          </a:xfrm>
        </p:grpSpPr>
        <p:sp>
          <p:nvSpPr>
            <p:cNvPr id="78" name="object 78"/>
            <p:cNvSpPr/>
            <p:nvPr/>
          </p:nvSpPr>
          <p:spPr>
            <a:xfrm>
              <a:off x="8529403" y="1228458"/>
              <a:ext cx="0" cy="562610"/>
            </a:xfrm>
            <a:custGeom>
              <a:avLst/>
              <a:gdLst/>
              <a:ahLst/>
              <a:cxnLst/>
              <a:rect l="l" t="t" r="r" b="b"/>
              <a:pathLst>
                <a:path h="562610">
                  <a:moveTo>
                    <a:pt x="0" y="562193"/>
                  </a:moveTo>
                  <a:lnTo>
                    <a:pt x="0" y="0"/>
                  </a:lnTo>
                </a:path>
              </a:pathLst>
            </a:custGeom>
            <a:ln w="13771">
              <a:solidFill>
                <a:srgbClr val="3988CF"/>
              </a:solidFill>
              <a:prstDash val="sysDash"/>
            </a:ln>
          </p:spPr>
          <p:txBody>
            <a:bodyPr wrap="square" lIns="0" tIns="0" rIns="0" bIns="0" rtlCol="0"/>
            <a:lstStyle/>
            <a:p>
              <a:endParaRPr/>
            </a:p>
          </p:txBody>
        </p:sp>
        <p:pic>
          <p:nvPicPr>
            <p:cNvPr id="79" name="object 79"/>
            <p:cNvPicPr/>
            <p:nvPr/>
          </p:nvPicPr>
          <p:blipFill>
            <a:blip r:embed="rId9" cstate="print"/>
            <a:stretch>
              <a:fillRect/>
            </a:stretch>
          </p:blipFill>
          <p:spPr>
            <a:xfrm>
              <a:off x="8479552" y="1138567"/>
              <a:ext cx="111821" cy="113368"/>
            </a:xfrm>
            <a:prstGeom prst="rect">
              <a:avLst/>
            </a:prstGeom>
          </p:spPr>
        </p:pic>
      </p:grpSp>
      <p:grpSp>
        <p:nvGrpSpPr>
          <p:cNvPr id="80" name="object 80"/>
          <p:cNvGrpSpPr/>
          <p:nvPr/>
        </p:nvGrpSpPr>
        <p:grpSpPr>
          <a:xfrm>
            <a:off x="8479552" y="2210934"/>
            <a:ext cx="112395" cy="704215"/>
            <a:chOff x="8479552" y="2210934"/>
            <a:chExt cx="112395" cy="704215"/>
          </a:xfrm>
        </p:grpSpPr>
        <p:sp>
          <p:nvSpPr>
            <p:cNvPr id="81" name="object 81"/>
            <p:cNvSpPr/>
            <p:nvPr/>
          </p:nvSpPr>
          <p:spPr>
            <a:xfrm>
              <a:off x="8529403" y="2217919"/>
              <a:ext cx="0" cy="607695"/>
            </a:xfrm>
            <a:custGeom>
              <a:avLst/>
              <a:gdLst/>
              <a:ahLst/>
              <a:cxnLst/>
              <a:rect l="l" t="t" r="r" b="b"/>
              <a:pathLst>
                <a:path h="607694">
                  <a:moveTo>
                    <a:pt x="0" y="0"/>
                  </a:moveTo>
                  <a:lnTo>
                    <a:pt x="0" y="607169"/>
                  </a:lnTo>
                </a:path>
              </a:pathLst>
            </a:custGeom>
            <a:ln w="13771">
              <a:solidFill>
                <a:srgbClr val="3988CF"/>
              </a:solidFill>
              <a:prstDash val="sysDash"/>
            </a:ln>
          </p:spPr>
          <p:txBody>
            <a:bodyPr wrap="square" lIns="0" tIns="0" rIns="0" bIns="0" rtlCol="0"/>
            <a:lstStyle/>
            <a:p>
              <a:endParaRPr/>
            </a:p>
          </p:txBody>
        </p:sp>
        <p:pic>
          <p:nvPicPr>
            <p:cNvPr id="82" name="object 82"/>
            <p:cNvPicPr/>
            <p:nvPr/>
          </p:nvPicPr>
          <p:blipFill>
            <a:blip r:embed="rId10" cstate="print"/>
            <a:stretch>
              <a:fillRect/>
            </a:stretch>
          </p:blipFill>
          <p:spPr>
            <a:xfrm>
              <a:off x="8479552" y="2802601"/>
              <a:ext cx="111821" cy="112438"/>
            </a:xfrm>
            <a:prstGeom prst="rect">
              <a:avLst/>
            </a:prstGeom>
          </p:spPr>
        </p:pic>
      </p:grpSp>
      <p:sp>
        <p:nvSpPr>
          <p:cNvPr id="83" name="object 83"/>
          <p:cNvSpPr txBox="1"/>
          <p:nvPr/>
        </p:nvSpPr>
        <p:spPr>
          <a:xfrm>
            <a:off x="4584879" y="1451704"/>
            <a:ext cx="551815" cy="601345"/>
          </a:xfrm>
          <a:prstGeom prst="rect">
            <a:avLst/>
          </a:prstGeom>
        </p:spPr>
        <p:txBody>
          <a:bodyPr vert="horz" wrap="square" lIns="0" tIns="15875" rIns="0" bIns="0" rtlCol="0">
            <a:spAutoFit/>
          </a:bodyPr>
          <a:lstStyle/>
          <a:p>
            <a:pPr marL="12700">
              <a:lnSpc>
                <a:spcPct val="100000"/>
              </a:lnSpc>
              <a:spcBef>
                <a:spcPts val="125"/>
              </a:spcBef>
            </a:pPr>
            <a:r>
              <a:rPr sz="3750" b="1" spc="-180" dirty="0">
                <a:solidFill>
                  <a:srgbClr val="FF0000"/>
                </a:solidFill>
                <a:latin typeface="Times New Roman"/>
                <a:cs typeface="Times New Roman"/>
              </a:rPr>
              <a:t>+</a:t>
            </a:r>
            <a:r>
              <a:rPr sz="3750" b="1" spc="-160" dirty="0">
                <a:solidFill>
                  <a:srgbClr val="FF0000"/>
                </a:solidFill>
                <a:latin typeface="Times New Roman"/>
                <a:cs typeface="Times New Roman"/>
              </a:rPr>
              <a:t> </a:t>
            </a:r>
            <a:r>
              <a:rPr sz="3375" spc="-75" baseline="-3703" dirty="0">
                <a:latin typeface="Microsoft Sans Serif"/>
                <a:cs typeface="Microsoft Sans Serif"/>
              </a:rPr>
              <a:t>E</a:t>
            </a:r>
            <a:endParaRPr sz="3375" baseline="-3703">
              <a:latin typeface="Microsoft Sans Serif"/>
              <a:cs typeface="Microsoft Sans Serif"/>
            </a:endParaRPr>
          </a:p>
        </p:txBody>
      </p:sp>
      <p:sp>
        <p:nvSpPr>
          <p:cNvPr id="84" name="object 84"/>
          <p:cNvSpPr txBox="1"/>
          <p:nvPr/>
        </p:nvSpPr>
        <p:spPr>
          <a:xfrm>
            <a:off x="5568631" y="1487895"/>
            <a:ext cx="2547620" cy="601345"/>
          </a:xfrm>
          <a:prstGeom prst="rect">
            <a:avLst/>
          </a:prstGeom>
        </p:spPr>
        <p:txBody>
          <a:bodyPr vert="horz" wrap="square" lIns="0" tIns="15875" rIns="0" bIns="0" rtlCol="0">
            <a:spAutoFit/>
          </a:bodyPr>
          <a:lstStyle/>
          <a:p>
            <a:pPr marL="12700">
              <a:lnSpc>
                <a:spcPct val="100000"/>
              </a:lnSpc>
              <a:spcBef>
                <a:spcPts val="125"/>
              </a:spcBef>
              <a:tabLst>
                <a:tab pos="1838960" algn="l"/>
              </a:tabLst>
            </a:pPr>
            <a:r>
              <a:rPr sz="3750" b="1" u="sng" spc="-650" dirty="0">
                <a:solidFill>
                  <a:srgbClr val="FF0000"/>
                </a:solidFill>
                <a:uFill>
                  <a:solidFill>
                    <a:srgbClr val="000000"/>
                  </a:solidFill>
                </a:uFill>
                <a:latin typeface="Times New Roman"/>
                <a:cs typeface="Times New Roman"/>
              </a:rPr>
              <a:t> </a:t>
            </a:r>
            <a:r>
              <a:rPr sz="3750" b="1" u="sng" spc="-180" dirty="0">
                <a:solidFill>
                  <a:srgbClr val="FF0000"/>
                </a:solidFill>
                <a:uFill>
                  <a:solidFill>
                    <a:srgbClr val="000000"/>
                  </a:solidFill>
                </a:uFill>
                <a:latin typeface="Times New Roman"/>
                <a:cs typeface="Times New Roman"/>
              </a:rPr>
              <a:t>+</a:t>
            </a:r>
            <a:r>
              <a:rPr sz="3750" b="1" u="sng" spc="-160" dirty="0">
                <a:solidFill>
                  <a:srgbClr val="FF0000"/>
                </a:solidFill>
                <a:uFill>
                  <a:solidFill>
                    <a:srgbClr val="000000"/>
                  </a:solidFill>
                </a:uFill>
                <a:latin typeface="Times New Roman"/>
                <a:cs typeface="Times New Roman"/>
              </a:rPr>
              <a:t> </a:t>
            </a:r>
            <a:r>
              <a:rPr sz="3375" u="sng" spc="-37" baseline="1234" dirty="0">
                <a:uFill>
                  <a:solidFill>
                    <a:srgbClr val="000000"/>
                  </a:solidFill>
                </a:uFill>
                <a:latin typeface="Microsoft Sans Serif"/>
                <a:cs typeface="Microsoft Sans Serif"/>
              </a:rPr>
              <a:t>D1</a:t>
            </a:r>
            <a:r>
              <a:rPr sz="3375" baseline="1234" dirty="0">
                <a:latin typeface="Microsoft Sans Serif"/>
                <a:cs typeface="Microsoft Sans Serif"/>
              </a:rPr>
              <a:t>	</a:t>
            </a:r>
            <a:r>
              <a:rPr sz="5625" b="1" spc="-270" baseline="-5185" dirty="0">
                <a:solidFill>
                  <a:srgbClr val="FF0000"/>
                </a:solidFill>
                <a:latin typeface="Times New Roman"/>
                <a:cs typeface="Times New Roman"/>
              </a:rPr>
              <a:t>+</a:t>
            </a:r>
            <a:r>
              <a:rPr sz="5625" b="1" spc="-307" baseline="-5185" dirty="0">
                <a:solidFill>
                  <a:srgbClr val="FF0000"/>
                </a:solidFill>
                <a:latin typeface="Times New Roman"/>
                <a:cs typeface="Times New Roman"/>
              </a:rPr>
              <a:t> </a:t>
            </a:r>
            <a:r>
              <a:rPr sz="3375" spc="-37" baseline="1234" dirty="0">
                <a:latin typeface="Microsoft Sans Serif"/>
                <a:cs typeface="Microsoft Sans Serif"/>
              </a:rPr>
              <a:t>D2</a:t>
            </a:r>
            <a:endParaRPr sz="3375" baseline="1234">
              <a:latin typeface="Microsoft Sans Serif"/>
              <a:cs typeface="Microsoft Sans Serif"/>
            </a:endParaRPr>
          </a:p>
        </p:txBody>
      </p:sp>
      <p:sp>
        <p:nvSpPr>
          <p:cNvPr id="85" name="object 85"/>
          <p:cNvSpPr txBox="1"/>
          <p:nvPr/>
        </p:nvSpPr>
        <p:spPr>
          <a:xfrm>
            <a:off x="8374310" y="510608"/>
            <a:ext cx="276860" cy="601345"/>
          </a:xfrm>
          <a:prstGeom prst="rect">
            <a:avLst/>
          </a:prstGeom>
        </p:spPr>
        <p:txBody>
          <a:bodyPr vert="horz" wrap="square" lIns="0" tIns="15875" rIns="0" bIns="0" rtlCol="0">
            <a:spAutoFit/>
          </a:bodyPr>
          <a:lstStyle/>
          <a:p>
            <a:pPr marL="12700">
              <a:lnSpc>
                <a:spcPct val="100000"/>
              </a:lnSpc>
              <a:spcBef>
                <a:spcPts val="125"/>
              </a:spcBef>
            </a:pPr>
            <a:r>
              <a:rPr sz="3750" b="1" spc="-114" dirty="0">
                <a:solidFill>
                  <a:srgbClr val="FF0000"/>
                </a:solidFill>
                <a:latin typeface="Times New Roman"/>
                <a:cs typeface="Times New Roman"/>
              </a:rPr>
              <a:t>+</a:t>
            </a:r>
            <a:endParaRPr sz="3750">
              <a:latin typeface="Times New Roman"/>
              <a:cs typeface="Times New Roman"/>
            </a:endParaRPr>
          </a:p>
        </p:txBody>
      </p:sp>
      <p:sp>
        <p:nvSpPr>
          <p:cNvPr id="86" name="object 86"/>
          <p:cNvSpPr txBox="1"/>
          <p:nvPr/>
        </p:nvSpPr>
        <p:spPr>
          <a:xfrm>
            <a:off x="8462721" y="2805287"/>
            <a:ext cx="172720" cy="601345"/>
          </a:xfrm>
          <a:prstGeom prst="rect">
            <a:avLst/>
          </a:prstGeom>
        </p:spPr>
        <p:txBody>
          <a:bodyPr vert="horz" wrap="square" lIns="0" tIns="15875" rIns="0" bIns="0" rtlCol="0">
            <a:spAutoFit/>
          </a:bodyPr>
          <a:lstStyle/>
          <a:p>
            <a:pPr marL="12700">
              <a:lnSpc>
                <a:spcPct val="100000"/>
              </a:lnSpc>
              <a:spcBef>
                <a:spcPts val="125"/>
              </a:spcBef>
            </a:pPr>
            <a:r>
              <a:rPr sz="3750" b="1" spc="-50" dirty="0">
                <a:solidFill>
                  <a:srgbClr val="FF0000"/>
                </a:solidFill>
                <a:latin typeface="Times New Roman"/>
                <a:cs typeface="Times New Roman"/>
              </a:rPr>
              <a:t>-</a:t>
            </a:r>
            <a:endParaRPr sz="3750">
              <a:latin typeface="Times New Roman"/>
              <a:cs typeface="Times New Roman"/>
            </a:endParaRPr>
          </a:p>
        </p:txBody>
      </p:sp>
      <p:sp>
        <p:nvSpPr>
          <p:cNvPr id="87" name="object 87"/>
          <p:cNvSpPr txBox="1"/>
          <p:nvPr/>
        </p:nvSpPr>
        <p:spPr>
          <a:xfrm>
            <a:off x="4634097" y="1936540"/>
            <a:ext cx="925830" cy="601345"/>
          </a:xfrm>
          <a:prstGeom prst="rect">
            <a:avLst/>
          </a:prstGeom>
        </p:spPr>
        <p:txBody>
          <a:bodyPr vert="horz" wrap="square" lIns="0" tIns="15875" rIns="0" bIns="0" rtlCol="0">
            <a:spAutoFit/>
          </a:bodyPr>
          <a:lstStyle/>
          <a:p>
            <a:pPr marL="12700">
              <a:lnSpc>
                <a:spcPct val="100000"/>
              </a:lnSpc>
              <a:spcBef>
                <a:spcPts val="125"/>
              </a:spcBef>
              <a:tabLst>
                <a:tab pos="345440" algn="l"/>
              </a:tabLst>
            </a:pPr>
            <a:r>
              <a:rPr sz="5625" b="1" spc="-75" baseline="-2962" dirty="0">
                <a:solidFill>
                  <a:srgbClr val="FF0000"/>
                </a:solidFill>
                <a:latin typeface="Times New Roman"/>
                <a:cs typeface="Times New Roman"/>
              </a:rPr>
              <a:t>-</a:t>
            </a:r>
            <a:r>
              <a:rPr sz="5625" b="1" baseline="-2962" dirty="0">
                <a:solidFill>
                  <a:srgbClr val="FF0000"/>
                </a:solidFill>
                <a:latin typeface="Times New Roman"/>
                <a:cs typeface="Times New Roman"/>
              </a:rPr>
              <a:t>	</a:t>
            </a:r>
            <a:r>
              <a:rPr sz="2350" spc="-110" dirty="0">
                <a:latin typeface="Microsoft Sans Serif"/>
                <a:cs typeface="Microsoft Sans Serif"/>
              </a:rPr>
              <a:t>15</a:t>
            </a:r>
            <a:r>
              <a:rPr sz="2350" spc="-50" dirty="0">
                <a:latin typeface="Microsoft Sans Serif"/>
                <a:cs typeface="Microsoft Sans Serif"/>
              </a:rPr>
              <a:t> V</a:t>
            </a:r>
            <a:endParaRPr sz="2350">
              <a:latin typeface="Microsoft Sans Serif"/>
              <a:cs typeface="Microsoft Sans Serif"/>
            </a:endParaRPr>
          </a:p>
        </p:txBody>
      </p:sp>
      <p:sp>
        <p:nvSpPr>
          <p:cNvPr id="88" name="object 88"/>
          <p:cNvSpPr txBox="1"/>
          <p:nvPr/>
        </p:nvSpPr>
        <p:spPr>
          <a:xfrm>
            <a:off x="6329235" y="1904548"/>
            <a:ext cx="1988185" cy="601345"/>
          </a:xfrm>
          <a:prstGeom prst="rect">
            <a:avLst/>
          </a:prstGeom>
        </p:spPr>
        <p:txBody>
          <a:bodyPr vert="horz" wrap="square" lIns="0" tIns="15875" rIns="0" bIns="0" rtlCol="0">
            <a:spAutoFit/>
          </a:bodyPr>
          <a:lstStyle/>
          <a:p>
            <a:pPr marL="38100">
              <a:lnSpc>
                <a:spcPct val="100000"/>
              </a:lnSpc>
              <a:spcBef>
                <a:spcPts val="125"/>
              </a:spcBef>
              <a:tabLst>
                <a:tab pos="368300" algn="l"/>
                <a:tab pos="1130935" algn="l"/>
              </a:tabLst>
            </a:pPr>
            <a:r>
              <a:rPr sz="5625" b="1" spc="-75" baseline="-16296" dirty="0">
                <a:solidFill>
                  <a:srgbClr val="FF0000"/>
                </a:solidFill>
                <a:latin typeface="Times New Roman"/>
                <a:cs typeface="Times New Roman"/>
              </a:rPr>
              <a:t>-</a:t>
            </a:r>
            <a:r>
              <a:rPr sz="5625" b="1" baseline="-16296" dirty="0">
                <a:solidFill>
                  <a:srgbClr val="FF0000"/>
                </a:solidFill>
                <a:latin typeface="Times New Roman"/>
                <a:cs typeface="Times New Roman"/>
              </a:rPr>
              <a:t>	</a:t>
            </a:r>
            <a:r>
              <a:rPr sz="2350" spc="-20" dirty="0">
                <a:latin typeface="Microsoft Sans Serif"/>
                <a:cs typeface="Microsoft Sans Serif"/>
              </a:rPr>
              <a:t>0,7V</a:t>
            </a:r>
            <a:r>
              <a:rPr sz="2350" dirty="0">
                <a:latin typeface="Microsoft Sans Serif"/>
                <a:cs typeface="Microsoft Sans Serif"/>
              </a:rPr>
              <a:t>	</a:t>
            </a:r>
            <a:r>
              <a:rPr sz="5625" b="1" baseline="-16296" dirty="0">
                <a:solidFill>
                  <a:srgbClr val="FF0000"/>
                </a:solidFill>
                <a:latin typeface="Times New Roman"/>
                <a:cs typeface="Times New Roman"/>
              </a:rPr>
              <a:t>-</a:t>
            </a:r>
            <a:r>
              <a:rPr sz="5625" b="1" spc="-315" baseline="-16296" dirty="0">
                <a:solidFill>
                  <a:srgbClr val="FF0000"/>
                </a:solidFill>
                <a:latin typeface="Times New Roman"/>
                <a:cs typeface="Times New Roman"/>
              </a:rPr>
              <a:t> </a:t>
            </a:r>
            <a:r>
              <a:rPr sz="3525" spc="-52" baseline="-9456" dirty="0">
                <a:latin typeface="Microsoft Sans Serif"/>
                <a:cs typeface="Microsoft Sans Serif"/>
              </a:rPr>
              <a:t>0,7V</a:t>
            </a:r>
            <a:endParaRPr sz="3525" baseline="-9456">
              <a:latin typeface="Microsoft Sans Serif"/>
              <a:cs typeface="Microsoft Sans Serif"/>
            </a:endParaRPr>
          </a:p>
        </p:txBody>
      </p:sp>
      <p:sp>
        <p:nvSpPr>
          <p:cNvPr id="89" name="object 89"/>
          <p:cNvSpPr txBox="1"/>
          <p:nvPr/>
        </p:nvSpPr>
        <p:spPr>
          <a:xfrm>
            <a:off x="5485753" y="494404"/>
            <a:ext cx="594360" cy="457200"/>
          </a:xfrm>
          <a:prstGeom prst="rect">
            <a:avLst/>
          </a:prstGeom>
        </p:spPr>
        <p:txBody>
          <a:bodyPr vert="horz" wrap="square" lIns="0" tIns="16510" rIns="0" bIns="0" rtlCol="0">
            <a:spAutoFit/>
          </a:bodyPr>
          <a:lstStyle/>
          <a:p>
            <a:pPr marL="38100">
              <a:lnSpc>
                <a:spcPct val="100000"/>
              </a:lnSpc>
              <a:spcBef>
                <a:spcPts val="130"/>
              </a:spcBef>
            </a:pPr>
            <a:r>
              <a:rPr sz="4200" b="1" spc="-37" baseline="-9920" dirty="0">
                <a:solidFill>
                  <a:srgbClr val="FF0000"/>
                </a:solidFill>
                <a:latin typeface="Times New Roman"/>
                <a:cs typeface="Times New Roman"/>
              </a:rPr>
              <a:t>+</a:t>
            </a:r>
            <a:r>
              <a:rPr sz="2250" b="1" spc="-25" dirty="0">
                <a:solidFill>
                  <a:srgbClr val="FF0000"/>
                </a:solidFill>
                <a:latin typeface="Arial"/>
                <a:cs typeface="Arial"/>
              </a:rPr>
              <a:t>V</a:t>
            </a:r>
            <a:r>
              <a:rPr sz="2175" b="1" spc="-37" baseline="-11494" dirty="0">
                <a:solidFill>
                  <a:srgbClr val="FF0000"/>
                </a:solidFill>
                <a:latin typeface="Arial"/>
                <a:cs typeface="Arial"/>
              </a:rPr>
              <a:t>R</a:t>
            </a:r>
            <a:endParaRPr sz="2175" baseline="-11494">
              <a:latin typeface="Arial"/>
              <a:cs typeface="Arial"/>
            </a:endParaRPr>
          </a:p>
        </p:txBody>
      </p:sp>
      <p:sp>
        <p:nvSpPr>
          <p:cNvPr id="90" name="object 90"/>
          <p:cNvSpPr txBox="1"/>
          <p:nvPr/>
        </p:nvSpPr>
        <p:spPr>
          <a:xfrm>
            <a:off x="6174866" y="554971"/>
            <a:ext cx="135890" cy="457200"/>
          </a:xfrm>
          <a:prstGeom prst="rect">
            <a:avLst/>
          </a:prstGeom>
        </p:spPr>
        <p:txBody>
          <a:bodyPr vert="horz" wrap="square" lIns="0" tIns="16510" rIns="0" bIns="0" rtlCol="0">
            <a:spAutoFit/>
          </a:bodyPr>
          <a:lstStyle/>
          <a:p>
            <a:pPr marL="12700">
              <a:lnSpc>
                <a:spcPct val="100000"/>
              </a:lnSpc>
              <a:spcBef>
                <a:spcPts val="130"/>
              </a:spcBef>
            </a:pPr>
            <a:r>
              <a:rPr sz="2800" b="1" spc="-50" dirty="0">
                <a:solidFill>
                  <a:srgbClr val="FF0000"/>
                </a:solidFill>
                <a:latin typeface="Times New Roman"/>
                <a:cs typeface="Times New Roman"/>
              </a:rPr>
              <a:t>-</a:t>
            </a:r>
            <a:endParaRPr sz="2800">
              <a:latin typeface="Times New Roman"/>
              <a:cs typeface="Times New Roman"/>
            </a:endParaRPr>
          </a:p>
        </p:txBody>
      </p:sp>
      <p:sp>
        <p:nvSpPr>
          <p:cNvPr id="91" name="object 91"/>
          <p:cNvSpPr/>
          <p:nvPr/>
        </p:nvSpPr>
        <p:spPr>
          <a:xfrm>
            <a:off x="7351971" y="2060505"/>
            <a:ext cx="640715" cy="0"/>
          </a:xfrm>
          <a:custGeom>
            <a:avLst/>
            <a:gdLst/>
            <a:ahLst/>
            <a:cxnLst/>
            <a:rect l="l" t="t" r="r" b="b"/>
            <a:pathLst>
              <a:path w="640715">
                <a:moveTo>
                  <a:pt x="640357" y="0"/>
                </a:moveTo>
                <a:lnTo>
                  <a:pt x="0" y="0"/>
                </a:lnTo>
              </a:path>
            </a:pathLst>
          </a:custGeom>
          <a:ln w="31186">
            <a:solidFill>
              <a:srgbClr val="000000"/>
            </a:solidFill>
          </a:ln>
        </p:spPr>
        <p:txBody>
          <a:bodyPr wrap="square" lIns="0" tIns="0" rIns="0" bIns="0" rtlCol="0"/>
          <a:lstStyle/>
          <a:p>
            <a:endParaRPr/>
          </a:p>
        </p:txBody>
      </p:sp>
      <p:sp>
        <p:nvSpPr>
          <p:cNvPr id="92" name="object 92"/>
          <p:cNvSpPr/>
          <p:nvPr/>
        </p:nvSpPr>
        <p:spPr>
          <a:xfrm>
            <a:off x="6484390" y="2172944"/>
            <a:ext cx="1301750" cy="0"/>
          </a:xfrm>
          <a:custGeom>
            <a:avLst/>
            <a:gdLst/>
            <a:ahLst/>
            <a:cxnLst/>
            <a:rect l="l" t="t" r="r" b="b"/>
            <a:pathLst>
              <a:path w="1301750">
                <a:moveTo>
                  <a:pt x="227223" y="0"/>
                </a:moveTo>
                <a:lnTo>
                  <a:pt x="0" y="0"/>
                </a:lnTo>
              </a:path>
              <a:path w="1301750">
                <a:moveTo>
                  <a:pt x="1301372" y="0"/>
                </a:moveTo>
                <a:lnTo>
                  <a:pt x="1074148" y="0"/>
                </a:lnTo>
              </a:path>
            </a:pathLst>
          </a:custGeom>
          <a:ln w="29916">
            <a:solidFill>
              <a:srgbClr val="000000"/>
            </a:solidFill>
          </a:ln>
        </p:spPr>
        <p:txBody>
          <a:bodyPr wrap="square" lIns="0" tIns="0" rIns="0" bIns="0" rtlCol="0"/>
          <a:lstStyle/>
          <a:p>
            <a:endParaRPr/>
          </a:p>
        </p:txBody>
      </p:sp>
      <p:sp>
        <p:nvSpPr>
          <p:cNvPr id="93" name="object 93"/>
          <p:cNvSpPr txBox="1"/>
          <p:nvPr/>
        </p:nvSpPr>
        <p:spPr>
          <a:xfrm>
            <a:off x="5616447" y="2934895"/>
            <a:ext cx="1960880" cy="457200"/>
          </a:xfrm>
          <a:prstGeom prst="rect">
            <a:avLst/>
          </a:prstGeom>
        </p:spPr>
        <p:txBody>
          <a:bodyPr vert="horz" wrap="square" lIns="0" tIns="16510" rIns="0" bIns="0" rtlCol="0">
            <a:spAutoFit/>
          </a:bodyPr>
          <a:lstStyle/>
          <a:p>
            <a:pPr marL="12700">
              <a:lnSpc>
                <a:spcPct val="100000"/>
              </a:lnSpc>
              <a:spcBef>
                <a:spcPts val="130"/>
              </a:spcBef>
            </a:pPr>
            <a:r>
              <a:rPr sz="2800" spc="-95" dirty="0">
                <a:latin typeface="Calibri"/>
                <a:cs typeface="Calibri"/>
              </a:rPr>
              <a:t>Eşdeğer</a:t>
            </a:r>
            <a:r>
              <a:rPr sz="2800" spc="-40" dirty="0">
                <a:latin typeface="Calibri"/>
                <a:cs typeface="Calibri"/>
              </a:rPr>
              <a:t> </a:t>
            </a:r>
            <a:r>
              <a:rPr sz="2800" spc="-85" dirty="0">
                <a:latin typeface="Calibri"/>
                <a:cs typeface="Calibri"/>
              </a:rPr>
              <a:t>Devre</a:t>
            </a:r>
            <a:endParaRPr sz="2800">
              <a:latin typeface="Calibri"/>
              <a:cs typeface="Calibri"/>
            </a:endParaRPr>
          </a:p>
        </p:txBody>
      </p:sp>
      <p:sp>
        <p:nvSpPr>
          <p:cNvPr id="94" name="object 94"/>
          <p:cNvSpPr txBox="1">
            <a:spLocks noGrp="1"/>
          </p:cNvSpPr>
          <p:nvPr>
            <p:ph type="body" idx="1"/>
          </p:nvPr>
        </p:nvSpPr>
        <p:spPr>
          <a:prstGeom prst="rect">
            <a:avLst/>
          </a:prstGeom>
        </p:spPr>
        <p:txBody>
          <a:bodyPr vert="horz" wrap="square" lIns="0" tIns="12700" rIns="0" bIns="0" rtlCol="0">
            <a:spAutoFit/>
          </a:bodyPr>
          <a:lstStyle/>
          <a:p>
            <a:pPr marL="38100">
              <a:lnSpc>
                <a:spcPct val="100000"/>
              </a:lnSpc>
              <a:spcBef>
                <a:spcPts val="100"/>
              </a:spcBef>
              <a:tabLst>
                <a:tab pos="1151255" algn="l"/>
              </a:tabLst>
            </a:pPr>
            <a:r>
              <a:rPr spc="-10" dirty="0"/>
              <a:t>Diyotlar</a:t>
            </a:r>
            <a:r>
              <a:rPr dirty="0"/>
              <a:t>	paralel</a:t>
            </a:r>
            <a:r>
              <a:rPr spc="-120" dirty="0"/>
              <a:t> </a:t>
            </a:r>
            <a:r>
              <a:rPr spc="-10" dirty="0"/>
              <a:t>bağlıdır.</a:t>
            </a:r>
          </a:p>
          <a:p>
            <a:pPr marL="38100" marR="30480">
              <a:lnSpc>
                <a:spcPct val="100000"/>
              </a:lnSpc>
            </a:pPr>
            <a:r>
              <a:rPr dirty="0"/>
              <a:t>Üzerlerine</a:t>
            </a:r>
            <a:r>
              <a:rPr spc="-75" dirty="0"/>
              <a:t> </a:t>
            </a:r>
            <a:r>
              <a:rPr dirty="0"/>
              <a:t>düşen</a:t>
            </a:r>
            <a:r>
              <a:rPr spc="-55" dirty="0"/>
              <a:t> </a:t>
            </a:r>
            <a:r>
              <a:rPr dirty="0"/>
              <a:t>gerilim</a:t>
            </a:r>
            <a:r>
              <a:rPr spc="-85" dirty="0"/>
              <a:t> </a:t>
            </a:r>
            <a:r>
              <a:rPr dirty="0"/>
              <a:t>0,7</a:t>
            </a:r>
            <a:r>
              <a:rPr spc="-75" dirty="0"/>
              <a:t> </a:t>
            </a:r>
            <a:r>
              <a:rPr spc="-50" dirty="0"/>
              <a:t>V </a:t>
            </a:r>
            <a:r>
              <a:rPr spc="-10" dirty="0"/>
              <a:t>alındı.</a:t>
            </a:r>
          </a:p>
          <a:p>
            <a:pPr marL="186690">
              <a:lnSpc>
                <a:spcPct val="100000"/>
              </a:lnSpc>
              <a:spcBef>
                <a:spcPts val="770"/>
              </a:spcBef>
            </a:pPr>
            <a:r>
              <a:rPr sz="2950" dirty="0">
                <a:latin typeface="Times New Roman"/>
                <a:cs typeface="Times New Roman"/>
              </a:rPr>
              <a:t>V</a:t>
            </a:r>
            <a:r>
              <a:rPr sz="2550" baseline="-24509" dirty="0">
                <a:latin typeface="Times New Roman"/>
                <a:cs typeface="Times New Roman"/>
              </a:rPr>
              <a:t>0</a:t>
            </a:r>
            <a:r>
              <a:rPr sz="2550" spc="600" baseline="-24509" dirty="0">
                <a:latin typeface="Times New Roman"/>
                <a:cs typeface="Times New Roman"/>
              </a:rPr>
              <a:t> </a:t>
            </a:r>
            <a:r>
              <a:rPr sz="2950" dirty="0">
                <a:latin typeface="Symbol"/>
                <a:cs typeface="Symbol"/>
              </a:rPr>
              <a:t></a:t>
            </a:r>
            <a:r>
              <a:rPr sz="2950" spc="-130" dirty="0">
                <a:latin typeface="Times New Roman"/>
                <a:cs typeface="Times New Roman"/>
              </a:rPr>
              <a:t> </a:t>
            </a:r>
            <a:r>
              <a:rPr sz="2950" dirty="0">
                <a:latin typeface="Times New Roman"/>
                <a:cs typeface="Times New Roman"/>
              </a:rPr>
              <a:t>V</a:t>
            </a:r>
            <a:r>
              <a:rPr sz="2550" baseline="-24509" dirty="0">
                <a:latin typeface="Times New Roman"/>
                <a:cs typeface="Times New Roman"/>
              </a:rPr>
              <a:t>D1</a:t>
            </a:r>
            <a:r>
              <a:rPr sz="2550" spc="465" baseline="-24509" dirty="0">
                <a:latin typeface="Times New Roman"/>
                <a:cs typeface="Times New Roman"/>
              </a:rPr>
              <a:t> </a:t>
            </a:r>
            <a:r>
              <a:rPr sz="2950" dirty="0">
                <a:latin typeface="Symbol"/>
                <a:cs typeface="Symbol"/>
              </a:rPr>
              <a:t></a:t>
            </a:r>
            <a:r>
              <a:rPr sz="2950" spc="-135" dirty="0">
                <a:latin typeface="Times New Roman"/>
                <a:cs typeface="Times New Roman"/>
              </a:rPr>
              <a:t> </a:t>
            </a:r>
            <a:r>
              <a:rPr sz="2950" dirty="0">
                <a:latin typeface="Times New Roman"/>
                <a:cs typeface="Times New Roman"/>
              </a:rPr>
              <a:t>V</a:t>
            </a:r>
            <a:r>
              <a:rPr sz="2550" baseline="-24509" dirty="0">
                <a:latin typeface="Times New Roman"/>
                <a:cs typeface="Times New Roman"/>
              </a:rPr>
              <a:t>D2</a:t>
            </a:r>
            <a:r>
              <a:rPr sz="2550" spc="644" baseline="-24509" dirty="0">
                <a:latin typeface="Times New Roman"/>
                <a:cs typeface="Times New Roman"/>
              </a:rPr>
              <a:t> </a:t>
            </a:r>
            <a:r>
              <a:rPr sz="2950" dirty="0">
                <a:latin typeface="Symbol"/>
                <a:cs typeface="Symbol"/>
              </a:rPr>
              <a:t></a:t>
            </a:r>
            <a:r>
              <a:rPr sz="2950" spc="-175" dirty="0">
                <a:latin typeface="Times New Roman"/>
                <a:cs typeface="Times New Roman"/>
              </a:rPr>
              <a:t> </a:t>
            </a:r>
            <a:r>
              <a:rPr sz="2950" dirty="0">
                <a:latin typeface="Times New Roman"/>
                <a:cs typeface="Times New Roman"/>
              </a:rPr>
              <a:t>0,7</a:t>
            </a:r>
            <a:r>
              <a:rPr sz="2950" spc="-185" dirty="0">
                <a:latin typeface="Times New Roman"/>
                <a:cs typeface="Times New Roman"/>
              </a:rPr>
              <a:t> </a:t>
            </a:r>
            <a:r>
              <a:rPr sz="2950" spc="-60" dirty="0">
                <a:latin typeface="Times New Roman"/>
                <a:cs typeface="Times New Roman"/>
              </a:rPr>
              <a:t>V</a:t>
            </a:r>
            <a:endParaRPr sz="2950">
              <a:latin typeface="Times New Roman"/>
              <a:cs typeface="Times New Roman"/>
            </a:endParaRPr>
          </a:p>
        </p:txBody>
      </p:sp>
      <p:sp>
        <p:nvSpPr>
          <p:cNvPr id="95" name="object 95"/>
          <p:cNvSpPr/>
          <p:nvPr/>
        </p:nvSpPr>
        <p:spPr>
          <a:xfrm>
            <a:off x="3009887" y="4671535"/>
            <a:ext cx="794385" cy="46990"/>
          </a:xfrm>
          <a:custGeom>
            <a:avLst/>
            <a:gdLst/>
            <a:ahLst/>
            <a:cxnLst/>
            <a:rect l="l" t="t" r="r" b="b"/>
            <a:pathLst>
              <a:path w="794385" h="46989">
                <a:moveTo>
                  <a:pt x="0" y="46668"/>
                </a:moveTo>
                <a:lnTo>
                  <a:pt x="794045" y="46668"/>
                </a:lnTo>
              </a:path>
              <a:path w="794385" h="46989">
                <a:moveTo>
                  <a:pt x="0" y="0"/>
                </a:moveTo>
                <a:lnTo>
                  <a:pt x="794045" y="0"/>
                </a:lnTo>
              </a:path>
            </a:pathLst>
          </a:custGeom>
          <a:ln w="15554">
            <a:solidFill>
              <a:srgbClr val="000000"/>
            </a:solidFill>
          </a:ln>
        </p:spPr>
        <p:txBody>
          <a:bodyPr wrap="square" lIns="0" tIns="0" rIns="0" bIns="0" rtlCol="0"/>
          <a:lstStyle/>
          <a:p>
            <a:endParaRPr/>
          </a:p>
        </p:txBody>
      </p:sp>
      <p:sp>
        <p:nvSpPr>
          <p:cNvPr id="96" name="object 96"/>
          <p:cNvSpPr txBox="1"/>
          <p:nvPr/>
        </p:nvSpPr>
        <p:spPr>
          <a:xfrm>
            <a:off x="4659884" y="3466845"/>
            <a:ext cx="4206875" cy="1123315"/>
          </a:xfrm>
          <a:prstGeom prst="rect">
            <a:avLst/>
          </a:prstGeom>
        </p:spPr>
        <p:txBody>
          <a:bodyPr vert="horz" wrap="square" lIns="0" tIns="12700" rIns="0" bIns="0" rtlCol="0">
            <a:spAutoFit/>
          </a:bodyPr>
          <a:lstStyle/>
          <a:p>
            <a:pPr marL="12700" marR="5080">
              <a:lnSpc>
                <a:spcPct val="100000"/>
              </a:lnSpc>
              <a:spcBef>
                <a:spcPts val="100"/>
              </a:spcBef>
            </a:pPr>
            <a:r>
              <a:rPr sz="2400" dirty="0">
                <a:latin typeface="Calibri"/>
                <a:cs typeface="Calibri"/>
              </a:rPr>
              <a:t>Diyotların</a:t>
            </a:r>
            <a:r>
              <a:rPr sz="2400" spc="-110" dirty="0">
                <a:latin typeface="Calibri"/>
                <a:cs typeface="Calibri"/>
              </a:rPr>
              <a:t> </a:t>
            </a:r>
            <a:r>
              <a:rPr sz="2400" dirty="0">
                <a:latin typeface="Calibri"/>
                <a:cs typeface="Calibri"/>
              </a:rPr>
              <a:t>benzer</a:t>
            </a:r>
            <a:r>
              <a:rPr sz="2400" spc="-80" dirty="0">
                <a:latin typeface="Calibri"/>
                <a:cs typeface="Calibri"/>
              </a:rPr>
              <a:t> </a:t>
            </a:r>
            <a:r>
              <a:rPr sz="2400" spc="-10" dirty="0">
                <a:latin typeface="Calibri"/>
                <a:cs typeface="Calibri"/>
              </a:rPr>
              <a:t>karakteristiklere </a:t>
            </a:r>
            <a:r>
              <a:rPr sz="2400" dirty="0">
                <a:latin typeface="Calibri"/>
                <a:cs typeface="Calibri"/>
              </a:rPr>
              <a:t>sahip</a:t>
            </a:r>
            <a:r>
              <a:rPr sz="2400" spc="-50" dirty="0">
                <a:latin typeface="Calibri"/>
                <a:cs typeface="Calibri"/>
              </a:rPr>
              <a:t> </a:t>
            </a:r>
            <a:r>
              <a:rPr sz="2400" dirty="0">
                <a:latin typeface="Calibri"/>
                <a:cs typeface="Calibri"/>
              </a:rPr>
              <a:t>olduğunu</a:t>
            </a:r>
            <a:r>
              <a:rPr sz="2400" spc="-40" dirty="0">
                <a:latin typeface="Calibri"/>
                <a:cs typeface="Calibri"/>
              </a:rPr>
              <a:t> </a:t>
            </a:r>
            <a:r>
              <a:rPr sz="2400" spc="-10" dirty="0">
                <a:latin typeface="Calibri"/>
                <a:cs typeface="Calibri"/>
              </a:rPr>
              <a:t>düşünürsek</a:t>
            </a:r>
            <a:endParaRPr sz="2400">
              <a:latin typeface="Calibri"/>
              <a:cs typeface="Calibri"/>
            </a:endParaRPr>
          </a:p>
          <a:p>
            <a:pPr marL="12700">
              <a:lnSpc>
                <a:spcPct val="100000"/>
              </a:lnSpc>
            </a:pPr>
            <a:r>
              <a:rPr sz="2400" spc="-10" dirty="0">
                <a:latin typeface="Calibri"/>
                <a:cs typeface="Calibri"/>
              </a:rPr>
              <a:t>üzerlerinden</a:t>
            </a:r>
            <a:r>
              <a:rPr sz="2400" spc="-75" dirty="0">
                <a:latin typeface="Calibri"/>
                <a:cs typeface="Calibri"/>
              </a:rPr>
              <a:t> </a:t>
            </a:r>
            <a:r>
              <a:rPr sz="2400" dirty="0">
                <a:latin typeface="Calibri"/>
                <a:cs typeface="Calibri"/>
              </a:rPr>
              <a:t>geçen</a:t>
            </a:r>
            <a:r>
              <a:rPr sz="2400" spc="-85" dirty="0">
                <a:latin typeface="Calibri"/>
                <a:cs typeface="Calibri"/>
              </a:rPr>
              <a:t> </a:t>
            </a:r>
            <a:r>
              <a:rPr sz="2400" spc="-10" dirty="0">
                <a:latin typeface="Calibri"/>
                <a:cs typeface="Calibri"/>
              </a:rPr>
              <a:t>akımlar</a:t>
            </a:r>
            <a:endParaRPr sz="2400">
              <a:latin typeface="Calibri"/>
              <a:cs typeface="Calibri"/>
            </a:endParaRPr>
          </a:p>
        </p:txBody>
      </p:sp>
      <p:sp>
        <p:nvSpPr>
          <p:cNvPr id="97" name="object 97"/>
          <p:cNvSpPr/>
          <p:nvPr/>
        </p:nvSpPr>
        <p:spPr>
          <a:xfrm>
            <a:off x="6966405" y="5268994"/>
            <a:ext cx="240665" cy="0"/>
          </a:xfrm>
          <a:custGeom>
            <a:avLst/>
            <a:gdLst/>
            <a:ahLst/>
            <a:cxnLst/>
            <a:rect l="l" t="t" r="r" b="b"/>
            <a:pathLst>
              <a:path w="240665">
                <a:moveTo>
                  <a:pt x="0" y="0"/>
                </a:moveTo>
                <a:lnTo>
                  <a:pt x="240056" y="0"/>
                </a:lnTo>
              </a:path>
            </a:pathLst>
          </a:custGeom>
          <a:ln w="16545">
            <a:solidFill>
              <a:srgbClr val="000000"/>
            </a:solidFill>
          </a:ln>
        </p:spPr>
        <p:txBody>
          <a:bodyPr wrap="square" lIns="0" tIns="0" rIns="0" bIns="0" rtlCol="0"/>
          <a:lstStyle/>
          <a:p>
            <a:endParaRPr/>
          </a:p>
        </p:txBody>
      </p:sp>
      <p:sp>
        <p:nvSpPr>
          <p:cNvPr id="98" name="object 98"/>
          <p:cNvSpPr/>
          <p:nvPr/>
        </p:nvSpPr>
        <p:spPr>
          <a:xfrm>
            <a:off x="7048151" y="6471956"/>
            <a:ext cx="1297940" cy="50165"/>
          </a:xfrm>
          <a:custGeom>
            <a:avLst/>
            <a:gdLst/>
            <a:ahLst/>
            <a:cxnLst/>
            <a:rect l="l" t="t" r="r" b="b"/>
            <a:pathLst>
              <a:path w="1297940" h="50165">
                <a:moveTo>
                  <a:pt x="0" y="49720"/>
                </a:moveTo>
                <a:lnTo>
                  <a:pt x="1297627" y="49720"/>
                </a:lnTo>
              </a:path>
              <a:path w="1297940" h="50165">
                <a:moveTo>
                  <a:pt x="0" y="0"/>
                </a:moveTo>
                <a:lnTo>
                  <a:pt x="1297627" y="0"/>
                </a:lnTo>
              </a:path>
            </a:pathLst>
          </a:custGeom>
          <a:ln w="16547">
            <a:solidFill>
              <a:srgbClr val="000000"/>
            </a:solidFill>
          </a:ln>
        </p:spPr>
        <p:txBody>
          <a:bodyPr wrap="square" lIns="0" tIns="0" rIns="0" bIns="0" rtlCol="0"/>
          <a:lstStyle/>
          <a:p>
            <a:endParaRPr/>
          </a:p>
        </p:txBody>
      </p:sp>
      <p:sp>
        <p:nvSpPr>
          <p:cNvPr id="99" name="object 99"/>
          <p:cNvSpPr txBox="1"/>
          <p:nvPr/>
        </p:nvSpPr>
        <p:spPr>
          <a:xfrm>
            <a:off x="6980603" y="5112154"/>
            <a:ext cx="1390650" cy="1292860"/>
          </a:xfrm>
          <a:prstGeom prst="rect">
            <a:avLst/>
          </a:prstGeom>
        </p:spPr>
        <p:txBody>
          <a:bodyPr vert="horz" wrap="square" lIns="0" tIns="172720" rIns="0" bIns="0" rtlCol="0">
            <a:spAutoFit/>
          </a:bodyPr>
          <a:lstStyle/>
          <a:p>
            <a:pPr marL="12700">
              <a:lnSpc>
                <a:spcPct val="100000"/>
              </a:lnSpc>
              <a:spcBef>
                <a:spcPts val="1360"/>
              </a:spcBef>
            </a:pPr>
            <a:r>
              <a:rPr sz="3100" spc="-50" dirty="0">
                <a:latin typeface="Times New Roman"/>
                <a:cs typeface="Times New Roman"/>
              </a:rPr>
              <a:t>2</a:t>
            </a:r>
            <a:endParaRPr sz="3100">
              <a:latin typeface="Times New Roman"/>
              <a:cs typeface="Times New Roman"/>
            </a:endParaRPr>
          </a:p>
          <a:p>
            <a:pPr marL="17780">
              <a:lnSpc>
                <a:spcPct val="100000"/>
              </a:lnSpc>
              <a:spcBef>
                <a:spcPts val="1270"/>
              </a:spcBef>
            </a:pPr>
            <a:r>
              <a:rPr sz="3100" dirty="0">
                <a:latin typeface="Times New Roman"/>
                <a:cs typeface="Times New Roman"/>
              </a:rPr>
              <a:t>10,5</a:t>
            </a:r>
            <a:r>
              <a:rPr sz="3100" spc="-245" dirty="0">
                <a:latin typeface="Times New Roman"/>
                <a:cs typeface="Times New Roman"/>
              </a:rPr>
              <a:t> </a:t>
            </a:r>
            <a:r>
              <a:rPr sz="3100" spc="-25" dirty="0">
                <a:latin typeface="Times New Roman"/>
                <a:cs typeface="Times New Roman"/>
              </a:rPr>
              <a:t>mA</a:t>
            </a:r>
            <a:endParaRPr sz="3100">
              <a:latin typeface="Times New Roman"/>
              <a:cs typeface="Times New Roman"/>
            </a:endParaRPr>
          </a:p>
        </p:txBody>
      </p:sp>
      <p:sp>
        <p:nvSpPr>
          <p:cNvPr id="100" name="object 100"/>
          <p:cNvSpPr txBox="1"/>
          <p:nvPr/>
        </p:nvSpPr>
        <p:spPr>
          <a:xfrm>
            <a:off x="5186757" y="5651774"/>
            <a:ext cx="1801495" cy="502920"/>
          </a:xfrm>
          <a:prstGeom prst="rect">
            <a:avLst/>
          </a:prstGeom>
        </p:spPr>
        <p:txBody>
          <a:bodyPr vert="horz" wrap="square" lIns="0" tIns="16510" rIns="0" bIns="0" rtlCol="0">
            <a:spAutoFit/>
          </a:bodyPr>
          <a:lstStyle/>
          <a:p>
            <a:pPr marL="38100">
              <a:lnSpc>
                <a:spcPct val="100000"/>
              </a:lnSpc>
              <a:spcBef>
                <a:spcPts val="130"/>
              </a:spcBef>
            </a:pPr>
            <a:r>
              <a:rPr sz="4650" baseline="-34946" dirty="0">
                <a:latin typeface="Symbol"/>
                <a:cs typeface="Symbol"/>
              </a:rPr>
              <a:t></a:t>
            </a:r>
            <a:r>
              <a:rPr sz="4650" spc="15" baseline="-34946" dirty="0">
                <a:latin typeface="Times New Roman"/>
                <a:cs typeface="Times New Roman"/>
              </a:rPr>
              <a:t> </a:t>
            </a:r>
            <a:r>
              <a:rPr sz="3100" u="sng" spc="-575" dirty="0">
                <a:uFill>
                  <a:solidFill>
                    <a:srgbClr val="000000"/>
                  </a:solidFill>
                </a:uFill>
                <a:latin typeface="Times New Roman"/>
                <a:cs typeface="Times New Roman"/>
              </a:rPr>
              <a:t> </a:t>
            </a:r>
            <a:r>
              <a:rPr sz="3100" u="sng" spc="-10" dirty="0">
                <a:uFill>
                  <a:solidFill>
                    <a:srgbClr val="000000"/>
                  </a:solidFill>
                </a:uFill>
                <a:latin typeface="Times New Roman"/>
                <a:cs typeface="Times New Roman"/>
              </a:rPr>
              <a:t>21</a:t>
            </a:r>
            <a:r>
              <a:rPr sz="3100" u="sng" spc="-430" dirty="0">
                <a:uFill>
                  <a:solidFill>
                    <a:srgbClr val="000000"/>
                  </a:solidFill>
                </a:uFill>
                <a:latin typeface="Times New Roman"/>
                <a:cs typeface="Times New Roman"/>
              </a:rPr>
              <a:t> </a:t>
            </a:r>
            <a:r>
              <a:rPr sz="3100" u="sng" dirty="0">
                <a:uFill>
                  <a:solidFill>
                    <a:srgbClr val="000000"/>
                  </a:solidFill>
                </a:uFill>
                <a:latin typeface="Times New Roman"/>
                <a:cs typeface="Times New Roman"/>
              </a:rPr>
              <a:t>mA</a:t>
            </a:r>
            <a:r>
              <a:rPr sz="3100" spc="229" dirty="0">
                <a:latin typeface="Times New Roman"/>
                <a:cs typeface="Times New Roman"/>
              </a:rPr>
              <a:t> </a:t>
            </a:r>
            <a:r>
              <a:rPr sz="4650" spc="-75" baseline="-34946" dirty="0">
                <a:latin typeface="Symbol"/>
                <a:cs typeface="Symbol"/>
              </a:rPr>
              <a:t></a:t>
            </a:r>
            <a:endParaRPr sz="4650" baseline="-34946">
              <a:latin typeface="Symbol"/>
              <a:cs typeface="Symbol"/>
            </a:endParaRPr>
          </a:p>
        </p:txBody>
      </p:sp>
      <p:sp>
        <p:nvSpPr>
          <p:cNvPr id="101" name="object 101"/>
          <p:cNvSpPr txBox="1"/>
          <p:nvPr/>
        </p:nvSpPr>
        <p:spPr>
          <a:xfrm>
            <a:off x="6611642" y="4707603"/>
            <a:ext cx="583565" cy="502920"/>
          </a:xfrm>
          <a:prstGeom prst="rect">
            <a:avLst/>
          </a:prstGeom>
        </p:spPr>
        <p:txBody>
          <a:bodyPr vert="horz" wrap="square" lIns="0" tIns="16510" rIns="0" bIns="0" rtlCol="0">
            <a:spAutoFit/>
          </a:bodyPr>
          <a:lstStyle/>
          <a:p>
            <a:pPr marL="38100">
              <a:lnSpc>
                <a:spcPct val="100000"/>
              </a:lnSpc>
              <a:spcBef>
                <a:spcPts val="130"/>
              </a:spcBef>
              <a:tabLst>
                <a:tab pos="412115" algn="l"/>
              </a:tabLst>
            </a:pPr>
            <a:r>
              <a:rPr sz="4650" spc="-75" baseline="-34946" dirty="0">
                <a:latin typeface="Symbol"/>
                <a:cs typeface="Symbol"/>
              </a:rPr>
              <a:t></a:t>
            </a:r>
            <a:r>
              <a:rPr sz="4650" baseline="-34946" dirty="0">
                <a:latin typeface="Times New Roman"/>
                <a:cs typeface="Times New Roman"/>
              </a:rPr>
              <a:t>	</a:t>
            </a:r>
            <a:r>
              <a:rPr sz="3100" spc="-50" dirty="0">
                <a:latin typeface="Times New Roman"/>
                <a:cs typeface="Times New Roman"/>
              </a:rPr>
              <a:t>I</a:t>
            </a:r>
            <a:endParaRPr sz="3100">
              <a:latin typeface="Times New Roman"/>
              <a:cs typeface="Times New Roman"/>
            </a:endParaRPr>
          </a:p>
        </p:txBody>
      </p:sp>
      <p:sp>
        <p:nvSpPr>
          <p:cNvPr id="102" name="object 102"/>
          <p:cNvSpPr txBox="1"/>
          <p:nvPr/>
        </p:nvSpPr>
        <p:spPr>
          <a:xfrm>
            <a:off x="5186757" y="5057513"/>
            <a:ext cx="1371600" cy="502920"/>
          </a:xfrm>
          <a:prstGeom prst="rect">
            <a:avLst/>
          </a:prstGeom>
        </p:spPr>
        <p:txBody>
          <a:bodyPr vert="horz" wrap="square" lIns="0" tIns="16510" rIns="0" bIns="0" rtlCol="0">
            <a:spAutoFit/>
          </a:bodyPr>
          <a:lstStyle/>
          <a:p>
            <a:pPr marL="38100">
              <a:lnSpc>
                <a:spcPct val="100000"/>
              </a:lnSpc>
              <a:spcBef>
                <a:spcPts val="130"/>
              </a:spcBef>
            </a:pPr>
            <a:r>
              <a:rPr sz="4650" spc="82" baseline="14336" dirty="0">
                <a:latin typeface="Times New Roman"/>
                <a:cs typeface="Times New Roman"/>
              </a:rPr>
              <a:t>I</a:t>
            </a:r>
            <a:r>
              <a:rPr sz="1800" spc="55" dirty="0">
                <a:latin typeface="Times New Roman"/>
                <a:cs typeface="Times New Roman"/>
              </a:rPr>
              <a:t>D1</a:t>
            </a:r>
            <a:r>
              <a:rPr sz="1800" spc="450" dirty="0">
                <a:latin typeface="Times New Roman"/>
                <a:cs typeface="Times New Roman"/>
              </a:rPr>
              <a:t> </a:t>
            </a:r>
            <a:r>
              <a:rPr sz="4650" baseline="14336" dirty="0">
                <a:latin typeface="Symbol"/>
                <a:cs typeface="Symbol"/>
              </a:rPr>
              <a:t></a:t>
            </a:r>
            <a:r>
              <a:rPr sz="4650" spc="-60" baseline="14336" dirty="0">
                <a:latin typeface="Times New Roman"/>
                <a:cs typeface="Times New Roman"/>
              </a:rPr>
              <a:t> </a:t>
            </a:r>
            <a:r>
              <a:rPr sz="4650" spc="44" baseline="14336" dirty="0">
                <a:latin typeface="Times New Roman"/>
                <a:cs typeface="Times New Roman"/>
              </a:rPr>
              <a:t>I</a:t>
            </a:r>
            <a:r>
              <a:rPr sz="1800" spc="30" dirty="0">
                <a:latin typeface="Times New Roman"/>
                <a:cs typeface="Times New Roman"/>
              </a:rPr>
              <a:t>D2</a:t>
            </a:r>
            <a:endParaRPr sz="1800">
              <a:latin typeface="Times New Roman"/>
              <a:cs typeface="Times New Roman"/>
            </a:endParaRPr>
          </a:p>
        </p:txBody>
      </p:sp>
      <p:sp>
        <p:nvSpPr>
          <p:cNvPr id="103" name="object 103"/>
          <p:cNvSpPr/>
          <p:nvPr/>
        </p:nvSpPr>
        <p:spPr>
          <a:xfrm>
            <a:off x="1245333" y="5204411"/>
            <a:ext cx="435609" cy="0"/>
          </a:xfrm>
          <a:custGeom>
            <a:avLst/>
            <a:gdLst/>
            <a:ahLst/>
            <a:cxnLst/>
            <a:rect l="l" t="t" r="r" b="b"/>
            <a:pathLst>
              <a:path w="435610">
                <a:moveTo>
                  <a:pt x="0" y="0"/>
                </a:moveTo>
                <a:lnTo>
                  <a:pt x="435033" y="0"/>
                </a:lnTo>
              </a:path>
            </a:pathLst>
          </a:custGeom>
          <a:ln w="13831">
            <a:solidFill>
              <a:srgbClr val="000000"/>
            </a:solidFill>
          </a:ln>
        </p:spPr>
        <p:txBody>
          <a:bodyPr wrap="square" lIns="0" tIns="0" rIns="0" bIns="0" rtlCol="0"/>
          <a:lstStyle/>
          <a:p>
            <a:endParaRPr/>
          </a:p>
        </p:txBody>
      </p:sp>
      <p:sp>
        <p:nvSpPr>
          <p:cNvPr id="104" name="object 104"/>
          <p:cNvSpPr/>
          <p:nvPr/>
        </p:nvSpPr>
        <p:spPr>
          <a:xfrm>
            <a:off x="2033229" y="5204411"/>
            <a:ext cx="1017269" cy="0"/>
          </a:xfrm>
          <a:custGeom>
            <a:avLst/>
            <a:gdLst/>
            <a:ahLst/>
            <a:cxnLst/>
            <a:rect l="l" t="t" r="r" b="b"/>
            <a:pathLst>
              <a:path w="1017269">
                <a:moveTo>
                  <a:pt x="0" y="0"/>
                </a:moveTo>
                <a:lnTo>
                  <a:pt x="1017096" y="0"/>
                </a:lnTo>
              </a:path>
            </a:pathLst>
          </a:custGeom>
          <a:ln w="13831">
            <a:solidFill>
              <a:srgbClr val="000000"/>
            </a:solidFill>
          </a:ln>
        </p:spPr>
        <p:txBody>
          <a:bodyPr wrap="square" lIns="0" tIns="0" rIns="0" bIns="0" rtlCol="0"/>
          <a:lstStyle/>
          <a:p>
            <a:endParaRPr/>
          </a:p>
        </p:txBody>
      </p:sp>
      <p:sp>
        <p:nvSpPr>
          <p:cNvPr id="105" name="object 105"/>
          <p:cNvSpPr txBox="1"/>
          <p:nvPr/>
        </p:nvSpPr>
        <p:spPr>
          <a:xfrm>
            <a:off x="1343337" y="5991344"/>
            <a:ext cx="836294" cy="424180"/>
          </a:xfrm>
          <a:prstGeom prst="rect">
            <a:avLst/>
          </a:prstGeom>
        </p:spPr>
        <p:txBody>
          <a:bodyPr vert="horz" wrap="square" lIns="0" tIns="14604" rIns="0" bIns="0" rtlCol="0">
            <a:spAutoFit/>
          </a:bodyPr>
          <a:lstStyle/>
          <a:p>
            <a:pPr marL="12700">
              <a:lnSpc>
                <a:spcPct val="100000"/>
              </a:lnSpc>
              <a:spcBef>
                <a:spcPts val="114"/>
              </a:spcBef>
            </a:pPr>
            <a:r>
              <a:rPr sz="2600" dirty="0">
                <a:latin typeface="Times New Roman"/>
                <a:cs typeface="Times New Roman"/>
              </a:rPr>
              <a:t>680</a:t>
            </a:r>
            <a:r>
              <a:rPr sz="2600" spc="-204" dirty="0">
                <a:latin typeface="Times New Roman"/>
                <a:cs typeface="Times New Roman"/>
              </a:rPr>
              <a:t> </a:t>
            </a:r>
            <a:r>
              <a:rPr sz="2600" spc="-50" dirty="0">
                <a:latin typeface="Symbol"/>
                <a:cs typeface="Symbol"/>
              </a:rPr>
              <a:t></a:t>
            </a:r>
            <a:endParaRPr sz="2600">
              <a:latin typeface="Symbol"/>
              <a:cs typeface="Symbol"/>
            </a:endParaRPr>
          </a:p>
        </p:txBody>
      </p:sp>
      <p:sp>
        <p:nvSpPr>
          <p:cNvPr id="110" name="object 110"/>
          <p:cNvSpPr txBox="1"/>
          <p:nvPr/>
        </p:nvSpPr>
        <p:spPr>
          <a:xfrm>
            <a:off x="5977901" y="6256171"/>
            <a:ext cx="224790" cy="466090"/>
          </a:xfrm>
          <a:prstGeom prst="rect">
            <a:avLst/>
          </a:prstGeom>
        </p:spPr>
        <p:txBody>
          <a:bodyPr vert="horz" wrap="square" lIns="0" tIns="0" rIns="0" bIns="0" rtlCol="0">
            <a:spAutoFit/>
          </a:bodyPr>
          <a:lstStyle/>
          <a:p>
            <a:pPr marL="12700">
              <a:lnSpc>
                <a:spcPts val="3510"/>
              </a:lnSpc>
            </a:pPr>
            <a:r>
              <a:rPr sz="3100" spc="-50" dirty="0">
                <a:latin typeface="Times New Roman"/>
                <a:cs typeface="Times New Roman"/>
              </a:rPr>
              <a:t>2</a:t>
            </a:r>
            <a:endParaRPr sz="3100">
              <a:latin typeface="Times New Roman"/>
              <a:cs typeface="Times New Roman"/>
            </a:endParaRPr>
          </a:p>
        </p:txBody>
      </p:sp>
      <p:sp>
        <p:nvSpPr>
          <p:cNvPr id="111" name="object 111"/>
          <p:cNvSpPr txBox="1">
            <a:spLocks noGrp="1"/>
          </p:cNvSpPr>
          <p:nvPr>
            <p:ph type="sldNum" sz="quarter" idx="7"/>
          </p:nvPr>
        </p:nvSpPr>
        <p:spPr>
          <a:prstGeom prst="rect">
            <a:avLst/>
          </a:prstGeom>
        </p:spPr>
        <p:txBody>
          <a:bodyPr vert="horz" wrap="square" lIns="0" tIns="41528" rIns="0" bIns="0" rtlCol="0">
            <a:spAutoFit/>
          </a:bodyPr>
          <a:lstStyle/>
          <a:p>
            <a:pPr marL="141605">
              <a:lnSpc>
                <a:spcPts val="2380"/>
              </a:lnSpc>
            </a:pPr>
            <a:fld id="{81D60167-4931-47E6-BA6A-407CBD079E47}" type="slidenum">
              <a:rPr spc="-25" dirty="0"/>
              <a:t>44</a:t>
            </a:fld>
            <a:endParaRPr spc="-25" dirty="0"/>
          </a:p>
        </p:txBody>
      </p:sp>
      <p:sp>
        <p:nvSpPr>
          <p:cNvPr id="106" name="object 106"/>
          <p:cNvSpPr txBox="1"/>
          <p:nvPr/>
        </p:nvSpPr>
        <p:spPr>
          <a:xfrm>
            <a:off x="755774" y="5731731"/>
            <a:ext cx="2773680" cy="424180"/>
          </a:xfrm>
          <a:prstGeom prst="rect">
            <a:avLst/>
          </a:prstGeom>
        </p:spPr>
        <p:txBody>
          <a:bodyPr vert="horz" wrap="square" lIns="0" tIns="14604" rIns="0" bIns="0" rtlCol="0">
            <a:spAutoFit/>
          </a:bodyPr>
          <a:lstStyle/>
          <a:p>
            <a:pPr marL="38100">
              <a:lnSpc>
                <a:spcPct val="100000"/>
              </a:lnSpc>
              <a:spcBef>
                <a:spcPts val="114"/>
              </a:spcBef>
            </a:pPr>
            <a:r>
              <a:rPr sz="2600" dirty="0">
                <a:latin typeface="Times New Roman"/>
                <a:cs typeface="Times New Roman"/>
              </a:rPr>
              <a:t>I</a:t>
            </a:r>
            <a:r>
              <a:rPr sz="2600" spc="-50" dirty="0">
                <a:latin typeface="Times New Roman"/>
                <a:cs typeface="Times New Roman"/>
              </a:rPr>
              <a:t> </a:t>
            </a:r>
            <a:r>
              <a:rPr sz="2600" dirty="0">
                <a:latin typeface="Symbol"/>
                <a:cs typeface="Symbol"/>
              </a:rPr>
              <a:t></a:t>
            </a:r>
            <a:r>
              <a:rPr sz="2600" spc="-110" dirty="0">
                <a:latin typeface="Times New Roman"/>
                <a:cs typeface="Times New Roman"/>
              </a:rPr>
              <a:t> </a:t>
            </a:r>
            <a:r>
              <a:rPr sz="3900" u="sng" spc="-15" baseline="35256" dirty="0">
                <a:uFill>
                  <a:solidFill>
                    <a:srgbClr val="000000"/>
                  </a:solidFill>
                </a:uFill>
                <a:latin typeface="Times New Roman"/>
                <a:cs typeface="Times New Roman"/>
              </a:rPr>
              <a:t>15</a:t>
            </a:r>
            <a:r>
              <a:rPr sz="3900" u="sng" spc="-419" baseline="35256" dirty="0">
                <a:uFill>
                  <a:solidFill>
                    <a:srgbClr val="000000"/>
                  </a:solidFill>
                </a:uFill>
                <a:latin typeface="Times New Roman"/>
                <a:cs typeface="Times New Roman"/>
              </a:rPr>
              <a:t> </a:t>
            </a:r>
            <a:r>
              <a:rPr sz="3900" u="sng" baseline="35256" dirty="0">
                <a:uFill>
                  <a:solidFill>
                    <a:srgbClr val="000000"/>
                  </a:solidFill>
                </a:uFill>
                <a:latin typeface="Symbol"/>
                <a:cs typeface="Symbol"/>
              </a:rPr>
              <a:t></a:t>
            </a:r>
            <a:r>
              <a:rPr sz="3900" u="sng" spc="-367" baseline="35256" dirty="0">
                <a:uFill>
                  <a:solidFill>
                    <a:srgbClr val="000000"/>
                  </a:solidFill>
                </a:uFill>
                <a:latin typeface="Times New Roman"/>
                <a:cs typeface="Times New Roman"/>
              </a:rPr>
              <a:t> </a:t>
            </a:r>
            <a:r>
              <a:rPr sz="3900" u="sng" baseline="35256" dirty="0">
                <a:uFill>
                  <a:solidFill>
                    <a:srgbClr val="000000"/>
                  </a:solidFill>
                </a:uFill>
                <a:latin typeface="Times New Roman"/>
                <a:cs typeface="Times New Roman"/>
              </a:rPr>
              <a:t>0,7</a:t>
            </a:r>
            <a:r>
              <a:rPr sz="3900" spc="270" baseline="35256" dirty="0">
                <a:latin typeface="Times New Roman"/>
                <a:cs typeface="Times New Roman"/>
              </a:rPr>
              <a:t> </a:t>
            </a:r>
            <a:r>
              <a:rPr sz="2600" dirty="0">
                <a:latin typeface="Symbol"/>
                <a:cs typeface="Symbol"/>
              </a:rPr>
              <a:t></a:t>
            </a:r>
            <a:r>
              <a:rPr sz="2600" spc="-35" dirty="0">
                <a:latin typeface="Times New Roman"/>
                <a:cs typeface="Times New Roman"/>
              </a:rPr>
              <a:t> </a:t>
            </a:r>
            <a:r>
              <a:rPr sz="2600" u="dbl" spc="-10" dirty="0">
                <a:uFill>
                  <a:solidFill>
                    <a:srgbClr val="000000"/>
                  </a:solidFill>
                </a:uFill>
                <a:latin typeface="Times New Roman"/>
                <a:cs typeface="Times New Roman"/>
              </a:rPr>
              <a:t>21</a:t>
            </a:r>
            <a:r>
              <a:rPr sz="2600" u="dbl" spc="-365" dirty="0">
                <a:uFill>
                  <a:solidFill>
                    <a:srgbClr val="000000"/>
                  </a:solidFill>
                </a:uFill>
                <a:latin typeface="Times New Roman"/>
                <a:cs typeface="Times New Roman"/>
              </a:rPr>
              <a:t> </a:t>
            </a:r>
            <a:r>
              <a:rPr sz="2600" u="dbl" spc="-25" dirty="0">
                <a:uFill>
                  <a:solidFill>
                    <a:srgbClr val="000000"/>
                  </a:solidFill>
                </a:uFill>
                <a:latin typeface="Times New Roman"/>
                <a:cs typeface="Times New Roman"/>
              </a:rPr>
              <a:t>mA</a:t>
            </a:r>
            <a:endParaRPr sz="2600">
              <a:latin typeface="Times New Roman"/>
              <a:cs typeface="Times New Roman"/>
            </a:endParaRPr>
          </a:p>
        </p:txBody>
      </p:sp>
      <p:sp>
        <p:nvSpPr>
          <p:cNvPr id="107" name="object 107"/>
          <p:cNvSpPr txBox="1"/>
          <p:nvPr/>
        </p:nvSpPr>
        <p:spPr>
          <a:xfrm>
            <a:off x="1332963" y="5202096"/>
            <a:ext cx="1326515" cy="424180"/>
          </a:xfrm>
          <a:prstGeom prst="rect">
            <a:avLst/>
          </a:prstGeom>
        </p:spPr>
        <p:txBody>
          <a:bodyPr vert="horz" wrap="square" lIns="0" tIns="14604" rIns="0" bIns="0" rtlCol="0">
            <a:spAutoFit/>
          </a:bodyPr>
          <a:lstStyle/>
          <a:p>
            <a:pPr marL="12700">
              <a:lnSpc>
                <a:spcPct val="100000"/>
              </a:lnSpc>
              <a:spcBef>
                <a:spcPts val="114"/>
              </a:spcBef>
              <a:tabLst>
                <a:tab pos="1091565" algn="l"/>
              </a:tabLst>
            </a:pPr>
            <a:r>
              <a:rPr sz="2600" spc="-50" dirty="0">
                <a:latin typeface="Times New Roman"/>
                <a:cs typeface="Times New Roman"/>
              </a:rPr>
              <a:t>R</a:t>
            </a:r>
            <a:r>
              <a:rPr sz="2600" dirty="0">
                <a:latin typeface="Times New Roman"/>
                <a:cs typeface="Times New Roman"/>
              </a:rPr>
              <a:t>	</a:t>
            </a:r>
            <a:r>
              <a:rPr sz="2600" spc="-50" dirty="0">
                <a:latin typeface="Times New Roman"/>
                <a:cs typeface="Times New Roman"/>
              </a:rPr>
              <a:t>R</a:t>
            </a:r>
            <a:endParaRPr sz="2600">
              <a:latin typeface="Times New Roman"/>
              <a:cs typeface="Times New Roman"/>
            </a:endParaRPr>
          </a:p>
        </p:txBody>
      </p:sp>
      <p:sp>
        <p:nvSpPr>
          <p:cNvPr id="108" name="object 108"/>
          <p:cNvSpPr txBox="1"/>
          <p:nvPr/>
        </p:nvSpPr>
        <p:spPr>
          <a:xfrm>
            <a:off x="1730482" y="4733051"/>
            <a:ext cx="1324610" cy="424180"/>
          </a:xfrm>
          <a:prstGeom prst="rect">
            <a:avLst/>
          </a:prstGeom>
        </p:spPr>
        <p:txBody>
          <a:bodyPr vert="horz" wrap="square" lIns="0" tIns="14604" rIns="0" bIns="0" rtlCol="0">
            <a:spAutoFit/>
          </a:bodyPr>
          <a:lstStyle/>
          <a:p>
            <a:pPr marL="38100">
              <a:lnSpc>
                <a:spcPct val="100000"/>
              </a:lnSpc>
              <a:spcBef>
                <a:spcPts val="114"/>
              </a:spcBef>
            </a:pPr>
            <a:r>
              <a:rPr sz="3900" baseline="-35256" dirty="0">
                <a:latin typeface="Symbol"/>
                <a:cs typeface="Symbol"/>
              </a:rPr>
              <a:t></a:t>
            </a:r>
            <a:r>
              <a:rPr sz="3900" spc="254" baseline="-35256" dirty="0">
                <a:latin typeface="Times New Roman"/>
                <a:cs typeface="Times New Roman"/>
              </a:rPr>
              <a:t> </a:t>
            </a:r>
            <a:r>
              <a:rPr sz="2600" dirty="0">
                <a:latin typeface="Times New Roman"/>
                <a:cs typeface="Times New Roman"/>
              </a:rPr>
              <a:t>E</a:t>
            </a:r>
            <a:r>
              <a:rPr sz="2600" spc="-165" dirty="0">
                <a:latin typeface="Times New Roman"/>
                <a:cs typeface="Times New Roman"/>
              </a:rPr>
              <a:t> </a:t>
            </a:r>
            <a:r>
              <a:rPr sz="2600" dirty="0">
                <a:latin typeface="Symbol"/>
                <a:cs typeface="Symbol"/>
              </a:rPr>
              <a:t></a:t>
            </a:r>
            <a:r>
              <a:rPr sz="2600" spc="-210" dirty="0">
                <a:latin typeface="Times New Roman"/>
                <a:cs typeface="Times New Roman"/>
              </a:rPr>
              <a:t> </a:t>
            </a:r>
            <a:r>
              <a:rPr sz="2600" spc="-25" dirty="0">
                <a:latin typeface="Times New Roman"/>
                <a:cs typeface="Times New Roman"/>
              </a:rPr>
              <a:t>V</a:t>
            </a:r>
            <a:r>
              <a:rPr sz="2250" spc="-37" baseline="-24074" dirty="0">
                <a:latin typeface="Times New Roman"/>
                <a:cs typeface="Times New Roman"/>
              </a:rPr>
              <a:t>D1</a:t>
            </a:r>
            <a:endParaRPr sz="2250" baseline="-24074">
              <a:latin typeface="Times New Roman"/>
              <a:cs typeface="Times New Roman"/>
            </a:endParaRPr>
          </a:p>
        </p:txBody>
      </p:sp>
      <p:sp>
        <p:nvSpPr>
          <p:cNvPr id="109" name="object 109"/>
          <p:cNvSpPr txBox="1"/>
          <p:nvPr/>
        </p:nvSpPr>
        <p:spPr>
          <a:xfrm>
            <a:off x="755774" y="4942482"/>
            <a:ext cx="900430" cy="424180"/>
          </a:xfrm>
          <a:prstGeom prst="rect">
            <a:avLst/>
          </a:prstGeom>
        </p:spPr>
        <p:txBody>
          <a:bodyPr vert="horz" wrap="square" lIns="0" tIns="14604" rIns="0" bIns="0" rtlCol="0">
            <a:spAutoFit/>
          </a:bodyPr>
          <a:lstStyle/>
          <a:p>
            <a:pPr marL="38100">
              <a:lnSpc>
                <a:spcPct val="100000"/>
              </a:lnSpc>
              <a:spcBef>
                <a:spcPts val="114"/>
              </a:spcBef>
            </a:pPr>
            <a:r>
              <a:rPr sz="2600" dirty="0">
                <a:latin typeface="Times New Roman"/>
                <a:cs typeface="Times New Roman"/>
              </a:rPr>
              <a:t>I</a:t>
            </a:r>
            <a:r>
              <a:rPr sz="2600" spc="-55" dirty="0">
                <a:latin typeface="Times New Roman"/>
                <a:cs typeface="Times New Roman"/>
              </a:rPr>
              <a:t> </a:t>
            </a:r>
            <a:r>
              <a:rPr sz="2600" dirty="0">
                <a:latin typeface="Symbol"/>
                <a:cs typeface="Symbol"/>
              </a:rPr>
              <a:t></a:t>
            </a:r>
            <a:r>
              <a:rPr sz="2600" spc="175" dirty="0">
                <a:latin typeface="Times New Roman"/>
                <a:cs typeface="Times New Roman"/>
              </a:rPr>
              <a:t> </a:t>
            </a:r>
            <a:r>
              <a:rPr sz="3900" spc="-37" baseline="35256" dirty="0">
                <a:latin typeface="Times New Roman"/>
                <a:cs typeface="Times New Roman"/>
              </a:rPr>
              <a:t>V</a:t>
            </a:r>
            <a:r>
              <a:rPr sz="2250" spc="-37" baseline="37037" dirty="0">
                <a:latin typeface="Times New Roman"/>
                <a:cs typeface="Times New Roman"/>
              </a:rPr>
              <a:t>R</a:t>
            </a:r>
            <a:endParaRPr sz="2250" baseline="37037">
              <a:latin typeface="Times New Roman"/>
              <a:cs typeface="Times New Roman"/>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1986725" y="1026385"/>
            <a:ext cx="566420" cy="1233170"/>
          </a:xfrm>
          <a:custGeom>
            <a:avLst/>
            <a:gdLst/>
            <a:ahLst/>
            <a:cxnLst/>
            <a:rect l="l" t="t" r="r" b="b"/>
            <a:pathLst>
              <a:path w="566419" h="1233170">
                <a:moveTo>
                  <a:pt x="566398" y="1232548"/>
                </a:moveTo>
                <a:lnTo>
                  <a:pt x="371698" y="1232548"/>
                </a:lnTo>
                <a:lnTo>
                  <a:pt x="371698" y="616274"/>
                </a:lnTo>
                <a:lnTo>
                  <a:pt x="371698" y="0"/>
                </a:lnTo>
                <a:lnTo>
                  <a:pt x="566398" y="0"/>
                </a:lnTo>
              </a:path>
              <a:path w="566419" h="1233170">
                <a:moveTo>
                  <a:pt x="0" y="616274"/>
                </a:moveTo>
                <a:lnTo>
                  <a:pt x="371698" y="616274"/>
                </a:lnTo>
              </a:path>
            </a:pathLst>
          </a:custGeom>
          <a:ln w="26331">
            <a:solidFill>
              <a:srgbClr val="000000"/>
            </a:solidFill>
          </a:ln>
        </p:spPr>
        <p:txBody>
          <a:bodyPr wrap="square" lIns="0" tIns="0" rIns="0" bIns="0" rtlCol="0"/>
          <a:lstStyle/>
          <a:p>
            <a:endParaRPr/>
          </a:p>
        </p:txBody>
      </p:sp>
      <p:sp>
        <p:nvSpPr>
          <p:cNvPr id="3" name="object 3"/>
          <p:cNvSpPr/>
          <p:nvPr/>
        </p:nvSpPr>
        <p:spPr>
          <a:xfrm>
            <a:off x="464530" y="1642659"/>
            <a:ext cx="779145" cy="0"/>
          </a:xfrm>
          <a:custGeom>
            <a:avLst/>
            <a:gdLst/>
            <a:ahLst/>
            <a:cxnLst/>
            <a:rect l="l" t="t" r="r" b="b"/>
            <a:pathLst>
              <a:path w="779144">
                <a:moveTo>
                  <a:pt x="0" y="0"/>
                </a:moveTo>
                <a:lnTo>
                  <a:pt x="778797" y="0"/>
                </a:lnTo>
              </a:path>
            </a:pathLst>
          </a:custGeom>
          <a:ln w="27442">
            <a:solidFill>
              <a:srgbClr val="000000"/>
            </a:solidFill>
          </a:ln>
        </p:spPr>
        <p:txBody>
          <a:bodyPr wrap="square" lIns="0" tIns="0" rIns="0" bIns="0" rtlCol="0"/>
          <a:lstStyle/>
          <a:p>
            <a:endParaRPr/>
          </a:p>
        </p:txBody>
      </p:sp>
      <p:grpSp>
        <p:nvGrpSpPr>
          <p:cNvPr id="4" name="object 4"/>
          <p:cNvGrpSpPr/>
          <p:nvPr/>
        </p:nvGrpSpPr>
        <p:grpSpPr>
          <a:xfrm>
            <a:off x="1229358" y="1551654"/>
            <a:ext cx="966469" cy="182245"/>
            <a:chOff x="1229358" y="1551654"/>
            <a:chExt cx="966469" cy="182245"/>
          </a:xfrm>
        </p:grpSpPr>
        <p:sp>
          <p:nvSpPr>
            <p:cNvPr id="5" name="object 5"/>
            <p:cNvSpPr/>
            <p:nvPr/>
          </p:nvSpPr>
          <p:spPr>
            <a:xfrm>
              <a:off x="1420327" y="1565624"/>
              <a:ext cx="566420" cy="154305"/>
            </a:xfrm>
            <a:custGeom>
              <a:avLst/>
              <a:gdLst/>
              <a:ahLst/>
              <a:cxnLst/>
              <a:rect l="l" t="t" r="r" b="b"/>
              <a:pathLst>
                <a:path w="566419" h="154305">
                  <a:moveTo>
                    <a:pt x="566398" y="0"/>
                  </a:moveTo>
                  <a:lnTo>
                    <a:pt x="0" y="0"/>
                  </a:lnTo>
                  <a:lnTo>
                    <a:pt x="0" y="154068"/>
                  </a:lnTo>
                  <a:lnTo>
                    <a:pt x="566398" y="154068"/>
                  </a:lnTo>
                  <a:lnTo>
                    <a:pt x="566398" y="0"/>
                  </a:lnTo>
                  <a:close/>
                </a:path>
              </a:pathLst>
            </a:custGeom>
            <a:solidFill>
              <a:srgbClr val="82B4E0"/>
            </a:solidFill>
          </p:spPr>
          <p:txBody>
            <a:bodyPr wrap="square" lIns="0" tIns="0" rIns="0" bIns="0" rtlCol="0"/>
            <a:lstStyle/>
            <a:p>
              <a:endParaRPr/>
            </a:p>
          </p:txBody>
        </p:sp>
        <p:sp>
          <p:nvSpPr>
            <p:cNvPr id="6" name="object 6"/>
            <p:cNvSpPr/>
            <p:nvPr/>
          </p:nvSpPr>
          <p:spPr>
            <a:xfrm>
              <a:off x="1243328" y="1565624"/>
              <a:ext cx="938530" cy="154305"/>
            </a:xfrm>
            <a:custGeom>
              <a:avLst/>
              <a:gdLst/>
              <a:ahLst/>
              <a:cxnLst/>
              <a:rect l="l" t="t" r="r" b="b"/>
              <a:pathLst>
                <a:path w="938530" h="154305">
                  <a:moveTo>
                    <a:pt x="176999" y="154068"/>
                  </a:moveTo>
                  <a:lnTo>
                    <a:pt x="743397" y="154068"/>
                  </a:lnTo>
                  <a:lnTo>
                    <a:pt x="743397" y="0"/>
                  </a:lnTo>
                  <a:lnTo>
                    <a:pt x="176999" y="0"/>
                  </a:lnTo>
                  <a:lnTo>
                    <a:pt x="176999" y="154068"/>
                  </a:lnTo>
                  <a:close/>
                </a:path>
                <a:path w="938530" h="154305">
                  <a:moveTo>
                    <a:pt x="0" y="77034"/>
                  </a:moveTo>
                  <a:lnTo>
                    <a:pt x="176999" y="77034"/>
                  </a:lnTo>
                </a:path>
                <a:path w="938530" h="154305">
                  <a:moveTo>
                    <a:pt x="938097" y="77034"/>
                  </a:moveTo>
                  <a:lnTo>
                    <a:pt x="743397" y="77034"/>
                  </a:lnTo>
                </a:path>
              </a:pathLst>
            </a:custGeom>
            <a:ln w="26331">
              <a:solidFill>
                <a:srgbClr val="000000"/>
              </a:solidFill>
            </a:ln>
          </p:spPr>
          <p:txBody>
            <a:bodyPr wrap="square" lIns="0" tIns="0" rIns="0" bIns="0" rtlCol="0"/>
            <a:lstStyle/>
            <a:p>
              <a:endParaRPr/>
            </a:p>
          </p:txBody>
        </p:sp>
      </p:grpSp>
      <p:sp>
        <p:nvSpPr>
          <p:cNvPr id="7" name="object 7"/>
          <p:cNvSpPr txBox="1"/>
          <p:nvPr/>
        </p:nvSpPr>
        <p:spPr>
          <a:xfrm>
            <a:off x="1614952" y="1226900"/>
            <a:ext cx="194310" cy="330200"/>
          </a:xfrm>
          <a:prstGeom prst="rect">
            <a:avLst/>
          </a:prstGeom>
        </p:spPr>
        <p:txBody>
          <a:bodyPr vert="horz" wrap="square" lIns="0" tIns="12065" rIns="0" bIns="0" rtlCol="0">
            <a:spAutoFit/>
          </a:bodyPr>
          <a:lstStyle/>
          <a:p>
            <a:pPr marL="12700">
              <a:lnSpc>
                <a:spcPct val="100000"/>
              </a:lnSpc>
              <a:spcBef>
                <a:spcPts val="95"/>
              </a:spcBef>
            </a:pPr>
            <a:r>
              <a:rPr sz="2000" spc="-70" dirty="0">
                <a:latin typeface="Microsoft Sans Serif"/>
                <a:cs typeface="Microsoft Sans Serif"/>
              </a:rPr>
              <a:t>R</a:t>
            </a:r>
            <a:endParaRPr sz="2000">
              <a:latin typeface="Microsoft Sans Serif"/>
              <a:cs typeface="Microsoft Sans Serif"/>
            </a:endParaRPr>
          </a:p>
        </p:txBody>
      </p:sp>
      <p:sp>
        <p:nvSpPr>
          <p:cNvPr id="8" name="object 8"/>
          <p:cNvSpPr txBox="1"/>
          <p:nvPr/>
        </p:nvSpPr>
        <p:spPr>
          <a:xfrm>
            <a:off x="1479064" y="1749079"/>
            <a:ext cx="462915" cy="302895"/>
          </a:xfrm>
          <a:prstGeom prst="rect">
            <a:avLst/>
          </a:prstGeom>
        </p:spPr>
        <p:txBody>
          <a:bodyPr vert="horz" wrap="square" lIns="0" tIns="15240" rIns="0" bIns="0" rtlCol="0">
            <a:spAutoFit/>
          </a:bodyPr>
          <a:lstStyle/>
          <a:p>
            <a:pPr marL="12700">
              <a:lnSpc>
                <a:spcPct val="100000"/>
              </a:lnSpc>
              <a:spcBef>
                <a:spcPts val="120"/>
              </a:spcBef>
            </a:pPr>
            <a:r>
              <a:rPr sz="1800" spc="-60" dirty="0">
                <a:latin typeface="Microsoft Sans Serif"/>
                <a:cs typeface="Microsoft Sans Serif"/>
              </a:rPr>
              <a:t>2,2K</a:t>
            </a:r>
            <a:endParaRPr sz="1800">
              <a:latin typeface="Microsoft Sans Serif"/>
              <a:cs typeface="Microsoft Sans Serif"/>
            </a:endParaRPr>
          </a:p>
        </p:txBody>
      </p:sp>
      <p:grpSp>
        <p:nvGrpSpPr>
          <p:cNvPr id="9" name="object 9"/>
          <p:cNvGrpSpPr/>
          <p:nvPr/>
        </p:nvGrpSpPr>
        <p:grpSpPr>
          <a:xfrm>
            <a:off x="2553124" y="801708"/>
            <a:ext cx="384810" cy="449580"/>
            <a:chOff x="2553124" y="801708"/>
            <a:chExt cx="384810" cy="449580"/>
          </a:xfrm>
        </p:grpSpPr>
        <p:sp>
          <p:nvSpPr>
            <p:cNvPr id="10" name="object 10"/>
            <p:cNvSpPr/>
            <p:nvPr/>
          </p:nvSpPr>
          <p:spPr>
            <a:xfrm>
              <a:off x="2730123" y="814540"/>
              <a:ext cx="194945" cy="424180"/>
            </a:xfrm>
            <a:custGeom>
              <a:avLst/>
              <a:gdLst/>
              <a:ahLst/>
              <a:cxnLst/>
              <a:rect l="l" t="t" r="r" b="b"/>
              <a:pathLst>
                <a:path w="194944" h="424180">
                  <a:moveTo>
                    <a:pt x="0" y="0"/>
                  </a:moveTo>
                  <a:lnTo>
                    <a:pt x="0" y="423688"/>
                  </a:lnTo>
                  <a:lnTo>
                    <a:pt x="194699" y="211844"/>
                  </a:lnTo>
                  <a:lnTo>
                    <a:pt x="0" y="0"/>
                  </a:lnTo>
                  <a:close/>
                </a:path>
              </a:pathLst>
            </a:custGeom>
            <a:solidFill>
              <a:srgbClr val="82B4E0"/>
            </a:solidFill>
          </p:spPr>
          <p:txBody>
            <a:bodyPr wrap="square" lIns="0" tIns="0" rIns="0" bIns="0" rtlCol="0"/>
            <a:lstStyle/>
            <a:p>
              <a:endParaRPr/>
            </a:p>
          </p:txBody>
        </p:sp>
        <p:sp>
          <p:nvSpPr>
            <p:cNvPr id="11" name="object 11"/>
            <p:cNvSpPr/>
            <p:nvPr/>
          </p:nvSpPr>
          <p:spPr>
            <a:xfrm>
              <a:off x="2553124" y="814540"/>
              <a:ext cx="372110" cy="424180"/>
            </a:xfrm>
            <a:custGeom>
              <a:avLst/>
              <a:gdLst/>
              <a:ahLst/>
              <a:cxnLst/>
              <a:rect l="l" t="t" r="r" b="b"/>
              <a:pathLst>
                <a:path w="372110" h="424180">
                  <a:moveTo>
                    <a:pt x="176999" y="0"/>
                  </a:moveTo>
                  <a:lnTo>
                    <a:pt x="176999" y="423688"/>
                  </a:lnTo>
                  <a:lnTo>
                    <a:pt x="371698" y="211844"/>
                  </a:lnTo>
                  <a:lnTo>
                    <a:pt x="176999" y="0"/>
                  </a:lnTo>
                  <a:close/>
                </a:path>
                <a:path w="372110" h="424180">
                  <a:moveTo>
                    <a:pt x="0" y="211844"/>
                  </a:moveTo>
                  <a:lnTo>
                    <a:pt x="176999" y="211844"/>
                  </a:lnTo>
                </a:path>
              </a:pathLst>
            </a:custGeom>
            <a:ln w="26331">
              <a:solidFill>
                <a:srgbClr val="000000"/>
              </a:solidFill>
            </a:ln>
          </p:spPr>
          <p:txBody>
            <a:bodyPr wrap="square" lIns="0" tIns="0" rIns="0" bIns="0" rtlCol="0"/>
            <a:lstStyle/>
            <a:p>
              <a:endParaRPr/>
            </a:p>
          </p:txBody>
        </p:sp>
      </p:grpSp>
      <p:grpSp>
        <p:nvGrpSpPr>
          <p:cNvPr id="12" name="object 12"/>
          <p:cNvGrpSpPr/>
          <p:nvPr/>
        </p:nvGrpSpPr>
        <p:grpSpPr>
          <a:xfrm>
            <a:off x="2553124" y="2034256"/>
            <a:ext cx="384810" cy="449580"/>
            <a:chOff x="2553124" y="2034256"/>
            <a:chExt cx="384810" cy="449580"/>
          </a:xfrm>
        </p:grpSpPr>
        <p:sp>
          <p:nvSpPr>
            <p:cNvPr id="13" name="object 13"/>
            <p:cNvSpPr/>
            <p:nvPr/>
          </p:nvSpPr>
          <p:spPr>
            <a:xfrm>
              <a:off x="2730123" y="2047089"/>
              <a:ext cx="194945" cy="424180"/>
            </a:xfrm>
            <a:custGeom>
              <a:avLst/>
              <a:gdLst/>
              <a:ahLst/>
              <a:cxnLst/>
              <a:rect l="l" t="t" r="r" b="b"/>
              <a:pathLst>
                <a:path w="194944" h="424180">
                  <a:moveTo>
                    <a:pt x="194699" y="0"/>
                  </a:moveTo>
                  <a:lnTo>
                    <a:pt x="0" y="211844"/>
                  </a:lnTo>
                  <a:lnTo>
                    <a:pt x="194699" y="423688"/>
                  </a:lnTo>
                  <a:lnTo>
                    <a:pt x="194699" y="0"/>
                  </a:lnTo>
                  <a:close/>
                </a:path>
              </a:pathLst>
            </a:custGeom>
            <a:solidFill>
              <a:srgbClr val="82B4E0"/>
            </a:solidFill>
          </p:spPr>
          <p:txBody>
            <a:bodyPr wrap="square" lIns="0" tIns="0" rIns="0" bIns="0" rtlCol="0"/>
            <a:lstStyle/>
            <a:p>
              <a:endParaRPr/>
            </a:p>
          </p:txBody>
        </p:sp>
        <p:sp>
          <p:nvSpPr>
            <p:cNvPr id="14" name="object 14"/>
            <p:cNvSpPr/>
            <p:nvPr/>
          </p:nvSpPr>
          <p:spPr>
            <a:xfrm>
              <a:off x="2553124" y="2047089"/>
              <a:ext cx="372110" cy="424180"/>
            </a:xfrm>
            <a:custGeom>
              <a:avLst/>
              <a:gdLst/>
              <a:ahLst/>
              <a:cxnLst/>
              <a:rect l="l" t="t" r="r" b="b"/>
              <a:pathLst>
                <a:path w="372110" h="424180">
                  <a:moveTo>
                    <a:pt x="371698" y="423688"/>
                  </a:moveTo>
                  <a:lnTo>
                    <a:pt x="371698" y="0"/>
                  </a:lnTo>
                  <a:lnTo>
                    <a:pt x="176999" y="211844"/>
                  </a:lnTo>
                  <a:lnTo>
                    <a:pt x="371698" y="423688"/>
                  </a:lnTo>
                  <a:close/>
                </a:path>
                <a:path w="372110" h="424180">
                  <a:moveTo>
                    <a:pt x="176999" y="423688"/>
                  </a:moveTo>
                  <a:lnTo>
                    <a:pt x="176999" y="0"/>
                  </a:lnTo>
                </a:path>
                <a:path w="372110" h="424180">
                  <a:moveTo>
                    <a:pt x="0" y="211844"/>
                  </a:moveTo>
                  <a:lnTo>
                    <a:pt x="176999" y="211844"/>
                  </a:lnTo>
                </a:path>
              </a:pathLst>
            </a:custGeom>
            <a:ln w="26331">
              <a:solidFill>
                <a:srgbClr val="000000"/>
              </a:solidFill>
            </a:ln>
          </p:spPr>
          <p:txBody>
            <a:bodyPr wrap="square" lIns="0" tIns="0" rIns="0" bIns="0" rtlCol="0"/>
            <a:lstStyle/>
            <a:p>
              <a:endParaRPr/>
            </a:p>
          </p:txBody>
        </p:sp>
      </p:grpSp>
      <p:pic>
        <p:nvPicPr>
          <p:cNvPr id="15" name="object 15"/>
          <p:cNvPicPr/>
          <p:nvPr/>
        </p:nvPicPr>
        <p:blipFill>
          <a:blip r:embed="rId2" cstate="print"/>
          <a:stretch>
            <a:fillRect/>
          </a:stretch>
        </p:blipFill>
        <p:spPr>
          <a:xfrm>
            <a:off x="2306319" y="1587664"/>
            <a:ext cx="101849" cy="108653"/>
          </a:xfrm>
          <a:prstGeom prst="rect">
            <a:avLst/>
          </a:prstGeom>
        </p:spPr>
      </p:pic>
      <p:pic>
        <p:nvPicPr>
          <p:cNvPr id="16" name="object 16"/>
          <p:cNvPicPr/>
          <p:nvPr/>
        </p:nvPicPr>
        <p:blipFill>
          <a:blip r:embed="rId3" cstate="print"/>
          <a:stretch>
            <a:fillRect/>
          </a:stretch>
        </p:blipFill>
        <p:spPr>
          <a:xfrm>
            <a:off x="4008580" y="1587663"/>
            <a:ext cx="102088" cy="108657"/>
          </a:xfrm>
          <a:prstGeom prst="rect">
            <a:avLst/>
          </a:prstGeom>
        </p:spPr>
      </p:pic>
      <p:pic>
        <p:nvPicPr>
          <p:cNvPr id="17" name="object 17"/>
          <p:cNvPicPr/>
          <p:nvPr/>
        </p:nvPicPr>
        <p:blipFill>
          <a:blip r:embed="rId3" cstate="print"/>
          <a:stretch>
            <a:fillRect/>
          </a:stretch>
        </p:blipFill>
        <p:spPr>
          <a:xfrm>
            <a:off x="3251967" y="1587663"/>
            <a:ext cx="102088" cy="108657"/>
          </a:xfrm>
          <a:prstGeom prst="rect">
            <a:avLst/>
          </a:prstGeom>
        </p:spPr>
      </p:pic>
      <p:pic>
        <p:nvPicPr>
          <p:cNvPr id="18" name="object 18"/>
          <p:cNvPicPr/>
          <p:nvPr/>
        </p:nvPicPr>
        <p:blipFill>
          <a:blip r:embed="rId4" cstate="print"/>
          <a:stretch>
            <a:fillRect/>
          </a:stretch>
        </p:blipFill>
        <p:spPr>
          <a:xfrm>
            <a:off x="414643" y="1587663"/>
            <a:ext cx="101993" cy="108655"/>
          </a:xfrm>
          <a:prstGeom prst="rect">
            <a:avLst/>
          </a:prstGeom>
        </p:spPr>
      </p:pic>
      <p:grpSp>
        <p:nvGrpSpPr>
          <p:cNvPr id="19" name="object 19"/>
          <p:cNvGrpSpPr/>
          <p:nvPr/>
        </p:nvGrpSpPr>
        <p:grpSpPr>
          <a:xfrm>
            <a:off x="853929" y="1507849"/>
            <a:ext cx="460375" cy="105410"/>
            <a:chOff x="853929" y="1507849"/>
            <a:chExt cx="460375" cy="105410"/>
          </a:xfrm>
        </p:grpSpPr>
        <p:sp>
          <p:nvSpPr>
            <p:cNvPr id="20" name="object 20"/>
            <p:cNvSpPr/>
            <p:nvPr/>
          </p:nvSpPr>
          <p:spPr>
            <a:xfrm>
              <a:off x="853929" y="1565625"/>
              <a:ext cx="389890" cy="0"/>
            </a:xfrm>
            <a:custGeom>
              <a:avLst/>
              <a:gdLst/>
              <a:ahLst/>
              <a:cxnLst/>
              <a:rect l="l" t="t" r="r" b="b"/>
              <a:pathLst>
                <a:path w="389890">
                  <a:moveTo>
                    <a:pt x="0" y="0"/>
                  </a:moveTo>
                  <a:lnTo>
                    <a:pt x="389398" y="0"/>
                  </a:lnTo>
                </a:path>
              </a:pathLst>
            </a:custGeom>
            <a:ln w="12839">
              <a:solidFill>
                <a:srgbClr val="000000"/>
              </a:solidFill>
            </a:ln>
          </p:spPr>
          <p:txBody>
            <a:bodyPr wrap="square" lIns="0" tIns="0" rIns="0" bIns="0" rtlCol="0"/>
            <a:lstStyle/>
            <a:p>
              <a:endParaRPr/>
            </a:p>
          </p:txBody>
        </p:sp>
        <p:pic>
          <p:nvPicPr>
            <p:cNvPr id="21" name="object 21"/>
            <p:cNvPicPr/>
            <p:nvPr/>
          </p:nvPicPr>
          <p:blipFill>
            <a:blip r:embed="rId5" cstate="print"/>
            <a:stretch>
              <a:fillRect/>
            </a:stretch>
          </p:blipFill>
          <p:spPr>
            <a:xfrm>
              <a:off x="1225628" y="1507849"/>
              <a:ext cx="88499" cy="104843"/>
            </a:xfrm>
            <a:prstGeom prst="rect">
              <a:avLst/>
            </a:prstGeom>
          </p:spPr>
        </p:pic>
      </p:grpSp>
      <p:sp>
        <p:nvSpPr>
          <p:cNvPr id="22" name="object 22"/>
          <p:cNvSpPr txBox="1"/>
          <p:nvPr/>
        </p:nvSpPr>
        <p:spPr>
          <a:xfrm>
            <a:off x="2678011" y="1220121"/>
            <a:ext cx="207010" cy="330200"/>
          </a:xfrm>
          <a:prstGeom prst="rect">
            <a:avLst/>
          </a:prstGeom>
        </p:spPr>
        <p:txBody>
          <a:bodyPr vert="horz" wrap="square" lIns="0" tIns="12065" rIns="0" bIns="0" rtlCol="0">
            <a:spAutoFit/>
          </a:bodyPr>
          <a:lstStyle/>
          <a:p>
            <a:pPr marL="12700">
              <a:lnSpc>
                <a:spcPct val="100000"/>
              </a:lnSpc>
              <a:spcBef>
                <a:spcPts val="95"/>
              </a:spcBef>
            </a:pPr>
            <a:r>
              <a:rPr sz="2000" spc="-70" dirty="0">
                <a:latin typeface="Microsoft Sans Serif"/>
                <a:cs typeface="Microsoft Sans Serif"/>
              </a:rPr>
              <a:t>G</a:t>
            </a:r>
            <a:endParaRPr sz="2000">
              <a:latin typeface="Microsoft Sans Serif"/>
              <a:cs typeface="Microsoft Sans Serif"/>
            </a:endParaRPr>
          </a:p>
        </p:txBody>
      </p:sp>
      <p:sp>
        <p:nvSpPr>
          <p:cNvPr id="23" name="object 23"/>
          <p:cNvSpPr txBox="1"/>
          <p:nvPr/>
        </p:nvSpPr>
        <p:spPr>
          <a:xfrm>
            <a:off x="2729931" y="2457523"/>
            <a:ext cx="233045" cy="330200"/>
          </a:xfrm>
          <a:prstGeom prst="rect">
            <a:avLst/>
          </a:prstGeom>
        </p:spPr>
        <p:txBody>
          <a:bodyPr vert="horz" wrap="square" lIns="0" tIns="12065" rIns="0" bIns="0" rtlCol="0">
            <a:spAutoFit/>
          </a:bodyPr>
          <a:lstStyle/>
          <a:p>
            <a:pPr marL="12700">
              <a:lnSpc>
                <a:spcPct val="100000"/>
              </a:lnSpc>
              <a:spcBef>
                <a:spcPts val="95"/>
              </a:spcBef>
            </a:pPr>
            <a:r>
              <a:rPr sz="2000" spc="-60" dirty="0">
                <a:latin typeface="Microsoft Sans Serif"/>
                <a:cs typeface="Microsoft Sans Serif"/>
              </a:rPr>
              <a:t>Si</a:t>
            </a:r>
            <a:endParaRPr sz="2000">
              <a:latin typeface="Microsoft Sans Serif"/>
              <a:cs typeface="Microsoft Sans Serif"/>
            </a:endParaRPr>
          </a:p>
        </p:txBody>
      </p:sp>
      <p:sp>
        <p:nvSpPr>
          <p:cNvPr id="24" name="object 24"/>
          <p:cNvSpPr txBox="1"/>
          <p:nvPr/>
        </p:nvSpPr>
        <p:spPr>
          <a:xfrm>
            <a:off x="836957" y="1182127"/>
            <a:ext cx="438784" cy="395605"/>
          </a:xfrm>
          <a:prstGeom prst="rect">
            <a:avLst/>
          </a:prstGeom>
        </p:spPr>
        <p:txBody>
          <a:bodyPr vert="horz" wrap="square" lIns="0" tIns="15875" rIns="0" bIns="0" rtlCol="0">
            <a:spAutoFit/>
          </a:bodyPr>
          <a:lstStyle/>
          <a:p>
            <a:pPr marL="12700">
              <a:lnSpc>
                <a:spcPct val="100000"/>
              </a:lnSpc>
              <a:spcBef>
                <a:spcPts val="125"/>
              </a:spcBef>
            </a:pPr>
            <a:r>
              <a:rPr sz="2400" b="1" spc="-65" dirty="0">
                <a:solidFill>
                  <a:srgbClr val="FF0000"/>
                </a:solidFill>
                <a:latin typeface="Times New Roman"/>
                <a:cs typeface="Times New Roman"/>
              </a:rPr>
              <a:t>I=?</a:t>
            </a:r>
            <a:endParaRPr sz="2400">
              <a:latin typeface="Times New Roman"/>
              <a:cs typeface="Times New Roman"/>
            </a:endParaRPr>
          </a:p>
        </p:txBody>
      </p:sp>
      <p:sp>
        <p:nvSpPr>
          <p:cNvPr id="25" name="object 25"/>
          <p:cNvSpPr txBox="1"/>
          <p:nvPr/>
        </p:nvSpPr>
        <p:spPr>
          <a:xfrm>
            <a:off x="324131" y="1292918"/>
            <a:ext cx="311150" cy="330200"/>
          </a:xfrm>
          <a:prstGeom prst="rect">
            <a:avLst/>
          </a:prstGeom>
        </p:spPr>
        <p:txBody>
          <a:bodyPr vert="horz" wrap="square" lIns="0" tIns="12065" rIns="0" bIns="0" rtlCol="0">
            <a:spAutoFit/>
          </a:bodyPr>
          <a:lstStyle/>
          <a:p>
            <a:pPr marL="12700">
              <a:lnSpc>
                <a:spcPct val="100000"/>
              </a:lnSpc>
              <a:spcBef>
                <a:spcPts val="95"/>
              </a:spcBef>
            </a:pPr>
            <a:r>
              <a:rPr sz="2000" spc="-75" dirty="0">
                <a:latin typeface="Microsoft Sans Serif"/>
                <a:cs typeface="Microsoft Sans Serif"/>
              </a:rPr>
              <a:t>E1</a:t>
            </a:r>
            <a:endParaRPr sz="2000">
              <a:latin typeface="Microsoft Sans Serif"/>
              <a:cs typeface="Microsoft Sans Serif"/>
            </a:endParaRPr>
          </a:p>
        </p:txBody>
      </p:sp>
      <p:sp>
        <p:nvSpPr>
          <p:cNvPr id="26" name="object 26"/>
          <p:cNvSpPr txBox="1"/>
          <p:nvPr/>
        </p:nvSpPr>
        <p:spPr>
          <a:xfrm>
            <a:off x="3983795" y="1263312"/>
            <a:ext cx="155575" cy="330200"/>
          </a:xfrm>
          <a:prstGeom prst="rect">
            <a:avLst/>
          </a:prstGeom>
        </p:spPr>
        <p:txBody>
          <a:bodyPr vert="horz" wrap="square" lIns="0" tIns="12065" rIns="0" bIns="0" rtlCol="0">
            <a:spAutoFit/>
          </a:bodyPr>
          <a:lstStyle/>
          <a:p>
            <a:pPr marL="12700">
              <a:lnSpc>
                <a:spcPct val="100000"/>
              </a:lnSpc>
              <a:spcBef>
                <a:spcPts val="95"/>
              </a:spcBef>
            </a:pPr>
            <a:r>
              <a:rPr sz="2000" spc="-50" dirty="0">
                <a:latin typeface="Microsoft Sans Serif"/>
                <a:cs typeface="Microsoft Sans Serif"/>
              </a:rPr>
              <a:t>2</a:t>
            </a:r>
            <a:endParaRPr sz="2000">
              <a:latin typeface="Microsoft Sans Serif"/>
              <a:cs typeface="Microsoft Sans Serif"/>
            </a:endParaRPr>
          </a:p>
        </p:txBody>
      </p:sp>
      <p:graphicFrame>
        <p:nvGraphicFramePr>
          <p:cNvPr id="27" name="object 27"/>
          <p:cNvGraphicFramePr>
            <a:graphicFrameLocks noGrp="1"/>
          </p:cNvGraphicFramePr>
          <p:nvPr/>
        </p:nvGraphicFramePr>
        <p:xfrm>
          <a:off x="2912212" y="800819"/>
          <a:ext cx="1177925" cy="1443354"/>
        </p:xfrm>
        <a:graphic>
          <a:graphicData uri="http://schemas.openxmlformats.org/drawingml/2006/table">
            <a:tbl>
              <a:tblPr firstRow="1" bandRow="1">
                <a:tableStyleId>{2D5ABB26-0587-4C30-8999-92F81FD0307C}</a:tableStyleId>
              </a:tblPr>
              <a:tblGrid>
                <a:gridCol w="371475">
                  <a:extLst>
                    <a:ext uri="{9D8B030D-6E8A-4147-A177-3AD203B41FA5}">
                      <a16:colId xmlns:a16="http://schemas.microsoft.com/office/drawing/2014/main" val="20000"/>
                    </a:ext>
                  </a:extLst>
                </a:gridCol>
                <a:gridCol w="806450">
                  <a:extLst>
                    <a:ext uri="{9D8B030D-6E8A-4147-A177-3AD203B41FA5}">
                      <a16:colId xmlns:a16="http://schemas.microsoft.com/office/drawing/2014/main" val="20001"/>
                    </a:ext>
                  </a:extLst>
                </a:gridCol>
              </a:tblGrid>
              <a:tr h="211454">
                <a:tc gridSpan="2">
                  <a:txBody>
                    <a:bodyPr/>
                    <a:lstStyle/>
                    <a:p>
                      <a:pPr marR="39370">
                        <a:lnSpc>
                          <a:spcPct val="100000"/>
                        </a:lnSpc>
                      </a:pPr>
                      <a:endParaRPr sz="1200">
                        <a:latin typeface="Times New Roman"/>
                        <a:cs typeface="Times New Roman"/>
                      </a:endParaRPr>
                    </a:p>
                  </a:txBody>
                  <a:tcPr marL="0" marR="0" marT="0" marB="0">
                    <a:lnL w="28575">
                      <a:solidFill>
                        <a:srgbClr val="000000"/>
                      </a:solidFill>
                      <a:prstDash val="solid"/>
                    </a:lnL>
                  </a:tcPr>
                </a:tc>
                <a:tc hMerge="1">
                  <a:txBody>
                    <a:bodyPr/>
                    <a:lstStyle/>
                    <a:p>
                      <a:endParaRPr/>
                    </a:p>
                  </a:txBody>
                  <a:tcPr marL="0" marR="0" marT="0" marB="0"/>
                </a:tc>
                <a:extLst>
                  <a:ext uri="{0D108BD9-81ED-4DB2-BD59-A6C34878D82A}">
                    <a16:rowId xmlns:a16="http://schemas.microsoft.com/office/drawing/2014/main" val="10000"/>
                  </a:ext>
                </a:extLst>
              </a:tr>
              <a:tr h="615950">
                <a:tc rowSpan="2">
                  <a:txBody>
                    <a:bodyPr/>
                    <a:lstStyle/>
                    <a:p>
                      <a:pPr>
                        <a:lnSpc>
                          <a:spcPct val="100000"/>
                        </a:lnSpc>
                        <a:spcBef>
                          <a:spcPts val="1625"/>
                        </a:spcBef>
                      </a:pPr>
                      <a:r>
                        <a:rPr sz="2000" spc="-50" dirty="0">
                          <a:latin typeface="Microsoft Sans Serif"/>
                          <a:cs typeface="Microsoft Sans Serif"/>
                        </a:rPr>
                        <a:t>e</a:t>
                      </a:r>
                      <a:endParaRPr sz="2000">
                        <a:latin typeface="Microsoft Sans Serif"/>
                        <a:cs typeface="Microsoft Sans Serif"/>
                      </a:endParaRPr>
                    </a:p>
                  </a:txBody>
                  <a:tcPr marL="0" marR="0" marT="206375" marB="0">
                    <a:lnR w="28575">
                      <a:solidFill>
                        <a:srgbClr val="000000"/>
                      </a:solidFill>
                      <a:prstDash val="solid"/>
                    </a:lnR>
                    <a:lnB w="28575">
                      <a:solidFill>
                        <a:srgbClr val="000000"/>
                      </a:solidFill>
                      <a:prstDash val="solid"/>
                    </a:lnB>
                  </a:tcPr>
                </a:tc>
                <a:tc>
                  <a:txBody>
                    <a:bodyPr/>
                    <a:lstStyle/>
                    <a:p>
                      <a:pPr marL="482600" marR="39370" algn="ctr">
                        <a:lnSpc>
                          <a:spcPct val="100000"/>
                        </a:lnSpc>
                        <a:spcBef>
                          <a:spcPts val="1965"/>
                        </a:spcBef>
                      </a:pPr>
                      <a:r>
                        <a:rPr sz="2000" spc="-50" dirty="0">
                          <a:latin typeface="Microsoft Sans Serif"/>
                          <a:cs typeface="Microsoft Sans Serif"/>
                        </a:rPr>
                        <a:t>E</a:t>
                      </a:r>
                      <a:endParaRPr sz="2000">
                        <a:latin typeface="Microsoft Sans Serif"/>
                        <a:cs typeface="Microsoft Sans Serif"/>
                      </a:endParaRPr>
                    </a:p>
                  </a:txBody>
                  <a:tcPr marL="0" marR="0" marT="249555" marB="0">
                    <a:lnL w="28575">
                      <a:solidFill>
                        <a:srgbClr val="000000"/>
                      </a:solidFill>
                      <a:prstDash val="solid"/>
                    </a:lnL>
                    <a:lnB w="28575">
                      <a:solidFill>
                        <a:srgbClr val="000000"/>
                      </a:solidFill>
                      <a:prstDash val="solid"/>
                    </a:lnB>
                  </a:tcPr>
                </a:tc>
                <a:extLst>
                  <a:ext uri="{0D108BD9-81ED-4DB2-BD59-A6C34878D82A}">
                    <a16:rowId xmlns:a16="http://schemas.microsoft.com/office/drawing/2014/main" val="10001"/>
                  </a:ext>
                </a:extLst>
              </a:tr>
              <a:tr h="615950">
                <a:tc vMerge="1">
                  <a:txBody>
                    <a:bodyPr/>
                    <a:lstStyle/>
                    <a:p>
                      <a:endParaRPr/>
                    </a:p>
                  </a:txBody>
                  <a:tcPr marL="0" marR="0" marT="206375" marB="0">
                    <a:lnR w="28575">
                      <a:solidFill>
                        <a:srgbClr val="000000"/>
                      </a:solidFill>
                      <a:prstDash val="solid"/>
                    </a:lnR>
                    <a:lnT w="28575">
                      <a:solidFill>
                        <a:srgbClr val="000000"/>
                      </a:solidFill>
                      <a:prstDash val="solid"/>
                    </a:lnT>
                    <a:lnB w="28575">
                      <a:solidFill>
                        <a:srgbClr val="000000"/>
                      </a:solidFill>
                      <a:prstDash val="solid"/>
                    </a:lnB>
                  </a:tcPr>
                </a:tc>
                <a:tc>
                  <a:txBody>
                    <a:bodyPr/>
                    <a:lstStyle/>
                    <a:p>
                      <a:pPr marL="452755" algn="ctr">
                        <a:lnSpc>
                          <a:spcPct val="100000"/>
                        </a:lnSpc>
                        <a:spcBef>
                          <a:spcPts val="260"/>
                        </a:spcBef>
                      </a:pPr>
                      <a:r>
                        <a:rPr sz="2000" dirty="0">
                          <a:latin typeface="Microsoft Sans Serif"/>
                          <a:cs typeface="Microsoft Sans Serif"/>
                        </a:rPr>
                        <a:t>4</a:t>
                      </a:r>
                      <a:r>
                        <a:rPr sz="2000" spc="-130" dirty="0">
                          <a:latin typeface="Microsoft Sans Serif"/>
                          <a:cs typeface="Microsoft Sans Serif"/>
                        </a:rPr>
                        <a:t> </a:t>
                      </a:r>
                      <a:r>
                        <a:rPr sz="2000" spc="-135" dirty="0">
                          <a:latin typeface="Microsoft Sans Serif"/>
                          <a:cs typeface="Microsoft Sans Serif"/>
                        </a:rPr>
                        <a:t>V</a:t>
                      </a:r>
                      <a:endParaRPr sz="2000">
                        <a:latin typeface="Microsoft Sans Serif"/>
                        <a:cs typeface="Microsoft Sans Serif"/>
                      </a:endParaRPr>
                    </a:p>
                  </a:txBody>
                  <a:tcPr marL="0" marR="0" marT="33020" marB="0">
                    <a:lnL w="28575">
                      <a:solidFill>
                        <a:srgbClr val="000000"/>
                      </a:solidFill>
                      <a:prstDash val="solid"/>
                    </a:lnL>
                    <a:lnT w="28575">
                      <a:solidFill>
                        <a:srgbClr val="000000"/>
                      </a:solidFill>
                      <a:prstDash val="solid"/>
                    </a:lnT>
                  </a:tcPr>
                </a:tc>
                <a:extLst>
                  <a:ext uri="{0D108BD9-81ED-4DB2-BD59-A6C34878D82A}">
                    <a16:rowId xmlns:a16="http://schemas.microsoft.com/office/drawing/2014/main" val="10002"/>
                  </a:ext>
                </a:extLst>
              </a:tr>
            </a:tbl>
          </a:graphicData>
        </a:graphic>
      </p:graphicFrame>
      <p:sp>
        <p:nvSpPr>
          <p:cNvPr id="28" name="object 28"/>
          <p:cNvSpPr txBox="1"/>
          <p:nvPr/>
        </p:nvSpPr>
        <p:spPr>
          <a:xfrm>
            <a:off x="268411" y="1729651"/>
            <a:ext cx="505459" cy="330200"/>
          </a:xfrm>
          <a:prstGeom prst="rect">
            <a:avLst/>
          </a:prstGeom>
        </p:spPr>
        <p:txBody>
          <a:bodyPr vert="horz" wrap="square" lIns="0" tIns="12065" rIns="0" bIns="0" rtlCol="0">
            <a:spAutoFit/>
          </a:bodyPr>
          <a:lstStyle/>
          <a:p>
            <a:pPr marL="12700">
              <a:lnSpc>
                <a:spcPct val="100000"/>
              </a:lnSpc>
              <a:spcBef>
                <a:spcPts val="95"/>
              </a:spcBef>
            </a:pPr>
            <a:r>
              <a:rPr sz="2000" spc="-95" dirty="0">
                <a:latin typeface="Microsoft Sans Serif"/>
                <a:cs typeface="Microsoft Sans Serif"/>
              </a:rPr>
              <a:t>20</a:t>
            </a:r>
            <a:r>
              <a:rPr sz="2000" spc="-40" dirty="0">
                <a:latin typeface="Microsoft Sans Serif"/>
                <a:cs typeface="Microsoft Sans Serif"/>
              </a:rPr>
              <a:t> </a:t>
            </a:r>
            <a:r>
              <a:rPr sz="2000" spc="-50" dirty="0">
                <a:latin typeface="Microsoft Sans Serif"/>
                <a:cs typeface="Microsoft Sans Serif"/>
              </a:rPr>
              <a:t>V</a:t>
            </a:r>
            <a:endParaRPr sz="2000">
              <a:latin typeface="Microsoft Sans Serif"/>
              <a:cs typeface="Microsoft Sans Serif"/>
            </a:endParaRPr>
          </a:p>
        </p:txBody>
      </p:sp>
      <p:sp>
        <p:nvSpPr>
          <p:cNvPr id="29" name="object 29"/>
          <p:cNvSpPr txBox="1">
            <a:spLocks noGrp="1"/>
          </p:cNvSpPr>
          <p:nvPr>
            <p:ph type="title"/>
          </p:nvPr>
        </p:nvSpPr>
        <p:spPr>
          <a:xfrm>
            <a:off x="231749" y="136016"/>
            <a:ext cx="8441690" cy="482600"/>
          </a:xfrm>
          <a:prstGeom prst="rect">
            <a:avLst/>
          </a:prstGeom>
        </p:spPr>
        <p:txBody>
          <a:bodyPr vert="horz" wrap="square" lIns="0" tIns="12700" rIns="0" bIns="0" rtlCol="0">
            <a:spAutoFit/>
          </a:bodyPr>
          <a:lstStyle/>
          <a:p>
            <a:pPr marL="12700">
              <a:lnSpc>
                <a:spcPct val="100000"/>
              </a:lnSpc>
              <a:spcBef>
                <a:spcPts val="100"/>
              </a:spcBef>
            </a:pPr>
            <a:r>
              <a:rPr sz="3000" b="1" dirty="0">
                <a:latin typeface="Times New Roman"/>
                <a:cs typeface="Times New Roman"/>
              </a:rPr>
              <a:t>Örnek:</a:t>
            </a:r>
            <a:r>
              <a:rPr sz="3000" b="1" spc="-65" dirty="0">
                <a:latin typeface="Times New Roman"/>
                <a:cs typeface="Times New Roman"/>
              </a:rPr>
              <a:t> </a:t>
            </a:r>
            <a:r>
              <a:rPr sz="3000" b="1" dirty="0">
                <a:solidFill>
                  <a:srgbClr val="000000"/>
                </a:solidFill>
                <a:latin typeface="Times New Roman"/>
                <a:cs typeface="Times New Roman"/>
              </a:rPr>
              <a:t>Şekildeki</a:t>
            </a:r>
            <a:r>
              <a:rPr sz="3000" b="1" spc="-70" dirty="0">
                <a:solidFill>
                  <a:srgbClr val="000000"/>
                </a:solidFill>
                <a:latin typeface="Times New Roman"/>
                <a:cs typeface="Times New Roman"/>
              </a:rPr>
              <a:t> </a:t>
            </a:r>
            <a:r>
              <a:rPr sz="3000" b="1" dirty="0">
                <a:solidFill>
                  <a:srgbClr val="000000"/>
                </a:solidFill>
                <a:latin typeface="Times New Roman"/>
                <a:cs typeface="Times New Roman"/>
              </a:rPr>
              <a:t>devreden</a:t>
            </a:r>
            <a:r>
              <a:rPr sz="3000" b="1" spc="-80" dirty="0">
                <a:solidFill>
                  <a:srgbClr val="000000"/>
                </a:solidFill>
                <a:latin typeface="Times New Roman"/>
                <a:cs typeface="Times New Roman"/>
              </a:rPr>
              <a:t> </a:t>
            </a:r>
            <a:r>
              <a:rPr sz="3000" b="1" dirty="0">
                <a:solidFill>
                  <a:srgbClr val="000000"/>
                </a:solidFill>
                <a:latin typeface="Times New Roman"/>
                <a:cs typeface="Times New Roman"/>
              </a:rPr>
              <a:t>akan</a:t>
            </a:r>
            <a:r>
              <a:rPr sz="3000" b="1" spc="-80" dirty="0">
                <a:solidFill>
                  <a:srgbClr val="000000"/>
                </a:solidFill>
                <a:latin typeface="Times New Roman"/>
                <a:cs typeface="Times New Roman"/>
              </a:rPr>
              <a:t> </a:t>
            </a:r>
            <a:r>
              <a:rPr sz="3000" b="1" dirty="0">
                <a:solidFill>
                  <a:srgbClr val="000000"/>
                </a:solidFill>
                <a:latin typeface="Times New Roman"/>
                <a:cs typeface="Times New Roman"/>
              </a:rPr>
              <a:t>I’akımını</a:t>
            </a:r>
            <a:r>
              <a:rPr sz="3000" b="1" spc="-65" dirty="0">
                <a:solidFill>
                  <a:srgbClr val="000000"/>
                </a:solidFill>
                <a:latin typeface="Times New Roman"/>
                <a:cs typeface="Times New Roman"/>
              </a:rPr>
              <a:t> </a:t>
            </a:r>
            <a:r>
              <a:rPr sz="3000" b="1" spc="-10" dirty="0">
                <a:solidFill>
                  <a:srgbClr val="000000"/>
                </a:solidFill>
                <a:latin typeface="Times New Roman"/>
                <a:cs typeface="Times New Roman"/>
              </a:rPr>
              <a:t>bulunuz.</a:t>
            </a:r>
            <a:endParaRPr sz="3000">
              <a:latin typeface="Times New Roman"/>
              <a:cs typeface="Times New Roman"/>
            </a:endParaRPr>
          </a:p>
        </p:txBody>
      </p:sp>
      <p:grpSp>
        <p:nvGrpSpPr>
          <p:cNvPr id="30" name="object 30"/>
          <p:cNvGrpSpPr/>
          <p:nvPr/>
        </p:nvGrpSpPr>
        <p:grpSpPr>
          <a:xfrm>
            <a:off x="5009079" y="1126540"/>
            <a:ext cx="2631440" cy="2159635"/>
            <a:chOff x="5009079" y="1126540"/>
            <a:chExt cx="2631440" cy="2159635"/>
          </a:xfrm>
        </p:grpSpPr>
        <p:sp>
          <p:nvSpPr>
            <p:cNvPr id="31" name="object 31"/>
            <p:cNvSpPr/>
            <p:nvPr/>
          </p:nvSpPr>
          <p:spPr>
            <a:xfrm>
              <a:off x="5021144" y="1137652"/>
              <a:ext cx="2607310" cy="2136775"/>
            </a:xfrm>
            <a:custGeom>
              <a:avLst/>
              <a:gdLst/>
              <a:ahLst/>
              <a:cxnLst/>
              <a:rect l="l" t="t" r="r" b="b"/>
              <a:pathLst>
                <a:path w="2607309" h="2136775">
                  <a:moveTo>
                    <a:pt x="322210" y="542033"/>
                  </a:moveTo>
                  <a:lnTo>
                    <a:pt x="0" y="542033"/>
                  </a:lnTo>
                  <a:lnTo>
                    <a:pt x="0" y="1243488"/>
                  </a:lnTo>
                </a:path>
                <a:path w="2607309" h="2136775">
                  <a:moveTo>
                    <a:pt x="0" y="1785522"/>
                  </a:moveTo>
                  <a:lnTo>
                    <a:pt x="0" y="2136250"/>
                  </a:lnTo>
                  <a:lnTo>
                    <a:pt x="2606978" y="2136250"/>
                  </a:lnTo>
                  <a:lnTo>
                    <a:pt x="2606978" y="1785522"/>
                  </a:lnTo>
                </a:path>
                <a:path w="2607309" h="2136775">
                  <a:moveTo>
                    <a:pt x="1464594" y="0"/>
                  </a:moveTo>
                  <a:lnTo>
                    <a:pt x="1288843" y="0"/>
                  </a:lnTo>
                  <a:lnTo>
                    <a:pt x="1288843" y="542033"/>
                  </a:lnTo>
                </a:path>
                <a:path w="2607309" h="2136775">
                  <a:moveTo>
                    <a:pt x="1142383" y="542033"/>
                  </a:moveTo>
                  <a:lnTo>
                    <a:pt x="1288843" y="542033"/>
                  </a:lnTo>
                </a:path>
                <a:path w="2607309" h="2136775">
                  <a:moveTo>
                    <a:pt x="1464594" y="1052182"/>
                  </a:moveTo>
                  <a:lnTo>
                    <a:pt x="1288843" y="1052182"/>
                  </a:lnTo>
                  <a:lnTo>
                    <a:pt x="1288843" y="542033"/>
                  </a:lnTo>
                </a:path>
                <a:path w="2607309" h="2136775">
                  <a:moveTo>
                    <a:pt x="1962556" y="0"/>
                  </a:moveTo>
                  <a:lnTo>
                    <a:pt x="2109016" y="0"/>
                  </a:lnTo>
                  <a:lnTo>
                    <a:pt x="2109016" y="542033"/>
                  </a:lnTo>
                </a:path>
                <a:path w="2607309" h="2136775">
                  <a:moveTo>
                    <a:pt x="2606978" y="1243488"/>
                  </a:moveTo>
                  <a:lnTo>
                    <a:pt x="2606978" y="542033"/>
                  </a:lnTo>
                  <a:lnTo>
                    <a:pt x="2109016" y="542033"/>
                  </a:lnTo>
                </a:path>
                <a:path w="2607309" h="2136775">
                  <a:moveTo>
                    <a:pt x="1962556" y="1052182"/>
                  </a:moveTo>
                  <a:lnTo>
                    <a:pt x="2109016" y="1052182"/>
                  </a:lnTo>
                  <a:lnTo>
                    <a:pt x="2109016" y="542033"/>
                  </a:lnTo>
                </a:path>
              </a:pathLst>
            </a:custGeom>
            <a:ln w="22836">
              <a:solidFill>
                <a:srgbClr val="000000"/>
              </a:solidFill>
            </a:ln>
          </p:spPr>
          <p:txBody>
            <a:bodyPr wrap="square" lIns="0" tIns="0" rIns="0" bIns="0" rtlCol="0"/>
            <a:lstStyle/>
            <a:p>
              <a:endParaRPr/>
            </a:p>
          </p:txBody>
        </p:sp>
        <p:sp>
          <p:nvSpPr>
            <p:cNvPr id="32" name="object 32"/>
            <p:cNvSpPr/>
            <p:nvPr/>
          </p:nvSpPr>
          <p:spPr>
            <a:xfrm>
              <a:off x="5489814" y="1584033"/>
              <a:ext cx="498475" cy="160020"/>
            </a:xfrm>
            <a:custGeom>
              <a:avLst/>
              <a:gdLst/>
              <a:ahLst/>
              <a:cxnLst/>
              <a:rect l="l" t="t" r="r" b="b"/>
              <a:pathLst>
                <a:path w="498475" h="160019">
                  <a:moveTo>
                    <a:pt x="497962" y="0"/>
                  </a:moveTo>
                  <a:lnTo>
                    <a:pt x="0" y="0"/>
                  </a:lnTo>
                  <a:lnTo>
                    <a:pt x="0" y="159421"/>
                  </a:lnTo>
                  <a:lnTo>
                    <a:pt x="497962" y="159421"/>
                  </a:lnTo>
                  <a:lnTo>
                    <a:pt x="497962" y="0"/>
                  </a:lnTo>
                  <a:close/>
                </a:path>
              </a:pathLst>
            </a:custGeom>
            <a:solidFill>
              <a:srgbClr val="82B4E0"/>
            </a:solidFill>
          </p:spPr>
          <p:txBody>
            <a:bodyPr wrap="square" lIns="0" tIns="0" rIns="0" bIns="0" rtlCol="0"/>
            <a:lstStyle/>
            <a:p>
              <a:endParaRPr/>
            </a:p>
          </p:txBody>
        </p:sp>
        <p:sp>
          <p:nvSpPr>
            <p:cNvPr id="33" name="object 33"/>
            <p:cNvSpPr/>
            <p:nvPr/>
          </p:nvSpPr>
          <p:spPr>
            <a:xfrm>
              <a:off x="5343354" y="1584033"/>
              <a:ext cx="820419" cy="160020"/>
            </a:xfrm>
            <a:custGeom>
              <a:avLst/>
              <a:gdLst/>
              <a:ahLst/>
              <a:cxnLst/>
              <a:rect l="l" t="t" r="r" b="b"/>
              <a:pathLst>
                <a:path w="820420" h="160019">
                  <a:moveTo>
                    <a:pt x="146459" y="159421"/>
                  </a:moveTo>
                  <a:lnTo>
                    <a:pt x="644421" y="159421"/>
                  </a:lnTo>
                  <a:lnTo>
                    <a:pt x="644421" y="0"/>
                  </a:lnTo>
                  <a:lnTo>
                    <a:pt x="146459" y="0"/>
                  </a:lnTo>
                  <a:lnTo>
                    <a:pt x="146459" y="159421"/>
                  </a:lnTo>
                  <a:close/>
                </a:path>
                <a:path w="820420" h="160019">
                  <a:moveTo>
                    <a:pt x="0" y="95652"/>
                  </a:moveTo>
                  <a:lnTo>
                    <a:pt x="146459" y="95652"/>
                  </a:lnTo>
                </a:path>
                <a:path w="820420" h="160019">
                  <a:moveTo>
                    <a:pt x="820173" y="95652"/>
                  </a:moveTo>
                  <a:lnTo>
                    <a:pt x="644421" y="95652"/>
                  </a:lnTo>
                </a:path>
              </a:pathLst>
            </a:custGeom>
            <a:ln w="22836">
              <a:solidFill>
                <a:srgbClr val="000000"/>
              </a:solidFill>
            </a:ln>
          </p:spPr>
          <p:txBody>
            <a:bodyPr wrap="square" lIns="0" tIns="0" rIns="0" bIns="0" rtlCol="0"/>
            <a:lstStyle/>
            <a:p>
              <a:endParaRPr/>
            </a:p>
          </p:txBody>
        </p:sp>
      </p:grpSp>
      <p:sp>
        <p:nvSpPr>
          <p:cNvPr id="34" name="object 34"/>
          <p:cNvSpPr txBox="1"/>
          <p:nvPr/>
        </p:nvSpPr>
        <p:spPr>
          <a:xfrm>
            <a:off x="5495744" y="1761835"/>
            <a:ext cx="508000" cy="332105"/>
          </a:xfrm>
          <a:prstGeom prst="rect">
            <a:avLst/>
          </a:prstGeom>
        </p:spPr>
        <p:txBody>
          <a:bodyPr vert="horz" wrap="square" lIns="0" tIns="13335" rIns="0" bIns="0" rtlCol="0">
            <a:spAutoFit/>
          </a:bodyPr>
          <a:lstStyle/>
          <a:p>
            <a:pPr marL="12700">
              <a:lnSpc>
                <a:spcPct val="100000"/>
              </a:lnSpc>
              <a:spcBef>
                <a:spcPts val="105"/>
              </a:spcBef>
            </a:pPr>
            <a:r>
              <a:rPr sz="2000" spc="-75" dirty="0">
                <a:latin typeface="Microsoft Sans Serif"/>
                <a:cs typeface="Microsoft Sans Serif"/>
              </a:rPr>
              <a:t>2.2K</a:t>
            </a:r>
            <a:endParaRPr sz="2000">
              <a:latin typeface="Microsoft Sans Serif"/>
              <a:cs typeface="Microsoft Sans Serif"/>
            </a:endParaRPr>
          </a:p>
        </p:txBody>
      </p:sp>
      <p:grpSp>
        <p:nvGrpSpPr>
          <p:cNvPr id="35" name="object 35"/>
          <p:cNvGrpSpPr/>
          <p:nvPr/>
        </p:nvGrpSpPr>
        <p:grpSpPr>
          <a:xfrm>
            <a:off x="6473673" y="935234"/>
            <a:ext cx="522605" cy="373380"/>
            <a:chOff x="6473673" y="935234"/>
            <a:chExt cx="522605" cy="373380"/>
          </a:xfrm>
        </p:grpSpPr>
        <p:sp>
          <p:nvSpPr>
            <p:cNvPr id="36" name="object 36"/>
            <p:cNvSpPr/>
            <p:nvPr/>
          </p:nvSpPr>
          <p:spPr>
            <a:xfrm>
              <a:off x="6661490" y="946346"/>
              <a:ext cx="146685" cy="351155"/>
            </a:xfrm>
            <a:custGeom>
              <a:avLst/>
              <a:gdLst/>
              <a:ahLst/>
              <a:cxnLst/>
              <a:rect l="l" t="t" r="r" b="b"/>
              <a:pathLst>
                <a:path w="146684" h="351155">
                  <a:moveTo>
                    <a:pt x="0" y="0"/>
                  </a:moveTo>
                  <a:lnTo>
                    <a:pt x="0" y="350727"/>
                  </a:lnTo>
                  <a:lnTo>
                    <a:pt x="146459" y="191305"/>
                  </a:lnTo>
                  <a:lnTo>
                    <a:pt x="0" y="0"/>
                  </a:lnTo>
                  <a:close/>
                </a:path>
              </a:pathLst>
            </a:custGeom>
            <a:solidFill>
              <a:srgbClr val="82B4E0"/>
            </a:solidFill>
          </p:spPr>
          <p:txBody>
            <a:bodyPr wrap="square" lIns="0" tIns="0" rIns="0" bIns="0" rtlCol="0"/>
            <a:lstStyle/>
            <a:p>
              <a:endParaRPr/>
            </a:p>
          </p:txBody>
        </p:sp>
        <p:sp>
          <p:nvSpPr>
            <p:cNvPr id="37" name="object 37"/>
            <p:cNvSpPr/>
            <p:nvPr/>
          </p:nvSpPr>
          <p:spPr>
            <a:xfrm>
              <a:off x="6485738" y="946346"/>
              <a:ext cx="498475" cy="351155"/>
            </a:xfrm>
            <a:custGeom>
              <a:avLst/>
              <a:gdLst/>
              <a:ahLst/>
              <a:cxnLst/>
              <a:rect l="l" t="t" r="r" b="b"/>
              <a:pathLst>
                <a:path w="498475" h="351155">
                  <a:moveTo>
                    <a:pt x="175751" y="0"/>
                  </a:moveTo>
                  <a:lnTo>
                    <a:pt x="175751" y="350727"/>
                  </a:lnTo>
                  <a:lnTo>
                    <a:pt x="322210" y="191305"/>
                  </a:lnTo>
                  <a:lnTo>
                    <a:pt x="175751" y="0"/>
                  </a:lnTo>
                  <a:close/>
                </a:path>
                <a:path w="498475" h="351155">
                  <a:moveTo>
                    <a:pt x="322210" y="0"/>
                  </a:moveTo>
                  <a:lnTo>
                    <a:pt x="322210" y="350727"/>
                  </a:lnTo>
                </a:path>
                <a:path w="498475" h="351155">
                  <a:moveTo>
                    <a:pt x="0" y="191305"/>
                  </a:moveTo>
                  <a:lnTo>
                    <a:pt x="175751" y="191305"/>
                  </a:lnTo>
                </a:path>
                <a:path w="498475" h="351155">
                  <a:moveTo>
                    <a:pt x="497962" y="191305"/>
                  </a:moveTo>
                  <a:lnTo>
                    <a:pt x="322210" y="191305"/>
                  </a:lnTo>
                </a:path>
              </a:pathLst>
            </a:custGeom>
            <a:ln w="22836">
              <a:solidFill>
                <a:srgbClr val="000000"/>
              </a:solidFill>
            </a:ln>
          </p:spPr>
          <p:txBody>
            <a:bodyPr wrap="square" lIns="0" tIns="0" rIns="0" bIns="0" rtlCol="0"/>
            <a:lstStyle/>
            <a:p>
              <a:endParaRPr/>
            </a:p>
          </p:txBody>
        </p:sp>
      </p:grpSp>
      <p:sp>
        <p:nvSpPr>
          <p:cNvPr id="38" name="object 38"/>
          <p:cNvSpPr txBox="1"/>
          <p:nvPr/>
        </p:nvSpPr>
        <p:spPr>
          <a:xfrm>
            <a:off x="6589581" y="1256718"/>
            <a:ext cx="295275" cy="290195"/>
          </a:xfrm>
          <a:prstGeom prst="rect">
            <a:avLst/>
          </a:prstGeom>
        </p:spPr>
        <p:txBody>
          <a:bodyPr vert="horz" wrap="square" lIns="0" tIns="16510" rIns="0" bIns="0" rtlCol="0">
            <a:spAutoFit/>
          </a:bodyPr>
          <a:lstStyle/>
          <a:p>
            <a:pPr marL="12700">
              <a:lnSpc>
                <a:spcPct val="100000"/>
              </a:lnSpc>
              <a:spcBef>
                <a:spcPts val="130"/>
              </a:spcBef>
            </a:pPr>
            <a:r>
              <a:rPr sz="1700" spc="-50" dirty="0">
                <a:latin typeface="Microsoft Sans Serif"/>
                <a:cs typeface="Microsoft Sans Serif"/>
              </a:rPr>
              <a:t>Ge</a:t>
            </a:r>
            <a:endParaRPr sz="1700">
              <a:latin typeface="Microsoft Sans Serif"/>
              <a:cs typeface="Microsoft Sans Serif"/>
            </a:endParaRPr>
          </a:p>
        </p:txBody>
      </p:sp>
      <p:grpSp>
        <p:nvGrpSpPr>
          <p:cNvPr id="39" name="object 39"/>
          <p:cNvGrpSpPr/>
          <p:nvPr/>
        </p:nvGrpSpPr>
        <p:grpSpPr>
          <a:xfrm>
            <a:off x="4745452" y="1620058"/>
            <a:ext cx="3158490" cy="1314450"/>
            <a:chOff x="4745452" y="1620058"/>
            <a:chExt cx="3158490" cy="1314450"/>
          </a:xfrm>
        </p:grpSpPr>
        <p:sp>
          <p:nvSpPr>
            <p:cNvPr id="40" name="object 40"/>
            <p:cNvSpPr/>
            <p:nvPr/>
          </p:nvSpPr>
          <p:spPr>
            <a:xfrm>
              <a:off x="4757517" y="2381141"/>
              <a:ext cx="3134360" cy="542290"/>
            </a:xfrm>
            <a:custGeom>
              <a:avLst/>
              <a:gdLst/>
              <a:ahLst/>
              <a:cxnLst/>
              <a:rect l="l" t="t" r="r" b="b"/>
              <a:pathLst>
                <a:path w="3134359" h="542289">
                  <a:moveTo>
                    <a:pt x="497962" y="191305"/>
                  </a:moveTo>
                  <a:lnTo>
                    <a:pt x="0" y="191305"/>
                  </a:lnTo>
                </a:path>
                <a:path w="3134359" h="542289">
                  <a:moveTo>
                    <a:pt x="322210" y="255074"/>
                  </a:moveTo>
                  <a:lnTo>
                    <a:pt x="175751" y="255074"/>
                  </a:lnTo>
                </a:path>
                <a:path w="3134359" h="542289">
                  <a:moveTo>
                    <a:pt x="263627" y="255074"/>
                  </a:moveTo>
                  <a:lnTo>
                    <a:pt x="263627" y="350727"/>
                  </a:lnTo>
                </a:path>
                <a:path w="3134359" h="542289">
                  <a:moveTo>
                    <a:pt x="263627" y="0"/>
                  </a:moveTo>
                  <a:lnTo>
                    <a:pt x="263627" y="191305"/>
                  </a:lnTo>
                </a:path>
                <a:path w="3134359" h="542289">
                  <a:moveTo>
                    <a:pt x="263627" y="542033"/>
                  </a:moveTo>
                  <a:lnTo>
                    <a:pt x="263627" y="350727"/>
                  </a:lnTo>
                </a:path>
                <a:path w="3134359" h="542289">
                  <a:moveTo>
                    <a:pt x="3134232" y="191305"/>
                  </a:moveTo>
                  <a:lnTo>
                    <a:pt x="2636270" y="191305"/>
                  </a:lnTo>
                </a:path>
                <a:path w="3134359" h="542289">
                  <a:moveTo>
                    <a:pt x="2958481" y="255074"/>
                  </a:moveTo>
                  <a:lnTo>
                    <a:pt x="2782729" y="255074"/>
                  </a:lnTo>
                </a:path>
                <a:path w="3134359" h="542289">
                  <a:moveTo>
                    <a:pt x="2870605" y="255074"/>
                  </a:moveTo>
                  <a:lnTo>
                    <a:pt x="2870605" y="350727"/>
                  </a:lnTo>
                </a:path>
                <a:path w="3134359" h="542289">
                  <a:moveTo>
                    <a:pt x="2870605" y="0"/>
                  </a:moveTo>
                  <a:lnTo>
                    <a:pt x="2870605" y="191305"/>
                  </a:lnTo>
                </a:path>
                <a:path w="3134359" h="542289">
                  <a:moveTo>
                    <a:pt x="2870605" y="542033"/>
                  </a:moveTo>
                  <a:lnTo>
                    <a:pt x="2870605" y="350727"/>
                  </a:lnTo>
                </a:path>
              </a:pathLst>
            </a:custGeom>
            <a:ln w="22836">
              <a:solidFill>
                <a:srgbClr val="000000"/>
              </a:solidFill>
            </a:ln>
          </p:spPr>
          <p:txBody>
            <a:bodyPr wrap="square" lIns="0" tIns="0" rIns="0" bIns="0" rtlCol="0"/>
            <a:lstStyle/>
            <a:p>
              <a:endParaRPr/>
            </a:p>
          </p:txBody>
        </p:sp>
        <p:pic>
          <p:nvPicPr>
            <p:cNvPr id="41" name="object 41"/>
            <p:cNvPicPr/>
            <p:nvPr/>
          </p:nvPicPr>
          <p:blipFill>
            <a:blip r:embed="rId6" cstate="print"/>
            <a:stretch>
              <a:fillRect/>
            </a:stretch>
          </p:blipFill>
          <p:spPr>
            <a:xfrm>
              <a:off x="6442685" y="2155673"/>
              <a:ext cx="88450" cy="94257"/>
            </a:xfrm>
            <a:prstGeom prst="rect">
              <a:avLst/>
            </a:prstGeom>
          </p:spPr>
        </p:pic>
        <p:pic>
          <p:nvPicPr>
            <p:cNvPr id="42" name="object 42"/>
            <p:cNvPicPr/>
            <p:nvPr/>
          </p:nvPicPr>
          <p:blipFill>
            <a:blip r:embed="rId7" cstate="print"/>
            <a:stretch>
              <a:fillRect/>
            </a:stretch>
          </p:blipFill>
          <p:spPr>
            <a:xfrm>
              <a:off x="6934711" y="2155673"/>
              <a:ext cx="88450" cy="94257"/>
            </a:xfrm>
            <a:prstGeom prst="rect">
              <a:avLst/>
            </a:prstGeom>
          </p:spPr>
        </p:pic>
        <p:pic>
          <p:nvPicPr>
            <p:cNvPr id="43" name="object 43"/>
            <p:cNvPicPr/>
            <p:nvPr/>
          </p:nvPicPr>
          <p:blipFill>
            <a:blip r:embed="rId8" cstate="print"/>
            <a:stretch>
              <a:fillRect/>
            </a:stretch>
          </p:blipFill>
          <p:spPr>
            <a:xfrm>
              <a:off x="6278650" y="1620058"/>
              <a:ext cx="88450" cy="94257"/>
            </a:xfrm>
            <a:prstGeom prst="rect">
              <a:avLst/>
            </a:prstGeom>
          </p:spPr>
        </p:pic>
        <p:pic>
          <p:nvPicPr>
            <p:cNvPr id="44" name="object 44"/>
            <p:cNvPicPr/>
            <p:nvPr/>
          </p:nvPicPr>
          <p:blipFill>
            <a:blip r:embed="rId9" cstate="print"/>
            <a:stretch>
              <a:fillRect/>
            </a:stretch>
          </p:blipFill>
          <p:spPr>
            <a:xfrm>
              <a:off x="7098745" y="1620058"/>
              <a:ext cx="88450" cy="94257"/>
            </a:xfrm>
            <a:prstGeom prst="rect">
              <a:avLst/>
            </a:prstGeom>
          </p:spPr>
        </p:pic>
      </p:grpSp>
      <p:sp>
        <p:nvSpPr>
          <p:cNvPr id="45" name="object 45"/>
          <p:cNvSpPr txBox="1"/>
          <p:nvPr/>
        </p:nvSpPr>
        <p:spPr>
          <a:xfrm>
            <a:off x="7726146" y="2660633"/>
            <a:ext cx="377190" cy="332105"/>
          </a:xfrm>
          <a:prstGeom prst="rect">
            <a:avLst/>
          </a:prstGeom>
        </p:spPr>
        <p:txBody>
          <a:bodyPr vert="horz" wrap="square" lIns="0" tIns="13335" rIns="0" bIns="0" rtlCol="0">
            <a:spAutoFit/>
          </a:bodyPr>
          <a:lstStyle/>
          <a:p>
            <a:pPr marL="12700">
              <a:lnSpc>
                <a:spcPct val="100000"/>
              </a:lnSpc>
              <a:spcBef>
                <a:spcPts val="105"/>
              </a:spcBef>
            </a:pPr>
            <a:r>
              <a:rPr sz="2000" dirty="0">
                <a:latin typeface="Microsoft Sans Serif"/>
                <a:cs typeface="Microsoft Sans Serif"/>
              </a:rPr>
              <a:t>4</a:t>
            </a:r>
            <a:r>
              <a:rPr sz="2000" spc="-110" dirty="0">
                <a:latin typeface="Microsoft Sans Serif"/>
                <a:cs typeface="Microsoft Sans Serif"/>
              </a:rPr>
              <a:t> </a:t>
            </a:r>
            <a:r>
              <a:rPr sz="2000" spc="-65" dirty="0">
                <a:latin typeface="Microsoft Sans Serif"/>
                <a:cs typeface="Microsoft Sans Serif"/>
              </a:rPr>
              <a:t>V</a:t>
            </a:r>
            <a:endParaRPr sz="2000">
              <a:latin typeface="Microsoft Sans Serif"/>
              <a:cs typeface="Microsoft Sans Serif"/>
            </a:endParaRPr>
          </a:p>
        </p:txBody>
      </p:sp>
      <p:sp>
        <p:nvSpPr>
          <p:cNvPr id="46" name="object 46"/>
          <p:cNvSpPr txBox="1"/>
          <p:nvPr/>
        </p:nvSpPr>
        <p:spPr>
          <a:xfrm>
            <a:off x="6490067" y="2182964"/>
            <a:ext cx="494665" cy="561340"/>
          </a:xfrm>
          <a:prstGeom prst="rect">
            <a:avLst/>
          </a:prstGeom>
        </p:spPr>
        <p:txBody>
          <a:bodyPr vert="horz" wrap="square" lIns="0" tIns="88900" rIns="0" bIns="0" rtlCol="0">
            <a:spAutoFit/>
          </a:bodyPr>
          <a:lstStyle/>
          <a:p>
            <a:pPr marL="12700" marR="5080" indent="52069">
              <a:lnSpc>
                <a:spcPct val="75300"/>
              </a:lnSpc>
              <a:spcBef>
                <a:spcPts val="700"/>
              </a:spcBef>
            </a:pPr>
            <a:r>
              <a:rPr sz="2000" spc="-145" dirty="0">
                <a:latin typeface="Microsoft Sans Serif"/>
                <a:cs typeface="Microsoft Sans Serif"/>
              </a:rPr>
              <a:t>Açık </a:t>
            </a:r>
            <a:r>
              <a:rPr sz="2000" spc="-280" dirty="0">
                <a:latin typeface="Microsoft Sans Serif"/>
                <a:cs typeface="Microsoft Sans Serif"/>
              </a:rPr>
              <a:t>devre</a:t>
            </a:r>
            <a:endParaRPr sz="2000">
              <a:latin typeface="Microsoft Sans Serif"/>
              <a:cs typeface="Microsoft Sans Serif"/>
            </a:endParaRPr>
          </a:p>
        </p:txBody>
      </p:sp>
      <p:sp>
        <p:nvSpPr>
          <p:cNvPr id="47" name="object 47"/>
          <p:cNvSpPr txBox="1"/>
          <p:nvPr/>
        </p:nvSpPr>
        <p:spPr>
          <a:xfrm>
            <a:off x="6634574" y="1938618"/>
            <a:ext cx="205740" cy="290195"/>
          </a:xfrm>
          <a:prstGeom prst="rect">
            <a:avLst/>
          </a:prstGeom>
        </p:spPr>
        <p:txBody>
          <a:bodyPr vert="horz" wrap="square" lIns="0" tIns="16510" rIns="0" bIns="0" rtlCol="0">
            <a:spAutoFit/>
          </a:bodyPr>
          <a:lstStyle/>
          <a:p>
            <a:pPr marL="12700">
              <a:lnSpc>
                <a:spcPct val="100000"/>
              </a:lnSpc>
              <a:spcBef>
                <a:spcPts val="130"/>
              </a:spcBef>
            </a:pPr>
            <a:r>
              <a:rPr sz="1700" spc="-35" dirty="0">
                <a:latin typeface="Microsoft Sans Serif"/>
                <a:cs typeface="Microsoft Sans Serif"/>
              </a:rPr>
              <a:t>Si</a:t>
            </a:r>
            <a:endParaRPr sz="1700">
              <a:latin typeface="Microsoft Sans Serif"/>
              <a:cs typeface="Microsoft Sans Serif"/>
            </a:endParaRPr>
          </a:p>
        </p:txBody>
      </p:sp>
      <p:grpSp>
        <p:nvGrpSpPr>
          <p:cNvPr id="48" name="object 48"/>
          <p:cNvGrpSpPr/>
          <p:nvPr/>
        </p:nvGrpSpPr>
        <p:grpSpPr>
          <a:xfrm>
            <a:off x="4864644" y="1424611"/>
            <a:ext cx="508000" cy="711835"/>
            <a:chOff x="4864644" y="1424611"/>
            <a:chExt cx="508000" cy="711835"/>
          </a:xfrm>
        </p:grpSpPr>
        <p:sp>
          <p:nvSpPr>
            <p:cNvPr id="49" name="object 49"/>
            <p:cNvSpPr/>
            <p:nvPr/>
          </p:nvSpPr>
          <p:spPr>
            <a:xfrm>
              <a:off x="4874684" y="1520264"/>
              <a:ext cx="381000" cy="606425"/>
            </a:xfrm>
            <a:custGeom>
              <a:avLst/>
              <a:gdLst/>
              <a:ahLst/>
              <a:cxnLst/>
              <a:rect l="l" t="t" r="r" b="b"/>
              <a:pathLst>
                <a:path w="381000" h="606425">
                  <a:moveTo>
                    <a:pt x="0" y="605802"/>
                  </a:moveTo>
                  <a:lnTo>
                    <a:pt x="0" y="0"/>
                  </a:lnTo>
                  <a:lnTo>
                    <a:pt x="380794" y="0"/>
                  </a:lnTo>
                </a:path>
              </a:pathLst>
            </a:custGeom>
            <a:ln w="20017">
              <a:solidFill>
                <a:srgbClr val="FF0000"/>
              </a:solidFill>
            </a:ln>
          </p:spPr>
          <p:txBody>
            <a:bodyPr wrap="square" lIns="0" tIns="0" rIns="0" bIns="0" rtlCol="0"/>
            <a:lstStyle/>
            <a:p>
              <a:endParaRPr/>
            </a:p>
          </p:txBody>
        </p:sp>
        <p:pic>
          <p:nvPicPr>
            <p:cNvPr id="50" name="object 50"/>
            <p:cNvPicPr/>
            <p:nvPr/>
          </p:nvPicPr>
          <p:blipFill>
            <a:blip r:embed="rId10" cstate="print"/>
            <a:stretch>
              <a:fillRect/>
            </a:stretch>
          </p:blipFill>
          <p:spPr>
            <a:xfrm>
              <a:off x="5216852" y="1424611"/>
              <a:ext cx="155793" cy="172472"/>
            </a:xfrm>
            <a:prstGeom prst="rect">
              <a:avLst/>
            </a:prstGeom>
          </p:spPr>
        </p:pic>
      </p:grpSp>
      <p:sp>
        <p:nvSpPr>
          <p:cNvPr id="51" name="object 51"/>
          <p:cNvSpPr txBox="1"/>
          <p:nvPr/>
        </p:nvSpPr>
        <p:spPr>
          <a:xfrm>
            <a:off x="4961694" y="1034532"/>
            <a:ext cx="481330" cy="433705"/>
          </a:xfrm>
          <a:prstGeom prst="rect">
            <a:avLst/>
          </a:prstGeom>
        </p:spPr>
        <p:txBody>
          <a:bodyPr vert="horz" wrap="square" lIns="0" tIns="15875" rIns="0" bIns="0" rtlCol="0">
            <a:spAutoFit/>
          </a:bodyPr>
          <a:lstStyle/>
          <a:p>
            <a:pPr marL="12700">
              <a:lnSpc>
                <a:spcPct val="100000"/>
              </a:lnSpc>
              <a:spcBef>
                <a:spcPts val="125"/>
              </a:spcBef>
            </a:pPr>
            <a:r>
              <a:rPr sz="2650" b="1" spc="-85" dirty="0">
                <a:solidFill>
                  <a:srgbClr val="FF0000"/>
                </a:solidFill>
                <a:latin typeface="Times New Roman"/>
                <a:cs typeface="Times New Roman"/>
              </a:rPr>
              <a:t>I=?</a:t>
            </a:r>
            <a:endParaRPr sz="2650">
              <a:latin typeface="Times New Roman"/>
              <a:cs typeface="Times New Roman"/>
            </a:endParaRPr>
          </a:p>
        </p:txBody>
      </p:sp>
      <p:sp>
        <p:nvSpPr>
          <p:cNvPr id="52" name="object 52"/>
          <p:cNvSpPr txBox="1"/>
          <p:nvPr/>
        </p:nvSpPr>
        <p:spPr>
          <a:xfrm>
            <a:off x="6465969" y="612001"/>
            <a:ext cx="572770" cy="332105"/>
          </a:xfrm>
          <a:prstGeom prst="rect">
            <a:avLst/>
          </a:prstGeom>
        </p:spPr>
        <p:txBody>
          <a:bodyPr vert="horz" wrap="square" lIns="0" tIns="13335" rIns="0" bIns="0" rtlCol="0">
            <a:spAutoFit/>
          </a:bodyPr>
          <a:lstStyle/>
          <a:p>
            <a:pPr marL="12700">
              <a:lnSpc>
                <a:spcPct val="100000"/>
              </a:lnSpc>
              <a:spcBef>
                <a:spcPts val="105"/>
              </a:spcBef>
            </a:pPr>
            <a:r>
              <a:rPr sz="2000" spc="-55" dirty="0">
                <a:latin typeface="Microsoft Sans Serif"/>
                <a:cs typeface="Microsoft Sans Serif"/>
              </a:rPr>
              <a:t>0,3</a:t>
            </a:r>
            <a:r>
              <a:rPr sz="2000" spc="-80" dirty="0">
                <a:latin typeface="Microsoft Sans Serif"/>
                <a:cs typeface="Microsoft Sans Serif"/>
              </a:rPr>
              <a:t> </a:t>
            </a:r>
            <a:r>
              <a:rPr sz="2000" spc="-50" dirty="0">
                <a:latin typeface="Microsoft Sans Serif"/>
                <a:cs typeface="Microsoft Sans Serif"/>
              </a:rPr>
              <a:t>V</a:t>
            </a:r>
            <a:endParaRPr sz="2000">
              <a:latin typeface="Microsoft Sans Serif"/>
              <a:cs typeface="Microsoft Sans Serif"/>
            </a:endParaRPr>
          </a:p>
        </p:txBody>
      </p:sp>
      <p:sp>
        <p:nvSpPr>
          <p:cNvPr id="53" name="object 53"/>
          <p:cNvSpPr txBox="1"/>
          <p:nvPr/>
        </p:nvSpPr>
        <p:spPr>
          <a:xfrm>
            <a:off x="7382870" y="2122212"/>
            <a:ext cx="657860" cy="433705"/>
          </a:xfrm>
          <a:prstGeom prst="rect">
            <a:avLst/>
          </a:prstGeom>
        </p:spPr>
        <p:txBody>
          <a:bodyPr vert="horz" wrap="square" lIns="0" tIns="15875" rIns="0" bIns="0" rtlCol="0">
            <a:spAutoFit/>
          </a:bodyPr>
          <a:lstStyle/>
          <a:p>
            <a:pPr marL="38100">
              <a:lnSpc>
                <a:spcPct val="100000"/>
              </a:lnSpc>
              <a:spcBef>
                <a:spcPts val="125"/>
              </a:spcBef>
            </a:pPr>
            <a:r>
              <a:rPr sz="3975" baseline="-7337" dirty="0">
                <a:latin typeface="Microsoft Sans Serif"/>
                <a:cs typeface="Microsoft Sans Serif"/>
              </a:rPr>
              <a:t>+</a:t>
            </a:r>
            <a:r>
              <a:rPr sz="3975" spc="82" baseline="-7337" dirty="0">
                <a:latin typeface="Microsoft Sans Serif"/>
                <a:cs typeface="Microsoft Sans Serif"/>
              </a:rPr>
              <a:t> </a:t>
            </a:r>
            <a:r>
              <a:rPr sz="2000" spc="-25" dirty="0">
                <a:latin typeface="Microsoft Sans Serif"/>
                <a:cs typeface="Microsoft Sans Serif"/>
              </a:rPr>
              <a:t>E2</a:t>
            </a:r>
            <a:endParaRPr sz="2000">
              <a:latin typeface="Microsoft Sans Serif"/>
              <a:cs typeface="Microsoft Sans Serif"/>
            </a:endParaRPr>
          </a:p>
        </p:txBody>
      </p:sp>
      <p:sp>
        <p:nvSpPr>
          <p:cNvPr id="54" name="object 54"/>
          <p:cNvSpPr txBox="1"/>
          <p:nvPr/>
        </p:nvSpPr>
        <p:spPr>
          <a:xfrm>
            <a:off x="5415484" y="1252153"/>
            <a:ext cx="208279" cy="433705"/>
          </a:xfrm>
          <a:prstGeom prst="rect">
            <a:avLst/>
          </a:prstGeom>
        </p:spPr>
        <p:txBody>
          <a:bodyPr vert="horz" wrap="square" lIns="0" tIns="15875" rIns="0" bIns="0" rtlCol="0">
            <a:spAutoFit/>
          </a:bodyPr>
          <a:lstStyle/>
          <a:p>
            <a:pPr marL="12700">
              <a:lnSpc>
                <a:spcPct val="100000"/>
              </a:lnSpc>
              <a:spcBef>
                <a:spcPts val="125"/>
              </a:spcBef>
            </a:pPr>
            <a:r>
              <a:rPr sz="2650" spc="-70" dirty="0">
                <a:latin typeface="Microsoft Sans Serif"/>
                <a:cs typeface="Microsoft Sans Serif"/>
              </a:rPr>
              <a:t>+</a:t>
            </a:r>
            <a:endParaRPr sz="2650">
              <a:latin typeface="Microsoft Sans Serif"/>
              <a:cs typeface="Microsoft Sans Serif"/>
            </a:endParaRPr>
          </a:p>
        </p:txBody>
      </p:sp>
      <p:sp>
        <p:nvSpPr>
          <p:cNvPr id="55" name="object 55"/>
          <p:cNvSpPr txBox="1"/>
          <p:nvPr/>
        </p:nvSpPr>
        <p:spPr>
          <a:xfrm>
            <a:off x="4755856" y="2066942"/>
            <a:ext cx="836930" cy="930910"/>
          </a:xfrm>
          <a:prstGeom prst="rect">
            <a:avLst/>
          </a:prstGeom>
        </p:spPr>
        <p:txBody>
          <a:bodyPr vert="horz" wrap="square" lIns="0" tIns="60325" rIns="0" bIns="0" rtlCol="0">
            <a:spAutoFit/>
          </a:bodyPr>
          <a:lstStyle/>
          <a:p>
            <a:pPr marL="38100">
              <a:lnSpc>
                <a:spcPct val="100000"/>
              </a:lnSpc>
              <a:spcBef>
                <a:spcPts val="475"/>
              </a:spcBef>
            </a:pPr>
            <a:r>
              <a:rPr sz="3975" baseline="-9433" dirty="0">
                <a:latin typeface="Microsoft Sans Serif"/>
                <a:cs typeface="Microsoft Sans Serif"/>
              </a:rPr>
              <a:t>+</a:t>
            </a:r>
            <a:r>
              <a:rPr sz="3975" spc="52" baseline="-9433" dirty="0">
                <a:latin typeface="Microsoft Sans Serif"/>
                <a:cs typeface="Microsoft Sans Serif"/>
              </a:rPr>
              <a:t> </a:t>
            </a:r>
            <a:r>
              <a:rPr sz="2000" spc="-25" dirty="0">
                <a:latin typeface="Microsoft Sans Serif"/>
                <a:cs typeface="Microsoft Sans Serif"/>
              </a:rPr>
              <a:t>E1</a:t>
            </a:r>
            <a:endParaRPr sz="2000">
              <a:latin typeface="Microsoft Sans Serif"/>
              <a:cs typeface="Microsoft Sans Serif"/>
            </a:endParaRPr>
          </a:p>
          <a:p>
            <a:pPr marL="69215">
              <a:lnSpc>
                <a:spcPct val="100000"/>
              </a:lnSpc>
              <a:spcBef>
                <a:spcPts val="385"/>
              </a:spcBef>
              <a:tabLst>
                <a:tab pos="315595" algn="l"/>
              </a:tabLst>
            </a:pPr>
            <a:r>
              <a:rPr sz="3975" spc="-75" baseline="13626" dirty="0">
                <a:latin typeface="Microsoft Sans Serif"/>
                <a:cs typeface="Microsoft Sans Serif"/>
              </a:rPr>
              <a:t>-</a:t>
            </a:r>
            <a:r>
              <a:rPr sz="3975" baseline="13626" dirty="0">
                <a:latin typeface="Microsoft Sans Serif"/>
                <a:cs typeface="Microsoft Sans Serif"/>
              </a:rPr>
              <a:t>	</a:t>
            </a:r>
            <a:r>
              <a:rPr sz="2000" spc="-65" dirty="0">
                <a:latin typeface="Microsoft Sans Serif"/>
                <a:cs typeface="Microsoft Sans Serif"/>
              </a:rPr>
              <a:t>20</a:t>
            </a:r>
            <a:r>
              <a:rPr sz="2000" spc="-70" dirty="0">
                <a:latin typeface="Microsoft Sans Serif"/>
                <a:cs typeface="Microsoft Sans Serif"/>
              </a:rPr>
              <a:t> </a:t>
            </a:r>
            <a:r>
              <a:rPr sz="2000" spc="-60" dirty="0">
                <a:latin typeface="Microsoft Sans Serif"/>
                <a:cs typeface="Microsoft Sans Serif"/>
              </a:rPr>
              <a:t>V</a:t>
            </a:r>
            <a:endParaRPr sz="2000">
              <a:latin typeface="Microsoft Sans Serif"/>
              <a:cs typeface="Microsoft Sans Serif"/>
            </a:endParaRPr>
          </a:p>
        </p:txBody>
      </p:sp>
      <p:sp>
        <p:nvSpPr>
          <p:cNvPr id="56" name="object 56"/>
          <p:cNvSpPr txBox="1"/>
          <p:nvPr/>
        </p:nvSpPr>
        <p:spPr>
          <a:xfrm>
            <a:off x="7429282" y="2480592"/>
            <a:ext cx="129539" cy="433705"/>
          </a:xfrm>
          <a:prstGeom prst="rect">
            <a:avLst/>
          </a:prstGeom>
        </p:spPr>
        <p:txBody>
          <a:bodyPr vert="horz" wrap="square" lIns="0" tIns="15875" rIns="0" bIns="0" rtlCol="0">
            <a:spAutoFit/>
          </a:bodyPr>
          <a:lstStyle/>
          <a:p>
            <a:pPr marL="12700">
              <a:lnSpc>
                <a:spcPct val="100000"/>
              </a:lnSpc>
              <a:spcBef>
                <a:spcPts val="125"/>
              </a:spcBef>
            </a:pPr>
            <a:r>
              <a:rPr sz="2650" spc="-50" dirty="0">
                <a:latin typeface="Microsoft Sans Serif"/>
                <a:cs typeface="Microsoft Sans Serif"/>
              </a:rPr>
              <a:t>-</a:t>
            </a:r>
            <a:endParaRPr sz="2650">
              <a:latin typeface="Microsoft Sans Serif"/>
              <a:cs typeface="Microsoft Sans Serif"/>
            </a:endParaRPr>
          </a:p>
        </p:txBody>
      </p:sp>
      <p:sp>
        <p:nvSpPr>
          <p:cNvPr id="57" name="object 57"/>
          <p:cNvSpPr txBox="1"/>
          <p:nvPr/>
        </p:nvSpPr>
        <p:spPr>
          <a:xfrm>
            <a:off x="6260809" y="770147"/>
            <a:ext cx="873760" cy="433705"/>
          </a:xfrm>
          <a:prstGeom prst="rect">
            <a:avLst/>
          </a:prstGeom>
        </p:spPr>
        <p:txBody>
          <a:bodyPr vert="horz" wrap="square" lIns="0" tIns="15875" rIns="0" bIns="0" rtlCol="0">
            <a:spAutoFit/>
          </a:bodyPr>
          <a:lstStyle/>
          <a:p>
            <a:pPr marL="12700">
              <a:lnSpc>
                <a:spcPct val="100000"/>
              </a:lnSpc>
              <a:spcBef>
                <a:spcPts val="125"/>
              </a:spcBef>
              <a:tabLst>
                <a:tab pos="756285" algn="l"/>
              </a:tabLst>
            </a:pPr>
            <a:r>
              <a:rPr sz="2650" spc="-50" dirty="0">
                <a:latin typeface="Microsoft Sans Serif"/>
                <a:cs typeface="Microsoft Sans Serif"/>
              </a:rPr>
              <a:t>+</a:t>
            </a:r>
            <a:r>
              <a:rPr sz="2650" dirty="0">
                <a:latin typeface="Microsoft Sans Serif"/>
                <a:cs typeface="Microsoft Sans Serif"/>
              </a:rPr>
              <a:t>	</a:t>
            </a:r>
            <a:r>
              <a:rPr sz="2650" spc="-50" dirty="0">
                <a:latin typeface="Microsoft Sans Serif"/>
                <a:cs typeface="Microsoft Sans Serif"/>
              </a:rPr>
              <a:t>-</a:t>
            </a:r>
            <a:endParaRPr sz="2650">
              <a:latin typeface="Microsoft Sans Serif"/>
              <a:cs typeface="Microsoft Sans Serif"/>
            </a:endParaRPr>
          </a:p>
        </p:txBody>
      </p:sp>
      <p:sp>
        <p:nvSpPr>
          <p:cNvPr id="58" name="object 58"/>
          <p:cNvSpPr txBox="1"/>
          <p:nvPr/>
        </p:nvSpPr>
        <p:spPr>
          <a:xfrm>
            <a:off x="5648165" y="1123935"/>
            <a:ext cx="474980" cy="433705"/>
          </a:xfrm>
          <a:prstGeom prst="rect">
            <a:avLst/>
          </a:prstGeom>
        </p:spPr>
        <p:txBody>
          <a:bodyPr vert="horz" wrap="square" lIns="0" tIns="15875" rIns="0" bIns="0" rtlCol="0">
            <a:spAutoFit/>
          </a:bodyPr>
          <a:lstStyle/>
          <a:p>
            <a:pPr marL="38100">
              <a:lnSpc>
                <a:spcPct val="100000"/>
              </a:lnSpc>
              <a:spcBef>
                <a:spcPts val="125"/>
              </a:spcBef>
            </a:pPr>
            <a:r>
              <a:rPr sz="2000" dirty="0">
                <a:latin typeface="Microsoft Sans Serif"/>
                <a:cs typeface="Microsoft Sans Serif"/>
              </a:rPr>
              <a:t>R</a:t>
            </a:r>
            <a:r>
              <a:rPr sz="2000" spc="320" dirty="0">
                <a:latin typeface="Microsoft Sans Serif"/>
                <a:cs typeface="Microsoft Sans Serif"/>
              </a:rPr>
              <a:t> </a:t>
            </a:r>
            <a:r>
              <a:rPr sz="3975" spc="-75" baseline="-16771" dirty="0">
                <a:latin typeface="Microsoft Sans Serif"/>
                <a:cs typeface="Microsoft Sans Serif"/>
              </a:rPr>
              <a:t>-</a:t>
            </a:r>
            <a:endParaRPr sz="3975" baseline="-16771">
              <a:latin typeface="Microsoft Sans Serif"/>
              <a:cs typeface="Microsoft Sans Serif"/>
            </a:endParaRPr>
          </a:p>
        </p:txBody>
      </p:sp>
      <p:sp>
        <p:nvSpPr>
          <p:cNvPr id="59" name="object 59"/>
          <p:cNvSpPr/>
          <p:nvPr/>
        </p:nvSpPr>
        <p:spPr>
          <a:xfrm>
            <a:off x="1227261" y="5294285"/>
            <a:ext cx="2034539" cy="0"/>
          </a:xfrm>
          <a:custGeom>
            <a:avLst/>
            <a:gdLst/>
            <a:ahLst/>
            <a:cxnLst/>
            <a:rect l="l" t="t" r="r" b="b"/>
            <a:pathLst>
              <a:path w="2034539">
                <a:moveTo>
                  <a:pt x="0" y="0"/>
                </a:moveTo>
                <a:lnTo>
                  <a:pt x="2034434" y="0"/>
                </a:lnTo>
              </a:path>
            </a:pathLst>
          </a:custGeom>
          <a:ln w="15494">
            <a:solidFill>
              <a:srgbClr val="000000"/>
            </a:solidFill>
          </a:ln>
        </p:spPr>
        <p:txBody>
          <a:bodyPr wrap="square" lIns="0" tIns="0" rIns="0" bIns="0" rtlCol="0"/>
          <a:lstStyle/>
          <a:p>
            <a:endParaRPr/>
          </a:p>
        </p:txBody>
      </p:sp>
      <p:sp>
        <p:nvSpPr>
          <p:cNvPr id="60" name="object 60"/>
          <p:cNvSpPr/>
          <p:nvPr/>
        </p:nvSpPr>
        <p:spPr>
          <a:xfrm>
            <a:off x="3658648" y="5294285"/>
            <a:ext cx="1703070" cy="0"/>
          </a:xfrm>
          <a:custGeom>
            <a:avLst/>
            <a:gdLst/>
            <a:ahLst/>
            <a:cxnLst/>
            <a:rect l="l" t="t" r="r" b="b"/>
            <a:pathLst>
              <a:path w="1703070">
                <a:moveTo>
                  <a:pt x="0" y="0"/>
                </a:moveTo>
                <a:lnTo>
                  <a:pt x="1702671" y="0"/>
                </a:lnTo>
              </a:path>
            </a:pathLst>
          </a:custGeom>
          <a:ln w="15494">
            <a:solidFill>
              <a:srgbClr val="000000"/>
            </a:solidFill>
          </a:ln>
        </p:spPr>
        <p:txBody>
          <a:bodyPr wrap="square" lIns="0" tIns="0" rIns="0" bIns="0" rtlCol="0"/>
          <a:lstStyle/>
          <a:p>
            <a:endParaRPr/>
          </a:p>
        </p:txBody>
      </p:sp>
      <p:sp>
        <p:nvSpPr>
          <p:cNvPr id="61" name="object 61"/>
          <p:cNvSpPr/>
          <p:nvPr/>
        </p:nvSpPr>
        <p:spPr>
          <a:xfrm>
            <a:off x="5758301" y="5294285"/>
            <a:ext cx="792480" cy="0"/>
          </a:xfrm>
          <a:custGeom>
            <a:avLst/>
            <a:gdLst/>
            <a:ahLst/>
            <a:cxnLst/>
            <a:rect l="l" t="t" r="r" b="b"/>
            <a:pathLst>
              <a:path w="792479">
                <a:moveTo>
                  <a:pt x="0" y="0"/>
                </a:moveTo>
                <a:lnTo>
                  <a:pt x="791968" y="0"/>
                </a:lnTo>
              </a:path>
            </a:pathLst>
          </a:custGeom>
          <a:ln w="15494">
            <a:solidFill>
              <a:srgbClr val="000000"/>
            </a:solidFill>
          </a:ln>
        </p:spPr>
        <p:txBody>
          <a:bodyPr wrap="square" lIns="0" tIns="0" rIns="0" bIns="0" rtlCol="0"/>
          <a:lstStyle/>
          <a:p>
            <a:endParaRPr/>
          </a:p>
        </p:txBody>
      </p:sp>
      <p:sp>
        <p:nvSpPr>
          <p:cNvPr id="62" name="object 62"/>
          <p:cNvSpPr txBox="1"/>
          <p:nvPr/>
        </p:nvSpPr>
        <p:spPr>
          <a:xfrm>
            <a:off x="423570" y="3050359"/>
            <a:ext cx="8616950" cy="3803015"/>
          </a:xfrm>
          <a:prstGeom prst="rect">
            <a:avLst/>
          </a:prstGeom>
        </p:spPr>
        <p:txBody>
          <a:bodyPr vert="horz" wrap="square" lIns="0" tIns="205740" rIns="0" bIns="0" rtlCol="0">
            <a:spAutoFit/>
          </a:bodyPr>
          <a:lstStyle/>
          <a:p>
            <a:pPr marL="5114925">
              <a:lnSpc>
                <a:spcPct val="100000"/>
              </a:lnSpc>
              <a:spcBef>
                <a:spcPts val="1620"/>
              </a:spcBef>
            </a:pPr>
            <a:r>
              <a:rPr sz="2650" spc="-95" dirty="0">
                <a:latin typeface="Calibri"/>
                <a:cs typeface="Calibri"/>
              </a:rPr>
              <a:t>Eşdeğer</a:t>
            </a:r>
            <a:r>
              <a:rPr sz="2650" spc="-25" dirty="0">
                <a:latin typeface="Calibri"/>
                <a:cs typeface="Calibri"/>
              </a:rPr>
              <a:t> </a:t>
            </a:r>
            <a:r>
              <a:rPr sz="2650" spc="-10" dirty="0">
                <a:latin typeface="Calibri"/>
                <a:cs typeface="Calibri"/>
              </a:rPr>
              <a:t>Devre</a:t>
            </a:r>
            <a:endParaRPr sz="2650">
              <a:latin typeface="Calibri"/>
              <a:cs typeface="Calibri"/>
            </a:endParaRPr>
          </a:p>
          <a:p>
            <a:pPr marL="63500" marR="984250">
              <a:lnSpc>
                <a:spcPct val="100000"/>
              </a:lnSpc>
              <a:spcBef>
                <a:spcPts val="1345"/>
              </a:spcBef>
            </a:pPr>
            <a:r>
              <a:rPr sz="2400" dirty="0">
                <a:latin typeface="Calibri"/>
                <a:cs typeface="Calibri"/>
              </a:rPr>
              <a:t>Akan</a:t>
            </a:r>
            <a:r>
              <a:rPr sz="2400" spc="-80" dirty="0">
                <a:latin typeface="Calibri"/>
                <a:cs typeface="Calibri"/>
              </a:rPr>
              <a:t> </a:t>
            </a:r>
            <a:r>
              <a:rPr sz="2400" dirty="0">
                <a:latin typeface="Calibri"/>
                <a:cs typeface="Calibri"/>
              </a:rPr>
              <a:t>akım</a:t>
            </a:r>
            <a:r>
              <a:rPr sz="2400" spc="-80" dirty="0">
                <a:latin typeface="Calibri"/>
                <a:cs typeface="Calibri"/>
              </a:rPr>
              <a:t> </a:t>
            </a:r>
            <a:r>
              <a:rPr sz="2400" dirty="0">
                <a:latin typeface="Calibri"/>
                <a:cs typeface="Calibri"/>
              </a:rPr>
              <a:t>yönü</a:t>
            </a:r>
            <a:r>
              <a:rPr sz="2400" spc="-75" dirty="0">
                <a:latin typeface="Calibri"/>
                <a:cs typeface="Calibri"/>
              </a:rPr>
              <a:t> </a:t>
            </a:r>
            <a:r>
              <a:rPr sz="2400" dirty="0">
                <a:latin typeface="Calibri"/>
                <a:cs typeface="Calibri"/>
              </a:rPr>
              <a:t>germanyum</a:t>
            </a:r>
            <a:r>
              <a:rPr sz="2400" spc="-70" dirty="0">
                <a:latin typeface="Calibri"/>
                <a:cs typeface="Calibri"/>
              </a:rPr>
              <a:t> </a:t>
            </a:r>
            <a:r>
              <a:rPr sz="2400" dirty="0">
                <a:latin typeface="Calibri"/>
                <a:cs typeface="Calibri"/>
              </a:rPr>
              <a:t>diyodu</a:t>
            </a:r>
            <a:r>
              <a:rPr sz="2400" spc="-70" dirty="0">
                <a:latin typeface="Calibri"/>
                <a:cs typeface="Calibri"/>
              </a:rPr>
              <a:t> </a:t>
            </a:r>
            <a:r>
              <a:rPr sz="2400" dirty="0">
                <a:latin typeface="Calibri"/>
                <a:cs typeface="Calibri"/>
              </a:rPr>
              <a:t>iletimde,</a:t>
            </a:r>
            <a:r>
              <a:rPr sz="2400" spc="-75" dirty="0">
                <a:latin typeface="Calibri"/>
                <a:cs typeface="Calibri"/>
              </a:rPr>
              <a:t> </a:t>
            </a:r>
            <a:r>
              <a:rPr sz="2400" dirty="0">
                <a:latin typeface="Calibri"/>
                <a:cs typeface="Calibri"/>
              </a:rPr>
              <a:t>silisyum</a:t>
            </a:r>
            <a:r>
              <a:rPr sz="2400" spc="-70" dirty="0">
                <a:latin typeface="Calibri"/>
                <a:cs typeface="Calibri"/>
              </a:rPr>
              <a:t> </a:t>
            </a:r>
            <a:r>
              <a:rPr sz="2400" spc="-10" dirty="0">
                <a:latin typeface="Calibri"/>
                <a:cs typeface="Calibri"/>
              </a:rPr>
              <a:t>diyodu </a:t>
            </a:r>
            <a:r>
              <a:rPr sz="2400" dirty="0">
                <a:latin typeface="Calibri"/>
                <a:cs typeface="Calibri"/>
              </a:rPr>
              <a:t>ise</a:t>
            </a:r>
            <a:r>
              <a:rPr sz="2400" spc="-60" dirty="0">
                <a:latin typeface="Calibri"/>
                <a:cs typeface="Calibri"/>
              </a:rPr>
              <a:t> </a:t>
            </a:r>
            <a:r>
              <a:rPr sz="2400" dirty="0">
                <a:latin typeface="Calibri"/>
                <a:cs typeface="Calibri"/>
              </a:rPr>
              <a:t>kesimde</a:t>
            </a:r>
            <a:r>
              <a:rPr sz="2400" spc="-85" dirty="0">
                <a:latin typeface="Calibri"/>
                <a:cs typeface="Calibri"/>
              </a:rPr>
              <a:t> </a:t>
            </a:r>
            <a:r>
              <a:rPr sz="2400" dirty="0">
                <a:latin typeface="Calibri"/>
                <a:cs typeface="Calibri"/>
              </a:rPr>
              <a:t>yapacak</a:t>
            </a:r>
            <a:r>
              <a:rPr sz="2400" spc="-70" dirty="0">
                <a:latin typeface="Calibri"/>
                <a:cs typeface="Calibri"/>
              </a:rPr>
              <a:t> </a:t>
            </a:r>
            <a:r>
              <a:rPr sz="2400" spc="-10" dirty="0">
                <a:latin typeface="Calibri"/>
                <a:cs typeface="Calibri"/>
              </a:rPr>
              <a:t>şekildedir.</a:t>
            </a:r>
            <a:endParaRPr sz="2400">
              <a:latin typeface="Calibri"/>
              <a:cs typeface="Calibri"/>
            </a:endParaRPr>
          </a:p>
          <a:p>
            <a:pPr marL="1688464" marR="812165" indent="-1393825">
              <a:lnSpc>
                <a:spcPct val="119000"/>
              </a:lnSpc>
              <a:spcBef>
                <a:spcPts val="1085"/>
              </a:spcBef>
              <a:tabLst>
                <a:tab pos="2936875" algn="l"/>
                <a:tab pos="3715385" algn="l"/>
                <a:tab pos="5359400" algn="l"/>
                <a:tab pos="5386070" algn="l"/>
                <a:tab pos="6225540" algn="l"/>
              </a:tabLst>
            </a:pPr>
            <a:r>
              <a:rPr sz="4350" baseline="-35440" dirty="0">
                <a:latin typeface="Times New Roman"/>
                <a:cs typeface="Times New Roman"/>
              </a:rPr>
              <a:t>I</a:t>
            </a:r>
            <a:r>
              <a:rPr sz="4350" spc="-60" baseline="-35440" dirty="0">
                <a:latin typeface="Times New Roman"/>
                <a:cs typeface="Times New Roman"/>
              </a:rPr>
              <a:t> </a:t>
            </a:r>
            <a:r>
              <a:rPr sz="4350" baseline="-35440" dirty="0">
                <a:latin typeface="Symbol"/>
                <a:cs typeface="Symbol"/>
              </a:rPr>
              <a:t></a:t>
            </a:r>
            <a:r>
              <a:rPr sz="4350" spc="345" baseline="-35440" dirty="0">
                <a:latin typeface="Times New Roman"/>
                <a:cs typeface="Times New Roman"/>
              </a:rPr>
              <a:t> </a:t>
            </a:r>
            <a:r>
              <a:rPr sz="2900" spc="85" dirty="0">
                <a:latin typeface="Times New Roman"/>
                <a:cs typeface="Times New Roman"/>
              </a:rPr>
              <a:t>E1</a:t>
            </a:r>
            <a:r>
              <a:rPr sz="2900" spc="85" dirty="0">
                <a:latin typeface="Symbol"/>
                <a:cs typeface="Symbol"/>
              </a:rPr>
              <a:t></a:t>
            </a:r>
            <a:r>
              <a:rPr sz="2900" spc="-220" dirty="0">
                <a:latin typeface="Times New Roman"/>
                <a:cs typeface="Times New Roman"/>
              </a:rPr>
              <a:t> </a:t>
            </a:r>
            <a:r>
              <a:rPr sz="2900" dirty="0">
                <a:latin typeface="Times New Roman"/>
                <a:cs typeface="Times New Roman"/>
              </a:rPr>
              <a:t>E2</a:t>
            </a:r>
            <a:r>
              <a:rPr sz="2900" spc="-260" dirty="0">
                <a:latin typeface="Times New Roman"/>
                <a:cs typeface="Times New Roman"/>
              </a:rPr>
              <a:t> </a:t>
            </a:r>
            <a:r>
              <a:rPr sz="2900" dirty="0">
                <a:latin typeface="Symbol"/>
                <a:cs typeface="Symbol"/>
              </a:rPr>
              <a:t></a:t>
            </a:r>
            <a:r>
              <a:rPr sz="2900" spc="-215" dirty="0">
                <a:latin typeface="Times New Roman"/>
                <a:cs typeface="Times New Roman"/>
              </a:rPr>
              <a:t> </a:t>
            </a:r>
            <a:r>
              <a:rPr sz="2900" spc="-25" dirty="0">
                <a:latin typeface="Times New Roman"/>
                <a:cs typeface="Times New Roman"/>
              </a:rPr>
              <a:t>V</a:t>
            </a:r>
            <a:r>
              <a:rPr sz="2550" spc="-37" baseline="-24509" dirty="0">
                <a:latin typeface="Times New Roman"/>
                <a:cs typeface="Times New Roman"/>
              </a:rPr>
              <a:t>Ge</a:t>
            </a:r>
            <a:r>
              <a:rPr sz="2550" baseline="-24509" dirty="0">
                <a:latin typeface="Times New Roman"/>
                <a:cs typeface="Times New Roman"/>
              </a:rPr>
              <a:t>	</a:t>
            </a:r>
            <a:r>
              <a:rPr sz="4350" baseline="-35440" dirty="0">
                <a:latin typeface="Symbol"/>
                <a:cs typeface="Symbol"/>
              </a:rPr>
              <a:t></a:t>
            </a:r>
            <a:r>
              <a:rPr sz="4350" spc="345" baseline="-35440" dirty="0">
                <a:latin typeface="Times New Roman"/>
                <a:cs typeface="Times New Roman"/>
              </a:rPr>
              <a:t> </a:t>
            </a:r>
            <a:r>
              <a:rPr sz="2900" dirty="0">
                <a:latin typeface="Times New Roman"/>
                <a:cs typeface="Times New Roman"/>
              </a:rPr>
              <a:t>20</a:t>
            </a:r>
            <a:r>
              <a:rPr sz="2900" spc="-254" dirty="0">
                <a:latin typeface="Times New Roman"/>
                <a:cs typeface="Times New Roman"/>
              </a:rPr>
              <a:t> </a:t>
            </a:r>
            <a:r>
              <a:rPr sz="2900" dirty="0">
                <a:latin typeface="Symbol"/>
                <a:cs typeface="Symbol"/>
              </a:rPr>
              <a:t></a:t>
            </a:r>
            <a:r>
              <a:rPr sz="2900" spc="-215" dirty="0">
                <a:latin typeface="Times New Roman"/>
                <a:cs typeface="Times New Roman"/>
              </a:rPr>
              <a:t> </a:t>
            </a:r>
            <a:r>
              <a:rPr sz="2900" dirty="0">
                <a:latin typeface="Times New Roman"/>
                <a:cs typeface="Times New Roman"/>
              </a:rPr>
              <a:t>4</a:t>
            </a:r>
            <a:r>
              <a:rPr sz="2900" spc="-254" dirty="0">
                <a:latin typeface="Times New Roman"/>
                <a:cs typeface="Times New Roman"/>
              </a:rPr>
              <a:t> </a:t>
            </a:r>
            <a:r>
              <a:rPr sz="2900" dirty="0">
                <a:latin typeface="Symbol"/>
                <a:cs typeface="Symbol"/>
              </a:rPr>
              <a:t></a:t>
            </a:r>
            <a:r>
              <a:rPr sz="2900" spc="-254" dirty="0">
                <a:latin typeface="Times New Roman"/>
                <a:cs typeface="Times New Roman"/>
              </a:rPr>
              <a:t> </a:t>
            </a:r>
            <a:r>
              <a:rPr sz="2900" dirty="0">
                <a:latin typeface="Times New Roman"/>
                <a:cs typeface="Times New Roman"/>
              </a:rPr>
              <a:t>0,3</a:t>
            </a:r>
            <a:r>
              <a:rPr sz="2900" spc="90" dirty="0">
                <a:latin typeface="Times New Roman"/>
                <a:cs typeface="Times New Roman"/>
              </a:rPr>
              <a:t> </a:t>
            </a:r>
            <a:r>
              <a:rPr sz="4350" spc="-75" baseline="-35440" dirty="0">
                <a:latin typeface="Symbol"/>
                <a:cs typeface="Symbol"/>
              </a:rPr>
              <a:t></a:t>
            </a:r>
            <a:r>
              <a:rPr sz="4350" baseline="-35440" dirty="0">
                <a:latin typeface="Times New Roman"/>
                <a:cs typeface="Times New Roman"/>
              </a:rPr>
              <a:t>		</a:t>
            </a:r>
            <a:r>
              <a:rPr sz="2900" spc="-20" dirty="0">
                <a:latin typeface="Times New Roman"/>
                <a:cs typeface="Times New Roman"/>
              </a:rPr>
              <a:t>15,7</a:t>
            </a:r>
            <a:r>
              <a:rPr sz="2900" dirty="0">
                <a:latin typeface="Times New Roman"/>
                <a:cs typeface="Times New Roman"/>
              </a:rPr>
              <a:t>	</a:t>
            </a:r>
            <a:r>
              <a:rPr sz="4350" baseline="-35440" dirty="0">
                <a:latin typeface="Symbol"/>
                <a:cs typeface="Symbol"/>
              </a:rPr>
              <a:t></a:t>
            </a:r>
            <a:r>
              <a:rPr sz="4350" spc="-82" baseline="-35440" dirty="0">
                <a:latin typeface="Times New Roman"/>
                <a:cs typeface="Times New Roman"/>
              </a:rPr>
              <a:t> </a:t>
            </a:r>
            <a:r>
              <a:rPr sz="4350" baseline="-35440" dirty="0">
                <a:latin typeface="Times New Roman"/>
                <a:cs typeface="Times New Roman"/>
              </a:rPr>
              <a:t>7,14</a:t>
            </a:r>
            <a:r>
              <a:rPr sz="4350" spc="-232" baseline="-35440" dirty="0">
                <a:latin typeface="Times New Roman"/>
                <a:cs typeface="Times New Roman"/>
              </a:rPr>
              <a:t> </a:t>
            </a:r>
            <a:r>
              <a:rPr sz="4350" spc="-37" baseline="-35440" dirty="0">
                <a:latin typeface="Times New Roman"/>
                <a:cs typeface="Times New Roman"/>
              </a:rPr>
              <a:t>mA </a:t>
            </a:r>
            <a:r>
              <a:rPr sz="2900" spc="-50" dirty="0">
                <a:latin typeface="Times New Roman"/>
                <a:cs typeface="Times New Roman"/>
              </a:rPr>
              <a:t>R</a:t>
            </a:r>
            <a:r>
              <a:rPr sz="2900" dirty="0">
                <a:latin typeface="Times New Roman"/>
                <a:cs typeface="Times New Roman"/>
              </a:rPr>
              <a:t>		</a:t>
            </a:r>
            <a:r>
              <a:rPr sz="2900" spc="-20" dirty="0">
                <a:latin typeface="Times New Roman"/>
                <a:cs typeface="Times New Roman"/>
              </a:rPr>
              <a:t>2,2K</a:t>
            </a:r>
            <a:r>
              <a:rPr sz="2900" dirty="0">
                <a:latin typeface="Times New Roman"/>
                <a:cs typeface="Times New Roman"/>
              </a:rPr>
              <a:t>	</a:t>
            </a:r>
            <a:r>
              <a:rPr sz="2900" spc="-20" dirty="0">
                <a:latin typeface="Times New Roman"/>
                <a:cs typeface="Times New Roman"/>
              </a:rPr>
              <a:t>2,2K</a:t>
            </a:r>
            <a:endParaRPr sz="2900">
              <a:latin typeface="Times New Roman"/>
              <a:cs typeface="Times New Roman"/>
            </a:endParaRPr>
          </a:p>
          <a:p>
            <a:pPr>
              <a:lnSpc>
                <a:spcPct val="100000"/>
              </a:lnSpc>
              <a:spcBef>
                <a:spcPts val="2355"/>
              </a:spcBef>
            </a:pPr>
            <a:endParaRPr sz="2900">
              <a:latin typeface="Times New Roman"/>
              <a:cs typeface="Times New Roman"/>
            </a:endParaRPr>
          </a:p>
          <a:p>
            <a:pPr marR="17780" algn="r">
              <a:lnSpc>
                <a:spcPct val="100000"/>
              </a:lnSpc>
            </a:pPr>
            <a:r>
              <a:rPr sz="2400" spc="-25" dirty="0">
                <a:solidFill>
                  <a:srgbClr val="888888"/>
                </a:solidFill>
                <a:latin typeface="Calibri"/>
                <a:cs typeface="Calibri"/>
              </a:rPr>
              <a:t>50</a:t>
            </a:r>
            <a:endParaRPr sz="2400">
              <a:latin typeface="Calibri"/>
              <a:cs typeface="Calibri"/>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1986725" y="1026385"/>
            <a:ext cx="725805" cy="1233170"/>
          </a:xfrm>
          <a:custGeom>
            <a:avLst/>
            <a:gdLst/>
            <a:ahLst/>
            <a:cxnLst/>
            <a:rect l="l" t="t" r="r" b="b"/>
            <a:pathLst>
              <a:path w="725805" h="1233170">
                <a:moveTo>
                  <a:pt x="566398" y="1232548"/>
                </a:moveTo>
                <a:lnTo>
                  <a:pt x="371698" y="1232548"/>
                </a:lnTo>
                <a:lnTo>
                  <a:pt x="371698" y="616274"/>
                </a:lnTo>
                <a:lnTo>
                  <a:pt x="371698" y="0"/>
                </a:lnTo>
                <a:lnTo>
                  <a:pt x="725697" y="0"/>
                </a:lnTo>
              </a:path>
              <a:path w="725805" h="1233170">
                <a:moveTo>
                  <a:pt x="0" y="616274"/>
                </a:moveTo>
                <a:lnTo>
                  <a:pt x="371698" y="616274"/>
                </a:lnTo>
              </a:path>
            </a:pathLst>
          </a:custGeom>
          <a:ln w="26331">
            <a:solidFill>
              <a:srgbClr val="000000"/>
            </a:solidFill>
          </a:ln>
        </p:spPr>
        <p:txBody>
          <a:bodyPr wrap="square" lIns="0" tIns="0" rIns="0" bIns="0" rtlCol="0"/>
          <a:lstStyle/>
          <a:p>
            <a:endParaRPr/>
          </a:p>
        </p:txBody>
      </p:sp>
      <p:sp>
        <p:nvSpPr>
          <p:cNvPr id="3" name="object 3"/>
          <p:cNvSpPr/>
          <p:nvPr/>
        </p:nvSpPr>
        <p:spPr>
          <a:xfrm>
            <a:off x="464530" y="1642659"/>
            <a:ext cx="779145" cy="0"/>
          </a:xfrm>
          <a:custGeom>
            <a:avLst/>
            <a:gdLst/>
            <a:ahLst/>
            <a:cxnLst/>
            <a:rect l="l" t="t" r="r" b="b"/>
            <a:pathLst>
              <a:path w="779144">
                <a:moveTo>
                  <a:pt x="0" y="0"/>
                </a:moveTo>
                <a:lnTo>
                  <a:pt x="778797" y="0"/>
                </a:lnTo>
              </a:path>
            </a:pathLst>
          </a:custGeom>
          <a:ln w="27442">
            <a:solidFill>
              <a:srgbClr val="000000"/>
            </a:solidFill>
          </a:ln>
        </p:spPr>
        <p:txBody>
          <a:bodyPr wrap="square" lIns="0" tIns="0" rIns="0" bIns="0" rtlCol="0"/>
          <a:lstStyle/>
          <a:p>
            <a:endParaRPr/>
          </a:p>
        </p:txBody>
      </p:sp>
      <p:grpSp>
        <p:nvGrpSpPr>
          <p:cNvPr id="4" name="object 4"/>
          <p:cNvGrpSpPr/>
          <p:nvPr/>
        </p:nvGrpSpPr>
        <p:grpSpPr>
          <a:xfrm>
            <a:off x="1229358" y="1551654"/>
            <a:ext cx="966469" cy="182245"/>
            <a:chOff x="1229358" y="1551654"/>
            <a:chExt cx="966469" cy="182245"/>
          </a:xfrm>
        </p:grpSpPr>
        <p:sp>
          <p:nvSpPr>
            <p:cNvPr id="5" name="object 5"/>
            <p:cNvSpPr/>
            <p:nvPr/>
          </p:nvSpPr>
          <p:spPr>
            <a:xfrm>
              <a:off x="1420327" y="1565624"/>
              <a:ext cx="566420" cy="154305"/>
            </a:xfrm>
            <a:custGeom>
              <a:avLst/>
              <a:gdLst/>
              <a:ahLst/>
              <a:cxnLst/>
              <a:rect l="l" t="t" r="r" b="b"/>
              <a:pathLst>
                <a:path w="566419" h="154305">
                  <a:moveTo>
                    <a:pt x="566398" y="0"/>
                  </a:moveTo>
                  <a:lnTo>
                    <a:pt x="0" y="0"/>
                  </a:lnTo>
                  <a:lnTo>
                    <a:pt x="0" y="154068"/>
                  </a:lnTo>
                  <a:lnTo>
                    <a:pt x="566398" y="154068"/>
                  </a:lnTo>
                  <a:lnTo>
                    <a:pt x="566398" y="0"/>
                  </a:lnTo>
                  <a:close/>
                </a:path>
              </a:pathLst>
            </a:custGeom>
            <a:solidFill>
              <a:srgbClr val="82B4E0"/>
            </a:solidFill>
          </p:spPr>
          <p:txBody>
            <a:bodyPr wrap="square" lIns="0" tIns="0" rIns="0" bIns="0" rtlCol="0"/>
            <a:lstStyle/>
            <a:p>
              <a:endParaRPr/>
            </a:p>
          </p:txBody>
        </p:sp>
        <p:sp>
          <p:nvSpPr>
            <p:cNvPr id="6" name="object 6"/>
            <p:cNvSpPr/>
            <p:nvPr/>
          </p:nvSpPr>
          <p:spPr>
            <a:xfrm>
              <a:off x="1243328" y="1565624"/>
              <a:ext cx="938530" cy="154305"/>
            </a:xfrm>
            <a:custGeom>
              <a:avLst/>
              <a:gdLst/>
              <a:ahLst/>
              <a:cxnLst/>
              <a:rect l="l" t="t" r="r" b="b"/>
              <a:pathLst>
                <a:path w="938530" h="154305">
                  <a:moveTo>
                    <a:pt x="176999" y="154068"/>
                  </a:moveTo>
                  <a:lnTo>
                    <a:pt x="743397" y="154068"/>
                  </a:lnTo>
                  <a:lnTo>
                    <a:pt x="743397" y="0"/>
                  </a:lnTo>
                  <a:lnTo>
                    <a:pt x="176999" y="0"/>
                  </a:lnTo>
                  <a:lnTo>
                    <a:pt x="176999" y="154068"/>
                  </a:lnTo>
                  <a:close/>
                </a:path>
                <a:path w="938530" h="154305">
                  <a:moveTo>
                    <a:pt x="0" y="77034"/>
                  </a:moveTo>
                  <a:lnTo>
                    <a:pt x="176999" y="77034"/>
                  </a:lnTo>
                </a:path>
                <a:path w="938530" h="154305">
                  <a:moveTo>
                    <a:pt x="938097" y="77034"/>
                  </a:moveTo>
                  <a:lnTo>
                    <a:pt x="743397" y="77034"/>
                  </a:lnTo>
                </a:path>
              </a:pathLst>
            </a:custGeom>
            <a:ln w="26331">
              <a:solidFill>
                <a:srgbClr val="000000"/>
              </a:solidFill>
            </a:ln>
          </p:spPr>
          <p:txBody>
            <a:bodyPr wrap="square" lIns="0" tIns="0" rIns="0" bIns="0" rtlCol="0"/>
            <a:lstStyle/>
            <a:p>
              <a:endParaRPr/>
            </a:p>
          </p:txBody>
        </p:sp>
      </p:grpSp>
      <p:sp>
        <p:nvSpPr>
          <p:cNvPr id="7" name="object 7"/>
          <p:cNvSpPr txBox="1"/>
          <p:nvPr/>
        </p:nvSpPr>
        <p:spPr>
          <a:xfrm>
            <a:off x="1614952" y="1226900"/>
            <a:ext cx="194310" cy="330200"/>
          </a:xfrm>
          <a:prstGeom prst="rect">
            <a:avLst/>
          </a:prstGeom>
        </p:spPr>
        <p:txBody>
          <a:bodyPr vert="horz" wrap="square" lIns="0" tIns="12065" rIns="0" bIns="0" rtlCol="0">
            <a:spAutoFit/>
          </a:bodyPr>
          <a:lstStyle/>
          <a:p>
            <a:pPr marL="12700">
              <a:lnSpc>
                <a:spcPct val="100000"/>
              </a:lnSpc>
              <a:spcBef>
                <a:spcPts val="95"/>
              </a:spcBef>
            </a:pPr>
            <a:r>
              <a:rPr sz="2000" spc="-70" dirty="0">
                <a:latin typeface="Microsoft Sans Serif"/>
                <a:cs typeface="Microsoft Sans Serif"/>
              </a:rPr>
              <a:t>R</a:t>
            </a:r>
            <a:endParaRPr sz="2000">
              <a:latin typeface="Microsoft Sans Serif"/>
              <a:cs typeface="Microsoft Sans Serif"/>
            </a:endParaRPr>
          </a:p>
        </p:txBody>
      </p:sp>
      <p:sp>
        <p:nvSpPr>
          <p:cNvPr id="8" name="object 8"/>
          <p:cNvSpPr txBox="1"/>
          <p:nvPr/>
        </p:nvSpPr>
        <p:spPr>
          <a:xfrm>
            <a:off x="1479064" y="1749079"/>
            <a:ext cx="462915" cy="302895"/>
          </a:xfrm>
          <a:prstGeom prst="rect">
            <a:avLst/>
          </a:prstGeom>
        </p:spPr>
        <p:txBody>
          <a:bodyPr vert="horz" wrap="square" lIns="0" tIns="15240" rIns="0" bIns="0" rtlCol="0">
            <a:spAutoFit/>
          </a:bodyPr>
          <a:lstStyle/>
          <a:p>
            <a:pPr marL="12700">
              <a:lnSpc>
                <a:spcPct val="100000"/>
              </a:lnSpc>
              <a:spcBef>
                <a:spcPts val="120"/>
              </a:spcBef>
            </a:pPr>
            <a:r>
              <a:rPr sz="1800" spc="-60" dirty="0">
                <a:latin typeface="Microsoft Sans Serif"/>
                <a:cs typeface="Microsoft Sans Serif"/>
              </a:rPr>
              <a:t>2,2K</a:t>
            </a:r>
            <a:endParaRPr sz="1800">
              <a:latin typeface="Microsoft Sans Serif"/>
              <a:cs typeface="Microsoft Sans Serif"/>
            </a:endParaRPr>
          </a:p>
        </p:txBody>
      </p:sp>
      <p:grpSp>
        <p:nvGrpSpPr>
          <p:cNvPr id="9" name="object 9"/>
          <p:cNvGrpSpPr/>
          <p:nvPr/>
        </p:nvGrpSpPr>
        <p:grpSpPr>
          <a:xfrm>
            <a:off x="2717290" y="801708"/>
            <a:ext cx="220979" cy="449580"/>
            <a:chOff x="2717290" y="801708"/>
            <a:chExt cx="220979" cy="449580"/>
          </a:xfrm>
        </p:grpSpPr>
        <p:sp>
          <p:nvSpPr>
            <p:cNvPr id="10" name="object 10"/>
            <p:cNvSpPr/>
            <p:nvPr/>
          </p:nvSpPr>
          <p:spPr>
            <a:xfrm>
              <a:off x="2730123" y="814540"/>
              <a:ext cx="194945" cy="424180"/>
            </a:xfrm>
            <a:custGeom>
              <a:avLst/>
              <a:gdLst/>
              <a:ahLst/>
              <a:cxnLst/>
              <a:rect l="l" t="t" r="r" b="b"/>
              <a:pathLst>
                <a:path w="194944" h="424180">
                  <a:moveTo>
                    <a:pt x="194699" y="0"/>
                  </a:moveTo>
                  <a:lnTo>
                    <a:pt x="0" y="211844"/>
                  </a:lnTo>
                  <a:lnTo>
                    <a:pt x="194699" y="423688"/>
                  </a:lnTo>
                  <a:lnTo>
                    <a:pt x="194699" y="0"/>
                  </a:lnTo>
                  <a:close/>
                </a:path>
              </a:pathLst>
            </a:custGeom>
            <a:solidFill>
              <a:srgbClr val="82B4E0"/>
            </a:solidFill>
          </p:spPr>
          <p:txBody>
            <a:bodyPr wrap="square" lIns="0" tIns="0" rIns="0" bIns="0" rtlCol="0"/>
            <a:lstStyle/>
            <a:p>
              <a:endParaRPr/>
            </a:p>
          </p:txBody>
        </p:sp>
        <p:sp>
          <p:nvSpPr>
            <p:cNvPr id="11" name="object 11"/>
            <p:cNvSpPr/>
            <p:nvPr/>
          </p:nvSpPr>
          <p:spPr>
            <a:xfrm>
              <a:off x="2730123" y="814540"/>
              <a:ext cx="194945" cy="424180"/>
            </a:xfrm>
            <a:custGeom>
              <a:avLst/>
              <a:gdLst/>
              <a:ahLst/>
              <a:cxnLst/>
              <a:rect l="l" t="t" r="r" b="b"/>
              <a:pathLst>
                <a:path w="194944" h="424180">
                  <a:moveTo>
                    <a:pt x="194699" y="423688"/>
                  </a:moveTo>
                  <a:lnTo>
                    <a:pt x="194699" y="0"/>
                  </a:lnTo>
                  <a:lnTo>
                    <a:pt x="0" y="211844"/>
                  </a:lnTo>
                  <a:lnTo>
                    <a:pt x="194699" y="423688"/>
                  </a:lnTo>
                  <a:close/>
                </a:path>
                <a:path w="194944" h="424180">
                  <a:moveTo>
                    <a:pt x="0" y="423688"/>
                  </a:moveTo>
                  <a:lnTo>
                    <a:pt x="0" y="0"/>
                  </a:lnTo>
                </a:path>
              </a:pathLst>
            </a:custGeom>
            <a:ln w="26331">
              <a:solidFill>
                <a:srgbClr val="000000"/>
              </a:solidFill>
            </a:ln>
          </p:spPr>
          <p:txBody>
            <a:bodyPr wrap="square" lIns="0" tIns="0" rIns="0" bIns="0" rtlCol="0"/>
            <a:lstStyle/>
            <a:p>
              <a:endParaRPr/>
            </a:p>
          </p:txBody>
        </p:sp>
      </p:grpSp>
      <p:grpSp>
        <p:nvGrpSpPr>
          <p:cNvPr id="12" name="object 12"/>
          <p:cNvGrpSpPr/>
          <p:nvPr/>
        </p:nvGrpSpPr>
        <p:grpSpPr>
          <a:xfrm>
            <a:off x="2553124" y="2034256"/>
            <a:ext cx="384810" cy="449580"/>
            <a:chOff x="2553124" y="2034256"/>
            <a:chExt cx="384810" cy="449580"/>
          </a:xfrm>
        </p:grpSpPr>
        <p:sp>
          <p:nvSpPr>
            <p:cNvPr id="13" name="object 13"/>
            <p:cNvSpPr/>
            <p:nvPr/>
          </p:nvSpPr>
          <p:spPr>
            <a:xfrm>
              <a:off x="2730123" y="2047089"/>
              <a:ext cx="194945" cy="424180"/>
            </a:xfrm>
            <a:custGeom>
              <a:avLst/>
              <a:gdLst/>
              <a:ahLst/>
              <a:cxnLst/>
              <a:rect l="l" t="t" r="r" b="b"/>
              <a:pathLst>
                <a:path w="194944" h="424180">
                  <a:moveTo>
                    <a:pt x="0" y="0"/>
                  </a:moveTo>
                  <a:lnTo>
                    <a:pt x="0" y="423688"/>
                  </a:lnTo>
                  <a:lnTo>
                    <a:pt x="194699" y="211844"/>
                  </a:lnTo>
                  <a:lnTo>
                    <a:pt x="0" y="0"/>
                  </a:lnTo>
                  <a:close/>
                </a:path>
              </a:pathLst>
            </a:custGeom>
            <a:solidFill>
              <a:srgbClr val="82B4E0"/>
            </a:solidFill>
          </p:spPr>
          <p:txBody>
            <a:bodyPr wrap="square" lIns="0" tIns="0" rIns="0" bIns="0" rtlCol="0"/>
            <a:lstStyle/>
            <a:p>
              <a:endParaRPr/>
            </a:p>
          </p:txBody>
        </p:sp>
        <p:sp>
          <p:nvSpPr>
            <p:cNvPr id="14" name="object 14"/>
            <p:cNvSpPr/>
            <p:nvPr/>
          </p:nvSpPr>
          <p:spPr>
            <a:xfrm>
              <a:off x="2553124" y="2047089"/>
              <a:ext cx="372110" cy="424180"/>
            </a:xfrm>
            <a:custGeom>
              <a:avLst/>
              <a:gdLst/>
              <a:ahLst/>
              <a:cxnLst/>
              <a:rect l="l" t="t" r="r" b="b"/>
              <a:pathLst>
                <a:path w="372110" h="424180">
                  <a:moveTo>
                    <a:pt x="176999" y="0"/>
                  </a:moveTo>
                  <a:lnTo>
                    <a:pt x="176999" y="423688"/>
                  </a:lnTo>
                  <a:lnTo>
                    <a:pt x="371698" y="211844"/>
                  </a:lnTo>
                  <a:lnTo>
                    <a:pt x="176999" y="0"/>
                  </a:lnTo>
                  <a:close/>
                </a:path>
                <a:path w="372110" h="424180">
                  <a:moveTo>
                    <a:pt x="0" y="211844"/>
                  </a:moveTo>
                  <a:lnTo>
                    <a:pt x="176999" y="211844"/>
                  </a:lnTo>
                </a:path>
              </a:pathLst>
            </a:custGeom>
            <a:ln w="26331">
              <a:solidFill>
                <a:srgbClr val="000000"/>
              </a:solidFill>
            </a:ln>
          </p:spPr>
          <p:txBody>
            <a:bodyPr wrap="square" lIns="0" tIns="0" rIns="0" bIns="0" rtlCol="0"/>
            <a:lstStyle/>
            <a:p>
              <a:endParaRPr/>
            </a:p>
          </p:txBody>
        </p:sp>
      </p:grpSp>
      <p:pic>
        <p:nvPicPr>
          <p:cNvPr id="15" name="object 15"/>
          <p:cNvPicPr/>
          <p:nvPr/>
        </p:nvPicPr>
        <p:blipFill>
          <a:blip r:embed="rId2" cstate="print"/>
          <a:stretch>
            <a:fillRect/>
          </a:stretch>
        </p:blipFill>
        <p:spPr>
          <a:xfrm>
            <a:off x="2306319" y="1587664"/>
            <a:ext cx="101849" cy="108653"/>
          </a:xfrm>
          <a:prstGeom prst="rect">
            <a:avLst/>
          </a:prstGeom>
        </p:spPr>
      </p:pic>
      <p:pic>
        <p:nvPicPr>
          <p:cNvPr id="16" name="object 16"/>
          <p:cNvPicPr/>
          <p:nvPr/>
        </p:nvPicPr>
        <p:blipFill>
          <a:blip r:embed="rId3" cstate="print"/>
          <a:stretch>
            <a:fillRect/>
          </a:stretch>
        </p:blipFill>
        <p:spPr>
          <a:xfrm>
            <a:off x="4008580" y="1587663"/>
            <a:ext cx="102088" cy="108657"/>
          </a:xfrm>
          <a:prstGeom prst="rect">
            <a:avLst/>
          </a:prstGeom>
        </p:spPr>
      </p:pic>
      <p:pic>
        <p:nvPicPr>
          <p:cNvPr id="17" name="object 17"/>
          <p:cNvPicPr/>
          <p:nvPr/>
        </p:nvPicPr>
        <p:blipFill>
          <a:blip r:embed="rId3" cstate="print"/>
          <a:stretch>
            <a:fillRect/>
          </a:stretch>
        </p:blipFill>
        <p:spPr>
          <a:xfrm>
            <a:off x="3251967" y="1587663"/>
            <a:ext cx="102088" cy="108657"/>
          </a:xfrm>
          <a:prstGeom prst="rect">
            <a:avLst/>
          </a:prstGeom>
        </p:spPr>
      </p:pic>
      <p:pic>
        <p:nvPicPr>
          <p:cNvPr id="18" name="object 18"/>
          <p:cNvPicPr/>
          <p:nvPr/>
        </p:nvPicPr>
        <p:blipFill>
          <a:blip r:embed="rId4" cstate="print"/>
          <a:stretch>
            <a:fillRect/>
          </a:stretch>
        </p:blipFill>
        <p:spPr>
          <a:xfrm>
            <a:off x="414643" y="1587663"/>
            <a:ext cx="101993" cy="108655"/>
          </a:xfrm>
          <a:prstGeom prst="rect">
            <a:avLst/>
          </a:prstGeom>
        </p:spPr>
      </p:pic>
      <p:grpSp>
        <p:nvGrpSpPr>
          <p:cNvPr id="19" name="object 19"/>
          <p:cNvGrpSpPr/>
          <p:nvPr/>
        </p:nvGrpSpPr>
        <p:grpSpPr>
          <a:xfrm>
            <a:off x="853929" y="1507849"/>
            <a:ext cx="460375" cy="105410"/>
            <a:chOff x="853929" y="1507849"/>
            <a:chExt cx="460375" cy="105410"/>
          </a:xfrm>
        </p:grpSpPr>
        <p:sp>
          <p:nvSpPr>
            <p:cNvPr id="20" name="object 20"/>
            <p:cNvSpPr/>
            <p:nvPr/>
          </p:nvSpPr>
          <p:spPr>
            <a:xfrm>
              <a:off x="853929" y="1565625"/>
              <a:ext cx="389890" cy="0"/>
            </a:xfrm>
            <a:custGeom>
              <a:avLst/>
              <a:gdLst/>
              <a:ahLst/>
              <a:cxnLst/>
              <a:rect l="l" t="t" r="r" b="b"/>
              <a:pathLst>
                <a:path w="389890">
                  <a:moveTo>
                    <a:pt x="0" y="0"/>
                  </a:moveTo>
                  <a:lnTo>
                    <a:pt x="389398" y="0"/>
                  </a:lnTo>
                </a:path>
              </a:pathLst>
            </a:custGeom>
            <a:ln w="12839">
              <a:solidFill>
                <a:srgbClr val="000000"/>
              </a:solidFill>
            </a:ln>
          </p:spPr>
          <p:txBody>
            <a:bodyPr wrap="square" lIns="0" tIns="0" rIns="0" bIns="0" rtlCol="0"/>
            <a:lstStyle/>
            <a:p>
              <a:endParaRPr/>
            </a:p>
          </p:txBody>
        </p:sp>
        <p:pic>
          <p:nvPicPr>
            <p:cNvPr id="21" name="object 21"/>
            <p:cNvPicPr/>
            <p:nvPr/>
          </p:nvPicPr>
          <p:blipFill>
            <a:blip r:embed="rId5" cstate="print"/>
            <a:stretch>
              <a:fillRect/>
            </a:stretch>
          </p:blipFill>
          <p:spPr>
            <a:xfrm>
              <a:off x="1225628" y="1507849"/>
              <a:ext cx="88499" cy="104843"/>
            </a:xfrm>
            <a:prstGeom prst="rect">
              <a:avLst/>
            </a:prstGeom>
          </p:spPr>
        </p:pic>
      </p:grpSp>
      <p:sp>
        <p:nvSpPr>
          <p:cNvPr id="22" name="object 22"/>
          <p:cNvSpPr txBox="1"/>
          <p:nvPr/>
        </p:nvSpPr>
        <p:spPr>
          <a:xfrm>
            <a:off x="2678011" y="1220121"/>
            <a:ext cx="207010" cy="330200"/>
          </a:xfrm>
          <a:prstGeom prst="rect">
            <a:avLst/>
          </a:prstGeom>
        </p:spPr>
        <p:txBody>
          <a:bodyPr vert="horz" wrap="square" lIns="0" tIns="12065" rIns="0" bIns="0" rtlCol="0">
            <a:spAutoFit/>
          </a:bodyPr>
          <a:lstStyle/>
          <a:p>
            <a:pPr marL="12700">
              <a:lnSpc>
                <a:spcPct val="100000"/>
              </a:lnSpc>
              <a:spcBef>
                <a:spcPts val="95"/>
              </a:spcBef>
            </a:pPr>
            <a:r>
              <a:rPr sz="2000" spc="-70" dirty="0">
                <a:latin typeface="Microsoft Sans Serif"/>
                <a:cs typeface="Microsoft Sans Serif"/>
              </a:rPr>
              <a:t>G</a:t>
            </a:r>
            <a:endParaRPr sz="2000">
              <a:latin typeface="Microsoft Sans Serif"/>
              <a:cs typeface="Microsoft Sans Serif"/>
            </a:endParaRPr>
          </a:p>
        </p:txBody>
      </p:sp>
      <p:sp>
        <p:nvSpPr>
          <p:cNvPr id="23" name="object 23"/>
          <p:cNvSpPr txBox="1"/>
          <p:nvPr/>
        </p:nvSpPr>
        <p:spPr>
          <a:xfrm>
            <a:off x="2729931" y="2457523"/>
            <a:ext cx="233045" cy="330200"/>
          </a:xfrm>
          <a:prstGeom prst="rect">
            <a:avLst/>
          </a:prstGeom>
        </p:spPr>
        <p:txBody>
          <a:bodyPr vert="horz" wrap="square" lIns="0" tIns="12065" rIns="0" bIns="0" rtlCol="0">
            <a:spAutoFit/>
          </a:bodyPr>
          <a:lstStyle/>
          <a:p>
            <a:pPr marL="12700">
              <a:lnSpc>
                <a:spcPct val="100000"/>
              </a:lnSpc>
              <a:spcBef>
                <a:spcPts val="95"/>
              </a:spcBef>
            </a:pPr>
            <a:r>
              <a:rPr sz="2000" spc="-60" dirty="0">
                <a:latin typeface="Microsoft Sans Serif"/>
                <a:cs typeface="Microsoft Sans Serif"/>
              </a:rPr>
              <a:t>Si</a:t>
            </a:r>
            <a:endParaRPr sz="2000">
              <a:latin typeface="Microsoft Sans Serif"/>
              <a:cs typeface="Microsoft Sans Serif"/>
            </a:endParaRPr>
          </a:p>
        </p:txBody>
      </p:sp>
      <p:sp>
        <p:nvSpPr>
          <p:cNvPr id="24" name="object 24"/>
          <p:cNvSpPr txBox="1"/>
          <p:nvPr/>
        </p:nvSpPr>
        <p:spPr>
          <a:xfrm>
            <a:off x="836957" y="1182127"/>
            <a:ext cx="438784" cy="395605"/>
          </a:xfrm>
          <a:prstGeom prst="rect">
            <a:avLst/>
          </a:prstGeom>
        </p:spPr>
        <p:txBody>
          <a:bodyPr vert="horz" wrap="square" lIns="0" tIns="15875" rIns="0" bIns="0" rtlCol="0">
            <a:spAutoFit/>
          </a:bodyPr>
          <a:lstStyle/>
          <a:p>
            <a:pPr marL="12700">
              <a:lnSpc>
                <a:spcPct val="100000"/>
              </a:lnSpc>
              <a:spcBef>
                <a:spcPts val="125"/>
              </a:spcBef>
            </a:pPr>
            <a:r>
              <a:rPr sz="2400" b="1" spc="-65" dirty="0">
                <a:solidFill>
                  <a:srgbClr val="FF0000"/>
                </a:solidFill>
                <a:latin typeface="Times New Roman"/>
                <a:cs typeface="Times New Roman"/>
              </a:rPr>
              <a:t>I=?</a:t>
            </a:r>
            <a:endParaRPr sz="2400">
              <a:latin typeface="Times New Roman"/>
              <a:cs typeface="Times New Roman"/>
            </a:endParaRPr>
          </a:p>
        </p:txBody>
      </p:sp>
      <p:sp>
        <p:nvSpPr>
          <p:cNvPr id="25" name="object 25"/>
          <p:cNvSpPr txBox="1"/>
          <p:nvPr/>
        </p:nvSpPr>
        <p:spPr>
          <a:xfrm>
            <a:off x="324131" y="1292918"/>
            <a:ext cx="311150" cy="330200"/>
          </a:xfrm>
          <a:prstGeom prst="rect">
            <a:avLst/>
          </a:prstGeom>
        </p:spPr>
        <p:txBody>
          <a:bodyPr vert="horz" wrap="square" lIns="0" tIns="12065" rIns="0" bIns="0" rtlCol="0">
            <a:spAutoFit/>
          </a:bodyPr>
          <a:lstStyle/>
          <a:p>
            <a:pPr marL="12700">
              <a:lnSpc>
                <a:spcPct val="100000"/>
              </a:lnSpc>
              <a:spcBef>
                <a:spcPts val="95"/>
              </a:spcBef>
            </a:pPr>
            <a:r>
              <a:rPr sz="2000" spc="-75" dirty="0">
                <a:latin typeface="Microsoft Sans Serif"/>
                <a:cs typeface="Microsoft Sans Serif"/>
              </a:rPr>
              <a:t>E1</a:t>
            </a:r>
            <a:endParaRPr sz="2000">
              <a:latin typeface="Microsoft Sans Serif"/>
              <a:cs typeface="Microsoft Sans Serif"/>
            </a:endParaRPr>
          </a:p>
        </p:txBody>
      </p:sp>
      <p:sp>
        <p:nvSpPr>
          <p:cNvPr id="26" name="object 26"/>
          <p:cNvSpPr txBox="1"/>
          <p:nvPr/>
        </p:nvSpPr>
        <p:spPr>
          <a:xfrm>
            <a:off x="3983795" y="1263312"/>
            <a:ext cx="155575" cy="330200"/>
          </a:xfrm>
          <a:prstGeom prst="rect">
            <a:avLst/>
          </a:prstGeom>
        </p:spPr>
        <p:txBody>
          <a:bodyPr vert="horz" wrap="square" lIns="0" tIns="12065" rIns="0" bIns="0" rtlCol="0">
            <a:spAutoFit/>
          </a:bodyPr>
          <a:lstStyle/>
          <a:p>
            <a:pPr marL="12700">
              <a:lnSpc>
                <a:spcPct val="100000"/>
              </a:lnSpc>
              <a:spcBef>
                <a:spcPts val="95"/>
              </a:spcBef>
            </a:pPr>
            <a:r>
              <a:rPr sz="2000" spc="-50" dirty="0">
                <a:latin typeface="Microsoft Sans Serif"/>
                <a:cs typeface="Microsoft Sans Serif"/>
              </a:rPr>
              <a:t>2</a:t>
            </a:r>
            <a:endParaRPr sz="2000">
              <a:latin typeface="Microsoft Sans Serif"/>
              <a:cs typeface="Microsoft Sans Serif"/>
            </a:endParaRPr>
          </a:p>
        </p:txBody>
      </p:sp>
      <p:graphicFrame>
        <p:nvGraphicFramePr>
          <p:cNvPr id="27" name="object 27"/>
          <p:cNvGraphicFramePr>
            <a:graphicFrameLocks noGrp="1"/>
          </p:cNvGraphicFramePr>
          <p:nvPr/>
        </p:nvGraphicFramePr>
        <p:xfrm>
          <a:off x="2912212" y="1012664"/>
          <a:ext cx="1177925" cy="1443354"/>
        </p:xfrm>
        <a:graphic>
          <a:graphicData uri="http://schemas.openxmlformats.org/drawingml/2006/table">
            <a:tbl>
              <a:tblPr firstRow="1" bandRow="1">
                <a:tableStyleId>{2D5ABB26-0587-4C30-8999-92F81FD0307C}</a:tableStyleId>
              </a:tblPr>
              <a:tblGrid>
                <a:gridCol w="371475">
                  <a:extLst>
                    <a:ext uri="{9D8B030D-6E8A-4147-A177-3AD203B41FA5}">
                      <a16:colId xmlns:a16="http://schemas.microsoft.com/office/drawing/2014/main" val="20000"/>
                    </a:ext>
                  </a:extLst>
                </a:gridCol>
                <a:gridCol w="806450">
                  <a:extLst>
                    <a:ext uri="{9D8B030D-6E8A-4147-A177-3AD203B41FA5}">
                      <a16:colId xmlns:a16="http://schemas.microsoft.com/office/drawing/2014/main" val="20001"/>
                    </a:ext>
                  </a:extLst>
                </a:gridCol>
              </a:tblGrid>
              <a:tr h="615950">
                <a:tc rowSpan="2">
                  <a:txBody>
                    <a:bodyPr/>
                    <a:lstStyle/>
                    <a:p>
                      <a:pPr>
                        <a:lnSpc>
                          <a:spcPct val="100000"/>
                        </a:lnSpc>
                        <a:spcBef>
                          <a:spcPts val="1625"/>
                        </a:spcBef>
                      </a:pPr>
                      <a:r>
                        <a:rPr sz="2000" spc="-50" dirty="0">
                          <a:latin typeface="Microsoft Sans Serif"/>
                          <a:cs typeface="Microsoft Sans Serif"/>
                        </a:rPr>
                        <a:t>e</a:t>
                      </a:r>
                      <a:endParaRPr sz="2000">
                        <a:latin typeface="Microsoft Sans Serif"/>
                        <a:cs typeface="Microsoft Sans Serif"/>
                      </a:endParaRPr>
                    </a:p>
                  </a:txBody>
                  <a:tcPr marL="0" marR="0" marT="206375" marB="0">
                    <a:lnR w="28575">
                      <a:solidFill>
                        <a:srgbClr val="000000"/>
                      </a:solidFill>
                      <a:prstDash val="solid"/>
                    </a:lnR>
                    <a:lnT w="28575">
                      <a:solidFill>
                        <a:srgbClr val="000000"/>
                      </a:solidFill>
                      <a:prstDash val="solid"/>
                    </a:lnT>
                    <a:lnB w="28575">
                      <a:solidFill>
                        <a:srgbClr val="000000"/>
                      </a:solidFill>
                      <a:prstDash val="solid"/>
                    </a:lnB>
                  </a:tcPr>
                </a:tc>
                <a:tc>
                  <a:txBody>
                    <a:bodyPr/>
                    <a:lstStyle/>
                    <a:p>
                      <a:pPr marL="482600" marR="39370" algn="ctr">
                        <a:lnSpc>
                          <a:spcPct val="100000"/>
                        </a:lnSpc>
                        <a:spcBef>
                          <a:spcPts val="1965"/>
                        </a:spcBef>
                      </a:pPr>
                      <a:r>
                        <a:rPr sz="2000" spc="-50" dirty="0">
                          <a:latin typeface="Microsoft Sans Serif"/>
                          <a:cs typeface="Microsoft Sans Serif"/>
                        </a:rPr>
                        <a:t>E</a:t>
                      </a:r>
                      <a:endParaRPr sz="2000">
                        <a:latin typeface="Microsoft Sans Serif"/>
                        <a:cs typeface="Microsoft Sans Serif"/>
                      </a:endParaRPr>
                    </a:p>
                  </a:txBody>
                  <a:tcPr marL="0" marR="0" marT="249555" marB="0">
                    <a:lnL w="28575">
                      <a:solidFill>
                        <a:srgbClr val="000000"/>
                      </a:solidFill>
                      <a:prstDash val="solid"/>
                    </a:lnL>
                    <a:lnB w="28575">
                      <a:solidFill>
                        <a:srgbClr val="000000"/>
                      </a:solidFill>
                      <a:prstDash val="solid"/>
                    </a:lnB>
                  </a:tcPr>
                </a:tc>
                <a:extLst>
                  <a:ext uri="{0D108BD9-81ED-4DB2-BD59-A6C34878D82A}">
                    <a16:rowId xmlns:a16="http://schemas.microsoft.com/office/drawing/2014/main" val="10000"/>
                  </a:ext>
                </a:extLst>
              </a:tr>
              <a:tr h="615950">
                <a:tc vMerge="1">
                  <a:txBody>
                    <a:bodyPr/>
                    <a:lstStyle/>
                    <a:p>
                      <a:endParaRPr/>
                    </a:p>
                  </a:txBody>
                  <a:tcPr marL="0" marR="0" marT="206375" marB="0">
                    <a:lnR w="28575">
                      <a:solidFill>
                        <a:srgbClr val="000000"/>
                      </a:solidFill>
                      <a:prstDash val="solid"/>
                    </a:lnR>
                    <a:lnT w="28575">
                      <a:solidFill>
                        <a:srgbClr val="000000"/>
                      </a:solidFill>
                      <a:prstDash val="solid"/>
                    </a:lnT>
                    <a:lnB w="28575">
                      <a:solidFill>
                        <a:srgbClr val="000000"/>
                      </a:solidFill>
                      <a:prstDash val="solid"/>
                    </a:lnB>
                  </a:tcPr>
                </a:tc>
                <a:tc>
                  <a:txBody>
                    <a:bodyPr/>
                    <a:lstStyle/>
                    <a:p>
                      <a:pPr marL="452755" algn="ctr">
                        <a:lnSpc>
                          <a:spcPct val="100000"/>
                        </a:lnSpc>
                        <a:spcBef>
                          <a:spcPts val="260"/>
                        </a:spcBef>
                      </a:pPr>
                      <a:r>
                        <a:rPr sz="2000" dirty="0">
                          <a:latin typeface="Microsoft Sans Serif"/>
                          <a:cs typeface="Microsoft Sans Serif"/>
                        </a:rPr>
                        <a:t>4</a:t>
                      </a:r>
                      <a:r>
                        <a:rPr sz="2000" spc="-130" dirty="0">
                          <a:latin typeface="Microsoft Sans Serif"/>
                          <a:cs typeface="Microsoft Sans Serif"/>
                        </a:rPr>
                        <a:t> </a:t>
                      </a:r>
                      <a:r>
                        <a:rPr sz="2000" spc="-135" dirty="0">
                          <a:latin typeface="Microsoft Sans Serif"/>
                          <a:cs typeface="Microsoft Sans Serif"/>
                        </a:rPr>
                        <a:t>V</a:t>
                      </a:r>
                      <a:endParaRPr sz="2000">
                        <a:latin typeface="Microsoft Sans Serif"/>
                        <a:cs typeface="Microsoft Sans Serif"/>
                      </a:endParaRPr>
                    </a:p>
                  </a:txBody>
                  <a:tcPr marL="0" marR="0" marT="33020" marB="0">
                    <a:lnL w="28575">
                      <a:solidFill>
                        <a:srgbClr val="000000"/>
                      </a:solidFill>
                      <a:prstDash val="solid"/>
                    </a:lnL>
                    <a:lnT w="28575">
                      <a:solidFill>
                        <a:srgbClr val="000000"/>
                      </a:solidFill>
                      <a:prstDash val="solid"/>
                    </a:lnT>
                  </a:tcPr>
                </a:tc>
                <a:extLst>
                  <a:ext uri="{0D108BD9-81ED-4DB2-BD59-A6C34878D82A}">
                    <a16:rowId xmlns:a16="http://schemas.microsoft.com/office/drawing/2014/main" val="10001"/>
                  </a:ext>
                </a:extLst>
              </a:tr>
              <a:tr h="211454">
                <a:tc gridSpan="2">
                  <a:txBody>
                    <a:bodyPr/>
                    <a:lstStyle/>
                    <a:p>
                      <a:pPr marR="39370">
                        <a:lnSpc>
                          <a:spcPct val="100000"/>
                        </a:lnSpc>
                      </a:pPr>
                      <a:endParaRPr sz="1200">
                        <a:latin typeface="Times New Roman"/>
                        <a:cs typeface="Times New Roman"/>
                      </a:endParaRPr>
                    </a:p>
                  </a:txBody>
                  <a:tcPr marL="0" marR="0" marT="0" marB="0">
                    <a:lnL w="28575">
                      <a:solidFill>
                        <a:srgbClr val="000000"/>
                      </a:solidFill>
                      <a:prstDash val="solid"/>
                    </a:lnL>
                    <a:lnT w="28575" cap="flat" cmpd="sng" algn="ctr">
                      <a:solidFill>
                        <a:srgbClr val="000000"/>
                      </a:solidFill>
                      <a:prstDash val="solid"/>
                      <a:round/>
                      <a:headEnd type="none" w="med" len="med"/>
                      <a:tailEnd type="none" w="med" len="med"/>
                    </a:lnT>
                  </a:tcPr>
                </a:tc>
                <a:tc hMerge="1">
                  <a:txBody>
                    <a:bodyPr/>
                    <a:lstStyle/>
                    <a:p>
                      <a:endParaRPr/>
                    </a:p>
                  </a:txBody>
                  <a:tcPr marL="0" marR="0" marT="0" marB="0"/>
                </a:tc>
                <a:extLst>
                  <a:ext uri="{0D108BD9-81ED-4DB2-BD59-A6C34878D82A}">
                    <a16:rowId xmlns:a16="http://schemas.microsoft.com/office/drawing/2014/main" val="10002"/>
                  </a:ext>
                </a:extLst>
              </a:tr>
            </a:tbl>
          </a:graphicData>
        </a:graphic>
      </p:graphicFrame>
      <p:sp>
        <p:nvSpPr>
          <p:cNvPr id="28" name="object 28"/>
          <p:cNvSpPr txBox="1"/>
          <p:nvPr/>
        </p:nvSpPr>
        <p:spPr>
          <a:xfrm>
            <a:off x="268411" y="1729651"/>
            <a:ext cx="505459" cy="330200"/>
          </a:xfrm>
          <a:prstGeom prst="rect">
            <a:avLst/>
          </a:prstGeom>
        </p:spPr>
        <p:txBody>
          <a:bodyPr vert="horz" wrap="square" lIns="0" tIns="12065" rIns="0" bIns="0" rtlCol="0">
            <a:spAutoFit/>
          </a:bodyPr>
          <a:lstStyle/>
          <a:p>
            <a:pPr marL="12700">
              <a:lnSpc>
                <a:spcPct val="100000"/>
              </a:lnSpc>
              <a:spcBef>
                <a:spcPts val="95"/>
              </a:spcBef>
            </a:pPr>
            <a:r>
              <a:rPr sz="2000" spc="-95" dirty="0">
                <a:latin typeface="Microsoft Sans Serif"/>
                <a:cs typeface="Microsoft Sans Serif"/>
              </a:rPr>
              <a:t>20</a:t>
            </a:r>
            <a:r>
              <a:rPr sz="2000" spc="-40" dirty="0">
                <a:latin typeface="Microsoft Sans Serif"/>
                <a:cs typeface="Microsoft Sans Serif"/>
              </a:rPr>
              <a:t> </a:t>
            </a:r>
            <a:r>
              <a:rPr sz="2000" spc="-50" dirty="0">
                <a:latin typeface="Microsoft Sans Serif"/>
                <a:cs typeface="Microsoft Sans Serif"/>
              </a:rPr>
              <a:t>V</a:t>
            </a:r>
            <a:endParaRPr sz="2000">
              <a:latin typeface="Microsoft Sans Serif"/>
              <a:cs typeface="Microsoft Sans Serif"/>
            </a:endParaRPr>
          </a:p>
        </p:txBody>
      </p:sp>
      <p:sp>
        <p:nvSpPr>
          <p:cNvPr id="29" name="object 29"/>
          <p:cNvSpPr txBox="1">
            <a:spLocks noGrp="1"/>
          </p:cNvSpPr>
          <p:nvPr>
            <p:ph type="title"/>
          </p:nvPr>
        </p:nvSpPr>
        <p:spPr>
          <a:xfrm>
            <a:off x="231749" y="136016"/>
            <a:ext cx="8441690" cy="482600"/>
          </a:xfrm>
          <a:prstGeom prst="rect">
            <a:avLst/>
          </a:prstGeom>
        </p:spPr>
        <p:txBody>
          <a:bodyPr vert="horz" wrap="square" lIns="0" tIns="12700" rIns="0" bIns="0" rtlCol="0">
            <a:spAutoFit/>
          </a:bodyPr>
          <a:lstStyle/>
          <a:p>
            <a:pPr marL="12700">
              <a:lnSpc>
                <a:spcPct val="100000"/>
              </a:lnSpc>
              <a:spcBef>
                <a:spcPts val="100"/>
              </a:spcBef>
            </a:pPr>
            <a:r>
              <a:rPr sz="3000" b="1" dirty="0">
                <a:latin typeface="Times New Roman"/>
                <a:cs typeface="Times New Roman"/>
              </a:rPr>
              <a:t>Örnek:</a:t>
            </a:r>
            <a:r>
              <a:rPr sz="3000" b="1" spc="-65" dirty="0">
                <a:latin typeface="Times New Roman"/>
                <a:cs typeface="Times New Roman"/>
              </a:rPr>
              <a:t> </a:t>
            </a:r>
            <a:r>
              <a:rPr sz="3000" b="1" dirty="0">
                <a:solidFill>
                  <a:srgbClr val="000000"/>
                </a:solidFill>
                <a:latin typeface="Times New Roman"/>
                <a:cs typeface="Times New Roman"/>
              </a:rPr>
              <a:t>Şekildeki</a:t>
            </a:r>
            <a:r>
              <a:rPr sz="3000" b="1" spc="-70" dirty="0">
                <a:solidFill>
                  <a:srgbClr val="000000"/>
                </a:solidFill>
                <a:latin typeface="Times New Roman"/>
                <a:cs typeface="Times New Roman"/>
              </a:rPr>
              <a:t> </a:t>
            </a:r>
            <a:r>
              <a:rPr sz="3000" b="1" dirty="0">
                <a:solidFill>
                  <a:srgbClr val="000000"/>
                </a:solidFill>
                <a:latin typeface="Times New Roman"/>
                <a:cs typeface="Times New Roman"/>
              </a:rPr>
              <a:t>devreden</a:t>
            </a:r>
            <a:r>
              <a:rPr sz="3000" b="1" spc="-80" dirty="0">
                <a:solidFill>
                  <a:srgbClr val="000000"/>
                </a:solidFill>
                <a:latin typeface="Times New Roman"/>
                <a:cs typeface="Times New Roman"/>
              </a:rPr>
              <a:t> </a:t>
            </a:r>
            <a:r>
              <a:rPr sz="3000" b="1" dirty="0">
                <a:solidFill>
                  <a:srgbClr val="000000"/>
                </a:solidFill>
                <a:latin typeface="Times New Roman"/>
                <a:cs typeface="Times New Roman"/>
              </a:rPr>
              <a:t>akan</a:t>
            </a:r>
            <a:r>
              <a:rPr sz="3000" b="1" spc="-80" dirty="0">
                <a:solidFill>
                  <a:srgbClr val="000000"/>
                </a:solidFill>
                <a:latin typeface="Times New Roman"/>
                <a:cs typeface="Times New Roman"/>
              </a:rPr>
              <a:t> </a:t>
            </a:r>
            <a:r>
              <a:rPr sz="3000" b="1" dirty="0">
                <a:solidFill>
                  <a:srgbClr val="000000"/>
                </a:solidFill>
                <a:latin typeface="Times New Roman"/>
                <a:cs typeface="Times New Roman"/>
              </a:rPr>
              <a:t>I’akımını</a:t>
            </a:r>
            <a:r>
              <a:rPr sz="3000" b="1" spc="-65" dirty="0">
                <a:solidFill>
                  <a:srgbClr val="000000"/>
                </a:solidFill>
                <a:latin typeface="Times New Roman"/>
                <a:cs typeface="Times New Roman"/>
              </a:rPr>
              <a:t> </a:t>
            </a:r>
            <a:r>
              <a:rPr sz="3000" b="1" spc="-10" dirty="0">
                <a:solidFill>
                  <a:srgbClr val="000000"/>
                </a:solidFill>
                <a:latin typeface="Times New Roman"/>
                <a:cs typeface="Times New Roman"/>
              </a:rPr>
              <a:t>bulunuz.</a:t>
            </a:r>
            <a:endParaRPr sz="3000">
              <a:latin typeface="Times New Roman"/>
              <a:cs typeface="Times New Roman"/>
            </a:endParaRPr>
          </a:p>
        </p:txBody>
      </p:sp>
      <p:grpSp>
        <p:nvGrpSpPr>
          <p:cNvPr id="30" name="object 30"/>
          <p:cNvGrpSpPr/>
          <p:nvPr/>
        </p:nvGrpSpPr>
        <p:grpSpPr>
          <a:xfrm>
            <a:off x="5119669" y="1240954"/>
            <a:ext cx="2659380" cy="1266190"/>
            <a:chOff x="5119669" y="1240954"/>
            <a:chExt cx="2659380" cy="1266190"/>
          </a:xfrm>
        </p:grpSpPr>
        <p:sp>
          <p:nvSpPr>
            <p:cNvPr id="31" name="object 31"/>
            <p:cNvSpPr/>
            <p:nvPr/>
          </p:nvSpPr>
          <p:spPr>
            <a:xfrm>
              <a:off x="5131099" y="1252067"/>
              <a:ext cx="2636520" cy="1243965"/>
            </a:xfrm>
            <a:custGeom>
              <a:avLst/>
              <a:gdLst/>
              <a:ahLst/>
              <a:cxnLst/>
              <a:rect l="l" t="t" r="r" b="b"/>
              <a:pathLst>
                <a:path w="2636520" h="1243964">
                  <a:moveTo>
                    <a:pt x="322177" y="541967"/>
                  </a:moveTo>
                  <a:lnTo>
                    <a:pt x="0" y="541967"/>
                  </a:lnTo>
                  <a:lnTo>
                    <a:pt x="0" y="1243337"/>
                  </a:lnTo>
                </a:path>
                <a:path w="2636520" h="1243964">
                  <a:moveTo>
                    <a:pt x="1493732" y="0"/>
                  </a:moveTo>
                  <a:lnTo>
                    <a:pt x="1317999" y="0"/>
                  </a:lnTo>
                  <a:lnTo>
                    <a:pt x="1317999" y="541967"/>
                  </a:lnTo>
                </a:path>
                <a:path w="2636520" h="1243964">
                  <a:moveTo>
                    <a:pt x="1142265" y="541967"/>
                  </a:moveTo>
                  <a:lnTo>
                    <a:pt x="1317999" y="541967"/>
                  </a:lnTo>
                </a:path>
                <a:path w="2636520" h="1243964">
                  <a:moveTo>
                    <a:pt x="1493732" y="1083935"/>
                  </a:moveTo>
                  <a:lnTo>
                    <a:pt x="1317999" y="1083935"/>
                  </a:lnTo>
                  <a:lnTo>
                    <a:pt x="1317999" y="541967"/>
                  </a:lnTo>
                </a:path>
                <a:path w="2636520" h="1243964">
                  <a:moveTo>
                    <a:pt x="1962354" y="0"/>
                  </a:moveTo>
                  <a:lnTo>
                    <a:pt x="2138087" y="0"/>
                  </a:lnTo>
                  <a:lnTo>
                    <a:pt x="2138087" y="541967"/>
                  </a:lnTo>
                </a:path>
                <a:path w="2636520" h="1243964">
                  <a:moveTo>
                    <a:pt x="2635998" y="1243337"/>
                  </a:moveTo>
                  <a:lnTo>
                    <a:pt x="2635998" y="541967"/>
                  </a:lnTo>
                  <a:lnTo>
                    <a:pt x="2138087" y="541967"/>
                  </a:lnTo>
                </a:path>
                <a:path w="2636520" h="1243964">
                  <a:moveTo>
                    <a:pt x="1962354" y="1083935"/>
                  </a:moveTo>
                  <a:lnTo>
                    <a:pt x="2138087" y="1083935"/>
                  </a:lnTo>
                  <a:lnTo>
                    <a:pt x="2138087" y="541967"/>
                  </a:lnTo>
                </a:path>
              </a:pathLst>
            </a:custGeom>
            <a:ln w="22834">
              <a:solidFill>
                <a:srgbClr val="000000"/>
              </a:solidFill>
            </a:ln>
          </p:spPr>
          <p:txBody>
            <a:bodyPr wrap="square" lIns="0" tIns="0" rIns="0" bIns="0" rtlCol="0"/>
            <a:lstStyle/>
            <a:p>
              <a:endParaRPr/>
            </a:p>
          </p:txBody>
        </p:sp>
        <p:sp>
          <p:nvSpPr>
            <p:cNvPr id="32" name="object 32"/>
            <p:cNvSpPr/>
            <p:nvPr/>
          </p:nvSpPr>
          <p:spPr>
            <a:xfrm>
              <a:off x="5629010" y="1730274"/>
              <a:ext cx="498475" cy="127635"/>
            </a:xfrm>
            <a:custGeom>
              <a:avLst/>
              <a:gdLst/>
              <a:ahLst/>
              <a:cxnLst/>
              <a:rect l="l" t="t" r="r" b="b"/>
              <a:pathLst>
                <a:path w="498475" h="127635">
                  <a:moveTo>
                    <a:pt x="497910" y="0"/>
                  </a:moveTo>
                  <a:lnTo>
                    <a:pt x="0" y="0"/>
                  </a:lnTo>
                  <a:lnTo>
                    <a:pt x="0" y="127521"/>
                  </a:lnTo>
                  <a:lnTo>
                    <a:pt x="497910" y="127521"/>
                  </a:lnTo>
                  <a:lnTo>
                    <a:pt x="497910" y="0"/>
                  </a:lnTo>
                  <a:close/>
                </a:path>
              </a:pathLst>
            </a:custGeom>
            <a:solidFill>
              <a:srgbClr val="82B4E0"/>
            </a:solidFill>
          </p:spPr>
          <p:txBody>
            <a:bodyPr wrap="square" lIns="0" tIns="0" rIns="0" bIns="0" rtlCol="0"/>
            <a:lstStyle/>
            <a:p>
              <a:endParaRPr/>
            </a:p>
          </p:txBody>
        </p:sp>
        <p:sp>
          <p:nvSpPr>
            <p:cNvPr id="33" name="object 33"/>
            <p:cNvSpPr/>
            <p:nvPr/>
          </p:nvSpPr>
          <p:spPr>
            <a:xfrm>
              <a:off x="5453276" y="1730274"/>
              <a:ext cx="820419" cy="127635"/>
            </a:xfrm>
            <a:custGeom>
              <a:avLst/>
              <a:gdLst/>
              <a:ahLst/>
              <a:cxnLst/>
              <a:rect l="l" t="t" r="r" b="b"/>
              <a:pathLst>
                <a:path w="820420" h="127635">
                  <a:moveTo>
                    <a:pt x="175733" y="127521"/>
                  </a:moveTo>
                  <a:lnTo>
                    <a:pt x="673644" y="127521"/>
                  </a:lnTo>
                  <a:lnTo>
                    <a:pt x="673644" y="0"/>
                  </a:lnTo>
                  <a:lnTo>
                    <a:pt x="175733" y="0"/>
                  </a:lnTo>
                  <a:lnTo>
                    <a:pt x="175733" y="127521"/>
                  </a:lnTo>
                  <a:close/>
                </a:path>
                <a:path w="820420" h="127635">
                  <a:moveTo>
                    <a:pt x="0" y="63760"/>
                  </a:moveTo>
                  <a:lnTo>
                    <a:pt x="175733" y="63760"/>
                  </a:lnTo>
                </a:path>
                <a:path w="820420" h="127635">
                  <a:moveTo>
                    <a:pt x="820088" y="63760"/>
                  </a:moveTo>
                  <a:lnTo>
                    <a:pt x="673644" y="63760"/>
                  </a:lnTo>
                </a:path>
              </a:pathLst>
            </a:custGeom>
            <a:ln w="22834">
              <a:solidFill>
                <a:srgbClr val="000000"/>
              </a:solidFill>
            </a:ln>
          </p:spPr>
          <p:txBody>
            <a:bodyPr wrap="square" lIns="0" tIns="0" rIns="0" bIns="0" rtlCol="0"/>
            <a:lstStyle/>
            <a:p>
              <a:endParaRPr/>
            </a:p>
          </p:txBody>
        </p:sp>
      </p:grpSp>
      <p:sp>
        <p:nvSpPr>
          <p:cNvPr id="34" name="object 34"/>
          <p:cNvSpPr/>
          <p:nvPr/>
        </p:nvSpPr>
        <p:spPr>
          <a:xfrm>
            <a:off x="5043232" y="2782329"/>
            <a:ext cx="2811780" cy="605790"/>
          </a:xfrm>
          <a:custGeom>
            <a:avLst/>
            <a:gdLst/>
            <a:ahLst/>
            <a:cxnLst/>
            <a:rect l="l" t="t" r="r" b="b"/>
            <a:pathLst>
              <a:path w="2811779" h="605789">
                <a:moveTo>
                  <a:pt x="87866" y="255043"/>
                </a:moveTo>
                <a:lnTo>
                  <a:pt x="87866" y="605728"/>
                </a:lnTo>
                <a:lnTo>
                  <a:pt x="2723865" y="605728"/>
                </a:lnTo>
                <a:lnTo>
                  <a:pt x="2723865" y="255043"/>
                </a:lnTo>
              </a:path>
              <a:path w="2811779" h="605789">
                <a:moveTo>
                  <a:pt x="175733" y="0"/>
                </a:moveTo>
                <a:lnTo>
                  <a:pt x="0" y="0"/>
                </a:lnTo>
              </a:path>
              <a:path w="2811779" h="605789">
                <a:moveTo>
                  <a:pt x="87866" y="0"/>
                </a:moveTo>
                <a:lnTo>
                  <a:pt x="87866" y="95641"/>
                </a:lnTo>
              </a:path>
              <a:path w="2811779" h="605789">
                <a:moveTo>
                  <a:pt x="87866" y="255043"/>
                </a:moveTo>
                <a:lnTo>
                  <a:pt x="87866" y="95641"/>
                </a:lnTo>
              </a:path>
              <a:path w="2811779" h="605789">
                <a:moveTo>
                  <a:pt x="2811731" y="0"/>
                </a:moveTo>
                <a:lnTo>
                  <a:pt x="2635998" y="0"/>
                </a:lnTo>
              </a:path>
              <a:path w="2811779" h="605789">
                <a:moveTo>
                  <a:pt x="2723865" y="0"/>
                </a:moveTo>
                <a:lnTo>
                  <a:pt x="2723865" y="95641"/>
                </a:lnTo>
              </a:path>
              <a:path w="2811779" h="605789">
                <a:moveTo>
                  <a:pt x="2723865" y="255043"/>
                </a:moveTo>
                <a:lnTo>
                  <a:pt x="2723865" y="95641"/>
                </a:lnTo>
              </a:path>
            </a:pathLst>
          </a:custGeom>
          <a:ln w="22834">
            <a:solidFill>
              <a:srgbClr val="000000"/>
            </a:solidFill>
          </a:ln>
        </p:spPr>
        <p:txBody>
          <a:bodyPr wrap="square" lIns="0" tIns="0" rIns="0" bIns="0" rtlCol="0"/>
          <a:lstStyle/>
          <a:p>
            <a:endParaRPr/>
          </a:p>
        </p:txBody>
      </p:sp>
      <p:sp>
        <p:nvSpPr>
          <p:cNvPr id="35" name="object 35"/>
          <p:cNvSpPr txBox="1"/>
          <p:nvPr/>
        </p:nvSpPr>
        <p:spPr>
          <a:xfrm>
            <a:off x="5622987" y="1890795"/>
            <a:ext cx="508000" cy="331470"/>
          </a:xfrm>
          <a:prstGeom prst="rect">
            <a:avLst/>
          </a:prstGeom>
        </p:spPr>
        <p:txBody>
          <a:bodyPr vert="horz" wrap="square" lIns="0" tIns="13335" rIns="0" bIns="0" rtlCol="0">
            <a:spAutoFit/>
          </a:bodyPr>
          <a:lstStyle/>
          <a:p>
            <a:pPr marL="12700">
              <a:lnSpc>
                <a:spcPct val="100000"/>
              </a:lnSpc>
              <a:spcBef>
                <a:spcPts val="105"/>
              </a:spcBef>
            </a:pPr>
            <a:r>
              <a:rPr sz="2000" spc="-75" dirty="0">
                <a:latin typeface="Microsoft Sans Serif"/>
                <a:cs typeface="Microsoft Sans Serif"/>
              </a:rPr>
              <a:t>2.2K</a:t>
            </a:r>
            <a:endParaRPr sz="2000">
              <a:latin typeface="Microsoft Sans Serif"/>
              <a:cs typeface="Microsoft Sans Serif"/>
            </a:endParaRPr>
          </a:p>
        </p:txBody>
      </p:sp>
      <p:grpSp>
        <p:nvGrpSpPr>
          <p:cNvPr id="36" name="object 36"/>
          <p:cNvGrpSpPr/>
          <p:nvPr/>
        </p:nvGrpSpPr>
        <p:grpSpPr>
          <a:xfrm>
            <a:off x="4884723" y="1210895"/>
            <a:ext cx="3129280" cy="1488440"/>
            <a:chOff x="4884723" y="1210895"/>
            <a:chExt cx="3129280" cy="1488440"/>
          </a:xfrm>
        </p:grpSpPr>
        <p:sp>
          <p:nvSpPr>
            <p:cNvPr id="37" name="object 37"/>
            <p:cNvSpPr/>
            <p:nvPr/>
          </p:nvSpPr>
          <p:spPr>
            <a:xfrm>
              <a:off x="6771275" y="2144720"/>
              <a:ext cx="175895" cy="351155"/>
            </a:xfrm>
            <a:custGeom>
              <a:avLst/>
              <a:gdLst/>
              <a:ahLst/>
              <a:cxnLst/>
              <a:rect l="l" t="t" r="r" b="b"/>
              <a:pathLst>
                <a:path w="175895" h="351155">
                  <a:moveTo>
                    <a:pt x="0" y="0"/>
                  </a:moveTo>
                  <a:lnTo>
                    <a:pt x="0" y="350684"/>
                  </a:lnTo>
                  <a:lnTo>
                    <a:pt x="175733" y="191282"/>
                  </a:lnTo>
                  <a:lnTo>
                    <a:pt x="0" y="0"/>
                  </a:lnTo>
                  <a:close/>
                </a:path>
              </a:pathLst>
            </a:custGeom>
            <a:solidFill>
              <a:srgbClr val="82B4E0"/>
            </a:solidFill>
          </p:spPr>
          <p:txBody>
            <a:bodyPr wrap="square" lIns="0" tIns="0" rIns="0" bIns="0" rtlCol="0"/>
            <a:lstStyle/>
            <a:p>
              <a:endParaRPr/>
            </a:p>
          </p:txBody>
        </p:sp>
        <p:sp>
          <p:nvSpPr>
            <p:cNvPr id="38" name="object 38"/>
            <p:cNvSpPr/>
            <p:nvPr/>
          </p:nvSpPr>
          <p:spPr>
            <a:xfrm>
              <a:off x="4896788" y="2144720"/>
              <a:ext cx="3105150" cy="542290"/>
            </a:xfrm>
            <a:custGeom>
              <a:avLst/>
              <a:gdLst/>
              <a:ahLst/>
              <a:cxnLst/>
              <a:rect l="l" t="t" r="r" b="b"/>
              <a:pathLst>
                <a:path w="3105150" h="542289">
                  <a:moveTo>
                    <a:pt x="1874487" y="0"/>
                  </a:moveTo>
                  <a:lnTo>
                    <a:pt x="1874487" y="350684"/>
                  </a:lnTo>
                  <a:lnTo>
                    <a:pt x="2050220" y="191282"/>
                  </a:lnTo>
                  <a:lnTo>
                    <a:pt x="1874487" y="0"/>
                  </a:lnTo>
                  <a:close/>
                </a:path>
                <a:path w="3105150" h="542289">
                  <a:moveTo>
                    <a:pt x="2050220" y="350684"/>
                  </a:moveTo>
                  <a:lnTo>
                    <a:pt x="2050220" y="0"/>
                  </a:lnTo>
                </a:path>
                <a:path w="3105150" h="542289">
                  <a:moveTo>
                    <a:pt x="2196665" y="191282"/>
                  </a:moveTo>
                  <a:lnTo>
                    <a:pt x="2050220" y="191282"/>
                  </a:lnTo>
                </a:path>
                <a:path w="3105150" h="542289">
                  <a:moveTo>
                    <a:pt x="1728043" y="191282"/>
                  </a:moveTo>
                  <a:lnTo>
                    <a:pt x="1874487" y="191282"/>
                  </a:lnTo>
                </a:path>
                <a:path w="3105150" h="542289">
                  <a:moveTo>
                    <a:pt x="497910" y="541967"/>
                  </a:moveTo>
                  <a:lnTo>
                    <a:pt x="0" y="541967"/>
                  </a:lnTo>
                </a:path>
                <a:path w="3105150" h="542289">
                  <a:moveTo>
                    <a:pt x="234310" y="350684"/>
                  </a:moveTo>
                  <a:lnTo>
                    <a:pt x="234310" y="541967"/>
                  </a:lnTo>
                </a:path>
                <a:path w="3105150" h="542289">
                  <a:moveTo>
                    <a:pt x="3104620" y="541967"/>
                  </a:moveTo>
                  <a:lnTo>
                    <a:pt x="2606709" y="541967"/>
                  </a:lnTo>
                </a:path>
                <a:path w="3105150" h="542289">
                  <a:moveTo>
                    <a:pt x="2870309" y="350684"/>
                  </a:moveTo>
                  <a:lnTo>
                    <a:pt x="2870309" y="541967"/>
                  </a:lnTo>
                </a:path>
              </a:pathLst>
            </a:custGeom>
            <a:ln w="22834">
              <a:solidFill>
                <a:srgbClr val="000000"/>
              </a:solidFill>
            </a:ln>
          </p:spPr>
          <p:txBody>
            <a:bodyPr wrap="square" lIns="0" tIns="0" rIns="0" bIns="0" rtlCol="0"/>
            <a:lstStyle/>
            <a:p>
              <a:endParaRPr/>
            </a:p>
          </p:txBody>
        </p:sp>
        <p:pic>
          <p:nvPicPr>
            <p:cNvPr id="39" name="object 39"/>
            <p:cNvPicPr/>
            <p:nvPr/>
          </p:nvPicPr>
          <p:blipFill>
            <a:blip r:embed="rId6" cstate="print"/>
            <a:stretch>
              <a:fillRect/>
            </a:stretch>
          </p:blipFill>
          <p:spPr>
            <a:xfrm>
              <a:off x="6569832" y="1210895"/>
              <a:ext cx="88441" cy="94246"/>
            </a:xfrm>
            <a:prstGeom prst="rect">
              <a:avLst/>
            </a:prstGeom>
          </p:spPr>
        </p:pic>
        <p:pic>
          <p:nvPicPr>
            <p:cNvPr id="40" name="object 40"/>
            <p:cNvPicPr/>
            <p:nvPr/>
          </p:nvPicPr>
          <p:blipFill>
            <a:blip r:embed="rId7" cstate="print"/>
            <a:stretch>
              <a:fillRect/>
            </a:stretch>
          </p:blipFill>
          <p:spPr>
            <a:xfrm>
              <a:off x="7061846" y="1210895"/>
              <a:ext cx="88441" cy="94246"/>
            </a:xfrm>
            <a:prstGeom prst="rect">
              <a:avLst/>
            </a:prstGeom>
          </p:spPr>
        </p:pic>
        <p:pic>
          <p:nvPicPr>
            <p:cNvPr id="41" name="object 41"/>
            <p:cNvPicPr/>
            <p:nvPr/>
          </p:nvPicPr>
          <p:blipFill>
            <a:blip r:embed="rId8" cstate="print"/>
            <a:stretch>
              <a:fillRect/>
            </a:stretch>
          </p:blipFill>
          <p:spPr>
            <a:xfrm>
              <a:off x="6405853" y="1749079"/>
              <a:ext cx="88441" cy="94204"/>
            </a:xfrm>
            <a:prstGeom prst="rect">
              <a:avLst/>
            </a:prstGeom>
          </p:spPr>
        </p:pic>
        <p:pic>
          <p:nvPicPr>
            <p:cNvPr id="42" name="object 42"/>
            <p:cNvPicPr/>
            <p:nvPr/>
          </p:nvPicPr>
          <p:blipFill>
            <a:blip r:embed="rId9" cstate="print"/>
            <a:stretch>
              <a:fillRect/>
            </a:stretch>
          </p:blipFill>
          <p:spPr>
            <a:xfrm>
              <a:off x="7225864" y="1749079"/>
              <a:ext cx="88402" cy="94203"/>
            </a:xfrm>
            <a:prstGeom prst="rect">
              <a:avLst/>
            </a:prstGeom>
          </p:spPr>
        </p:pic>
      </p:grpSp>
      <p:sp>
        <p:nvSpPr>
          <p:cNvPr id="43" name="object 43"/>
          <p:cNvSpPr txBox="1"/>
          <p:nvPr/>
        </p:nvSpPr>
        <p:spPr>
          <a:xfrm>
            <a:off x="6716751" y="1247506"/>
            <a:ext cx="295275" cy="290195"/>
          </a:xfrm>
          <a:prstGeom prst="rect">
            <a:avLst/>
          </a:prstGeom>
        </p:spPr>
        <p:txBody>
          <a:bodyPr vert="horz" wrap="square" lIns="0" tIns="16510" rIns="0" bIns="0" rtlCol="0">
            <a:spAutoFit/>
          </a:bodyPr>
          <a:lstStyle/>
          <a:p>
            <a:pPr marL="12700">
              <a:lnSpc>
                <a:spcPct val="100000"/>
              </a:lnSpc>
              <a:spcBef>
                <a:spcPts val="130"/>
              </a:spcBef>
            </a:pPr>
            <a:r>
              <a:rPr sz="1700" spc="-50" dirty="0">
                <a:latin typeface="Microsoft Sans Serif"/>
                <a:cs typeface="Microsoft Sans Serif"/>
              </a:rPr>
              <a:t>Ge</a:t>
            </a:r>
            <a:endParaRPr sz="1700">
              <a:latin typeface="Microsoft Sans Serif"/>
              <a:cs typeface="Microsoft Sans Serif"/>
            </a:endParaRPr>
          </a:p>
        </p:txBody>
      </p:sp>
      <p:sp>
        <p:nvSpPr>
          <p:cNvPr id="44" name="object 44"/>
          <p:cNvSpPr txBox="1"/>
          <p:nvPr/>
        </p:nvSpPr>
        <p:spPr>
          <a:xfrm>
            <a:off x="7853159" y="2789483"/>
            <a:ext cx="377190" cy="331470"/>
          </a:xfrm>
          <a:prstGeom prst="rect">
            <a:avLst/>
          </a:prstGeom>
        </p:spPr>
        <p:txBody>
          <a:bodyPr vert="horz" wrap="square" lIns="0" tIns="13335" rIns="0" bIns="0" rtlCol="0">
            <a:spAutoFit/>
          </a:bodyPr>
          <a:lstStyle/>
          <a:p>
            <a:pPr marL="12700">
              <a:lnSpc>
                <a:spcPct val="100000"/>
              </a:lnSpc>
              <a:spcBef>
                <a:spcPts val="105"/>
              </a:spcBef>
            </a:pPr>
            <a:r>
              <a:rPr sz="2000" dirty="0">
                <a:latin typeface="Microsoft Sans Serif"/>
                <a:cs typeface="Microsoft Sans Serif"/>
              </a:rPr>
              <a:t>4</a:t>
            </a:r>
            <a:r>
              <a:rPr sz="2000" spc="-110" dirty="0">
                <a:latin typeface="Microsoft Sans Serif"/>
                <a:cs typeface="Microsoft Sans Serif"/>
              </a:rPr>
              <a:t> </a:t>
            </a:r>
            <a:r>
              <a:rPr sz="2000" spc="-65" dirty="0">
                <a:latin typeface="Microsoft Sans Serif"/>
                <a:cs typeface="Microsoft Sans Serif"/>
              </a:rPr>
              <a:t>V</a:t>
            </a:r>
            <a:endParaRPr sz="2000">
              <a:latin typeface="Microsoft Sans Serif"/>
              <a:cs typeface="Microsoft Sans Serif"/>
            </a:endParaRPr>
          </a:p>
        </p:txBody>
      </p:sp>
      <p:sp>
        <p:nvSpPr>
          <p:cNvPr id="45" name="object 45"/>
          <p:cNvSpPr txBox="1"/>
          <p:nvPr/>
        </p:nvSpPr>
        <p:spPr>
          <a:xfrm>
            <a:off x="6591903" y="656129"/>
            <a:ext cx="494665" cy="561340"/>
          </a:xfrm>
          <a:prstGeom prst="rect">
            <a:avLst/>
          </a:prstGeom>
        </p:spPr>
        <p:txBody>
          <a:bodyPr vert="horz" wrap="square" lIns="0" tIns="88900" rIns="0" bIns="0" rtlCol="0">
            <a:spAutoFit/>
          </a:bodyPr>
          <a:lstStyle/>
          <a:p>
            <a:pPr marL="12700" marR="5080" indent="52069">
              <a:lnSpc>
                <a:spcPct val="75300"/>
              </a:lnSpc>
              <a:spcBef>
                <a:spcPts val="700"/>
              </a:spcBef>
            </a:pPr>
            <a:r>
              <a:rPr sz="2000" spc="-145" dirty="0">
                <a:latin typeface="Microsoft Sans Serif"/>
                <a:cs typeface="Microsoft Sans Serif"/>
              </a:rPr>
              <a:t>Açık </a:t>
            </a:r>
            <a:r>
              <a:rPr sz="2000" spc="-280" dirty="0">
                <a:latin typeface="Microsoft Sans Serif"/>
                <a:cs typeface="Microsoft Sans Serif"/>
              </a:rPr>
              <a:t>devre</a:t>
            </a:r>
            <a:endParaRPr sz="2000">
              <a:latin typeface="Microsoft Sans Serif"/>
              <a:cs typeface="Microsoft Sans Serif"/>
            </a:endParaRPr>
          </a:p>
        </p:txBody>
      </p:sp>
      <p:sp>
        <p:nvSpPr>
          <p:cNvPr id="46" name="object 46"/>
          <p:cNvSpPr txBox="1"/>
          <p:nvPr/>
        </p:nvSpPr>
        <p:spPr>
          <a:xfrm>
            <a:off x="6791769" y="1849961"/>
            <a:ext cx="205740" cy="290195"/>
          </a:xfrm>
          <a:prstGeom prst="rect">
            <a:avLst/>
          </a:prstGeom>
        </p:spPr>
        <p:txBody>
          <a:bodyPr vert="horz" wrap="square" lIns="0" tIns="16510" rIns="0" bIns="0" rtlCol="0">
            <a:spAutoFit/>
          </a:bodyPr>
          <a:lstStyle/>
          <a:p>
            <a:pPr marL="12700">
              <a:lnSpc>
                <a:spcPct val="100000"/>
              </a:lnSpc>
              <a:spcBef>
                <a:spcPts val="130"/>
              </a:spcBef>
            </a:pPr>
            <a:r>
              <a:rPr sz="1700" spc="-35" dirty="0">
                <a:latin typeface="Microsoft Sans Serif"/>
                <a:cs typeface="Microsoft Sans Serif"/>
              </a:rPr>
              <a:t>Si</a:t>
            </a:r>
            <a:endParaRPr sz="1700">
              <a:latin typeface="Microsoft Sans Serif"/>
              <a:cs typeface="Microsoft Sans Serif"/>
            </a:endParaRPr>
          </a:p>
        </p:txBody>
      </p:sp>
      <p:grpSp>
        <p:nvGrpSpPr>
          <p:cNvPr id="47" name="object 47"/>
          <p:cNvGrpSpPr/>
          <p:nvPr/>
        </p:nvGrpSpPr>
        <p:grpSpPr>
          <a:xfrm>
            <a:off x="5003783" y="1561137"/>
            <a:ext cx="478790" cy="689610"/>
            <a:chOff x="5003783" y="1561137"/>
            <a:chExt cx="478790" cy="689610"/>
          </a:xfrm>
        </p:grpSpPr>
        <p:sp>
          <p:nvSpPr>
            <p:cNvPr id="48" name="object 48"/>
            <p:cNvSpPr/>
            <p:nvPr/>
          </p:nvSpPr>
          <p:spPr>
            <a:xfrm>
              <a:off x="5013943" y="1634632"/>
              <a:ext cx="381000" cy="605790"/>
            </a:xfrm>
            <a:custGeom>
              <a:avLst/>
              <a:gdLst/>
              <a:ahLst/>
              <a:cxnLst/>
              <a:rect l="l" t="t" r="r" b="b"/>
              <a:pathLst>
                <a:path w="381000" h="605789">
                  <a:moveTo>
                    <a:pt x="0" y="605728"/>
                  </a:moveTo>
                  <a:lnTo>
                    <a:pt x="0" y="0"/>
                  </a:lnTo>
                  <a:lnTo>
                    <a:pt x="380755" y="0"/>
                  </a:lnTo>
                </a:path>
              </a:pathLst>
            </a:custGeom>
            <a:ln w="20015">
              <a:solidFill>
                <a:srgbClr val="FF0000"/>
              </a:solidFill>
            </a:ln>
          </p:spPr>
          <p:txBody>
            <a:bodyPr wrap="square" lIns="0" tIns="0" rIns="0" bIns="0" rtlCol="0"/>
            <a:lstStyle/>
            <a:p>
              <a:endParaRPr/>
            </a:p>
          </p:txBody>
        </p:sp>
        <p:pic>
          <p:nvPicPr>
            <p:cNvPr id="49" name="object 49"/>
            <p:cNvPicPr/>
            <p:nvPr/>
          </p:nvPicPr>
          <p:blipFill>
            <a:blip r:embed="rId10" cstate="print"/>
            <a:stretch>
              <a:fillRect/>
            </a:stretch>
          </p:blipFill>
          <p:spPr>
            <a:xfrm>
              <a:off x="5336121" y="1561137"/>
              <a:ext cx="146444" cy="169136"/>
            </a:xfrm>
            <a:prstGeom prst="rect">
              <a:avLst/>
            </a:prstGeom>
          </p:spPr>
        </p:pic>
      </p:grpSp>
      <p:sp>
        <p:nvSpPr>
          <p:cNvPr id="50" name="object 50"/>
          <p:cNvSpPr txBox="1"/>
          <p:nvPr/>
        </p:nvSpPr>
        <p:spPr>
          <a:xfrm>
            <a:off x="5088993" y="1163580"/>
            <a:ext cx="481330" cy="433705"/>
          </a:xfrm>
          <a:prstGeom prst="rect">
            <a:avLst/>
          </a:prstGeom>
        </p:spPr>
        <p:txBody>
          <a:bodyPr vert="horz" wrap="square" lIns="0" tIns="15875" rIns="0" bIns="0" rtlCol="0">
            <a:spAutoFit/>
          </a:bodyPr>
          <a:lstStyle/>
          <a:p>
            <a:pPr marL="12700">
              <a:lnSpc>
                <a:spcPct val="100000"/>
              </a:lnSpc>
              <a:spcBef>
                <a:spcPts val="125"/>
              </a:spcBef>
            </a:pPr>
            <a:r>
              <a:rPr sz="2650" b="1" spc="-85" dirty="0">
                <a:solidFill>
                  <a:srgbClr val="FF0000"/>
                </a:solidFill>
                <a:latin typeface="Times New Roman"/>
                <a:cs typeface="Times New Roman"/>
              </a:rPr>
              <a:t>I=?</a:t>
            </a:r>
            <a:endParaRPr sz="2650">
              <a:latin typeface="Times New Roman"/>
              <a:cs typeface="Times New Roman"/>
            </a:endParaRPr>
          </a:p>
        </p:txBody>
      </p:sp>
      <p:sp>
        <p:nvSpPr>
          <p:cNvPr id="51" name="object 51"/>
          <p:cNvSpPr txBox="1"/>
          <p:nvPr/>
        </p:nvSpPr>
        <p:spPr>
          <a:xfrm>
            <a:off x="6648488" y="2525131"/>
            <a:ext cx="572770" cy="331470"/>
          </a:xfrm>
          <a:prstGeom prst="rect">
            <a:avLst/>
          </a:prstGeom>
        </p:spPr>
        <p:txBody>
          <a:bodyPr vert="horz" wrap="square" lIns="0" tIns="13335" rIns="0" bIns="0" rtlCol="0">
            <a:spAutoFit/>
          </a:bodyPr>
          <a:lstStyle/>
          <a:p>
            <a:pPr marL="12700">
              <a:lnSpc>
                <a:spcPct val="100000"/>
              </a:lnSpc>
              <a:spcBef>
                <a:spcPts val="105"/>
              </a:spcBef>
            </a:pPr>
            <a:r>
              <a:rPr sz="2000" spc="-55" dirty="0">
                <a:solidFill>
                  <a:srgbClr val="FF0000"/>
                </a:solidFill>
                <a:latin typeface="Microsoft Sans Serif"/>
                <a:cs typeface="Microsoft Sans Serif"/>
              </a:rPr>
              <a:t>0,7</a:t>
            </a:r>
            <a:r>
              <a:rPr sz="2000" spc="-80" dirty="0">
                <a:solidFill>
                  <a:srgbClr val="FF0000"/>
                </a:solidFill>
                <a:latin typeface="Microsoft Sans Serif"/>
                <a:cs typeface="Microsoft Sans Serif"/>
              </a:rPr>
              <a:t> </a:t>
            </a:r>
            <a:r>
              <a:rPr sz="2000" spc="-50" dirty="0">
                <a:solidFill>
                  <a:srgbClr val="FF0000"/>
                </a:solidFill>
                <a:latin typeface="Microsoft Sans Serif"/>
                <a:cs typeface="Microsoft Sans Serif"/>
              </a:rPr>
              <a:t>V</a:t>
            </a:r>
            <a:endParaRPr sz="2000">
              <a:latin typeface="Microsoft Sans Serif"/>
              <a:cs typeface="Microsoft Sans Serif"/>
            </a:endParaRPr>
          </a:p>
        </p:txBody>
      </p:sp>
      <p:sp>
        <p:nvSpPr>
          <p:cNvPr id="52" name="object 52"/>
          <p:cNvSpPr txBox="1"/>
          <p:nvPr/>
        </p:nvSpPr>
        <p:spPr>
          <a:xfrm>
            <a:off x="7509916" y="2251171"/>
            <a:ext cx="658495" cy="433705"/>
          </a:xfrm>
          <a:prstGeom prst="rect">
            <a:avLst/>
          </a:prstGeom>
        </p:spPr>
        <p:txBody>
          <a:bodyPr vert="horz" wrap="square" lIns="0" tIns="15875" rIns="0" bIns="0" rtlCol="0">
            <a:spAutoFit/>
          </a:bodyPr>
          <a:lstStyle/>
          <a:p>
            <a:pPr marL="38100">
              <a:lnSpc>
                <a:spcPct val="100000"/>
              </a:lnSpc>
              <a:spcBef>
                <a:spcPts val="125"/>
              </a:spcBef>
            </a:pPr>
            <a:r>
              <a:rPr sz="3975" baseline="-7337" dirty="0">
                <a:latin typeface="Microsoft Sans Serif"/>
                <a:cs typeface="Microsoft Sans Serif"/>
              </a:rPr>
              <a:t>+</a:t>
            </a:r>
            <a:r>
              <a:rPr sz="3975" spc="82" baseline="-7337" dirty="0">
                <a:latin typeface="Microsoft Sans Serif"/>
                <a:cs typeface="Microsoft Sans Serif"/>
              </a:rPr>
              <a:t> </a:t>
            </a:r>
            <a:r>
              <a:rPr sz="2000" spc="-25" dirty="0">
                <a:latin typeface="Microsoft Sans Serif"/>
                <a:cs typeface="Microsoft Sans Serif"/>
              </a:rPr>
              <a:t>E2</a:t>
            </a:r>
            <a:endParaRPr sz="2000">
              <a:latin typeface="Microsoft Sans Serif"/>
              <a:cs typeface="Microsoft Sans Serif"/>
            </a:endParaRPr>
          </a:p>
        </p:txBody>
      </p:sp>
      <p:sp>
        <p:nvSpPr>
          <p:cNvPr id="53" name="object 53"/>
          <p:cNvSpPr txBox="1"/>
          <p:nvPr/>
        </p:nvSpPr>
        <p:spPr>
          <a:xfrm>
            <a:off x="6539026" y="2236336"/>
            <a:ext cx="208279" cy="433705"/>
          </a:xfrm>
          <a:prstGeom prst="rect">
            <a:avLst/>
          </a:prstGeom>
        </p:spPr>
        <p:txBody>
          <a:bodyPr vert="horz" wrap="square" lIns="0" tIns="15875" rIns="0" bIns="0" rtlCol="0">
            <a:spAutoFit/>
          </a:bodyPr>
          <a:lstStyle/>
          <a:p>
            <a:pPr marL="12700">
              <a:lnSpc>
                <a:spcPct val="100000"/>
              </a:lnSpc>
              <a:spcBef>
                <a:spcPts val="125"/>
              </a:spcBef>
            </a:pPr>
            <a:r>
              <a:rPr sz="2650" spc="-70" dirty="0">
                <a:solidFill>
                  <a:srgbClr val="FF0000"/>
                </a:solidFill>
                <a:latin typeface="Microsoft Sans Serif"/>
                <a:cs typeface="Microsoft Sans Serif"/>
              </a:rPr>
              <a:t>+</a:t>
            </a:r>
            <a:endParaRPr sz="2650">
              <a:latin typeface="Microsoft Sans Serif"/>
              <a:cs typeface="Microsoft Sans Serif"/>
            </a:endParaRPr>
          </a:p>
        </p:txBody>
      </p:sp>
      <p:sp>
        <p:nvSpPr>
          <p:cNvPr id="54" name="object 54"/>
          <p:cNvSpPr txBox="1"/>
          <p:nvPr/>
        </p:nvSpPr>
        <p:spPr>
          <a:xfrm>
            <a:off x="5542736" y="1381175"/>
            <a:ext cx="208279" cy="433705"/>
          </a:xfrm>
          <a:prstGeom prst="rect">
            <a:avLst/>
          </a:prstGeom>
        </p:spPr>
        <p:txBody>
          <a:bodyPr vert="horz" wrap="square" lIns="0" tIns="15875" rIns="0" bIns="0" rtlCol="0">
            <a:spAutoFit/>
          </a:bodyPr>
          <a:lstStyle/>
          <a:p>
            <a:pPr marL="12700">
              <a:lnSpc>
                <a:spcPct val="100000"/>
              </a:lnSpc>
              <a:spcBef>
                <a:spcPts val="125"/>
              </a:spcBef>
            </a:pPr>
            <a:r>
              <a:rPr sz="2650" spc="-70" dirty="0">
                <a:latin typeface="Microsoft Sans Serif"/>
                <a:cs typeface="Microsoft Sans Serif"/>
              </a:rPr>
              <a:t>+</a:t>
            </a:r>
            <a:endParaRPr sz="2650">
              <a:latin typeface="Microsoft Sans Serif"/>
              <a:cs typeface="Microsoft Sans Serif"/>
            </a:endParaRPr>
          </a:p>
        </p:txBody>
      </p:sp>
      <p:sp>
        <p:nvSpPr>
          <p:cNvPr id="55" name="object 55"/>
          <p:cNvSpPr txBox="1"/>
          <p:nvPr/>
        </p:nvSpPr>
        <p:spPr>
          <a:xfrm>
            <a:off x="4883212" y="2195865"/>
            <a:ext cx="836294" cy="930910"/>
          </a:xfrm>
          <a:prstGeom prst="rect">
            <a:avLst/>
          </a:prstGeom>
        </p:spPr>
        <p:txBody>
          <a:bodyPr vert="horz" wrap="square" lIns="0" tIns="60325" rIns="0" bIns="0" rtlCol="0">
            <a:spAutoFit/>
          </a:bodyPr>
          <a:lstStyle/>
          <a:p>
            <a:pPr marL="38100">
              <a:lnSpc>
                <a:spcPct val="100000"/>
              </a:lnSpc>
              <a:spcBef>
                <a:spcPts val="475"/>
              </a:spcBef>
            </a:pPr>
            <a:r>
              <a:rPr sz="3975" baseline="-9433" dirty="0">
                <a:latin typeface="Microsoft Sans Serif"/>
                <a:cs typeface="Microsoft Sans Serif"/>
              </a:rPr>
              <a:t>+</a:t>
            </a:r>
            <a:r>
              <a:rPr sz="3975" spc="52" baseline="-9433" dirty="0">
                <a:latin typeface="Microsoft Sans Serif"/>
                <a:cs typeface="Microsoft Sans Serif"/>
              </a:rPr>
              <a:t> </a:t>
            </a:r>
            <a:r>
              <a:rPr sz="2000" spc="-25" dirty="0">
                <a:latin typeface="Microsoft Sans Serif"/>
                <a:cs typeface="Microsoft Sans Serif"/>
              </a:rPr>
              <a:t>E1</a:t>
            </a:r>
            <a:endParaRPr sz="2000">
              <a:latin typeface="Microsoft Sans Serif"/>
              <a:cs typeface="Microsoft Sans Serif"/>
            </a:endParaRPr>
          </a:p>
          <a:p>
            <a:pPr marL="69215">
              <a:lnSpc>
                <a:spcPct val="100000"/>
              </a:lnSpc>
              <a:spcBef>
                <a:spcPts val="385"/>
              </a:spcBef>
              <a:tabLst>
                <a:tab pos="315595" algn="l"/>
              </a:tabLst>
            </a:pPr>
            <a:r>
              <a:rPr sz="3975" spc="-75" baseline="13626" dirty="0">
                <a:latin typeface="Microsoft Sans Serif"/>
                <a:cs typeface="Microsoft Sans Serif"/>
              </a:rPr>
              <a:t>-</a:t>
            </a:r>
            <a:r>
              <a:rPr sz="3975" baseline="13626" dirty="0">
                <a:latin typeface="Microsoft Sans Serif"/>
                <a:cs typeface="Microsoft Sans Serif"/>
              </a:rPr>
              <a:t>	</a:t>
            </a:r>
            <a:r>
              <a:rPr sz="2000" spc="-65" dirty="0">
                <a:latin typeface="Microsoft Sans Serif"/>
                <a:cs typeface="Microsoft Sans Serif"/>
              </a:rPr>
              <a:t>20</a:t>
            </a:r>
            <a:r>
              <a:rPr sz="2000" spc="-70" dirty="0">
                <a:latin typeface="Microsoft Sans Serif"/>
                <a:cs typeface="Microsoft Sans Serif"/>
              </a:rPr>
              <a:t> </a:t>
            </a:r>
            <a:r>
              <a:rPr sz="2000" spc="-60" dirty="0">
                <a:latin typeface="Microsoft Sans Serif"/>
                <a:cs typeface="Microsoft Sans Serif"/>
              </a:rPr>
              <a:t>V</a:t>
            </a:r>
            <a:endParaRPr sz="2000">
              <a:latin typeface="Microsoft Sans Serif"/>
              <a:cs typeface="Microsoft Sans Serif"/>
            </a:endParaRPr>
          </a:p>
        </p:txBody>
      </p:sp>
      <p:sp>
        <p:nvSpPr>
          <p:cNvPr id="56" name="object 56"/>
          <p:cNvSpPr txBox="1"/>
          <p:nvPr/>
        </p:nvSpPr>
        <p:spPr>
          <a:xfrm>
            <a:off x="7556327" y="2609465"/>
            <a:ext cx="129539" cy="433705"/>
          </a:xfrm>
          <a:prstGeom prst="rect">
            <a:avLst/>
          </a:prstGeom>
        </p:spPr>
        <p:txBody>
          <a:bodyPr vert="horz" wrap="square" lIns="0" tIns="15875" rIns="0" bIns="0" rtlCol="0">
            <a:spAutoFit/>
          </a:bodyPr>
          <a:lstStyle/>
          <a:p>
            <a:pPr marL="12700">
              <a:lnSpc>
                <a:spcPct val="100000"/>
              </a:lnSpc>
              <a:spcBef>
                <a:spcPts val="125"/>
              </a:spcBef>
            </a:pPr>
            <a:r>
              <a:rPr sz="2650" spc="-50" dirty="0">
                <a:latin typeface="Microsoft Sans Serif"/>
                <a:cs typeface="Microsoft Sans Serif"/>
              </a:rPr>
              <a:t>-</a:t>
            </a:r>
            <a:endParaRPr sz="2650">
              <a:latin typeface="Microsoft Sans Serif"/>
              <a:cs typeface="Microsoft Sans Serif"/>
            </a:endParaRPr>
          </a:p>
        </p:txBody>
      </p:sp>
      <p:sp>
        <p:nvSpPr>
          <p:cNvPr id="57" name="object 57"/>
          <p:cNvSpPr txBox="1"/>
          <p:nvPr/>
        </p:nvSpPr>
        <p:spPr>
          <a:xfrm>
            <a:off x="7095359" y="2200545"/>
            <a:ext cx="129539" cy="433705"/>
          </a:xfrm>
          <a:prstGeom prst="rect">
            <a:avLst/>
          </a:prstGeom>
        </p:spPr>
        <p:txBody>
          <a:bodyPr vert="horz" wrap="square" lIns="0" tIns="15875" rIns="0" bIns="0" rtlCol="0">
            <a:spAutoFit/>
          </a:bodyPr>
          <a:lstStyle/>
          <a:p>
            <a:pPr marL="12700">
              <a:lnSpc>
                <a:spcPct val="100000"/>
              </a:lnSpc>
              <a:spcBef>
                <a:spcPts val="125"/>
              </a:spcBef>
            </a:pPr>
            <a:r>
              <a:rPr sz="2650" spc="-50" dirty="0">
                <a:solidFill>
                  <a:srgbClr val="FF0000"/>
                </a:solidFill>
                <a:latin typeface="Microsoft Sans Serif"/>
                <a:cs typeface="Microsoft Sans Serif"/>
              </a:rPr>
              <a:t>-</a:t>
            </a:r>
            <a:endParaRPr sz="2650">
              <a:latin typeface="Microsoft Sans Serif"/>
              <a:cs typeface="Microsoft Sans Serif"/>
            </a:endParaRPr>
          </a:p>
        </p:txBody>
      </p:sp>
      <p:sp>
        <p:nvSpPr>
          <p:cNvPr id="58" name="object 58"/>
          <p:cNvSpPr txBox="1"/>
          <p:nvPr/>
        </p:nvSpPr>
        <p:spPr>
          <a:xfrm>
            <a:off x="5775430" y="1252973"/>
            <a:ext cx="474980" cy="433705"/>
          </a:xfrm>
          <a:prstGeom prst="rect">
            <a:avLst/>
          </a:prstGeom>
        </p:spPr>
        <p:txBody>
          <a:bodyPr vert="horz" wrap="square" lIns="0" tIns="15875" rIns="0" bIns="0" rtlCol="0">
            <a:spAutoFit/>
          </a:bodyPr>
          <a:lstStyle/>
          <a:p>
            <a:pPr marL="38100">
              <a:lnSpc>
                <a:spcPct val="100000"/>
              </a:lnSpc>
              <a:spcBef>
                <a:spcPts val="125"/>
              </a:spcBef>
            </a:pPr>
            <a:r>
              <a:rPr sz="2000" dirty="0">
                <a:latin typeface="Microsoft Sans Serif"/>
                <a:cs typeface="Microsoft Sans Serif"/>
              </a:rPr>
              <a:t>R</a:t>
            </a:r>
            <a:r>
              <a:rPr sz="2000" spc="320" dirty="0">
                <a:latin typeface="Microsoft Sans Serif"/>
                <a:cs typeface="Microsoft Sans Serif"/>
              </a:rPr>
              <a:t> </a:t>
            </a:r>
            <a:r>
              <a:rPr sz="3975" spc="-75" baseline="-16771" dirty="0">
                <a:latin typeface="Microsoft Sans Serif"/>
                <a:cs typeface="Microsoft Sans Serif"/>
              </a:rPr>
              <a:t>-</a:t>
            </a:r>
            <a:endParaRPr sz="3975" baseline="-16771">
              <a:latin typeface="Microsoft Sans Serif"/>
              <a:cs typeface="Microsoft Sans Serif"/>
            </a:endParaRPr>
          </a:p>
        </p:txBody>
      </p:sp>
      <p:sp>
        <p:nvSpPr>
          <p:cNvPr id="59" name="object 59"/>
          <p:cNvSpPr/>
          <p:nvPr/>
        </p:nvSpPr>
        <p:spPr>
          <a:xfrm>
            <a:off x="7147149" y="2585733"/>
            <a:ext cx="10160" cy="10795"/>
          </a:xfrm>
          <a:custGeom>
            <a:avLst/>
            <a:gdLst/>
            <a:ahLst/>
            <a:cxnLst/>
            <a:rect l="l" t="t" r="r" b="b"/>
            <a:pathLst>
              <a:path w="10159" h="10794">
                <a:moveTo>
                  <a:pt x="0" y="5313"/>
                </a:moveTo>
                <a:lnTo>
                  <a:pt x="1429" y="1556"/>
                </a:lnTo>
                <a:lnTo>
                  <a:pt x="4881" y="0"/>
                </a:lnTo>
                <a:lnTo>
                  <a:pt x="8333" y="1556"/>
                </a:lnTo>
                <a:lnTo>
                  <a:pt x="9762" y="5313"/>
                </a:lnTo>
                <a:lnTo>
                  <a:pt x="8333" y="9070"/>
                </a:lnTo>
                <a:lnTo>
                  <a:pt x="4881" y="10626"/>
                </a:lnTo>
                <a:lnTo>
                  <a:pt x="1429" y="9070"/>
                </a:lnTo>
                <a:lnTo>
                  <a:pt x="0" y="5313"/>
                </a:lnTo>
                <a:close/>
              </a:path>
            </a:pathLst>
          </a:custGeom>
          <a:solidFill>
            <a:srgbClr val="000000"/>
          </a:solidFill>
        </p:spPr>
        <p:txBody>
          <a:bodyPr wrap="square" lIns="0" tIns="0" rIns="0" bIns="0" rtlCol="0"/>
          <a:lstStyle/>
          <a:p>
            <a:endParaRPr/>
          </a:p>
        </p:txBody>
      </p:sp>
      <p:sp>
        <p:nvSpPr>
          <p:cNvPr id="60" name="object 60"/>
          <p:cNvSpPr/>
          <p:nvPr/>
        </p:nvSpPr>
        <p:spPr>
          <a:xfrm>
            <a:off x="1210584" y="5294285"/>
            <a:ext cx="1960245" cy="0"/>
          </a:xfrm>
          <a:custGeom>
            <a:avLst/>
            <a:gdLst/>
            <a:ahLst/>
            <a:cxnLst/>
            <a:rect l="l" t="t" r="r" b="b"/>
            <a:pathLst>
              <a:path w="1960245">
                <a:moveTo>
                  <a:pt x="0" y="0"/>
                </a:moveTo>
                <a:lnTo>
                  <a:pt x="1959847" y="0"/>
                </a:lnTo>
              </a:path>
            </a:pathLst>
          </a:custGeom>
          <a:ln w="15494">
            <a:solidFill>
              <a:srgbClr val="000000"/>
            </a:solidFill>
          </a:ln>
        </p:spPr>
        <p:txBody>
          <a:bodyPr wrap="square" lIns="0" tIns="0" rIns="0" bIns="0" rtlCol="0"/>
          <a:lstStyle/>
          <a:p>
            <a:endParaRPr/>
          </a:p>
        </p:txBody>
      </p:sp>
      <p:sp>
        <p:nvSpPr>
          <p:cNvPr id="61" name="object 61"/>
          <p:cNvSpPr/>
          <p:nvPr/>
        </p:nvSpPr>
        <p:spPr>
          <a:xfrm>
            <a:off x="3567458" y="5294285"/>
            <a:ext cx="1720850" cy="0"/>
          </a:xfrm>
          <a:custGeom>
            <a:avLst/>
            <a:gdLst/>
            <a:ahLst/>
            <a:cxnLst/>
            <a:rect l="l" t="t" r="r" b="b"/>
            <a:pathLst>
              <a:path w="1720850">
                <a:moveTo>
                  <a:pt x="0" y="0"/>
                </a:moveTo>
                <a:lnTo>
                  <a:pt x="1720452" y="0"/>
                </a:lnTo>
              </a:path>
            </a:pathLst>
          </a:custGeom>
          <a:ln w="15494">
            <a:solidFill>
              <a:srgbClr val="000000"/>
            </a:solidFill>
          </a:ln>
        </p:spPr>
        <p:txBody>
          <a:bodyPr wrap="square" lIns="0" tIns="0" rIns="0" bIns="0" rtlCol="0"/>
          <a:lstStyle/>
          <a:p>
            <a:endParaRPr/>
          </a:p>
        </p:txBody>
      </p:sp>
      <p:sp>
        <p:nvSpPr>
          <p:cNvPr id="62" name="object 62"/>
          <p:cNvSpPr/>
          <p:nvPr/>
        </p:nvSpPr>
        <p:spPr>
          <a:xfrm>
            <a:off x="5684939" y="5294285"/>
            <a:ext cx="792480" cy="0"/>
          </a:xfrm>
          <a:custGeom>
            <a:avLst/>
            <a:gdLst/>
            <a:ahLst/>
            <a:cxnLst/>
            <a:rect l="l" t="t" r="r" b="b"/>
            <a:pathLst>
              <a:path w="792479">
                <a:moveTo>
                  <a:pt x="0" y="0"/>
                </a:moveTo>
                <a:lnTo>
                  <a:pt x="792117" y="0"/>
                </a:lnTo>
              </a:path>
            </a:pathLst>
          </a:custGeom>
          <a:ln w="15494">
            <a:solidFill>
              <a:srgbClr val="000000"/>
            </a:solidFill>
          </a:ln>
        </p:spPr>
        <p:txBody>
          <a:bodyPr wrap="square" lIns="0" tIns="0" rIns="0" bIns="0" rtlCol="0"/>
          <a:lstStyle/>
          <a:p>
            <a:endParaRPr/>
          </a:p>
        </p:txBody>
      </p:sp>
      <p:sp>
        <p:nvSpPr>
          <p:cNvPr id="63" name="object 63"/>
          <p:cNvSpPr txBox="1"/>
          <p:nvPr/>
        </p:nvSpPr>
        <p:spPr>
          <a:xfrm>
            <a:off x="436270" y="3269807"/>
            <a:ext cx="7781925" cy="2496185"/>
          </a:xfrm>
          <a:prstGeom prst="rect">
            <a:avLst/>
          </a:prstGeom>
        </p:spPr>
        <p:txBody>
          <a:bodyPr vert="horz" wrap="square" lIns="0" tIns="123825" rIns="0" bIns="0" rtlCol="0">
            <a:spAutoFit/>
          </a:bodyPr>
          <a:lstStyle/>
          <a:p>
            <a:pPr marL="5524500">
              <a:lnSpc>
                <a:spcPct val="100000"/>
              </a:lnSpc>
              <a:spcBef>
                <a:spcPts val="975"/>
              </a:spcBef>
            </a:pPr>
            <a:r>
              <a:rPr sz="2000" spc="-85" dirty="0">
                <a:latin typeface="Calibri"/>
                <a:cs typeface="Calibri"/>
              </a:rPr>
              <a:t>Eşdeğer</a:t>
            </a:r>
            <a:r>
              <a:rPr sz="2000" spc="5" dirty="0">
                <a:latin typeface="Calibri"/>
                <a:cs typeface="Calibri"/>
              </a:rPr>
              <a:t> </a:t>
            </a:r>
            <a:r>
              <a:rPr sz="2000" spc="-20" dirty="0">
                <a:latin typeface="Calibri"/>
                <a:cs typeface="Calibri"/>
              </a:rPr>
              <a:t>Devre</a:t>
            </a:r>
            <a:endParaRPr sz="2000">
              <a:latin typeface="Calibri"/>
              <a:cs typeface="Calibri"/>
            </a:endParaRPr>
          </a:p>
          <a:p>
            <a:pPr marL="50800" marR="161290">
              <a:lnSpc>
                <a:spcPct val="100000"/>
              </a:lnSpc>
              <a:spcBef>
                <a:spcPts val="1045"/>
              </a:spcBef>
            </a:pPr>
            <a:r>
              <a:rPr sz="2400" dirty="0">
                <a:latin typeface="Calibri"/>
                <a:cs typeface="Calibri"/>
              </a:rPr>
              <a:t>Akan</a:t>
            </a:r>
            <a:r>
              <a:rPr sz="2400" spc="-80" dirty="0">
                <a:latin typeface="Calibri"/>
                <a:cs typeface="Calibri"/>
              </a:rPr>
              <a:t> </a:t>
            </a:r>
            <a:r>
              <a:rPr sz="2400" dirty="0">
                <a:latin typeface="Calibri"/>
                <a:cs typeface="Calibri"/>
              </a:rPr>
              <a:t>akım</a:t>
            </a:r>
            <a:r>
              <a:rPr sz="2400" spc="-85" dirty="0">
                <a:latin typeface="Calibri"/>
                <a:cs typeface="Calibri"/>
              </a:rPr>
              <a:t> </a:t>
            </a:r>
            <a:r>
              <a:rPr sz="2400" dirty="0">
                <a:latin typeface="Calibri"/>
                <a:cs typeface="Calibri"/>
              </a:rPr>
              <a:t>yönü</a:t>
            </a:r>
            <a:r>
              <a:rPr sz="2400" spc="-70" dirty="0">
                <a:latin typeface="Calibri"/>
                <a:cs typeface="Calibri"/>
              </a:rPr>
              <a:t> </a:t>
            </a:r>
            <a:r>
              <a:rPr sz="2400" dirty="0">
                <a:latin typeface="Calibri"/>
                <a:cs typeface="Calibri"/>
              </a:rPr>
              <a:t>silisyum</a:t>
            </a:r>
            <a:r>
              <a:rPr sz="2400" spc="-60" dirty="0">
                <a:latin typeface="Calibri"/>
                <a:cs typeface="Calibri"/>
              </a:rPr>
              <a:t> </a:t>
            </a:r>
            <a:r>
              <a:rPr sz="2400" dirty="0">
                <a:latin typeface="Calibri"/>
                <a:cs typeface="Calibri"/>
              </a:rPr>
              <a:t>diyodu</a:t>
            </a:r>
            <a:r>
              <a:rPr sz="2400" spc="-70" dirty="0">
                <a:latin typeface="Calibri"/>
                <a:cs typeface="Calibri"/>
              </a:rPr>
              <a:t> </a:t>
            </a:r>
            <a:r>
              <a:rPr sz="2400" dirty="0">
                <a:latin typeface="Calibri"/>
                <a:cs typeface="Calibri"/>
              </a:rPr>
              <a:t>iletimde,</a:t>
            </a:r>
            <a:r>
              <a:rPr sz="2400" spc="-90" dirty="0">
                <a:latin typeface="Calibri"/>
                <a:cs typeface="Calibri"/>
              </a:rPr>
              <a:t> </a:t>
            </a:r>
            <a:r>
              <a:rPr sz="2400" dirty="0">
                <a:latin typeface="Calibri"/>
                <a:cs typeface="Calibri"/>
              </a:rPr>
              <a:t>germanyum</a:t>
            </a:r>
            <a:r>
              <a:rPr sz="2400" spc="-70" dirty="0">
                <a:latin typeface="Calibri"/>
                <a:cs typeface="Calibri"/>
              </a:rPr>
              <a:t> </a:t>
            </a:r>
            <a:r>
              <a:rPr sz="2400" spc="-10" dirty="0">
                <a:latin typeface="Calibri"/>
                <a:cs typeface="Calibri"/>
              </a:rPr>
              <a:t>diyodu </a:t>
            </a:r>
            <a:r>
              <a:rPr sz="2400" dirty="0">
                <a:latin typeface="Calibri"/>
                <a:cs typeface="Calibri"/>
              </a:rPr>
              <a:t>ise</a:t>
            </a:r>
            <a:r>
              <a:rPr sz="2400" spc="-60" dirty="0">
                <a:latin typeface="Calibri"/>
                <a:cs typeface="Calibri"/>
              </a:rPr>
              <a:t> </a:t>
            </a:r>
            <a:r>
              <a:rPr sz="2400" dirty="0">
                <a:latin typeface="Calibri"/>
                <a:cs typeface="Calibri"/>
              </a:rPr>
              <a:t>kesimde</a:t>
            </a:r>
            <a:r>
              <a:rPr sz="2400" spc="-85" dirty="0">
                <a:latin typeface="Calibri"/>
                <a:cs typeface="Calibri"/>
              </a:rPr>
              <a:t> </a:t>
            </a:r>
            <a:r>
              <a:rPr sz="2400" dirty="0">
                <a:latin typeface="Calibri"/>
                <a:cs typeface="Calibri"/>
              </a:rPr>
              <a:t>yapacak</a:t>
            </a:r>
            <a:r>
              <a:rPr sz="2400" spc="-70" dirty="0">
                <a:latin typeface="Calibri"/>
                <a:cs typeface="Calibri"/>
              </a:rPr>
              <a:t> </a:t>
            </a:r>
            <a:r>
              <a:rPr sz="2400" spc="-10" dirty="0">
                <a:latin typeface="Calibri"/>
                <a:cs typeface="Calibri"/>
              </a:rPr>
              <a:t>şekildedir.</a:t>
            </a:r>
            <a:endParaRPr sz="2400">
              <a:latin typeface="Calibri"/>
              <a:cs typeface="Calibri"/>
            </a:endParaRPr>
          </a:p>
          <a:p>
            <a:pPr marL="1622425" marR="68580" indent="-1356995">
              <a:lnSpc>
                <a:spcPct val="119000"/>
              </a:lnSpc>
              <a:spcBef>
                <a:spcPts val="1085"/>
              </a:spcBef>
              <a:tabLst>
                <a:tab pos="2832735" algn="l"/>
                <a:tab pos="3620135" algn="l"/>
                <a:tab pos="5273675" algn="l"/>
                <a:tab pos="5308600" algn="l"/>
                <a:tab pos="6139815" algn="l"/>
              </a:tabLst>
            </a:pPr>
            <a:r>
              <a:rPr sz="4350" baseline="-35440" dirty="0">
                <a:latin typeface="Times New Roman"/>
                <a:cs typeface="Times New Roman"/>
              </a:rPr>
              <a:t>I</a:t>
            </a:r>
            <a:r>
              <a:rPr sz="4350" spc="-60" baseline="-35440" dirty="0">
                <a:latin typeface="Times New Roman"/>
                <a:cs typeface="Times New Roman"/>
              </a:rPr>
              <a:t> </a:t>
            </a:r>
            <a:r>
              <a:rPr sz="4350" baseline="-35440" dirty="0">
                <a:latin typeface="Symbol"/>
                <a:cs typeface="Symbol"/>
              </a:rPr>
              <a:t></a:t>
            </a:r>
            <a:r>
              <a:rPr sz="4350" spc="345" baseline="-35440" dirty="0">
                <a:latin typeface="Times New Roman"/>
                <a:cs typeface="Times New Roman"/>
              </a:rPr>
              <a:t> </a:t>
            </a:r>
            <a:r>
              <a:rPr sz="2900" spc="85" dirty="0">
                <a:latin typeface="Times New Roman"/>
                <a:cs typeface="Times New Roman"/>
              </a:rPr>
              <a:t>E1</a:t>
            </a:r>
            <a:r>
              <a:rPr sz="2900" spc="85" dirty="0">
                <a:latin typeface="Symbol"/>
                <a:cs typeface="Symbol"/>
              </a:rPr>
              <a:t></a:t>
            </a:r>
            <a:r>
              <a:rPr sz="2900" spc="-220" dirty="0">
                <a:latin typeface="Times New Roman"/>
                <a:cs typeface="Times New Roman"/>
              </a:rPr>
              <a:t> </a:t>
            </a:r>
            <a:r>
              <a:rPr sz="2900" dirty="0">
                <a:latin typeface="Times New Roman"/>
                <a:cs typeface="Times New Roman"/>
              </a:rPr>
              <a:t>E2</a:t>
            </a:r>
            <a:r>
              <a:rPr sz="2900" spc="-260" dirty="0">
                <a:latin typeface="Times New Roman"/>
                <a:cs typeface="Times New Roman"/>
              </a:rPr>
              <a:t> </a:t>
            </a:r>
            <a:r>
              <a:rPr sz="2900" dirty="0">
                <a:latin typeface="Symbol"/>
                <a:cs typeface="Symbol"/>
              </a:rPr>
              <a:t></a:t>
            </a:r>
            <a:r>
              <a:rPr sz="2900" spc="-215" dirty="0">
                <a:latin typeface="Times New Roman"/>
                <a:cs typeface="Times New Roman"/>
              </a:rPr>
              <a:t> </a:t>
            </a:r>
            <a:r>
              <a:rPr sz="2900" spc="-25" dirty="0">
                <a:latin typeface="Times New Roman"/>
                <a:cs typeface="Times New Roman"/>
              </a:rPr>
              <a:t>V</a:t>
            </a:r>
            <a:r>
              <a:rPr sz="2550" spc="-37" baseline="-24509" dirty="0">
                <a:latin typeface="Times New Roman"/>
                <a:cs typeface="Times New Roman"/>
              </a:rPr>
              <a:t>Si</a:t>
            </a:r>
            <a:r>
              <a:rPr sz="2550" baseline="-24509" dirty="0">
                <a:latin typeface="Times New Roman"/>
                <a:cs typeface="Times New Roman"/>
              </a:rPr>
              <a:t>	</a:t>
            </a:r>
            <a:r>
              <a:rPr sz="4350" baseline="-35440" dirty="0">
                <a:latin typeface="Symbol"/>
                <a:cs typeface="Symbol"/>
              </a:rPr>
              <a:t></a:t>
            </a:r>
            <a:r>
              <a:rPr sz="4350" spc="345" baseline="-35440" dirty="0">
                <a:latin typeface="Times New Roman"/>
                <a:cs typeface="Times New Roman"/>
              </a:rPr>
              <a:t> </a:t>
            </a:r>
            <a:r>
              <a:rPr sz="2900" dirty="0">
                <a:latin typeface="Times New Roman"/>
                <a:cs typeface="Times New Roman"/>
              </a:rPr>
              <a:t>20</a:t>
            </a:r>
            <a:r>
              <a:rPr sz="2900" spc="-254" dirty="0">
                <a:latin typeface="Times New Roman"/>
                <a:cs typeface="Times New Roman"/>
              </a:rPr>
              <a:t> </a:t>
            </a:r>
            <a:r>
              <a:rPr sz="2900" dirty="0">
                <a:latin typeface="Symbol"/>
                <a:cs typeface="Symbol"/>
              </a:rPr>
              <a:t></a:t>
            </a:r>
            <a:r>
              <a:rPr sz="2900" spc="-215" dirty="0">
                <a:latin typeface="Times New Roman"/>
                <a:cs typeface="Times New Roman"/>
              </a:rPr>
              <a:t> </a:t>
            </a:r>
            <a:r>
              <a:rPr sz="2900" dirty="0">
                <a:latin typeface="Times New Roman"/>
                <a:cs typeface="Times New Roman"/>
              </a:rPr>
              <a:t>4</a:t>
            </a:r>
            <a:r>
              <a:rPr sz="2900" spc="-254" dirty="0">
                <a:latin typeface="Times New Roman"/>
                <a:cs typeface="Times New Roman"/>
              </a:rPr>
              <a:t> </a:t>
            </a:r>
            <a:r>
              <a:rPr sz="2900" dirty="0">
                <a:latin typeface="Symbol"/>
                <a:cs typeface="Symbol"/>
              </a:rPr>
              <a:t></a:t>
            </a:r>
            <a:r>
              <a:rPr sz="2900" spc="-260" dirty="0">
                <a:latin typeface="Times New Roman"/>
                <a:cs typeface="Times New Roman"/>
              </a:rPr>
              <a:t> </a:t>
            </a:r>
            <a:r>
              <a:rPr sz="2900" dirty="0">
                <a:latin typeface="Times New Roman"/>
                <a:cs typeface="Times New Roman"/>
              </a:rPr>
              <a:t>0,7</a:t>
            </a:r>
            <a:r>
              <a:rPr sz="2900" spc="229" dirty="0">
                <a:latin typeface="Times New Roman"/>
                <a:cs typeface="Times New Roman"/>
              </a:rPr>
              <a:t> </a:t>
            </a:r>
            <a:r>
              <a:rPr sz="4350" spc="-75" baseline="-35440" dirty="0">
                <a:latin typeface="Symbol"/>
                <a:cs typeface="Symbol"/>
              </a:rPr>
              <a:t></a:t>
            </a:r>
            <a:r>
              <a:rPr sz="4350" baseline="-35440" dirty="0">
                <a:latin typeface="Times New Roman"/>
                <a:cs typeface="Times New Roman"/>
              </a:rPr>
              <a:t>		</a:t>
            </a:r>
            <a:r>
              <a:rPr sz="2900" spc="-20" dirty="0">
                <a:latin typeface="Times New Roman"/>
                <a:cs typeface="Times New Roman"/>
              </a:rPr>
              <a:t>15,3</a:t>
            </a:r>
            <a:r>
              <a:rPr sz="2900" dirty="0">
                <a:latin typeface="Times New Roman"/>
                <a:cs typeface="Times New Roman"/>
              </a:rPr>
              <a:t>	</a:t>
            </a:r>
            <a:r>
              <a:rPr sz="4350" baseline="-35440" dirty="0">
                <a:latin typeface="Symbol"/>
                <a:cs typeface="Symbol"/>
              </a:rPr>
              <a:t></a:t>
            </a:r>
            <a:r>
              <a:rPr sz="4350" spc="-82" baseline="-35440" dirty="0">
                <a:latin typeface="Times New Roman"/>
                <a:cs typeface="Times New Roman"/>
              </a:rPr>
              <a:t> </a:t>
            </a:r>
            <a:r>
              <a:rPr sz="4350" baseline="-35440" dirty="0">
                <a:latin typeface="Times New Roman"/>
                <a:cs typeface="Times New Roman"/>
              </a:rPr>
              <a:t>6,95</a:t>
            </a:r>
            <a:r>
              <a:rPr sz="4350" spc="-300" baseline="-35440" dirty="0">
                <a:latin typeface="Times New Roman"/>
                <a:cs typeface="Times New Roman"/>
              </a:rPr>
              <a:t> </a:t>
            </a:r>
            <a:r>
              <a:rPr sz="4350" spc="-37" baseline="-35440" dirty="0">
                <a:latin typeface="Times New Roman"/>
                <a:cs typeface="Times New Roman"/>
              </a:rPr>
              <a:t>mA </a:t>
            </a:r>
            <a:r>
              <a:rPr sz="2900" spc="-50" dirty="0">
                <a:latin typeface="Times New Roman"/>
                <a:cs typeface="Times New Roman"/>
              </a:rPr>
              <a:t>R</a:t>
            </a:r>
            <a:r>
              <a:rPr sz="2900" dirty="0">
                <a:latin typeface="Times New Roman"/>
                <a:cs typeface="Times New Roman"/>
              </a:rPr>
              <a:t>		</a:t>
            </a:r>
            <a:r>
              <a:rPr sz="2900" spc="-20" dirty="0">
                <a:latin typeface="Times New Roman"/>
                <a:cs typeface="Times New Roman"/>
              </a:rPr>
              <a:t>2,2K</a:t>
            </a:r>
            <a:r>
              <a:rPr sz="2900" dirty="0">
                <a:latin typeface="Times New Roman"/>
                <a:cs typeface="Times New Roman"/>
              </a:rPr>
              <a:t>	</a:t>
            </a:r>
            <a:r>
              <a:rPr sz="2900" spc="-20" dirty="0">
                <a:latin typeface="Times New Roman"/>
                <a:cs typeface="Times New Roman"/>
              </a:rPr>
              <a:t>2,2K</a:t>
            </a:r>
            <a:endParaRPr sz="2900">
              <a:latin typeface="Times New Roman"/>
              <a:cs typeface="Times New Roman"/>
            </a:endParaRPr>
          </a:p>
        </p:txBody>
      </p:sp>
      <p:sp>
        <p:nvSpPr>
          <p:cNvPr id="64" name="object 64"/>
          <p:cNvSpPr txBox="1">
            <a:spLocks noGrp="1"/>
          </p:cNvSpPr>
          <p:nvPr>
            <p:ph type="sldNum" sz="quarter" idx="7"/>
          </p:nvPr>
        </p:nvSpPr>
        <p:spPr>
          <a:prstGeom prst="rect">
            <a:avLst/>
          </a:prstGeom>
        </p:spPr>
        <p:txBody>
          <a:bodyPr vert="horz" wrap="square" lIns="0" tIns="41528" rIns="0" bIns="0" rtlCol="0">
            <a:spAutoFit/>
          </a:bodyPr>
          <a:lstStyle/>
          <a:p>
            <a:pPr marL="141605">
              <a:lnSpc>
                <a:spcPts val="2380"/>
              </a:lnSpc>
            </a:pPr>
            <a:fld id="{81D60167-4931-47E6-BA6A-407CBD079E47}" type="slidenum">
              <a:rPr spc="-25" dirty="0"/>
              <a:t>46</a:t>
            </a:fld>
            <a:endParaRPr spc="-25"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2125781" y="1381485"/>
            <a:ext cx="775335" cy="1316990"/>
          </a:xfrm>
          <a:custGeom>
            <a:avLst/>
            <a:gdLst/>
            <a:ahLst/>
            <a:cxnLst/>
            <a:rect l="l" t="t" r="r" b="b"/>
            <a:pathLst>
              <a:path w="775335" h="1316989">
                <a:moveTo>
                  <a:pt x="605091" y="1316745"/>
                </a:moveTo>
                <a:lnTo>
                  <a:pt x="397091" y="1316745"/>
                </a:lnTo>
                <a:lnTo>
                  <a:pt x="397091" y="658372"/>
                </a:lnTo>
                <a:lnTo>
                  <a:pt x="397091" y="0"/>
                </a:lnTo>
                <a:lnTo>
                  <a:pt x="775274" y="0"/>
                </a:lnTo>
              </a:path>
              <a:path w="775335" h="1316989">
                <a:moveTo>
                  <a:pt x="0" y="658372"/>
                </a:moveTo>
                <a:lnTo>
                  <a:pt x="397091" y="658372"/>
                </a:lnTo>
              </a:path>
            </a:pathLst>
          </a:custGeom>
          <a:ln w="28130">
            <a:solidFill>
              <a:srgbClr val="000000"/>
            </a:solidFill>
          </a:ln>
        </p:spPr>
        <p:txBody>
          <a:bodyPr wrap="square" lIns="0" tIns="0" rIns="0" bIns="0" rtlCol="0"/>
          <a:lstStyle/>
          <a:p>
            <a:endParaRPr/>
          </a:p>
        </p:txBody>
      </p:sp>
      <p:sp>
        <p:nvSpPr>
          <p:cNvPr id="3" name="object 3"/>
          <p:cNvSpPr/>
          <p:nvPr/>
        </p:nvSpPr>
        <p:spPr>
          <a:xfrm>
            <a:off x="499596" y="2039858"/>
            <a:ext cx="832485" cy="0"/>
          </a:xfrm>
          <a:custGeom>
            <a:avLst/>
            <a:gdLst/>
            <a:ahLst/>
            <a:cxnLst/>
            <a:rect l="l" t="t" r="r" b="b"/>
            <a:pathLst>
              <a:path w="832485">
                <a:moveTo>
                  <a:pt x="0" y="0"/>
                </a:moveTo>
                <a:lnTo>
                  <a:pt x="832001" y="0"/>
                </a:lnTo>
              </a:path>
            </a:pathLst>
          </a:custGeom>
          <a:ln w="29316">
            <a:solidFill>
              <a:srgbClr val="000000"/>
            </a:solidFill>
          </a:ln>
        </p:spPr>
        <p:txBody>
          <a:bodyPr wrap="square" lIns="0" tIns="0" rIns="0" bIns="0" rtlCol="0"/>
          <a:lstStyle/>
          <a:p>
            <a:endParaRPr/>
          </a:p>
        </p:txBody>
      </p:sp>
      <p:grpSp>
        <p:nvGrpSpPr>
          <p:cNvPr id="4" name="object 4"/>
          <p:cNvGrpSpPr/>
          <p:nvPr/>
        </p:nvGrpSpPr>
        <p:grpSpPr>
          <a:xfrm>
            <a:off x="915597" y="1895839"/>
            <a:ext cx="1418590" cy="241300"/>
            <a:chOff x="915597" y="1895839"/>
            <a:chExt cx="1418590" cy="241300"/>
          </a:xfrm>
        </p:grpSpPr>
        <p:sp>
          <p:nvSpPr>
            <p:cNvPr id="5" name="object 5"/>
            <p:cNvSpPr/>
            <p:nvPr/>
          </p:nvSpPr>
          <p:spPr>
            <a:xfrm>
              <a:off x="1520689" y="1957561"/>
              <a:ext cx="605155" cy="165100"/>
            </a:xfrm>
            <a:custGeom>
              <a:avLst/>
              <a:gdLst/>
              <a:ahLst/>
              <a:cxnLst/>
              <a:rect l="l" t="t" r="r" b="b"/>
              <a:pathLst>
                <a:path w="605155" h="165100">
                  <a:moveTo>
                    <a:pt x="605091" y="0"/>
                  </a:moveTo>
                  <a:lnTo>
                    <a:pt x="0" y="0"/>
                  </a:lnTo>
                  <a:lnTo>
                    <a:pt x="0" y="164593"/>
                  </a:lnTo>
                  <a:lnTo>
                    <a:pt x="605091" y="164593"/>
                  </a:lnTo>
                  <a:lnTo>
                    <a:pt x="605091" y="0"/>
                  </a:lnTo>
                  <a:close/>
                </a:path>
              </a:pathLst>
            </a:custGeom>
            <a:solidFill>
              <a:srgbClr val="82B4E0"/>
            </a:solidFill>
          </p:spPr>
          <p:txBody>
            <a:bodyPr wrap="square" lIns="0" tIns="0" rIns="0" bIns="0" rtlCol="0"/>
            <a:lstStyle/>
            <a:p>
              <a:endParaRPr/>
            </a:p>
          </p:txBody>
        </p:sp>
        <p:sp>
          <p:nvSpPr>
            <p:cNvPr id="6" name="object 6"/>
            <p:cNvSpPr/>
            <p:nvPr/>
          </p:nvSpPr>
          <p:spPr>
            <a:xfrm>
              <a:off x="1331597" y="1957561"/>
              <a:ext cx="1002665" cy="165100"/>
            </a:xfrm>
            <a:custGeom>
              <a:avLst/>
              <a:gdLst/>
              <a:ahLst/>
              <a:cxnLst/>
              <a:rect l="l" t="t" r="r" b="b"/>
              <a:pathLst>
                <a:path w="1002664" h="165100">
                  <a:moveTo>
                    <a:pt x="189091" y="164593"/>
                  </a:moveTo>
                  <a:lnTo>
                    <a:pt x="794183" y="164593"/>
                  </a:lnTo>
                  <a:lnTo>
                    <a:pt x="794183" y="0"/>
                  </a:lnTo>
                  <a:lnTo>
                    <a:pt x="189091" y="0"/>
                  </a:lnTo>
                  <a:lnTo>
                    <a:pt x="189091" y="164593"/>
                  </a:lnTo>
                  <a:close/>
                </a:path>
                <a:path w="1002664" h="165100">
                  <a:moveTo>
                    <a:pt x="0" y="82296"/>
                  </a:moveTo>
                  <a:lnTo>
                    <a:pt x="189091" y="82296"/>
                  </a:lnTo>
                </a:path>
                <a:path w="1002664" h="165100">
                  <a:moveTo>
                    <a:pt x="1002183" y="82296"/>
                  </a:moveTo>
                  <a:lnTo>
                    <a:pt x="794183" y="82296"/>
                  </a:lnTo>
                </a:path>
              </a:pathLst>
            </a:custGeom>
            <a:ln w="28130">
              <a:solidFill>
                <a:srgbClr val="000000"/>
              </a:solidFill>
            </a:ln>
          </p:spPr>
          <p:txBody>
            <a:bodyPr wrap="square" lIns="0" tIns="0" rIns="0" bIns="0" rtlCol="0"/>
            <a:lstStyle/>
            <a:p>
              <a:endParaRPr/>
            </a:p>
          </p:txBody>
        </p:sp>
        <p:sp>
          <p:nvSpPr>
            <p:cNvPr id="7" name="object 7"/>
            <p:cNvSpPr/>
            <p:nvPr/>
          </p:nvSpPr>
          <p:spPr>
            <a:xfrm>
              <a:off x="915597" y="1957561"/>
              <a:ext cx="416559" cy="0"/>
            </a:xfrm>
            <a:custGeom>
              <a:avLst/>
              <a:gdLst/>
              <a:ahLst/>
              <a:cxnLst/>
              <a:rect l="l" t="t" r="r" b="b"/>
              <a:pathLst>
                <a:path w="416559">
                  <a:moveTo>
                    <a:pt x="0" y="0"/>
                  </a:moveTo>
                  <a:lnTo>
                    <a:pt x="416000" y="0"/>
                  </a:lnTo>
                </a:path>
              </a:pathLst>
            </a:custGeom>
            <a:ln w="13716">
              <a:solidFill>
                <a:srgbClr val="000000"/>
              </a:solidFill>
            </a:ln>
          </p:spPr>
          <p:txBody>
            <a:bodyPr wrap="square" lIns="0" tIns="0" rIns="0" bIns="0" rtlCol="0"/>
            <a:lstStyle/>
            <a:p>
              <a:endParaRPr/>
            </a:p>
          </p:txBody>
        </p:sp>
        <p:pic>
          <p:nvPicPr>
            <p:cNvPr id="8" name="object 8"/>
            <p:cNvPicPr/>
            <p:nvPr/>
          </p:nvPicPr>
          <p:blipFill>
            <a:blip r:embed="rId2" cstate="print"/>
            <a:stretch>
              <a:fillRect/>
            </a:stretch>
          </p:blipFill>
          <p:spPr>
            <a:xfrm>
              <a:off x="1312688" y="1895839"/>
              <a:ext cx="94545" cy="112005"/>
            </a:xfrm>
            <a:prstGeom prst="rect">
              <a:avLst/>
            </a:prstGeom>
          </p:spPr>
        </p:pic>
      </p:grpSp>
      <p:sp>
        <p:nvSpPr>
          <p:cNvPr id="9" name="object 9"/>
          <p:cNvSpPr txBox="1"/>
          <p:nvPr/>
        </p:nvSpPr>
        <p:spPr>
          <a:xfrm>
            <a:off x="1584306" y="2154416"/>
            <a:ext cx="492759" cy="321945"/>
          </a:xfrm>
          <a:prstGeom prst="rect">
            <a:avLst/>
          </a:prstGeom>
        </p:spPr>
        <p:txBody>
          <a:bodyPr vert="horz" wrap="square" lIns="0" tIns="12065" rIns="0" bIns="0" rtlCol="0">
            <a:spAutoFit/>
          </a:bodyPr>
          <a:lstStyle/>
          <a:p>
            <a:pPr marL="12700">
              <a:lnSpc>
                <a:spcPct val="100000"/>
              </a:lnSpc>
              <a:spcBef>
                <a:spcPts val="95"/>
              </a:spcBef>
            </a:pPr>
            <a:r>
              <a:rPr sz="1950" spc="-80" dirty="0">
                <a:latin typeface="Microsoft Sans Serif"/>
                <a:cs typeface="Microsoft Sans Serif"/>
              </a:rPr>
              <a:t>4,7K</a:t>
            </a:r>
            <a:endParaRPr sz="1950">
              <a:latin typeface="Microsoft Sans Serif"/>
              <a:cs typeface="Microsoft Sans Serif"/>
            </a:endParaRPr>
          </a:p>
        </p:txBody>
      </p:sp>
      <p:grpSp>
        <p:nvGrpSpPr>
          <p:cNvPr id="10" name="object 10"/>
          <p:cNvGrpSpPr/>
          <p:nvPr/>
        </p:nvGrpSpPr>
        <p:grpSpPr>
          <a:xfrm>
            <a:off x="2906254" y="1141460"/>
            <a:ext cx="235585" cy="480059"/>
            <a:chOff x="2906254" y="1141460"/>
            <a:chExt cx="235585" cy="480059"/>
          </a:xfrm>
        </p:grpSpPr>
        <p:sp>
          <p:nvSpPr>
            <p:cNvPr id="11" name="object 11"/>
            <p:cNvSpPr/>
            <p:nvPr/>
          </p:nvSpPr>
          <p:spPr>
            <a:xfrm>
              <a:off x="2919964" y="1155169"/>
              <a:ext cx="208279" cy="452755"/>
            </a:xfrm>
            <a:custGeom>
              <a:avLst/>
              <a:gdLst/>
              <a:ahLst/>
              <a:cxnLst/>
              <a:rect l="l" t="t" r="r" b="b"/>
              <a:pathLst>
                <a:path w="208280" h="452755">
                  <a:moveTo>
                    <a:pt x="208000" y="0"/>
                  </a:moveTo>
                  <a:lnTo>
                    <a:pt x="0" y="226315"/>
                  </a:lnTo>
                  <a:lnTo>
                    <a:pt x="208000" y="452631"/>
                  </a:lnTo>
                  <a:lnTo>
                    <a:pt x="208000" y="0"/>
                  </a:lnTo>
                  <a:close/>
                </a:path>
              </a:pathLst>
            </a:custGeom>
            <a:solidFill>
              <a:srgbClr val="82B4E0"/>
            </a:solidFill>
          </p:spPr>
          <p:txBody>
            <a:bodyPr wrap="square" lIns="0" tIns="0" rIns="0" bIns="0" rtlCol="0"/>
            <a:lstStyle/>
            <a:p>
              <a:endParaRPr/>
            </a:p>
          </p:txBody>
        </p:sp>
        <p:sp>
          <p:nvSpPr>
            <p:cNvPr id="12" name="object 12"/>
            <p:cNvSpPr/>
            <p:nvPr/>
          </p:nvSpPr>
          <p:spPr>
            <a:xfrm>
              <a:off x="2919964" y="1155169"/>
              <a:ext cx="208279" cy="452755"/>
            </a:xfrm>
            <a:custGeom>
              <a:avLst/>
              <a:gdLst/>
              <a:ahLst/>
              <a:cxnLst/>
              <a:rect l="l" t="t" r="r" b="b"/>
              <a:pathLst>
                <a:path w="208280" h="452755">
                  <a:moveTo>
                    <a:pt x="208000" y="452631"/>
                  </a:moveTo>
                  <a:lnTo>
                    <a:pt x="208000" y="0"/>
                  </a:lnTo>
                  <a:lnTo>
                    <a:pt x="0" y="226315"/>
                  </a:lnTo>
                  <a:lnTo>
                    <a:pt x="208000" y="452631"/>
                  </a:lnTo>
                  <a:close/>
                </a:path>
                <a:path w="208280" h="452755">
                  <a:moveTo>
                    <a:pt x="0" y="452631"/>
                  </a:moveTo>
                  <a:lnTo>
                    <a:pt x="0" y="0"/>
                  </a:lnTo>
                </a:path>
              </a:pathLst>
            </a:custGeom>
            <a:ln w="28130">
              <a:solidFill>
                <a:srgbClr val="000000"/>
              </a:solidFill>
            </a:ln>
          </p:spPr>
          <p:txBody>
            <a:bodyPr wrap="square" lIns="0" tIns="0" rIns="0" bIns="0" rtlCol="0"/>
            <a:lstStyle/>
            <a:p>
              <a:endParaRPr/>
            </a:p>
          </p:txBody>
        </p:sp>
      </p:grpSp>
      <p:grpSp>
        <p:nvGrpSpPr>
          <p:cNvPr id="13" name="object 13"/>
          <p:cNvGrpSpPr/>
          <p:nvPr/>
        </p:nvGrpSpPr>
        <p:grpSpPr>
          <a:xfrm>
            <a:off x="2730873" y="2458206"/>
            <a:ext cx="410845" cy="480059"/>
            <a:chOff x="2730873" y="2458206"/>
            <a:chExt cx="410845" cy="480059"/>
          </a:xfrm>
        </p:grpSpPr>
        <p:sp>
          <p:nvSpPr>
            <p:cNvPr id="14" name="object 14"/>
            <p:cNvSpPr/>
            <p:nvPr/>
          </p:nvSpPr>
          <p:spPr>
            <a:xfrm>
              <a:off x="2919964" y="2471915"/>
              <a:ext cx="208279" cy="452755"/>
            </a:xfrm>
            <a:custGeom>
              <a:avLst/>
              <a:gdLst/>
              <a:ahLst/>
              <a:cxnLst/>
              <a:rect l="l" t="t" r="r" b="b"/>
              <a:pathLst>
                <a:path w="208280" h="452755">
                  <a:moveTo>
                    <a:pt x="0" y="0"/>
                  </a:moveTo>
                  <a:lnTo>
                    <a:pt x="0" y="452631"/>
                  </a:lnTo>
                  <a:lnTo>
                    <a:pt x="208000" y="226315"/>
                  </a:lnTo>
                  <a:lnTo>
                    <a:pt x="0" y="0"/>
                  </a:lnTo>
                  <a:close/>
                </a:path>
              </a:pathLst>
            </a:custGeom>
            <a:solidFill>
              <a:srgbClr val="82B4E0"/>
            </a:solidFill>
          </p:spPr>
          <p:txBody>
            <a:bodyPr wrap="square" lIns="0" tIns="0" rIns="0" bIns="0" rtlCol="0"/>
            <a:lstStyle/>
            <a:p>
              <a:endParaRPr/>
            </a:p>
          </p:txBody>
        </p:sp>
        <p:sp>
          <p:nvSpPr>
            <p:cNvPr id="15" name="object 15"/>
            <p:cNvSpPr/>
            <p:nvPr/>
          </p:nvSpPr>
          <p:spPr>
            <a:xfrm>
              <a:off x="2730873" y="2471915"/>
              <a:ext cx="397510" cy="452755"/>
            </a:xfrm>
            <a:custGeom>
              <a:avLst/>
              <a:gdLst/>
              <a:ahLst/>
              <a:cxnLst/>
              <a:rect l="l" t="t" r="r" b="b"/>
              <a:pathLst>
                <a:path w="397510" h="452755">
                  <a:moveTo>
                    <a:pt x="189091" y="0"/>
                  </a:moveTo>
                  <a:lnTo>
                    <a:pt x="189091" y="452631"/>
                  </a:lnTo>
                  <a:lnTo>
                    <a:pt x="397091" y="226315"/>
                  </a:lnTo>
                  <a:lnTo>
                    <a:pt x="189091" y="0"/>
                  </a:lnTo>
                  <a:close/>
                </a:path>
                <a:path w="397510" h="452755">
                  <a:moveTo>
                    <a:pt x="0" y="226315"/>
                  </a:moveTo>
                  <a:lnTo>
                    <a:pt x="189091" y="226315"/>
                  </a:lnTo>
                </a:path>
              </a:pathLst>
            </a:custGeom>
            <a:ln w="28130">
              <a:solidFill>
                <a:srgbClr val="000000"/>
              </a:solidFill>
            </a:ln>
          </p:spPr>
          <p:txBody>
            <a:bodyPr wrap="square" lIns="0" tIns="0" rIns="0" bIns="0" rtlCol="0"/>
            <a:lstStyle/>
            <a:p>
              <a:endParaRPr/>
            </a:p>
          </p:txBody>
        </p:sp>
      </p:grpSp>
      <p:pic>
        <p:nvPicPr>
          <p:cNvPr id="16" name="object 16"/>
          <p:cNvPicPr/>
          <p:nvPr/>
        </p:nvPicPr>
        <p:blipFill>
          <a:blip r:embed="rId3" cstate="print"/>
          <a:stretch>
            <a:fillRect/>
          </a:stretch>
        </p:blipFill>
        <p:spPr>
          <a:xfrm>
            <a:off x="2467208" y="1981107"/>
            <a:ext cx="108807" cy="116075"/>
          </a:xfrm>
          <a:prstGeom prst="rect">
            <a:avLst/>
          </a:prstGeom>
        </p:spPr>
      </p:pic>
      <p:pic>
        <p:nvPicPr>
          <p:cNvPr id="17" name="object 17"/>
          <p:cNvPicPr/>
          <p:nvPr/>
        </p:nvPicPr>
        <p:blipFill>
          <a:blip r:embed="rId4" cstate="print"/>
          <a:stretch>
            <a:fillRect/>
          </a:stretch>
        </p:blipFill>
        <p:spPr>
          <a:xfrm>
            <a:off x="4285759" y="1981105"/>
            <a:ext cx="109063" cy="116079"/>
          </a:xfrm>
          <a:prstGeom prst="rect">
            <a:avLst/>
          </a:prstGeom>
        </p:spPr>
      </p:pic>
      <p:pic>
        <p:nvPicPr>
          <p:cNvPr id="18" name="object 18"/>
          <p:cNvPicPr/>
          <p:nvPr/>
        </p:nvPicPr>
        <p:blipFill>
          <a:blip r:embed="rId4" cstate="print"/>
          <a:stretch>
            <a:fillRect/>
          </a:stretch>
        </p:blipFill>
        <p:spPr>
          <a:xfrm>
            <a:off x="3477457" y="1981105"/>
            <a:ext cx="109063" cy="116079"/>
          </a:xfrm>
          <a:prstGeom prst="rect">
            <a:avLst/>
          </a:prstGeom>
        </p:spPr>
      </p:pic>
      <p:pic>
        <p:nvPicPr>
          <p:cNvPr id="19" name="object 19"/>
          <p:cNvPicPr/>
          <p:nvPr/>
        </p:nvPicPr>
        <p:blipFill>
          <a:blip r:embed="rId5" cstate="print"/>
          <a:stretch>
            <a:fillRect/>
          </a:stretch>
        </p:blipFill>
        <p:spPr>
          <a:xfrm>
            <a:off x="446301" y="1981106"/>
            <a:ext cx="108960" cy="116078"/>
          </a:xfrm>
          <a:prstGeom prst="rect">
            <a:avLst/>
          </a:prstGeom>
        </p:spPr>
      </p:pic>
      <p:sp>
        <p:nvSpPr>
          <p:cNvPr id="20" name="object 20"/>
          <p:cNvSpPr txBox="1"/>
          <p:nvPr/>
        </p:nvSpPr>
        <p:spPr>
          <a:xfrm>
            <a:off x="2865159" y="1589324"/>
            <a:ext cx="219710" cy="351155"/>
          </a:xfrm>
          <a:prstGeom prst="rect">
            <a:avLst/>
          </a:prstGeom>
        </p:spPr>
        <p:txBody>
          <a:bodyPr vert="horz" wrap="square" lIns="0" tIns="17145" rIns="0" bIns="0" rtlCol="0">
            <a:spAutoFit/>
          </a:bodyPr>
          <a:lstStyle/>
          <a:p>
            <a:pPr marL="12700">
              <a:lnSpc>
                <a:spcPct val="100000"/>
              </a:lnSpc>
              <a:spcBef>
                <a:spcPts val="135"/>
              </a:spcBef>
            </a:pPr>
            <a:r>
              <a:rPr sz="2100" spc="-65" dirty="0">
                <a:latin typeface="Microsoft Sans Serif"/>
                <a:cs typeface="Microsoft Sans Serif"/>
              </a:rPr>
              <a:t>G</a:t>
            </a:r>
            <a:endParaRPr sz="2100">
              <a:latin typeface="Microsoft Sans Serif"/>
              <a:cs typeface="Microsoft Sans Serif"/>
            </a:endParaRPr>
          </a:p>
        </p:txBody>
      </p:sp>
      <p:sp>
        <p:nvSpPr>
          <p:cNvPr id="21" name="object 21"/>
          <p:cNvSpPr txBox="1"/>
          <p:nvPr/>
        </p:nvSpPr>
        <p:spPr>
          <a:xfrm>
            <a:off x="2920626" y="2911254"/>
            <a:ext cx="247015" cy="351155"/>
          </a:xfrm>
          <a:prstGeom prst="rect">
            <a:avLst/>
          </a:prstGeom>
        </p:spPr>
        <p:txBody>
          <a:bodyPr vert="horz" wrap="square" lIns="0" tIns="17145" rIns="0" bIns="0" rtlCol="0">
            <a:spAutoFit/>
          </a:bodyPr>
          <a:lstStyle/>
          <a:p>
            <a:pPr marL="12700">
              <a:lnSpc>
                <a:spcPct val="100000"/>
              </a:lnSpc>
              <a:spcBef>
                <a:spcPts val="135"/>
              </a:spcBef>
            </a:pPr>
            <a:r>
              <a:rPr sz="2100" spc="-40" dirty="0">
                <a:latin typeface="Microsoft Sans Serif"/>
                <a:cs typeface="Microsoft Sans Serif"/>
              </a:rPr>
              <a:t>Si</a:t>
            </a:r>
            <a:endParaRPr sz="2100">
              <a:latin typeface="Microsoft Sans Serif"/>
              <a:cs typeface="Microsoft Sans Serif"/>
            </a:endParaRPr>
          </a:p>
        </p:txBody>
      </p:sp>
      <p:sp>
        <p:nvSpPr>
          <p:cNvPr id="22" name="object 22"/>
          <p:cNvSpPr txBox="1"/>
          <p:nvPr/>
        </p:nvSpPr>
        <p:spPr>
          <a:xfrm>
            <a:off x="898333" y="1548734"/>
            <a:ext cx="1036955" cy="421005"/>
          </a:xfrm>
          <a:prstGeom prst="rect">
            <a:avLst/>
          </a:prstGeom>
        </p:spPr>
        <p:txBody>
          <a:bodyPr vert="horz" wrap="square" lIns="0" tIns="11430" rIns="0" bIns="0" rtlCol="0">
            <a:spAutoFit/>
          </a:bodyPr>
          <a:lstStyle/>
          <a:p>
            <a:pPr marL="12700">
              <a:lnSpc>
                <a:spcPct val="100000"/>
              </a:lnSpc>
              <a:spcBef>
                <a:spcPts val="90"/>
              </a:spcBef>
              <a:tabLst>
                <a:tab pos="843280" algn="l"/>
              </a:tabLst>
            </a:pPr>
            <a:r>
              <a:rPr sz="2600" b="1" spc="-25" dirty="0">
                <a:solidFill>
                  <a:srgbClr val="FF0000"/>
                </a:solidFill>
                <a:latin typeface="Times New Roman"/>
                <a:cs typeface="Times New Roman"/>
              </a:rPr>
              <a:t>I=?</a:t>
            </a:r>
            <a:r>
              <a:rPr sz="2600" b="1" dirty="0">
                <a:solidFill>
                  <a:srgbClr val="FF0000"/>
                </a:solidFill>
                <a:latin typeface="Times New Roman"/>
                <a:cs typeface="Times New Roman"/>
              </a:rPr>
              <a:t>	</a:t>
            </a:r>
            <a:r>
              <a:rPr sz="3150" spc="-75" baseline="2645" dirty="0">
                <a:latin typeface="Microsoft Sans Serif"/>
                <a:cs typeface="Microsoft Sans Serif"/>
              </a:rPr>
              <a:t>R</a:t>
            </a:r>
            <a:endParaRPr sz="3150" baseline="2645">
              <a:latin typeface="Microsoft Sans Serif"/>
              <a:cs typeface="Microsoft Sans Serif"/>
            </a:endParaRPr>
          </a:p>
        </p:txBody>
      </p:sp>
      <p:sp>
        <p:nvSpPr>
          <p:cNvPr id="23" name="object 23"/>
          <p:cNvSpPr txBox="1"/>
          <p:nvPr/>
        </p:nvSpPr>
        <p:spPr>
          <a:xfrm>
            <a:off x="350473" y="1667094"/>
            <a:ext cx="330835" cy="351155"/>
          </a:xfrm>
          <a:prstGeom prst="rect">
            <a:avLst/>
          </a:prstGeom>
        </p:spPr>
        <p:txBody>
          <a:bodyPr vert="horz" wrap="square" lIns="0" tIns="17145" rIns="0" bIns="0" rtlCol="0">
            <a:spAutoFit/>
          </a:bodyPr>
          <a:lstStyle/>
          <a:p>
            <a:pPr marL="12700">
              <a:lnSpc>
                <a:spcPct val="100000"/>
              </a:lnSpc>
              <a:spcBef>
                <a:spcPts val="135"/>
              </a:spcBef>
            </a:pPr>
            <a:r>
              <a:rPr sz="2100" spc="-60" dirty="0">
                <a:latin typeface="Microsoft Sans Serif"/>
                <a:cs typeface="Microsoft Sans Serif"/>
              </a:rPr>
              <a:t>E1</a:t>
            </a:r>
            <a:endParaRPr sz="2100">
              <a:latin typeface="Microsoft Sans Serif"/>
              <a:cs typeface="Microsoft Sans Serif"/>
            </a:endParaRPr>
          </a:p>
        </p:txBody>
      </p:sp>
      <p:sp>
        <p:nvSpPr>
          <p:cNvPr id="24" name="object 24"/>
          <p:cNvSpPr txBox="1"/>
          <p:nvPr/>
        </p:nvSpPr>
        <p:spPr>
          <a:xfrm>
            <a:off x="4260148" y="1635464"/>
            <a:ext cx="164465" cy="351155"/>
          </a:xfrm>
          <a:prstGeom prst="rect">
            <a:avLst/>
          </a:prstGeom>
        </p:spPr>
        <p:txBody>
          <a:bodyPr vert="horz" wrap="square" lIns="0" tIns="17145" rIns="0" bIns="0" rtlCol="0">
            <a:spAutoFit/>
          </a:bodyPr>
          <a:lstStyle/>
          <a:p>
            <a:pPr marL="12700">
              <a:lnSpc>
                <a:spcPct val="100000"/>
              </a:lnSpc>
              <a:spcBef>
                <a:spcPts val="135"/>
              </a:spcBef>
            </a:pPr>
            <a:r>
              <a:rPr sz="2100" spc="-50" dirty="0">
                <a:latin typeface="Microsoft Sans Serif"/>
                <a:cs typeface="Microsoft Sans Serif"/>
              </a:rPr>
              <a:t>2</a:t>
            </a:r>
            <a:endParaRPr sz="2100">
              <a:latin typeface="Microsoft Sans Serif"/>
              <a:cs typeface="Microsoft Sans Serif"/>
            </a:endParaRPr>
          </a:p>
        </p:txBody>
      </p:sp>
      <p:graphicFrame>
        <p:nvGraphicFramePr>
          <p:cNvPr id="25" name="object 25"/>
          <p:cNvGraphicFramePr>
            <a:graphicFrameLocks noGrp="1"/>
          </p:cNvGraphicFramePr>
          <p:nvPr/>
        </p:nvGraphicFramePr>
        <p:xfrm>
          <a:off x="3114492" y="1366827"/>
          <a:ext cx="1255394" cy="1541780"/>
        </p:xfrm>
        <a:graphic>
          <a:graphicData uri="http://schemas.openxmlformats.org/drawingml/2006/table">
            <a:tbl>
              <a:tblPr firstRow="1" bandRow="1">
                <a:tableStyleId>{2D5ABB26-0587-4C30-8999-92F81FD0307C}</a:tableStyleId>
              </a:tblPr>
              <a:tblGrid>
                <a:gridCol w="396875">
                  <a:extLst>
                    <a:ext uri="{9D8B030D-6E8A-4147-A177-3AD203B41FA5}">
                      <a16:colId xmlns:a16="http://schemas.microsoft.com/office/drawing/2014/main" val="20000"/>
                    </a:ext>
                  </a:extLst>
                </a:gridCol>
                <a:gridCol w="858519">
                  <a:extLst>
                    <a:ext uri="{9D8B030D-6E8A-4147-A177-3AD203B41FA5}">
                      <a16:colId xmlns:a16="http://schemas.microsoft.com/office/drawing/2014/main" val="20001"/>
                    </a:ext>
                  </a:extLst>
                </a:gridCol>
              </a:tblGrid>
              <a:tr h="657860">
                <a:tc rowSpan="2">
                  <a:txBody>
                    <a:bodyPr/>
                    <a:lstStyle/>
                    <a:p>
                      <a:pPr>
                        <a:lnSpc>
                          <a:spcPct val="100000"/>
                        </a:lnSpc>
                        <a:spcBef>
                          <a:spcPts val="1770"/>
                        </a:spcBef>
                      </a:pPr>
                      <a:r>
                        <a:rPr sz="2100" spc="-50" dirty="0">
                          <a:latin typeface="Microsoft Sans Serif"/>
                          <a:cs typeface="Microsoft Sans Serif"/>
                        </a:rPr>
                        <a:t>e</a:t>
                      </a:r>
                      <a:endParaRPr sz="2100">
                        <a:latin typeface="Microsoft Sans Serif"/>
                        <a:cs typeface="Microsoft Sans Serif"/>
                      </a:endParaRPr>
                    </a:p>
                  </a:txBody>
                  <a:tcPr marL="0" marR="0" marT="224790" marB="0">
                    <a:lnR w="28575">
                      <a:solidFill>
                        <a:srgbClr val="000000"/>
                      </a:solidFill>
                      <a:prstDash val="solid"/>
                    </a:lnR>
                    <a:lnT w="38100">
                      <a:solidFill>
                        <a:srgbClr val="000000"/>
                      </a:solidFill>
                      <a:prstDash val="solid"/>
                    </a:lnT>
                    <a:lnB w="38100">
                      <a:solidFill>
                        <a:srgbClr val="000000"/>
                      </a:solidFill>
                      <a:prstDash val="solid"/>
                    </a:lnB>
                  </a:tcPr>
                </a:tc>
                <a:tc>
                  <a:txBody>
                    <a:bodyPr/>
                    <a:lstStyle/>
                    <a:p>
                      <a:pPr marL="515620" marR="39370" algn="ctr">
                        <a:lnSpc>
                          <a:spcPct val="100000"/>
                        </a:lnSpc>
                        <a:spcBef>
                          <a:spcPts val="2135"/>
                        </a:spcBef>
                      </a:pPr>
                      <a:r>
                        <a:rPr sz="2100" spc="-50" dirty="0">
                          <a:latin typeface="Microsoft Sans Serif"/>
                          <a:cs typeface="Microsoft Sans Serif"/>
                        </a:rPr>
                        <a:t>E</a:t>
                      </a:r>
                      <a:endParaRPr sz="2100">
                        <a:latin typeface="Microsoft Sans Serif"/>
                        <a:cs typeface="Microsoft Sans Serif"/>
                      </a:endParaRPr>
                    </a:p>
                  </a:txBody>
                  <a:tcPr marL="0" marR="0" marT="271145" marB="0">
                    <a:lnL w="28575">
                      <a:solidFill>
                        <a:srgbClr val="000000"/>
                      </a:solidFill>
                      <a:prstDash val="solid"/>
                    </a:lnL>
                    <a:lnB w="38100">
                      <a:solidFill>
                        <a:srgbClr val="000000"/>
                      </a:solidFill>
                      <a:prstDash val="solid"/>
                    </a:lnB>
                  </a:tcPr>
                </a:tc>
                <a:extLst>
                  <a:ext uri="{0D108BD9-81ED-4DB2-BD59-A6C34878D82A}">
                    <a16:rowId xmlns:a16="http://schemas.microsoft.com/office/drawing/2014/main" val="10000"/>
                  </a:ext>
                </a:extLst>
              </a:tr>
              <a:tr h="657860">
                <a:tc vMerge="1">
                  <a:txBody>
                    <a:bodyPr/>
                    <a:lstStyle/>
                    <a:p>
                      <a:endParaRPr/>
                    </a:p>
                  </a:txBody>
                  <a:tcPr marL="0" marR="0" marT="224790" marB="0">
                    <a:lnR w="28575">
                      <a:solidFill>
                        <a:srgbClr val="000000"/>
                      </a:solidFill>
                      <a:prstDash val="solid"/>
                    </a:lnR>
                    <a:lnT w="38100">
                      <a:solidFill>
                        <a:srgbClr val="000000"/>
                      </a:solidFill>
                      <a:prstDash val="solid"/>
                    </a:lnT>
                    <a:lnB w="38100">
                      <a:solidFill>
                        <a:srgbClr val="000000"/>
                      </a:solidFill>
                      <a:prstDash val="solid"/>
                    </a:lnB>
                  </a:tcPr>
                </a:tc>
                <a:tc>
                  <a:txBody>
                    <a:bodyPr/>
                    <a:lstStyle/>
                    <a:p>
                      <a:pPr marL="483870" algn="ctr">
                        <a:lnSpc>
                          <a:spcPct val="100000"/>
                        </a:lnSpc>
                        <a:spcBef>
                          <a:spcPts val="315"/>
                        </a:spcBef>
                      </a:pPr>
                      <a:r>
                        <a:rPr sz="2100" dirty="0">
                          <a:latin typeface="Microsoft Sans Serif"/>
                          <a:cs typeface="Microsoft Sans Serif"/>
                        </a:rPr>
                        <a:t>6</a:t>
                      </a:r>
                      <a:r>
                        <a:rPr sz="2100" spc="-100" dirty="0">
                          <a:latin typeface="Microsoft Sans Serif"/>
                          <a:cs typeface="Microsoft Sans Serif"/>
                        </a:rPr>
                        <a:t> </a:t>
                      </a:r>
                      <a:r>
                        <a:rPr sz="2100" spc="-135" dirty="0">
                          <a:latin typeface="Microsoft Sans Serif"/>
                          <a:cs typeface="Microsoft Sans Serif"/>
                        </a:rPr>
                        <a:t>V</a:t>
                      </a:r>
                      <a:endParaRPr sz="2100">
                        <a:latin typeface="Microsoft Sans Serif"/>
                        <a:cs typeface="Microsoft Sans Serif"/>
                      </a:endParaRPr>
                    </a:p>
                  </a:txBody>
                  <a:tcPr marL="0" marR="0" marT="40005" marB="0">
                    <a:lnL w="28575">
                      <a:solidFill>
                        <a:srgbClr val="000000"/>
                      </a:solidFill>
                      <a:prstDash val="solid"/>
                    </a:lnL>
                    <a:lnT w="38100">
                      <a:solidFill>
                        <a:srgbClr val="000000"/>
                      </a:solidFill>
                      <a:prstDash val="solid"/>
                    </a:lnT>
                  </a:tcPr>
                </a:tc>
                <a:extLst>
                  <a:ext uri="{0D108BD9-81ED-4DB2-BD59-A6C34878D82A}">
                    <a16:rowId xmlns:a16="http://schemas.microsoft.com/office/drawing/2014/main" val="10001"/>
                  </a:ext>
                </a:extLst>
              </a:tr>
              <a:tr h="226060">
                <a:tc gridSpan="2">
                  <a:txBody>
                    <a:bodyPr/>
                    <a:lstStyle/>
                    <a:p>
                      <a:pPr marR="39370">
                        <a:lnSpc>
                          <a:spcPct val="100000"/>
                        </a:lnSpc>
                      </a:pPr>
                      <a:endParaRPr sz="1300">
                        <a:latin typeface="Times New Roman"/>
                        <a:cs typeface="Times New Roman"/>
                      </a:endParaRPr>
                    </a:p>
                  </a:txBody>
                  <a:tcPr marL="0" marR="0" marT="0" marB="0">
                    <a:lnL w="28575">
                      <a:solidFill>
                        <a:srgbClr val="000000"/>
                      </a:solidFill>
                      <a:prstDash val="solid"/>
                    </a:lnL>
                    <a:lnT w="38100" cap="flat" cmpd="sng" algn="ctr">
                      <a:solidFill>
                        <a:srgbClr val="000000"/>
                      </a:solidFill>
                      <a:prstDash val="solid"/>
                      <a:round/>
                      <a:headEnd type="none" w="med" len="med"/>
                      <a:tailEnd type="none" w="med" len="med"/>
                    </a:lnT>
                  </a:tcPr>
                </a:tc>
                <a:tc hMerge="1">
                  <a:txBody>
                    <a:bodyPr/>
                    <a:lstStyle/>
                    <a:p>
                      <a:endParaRPr/>
                    </a:p>
                  </a:txBody>
                  <a:tcPr marL="0" marR="0" marT="0" marB="0"/>
                </a:tc>
                <a:extLst>
                  <a:ext uri="{0D108BD9-81ED-4DB2-BD59-A6C34878D82A}">
                    <a16:rowId xmlns:a16="http://schemas.microsoft.com/office/drawing/2014/main" val="10002"/>
                  </a:ext>
                </a:extLst>
              </a:tr>
            </a:tbl>
          </a:graphicData>
        </a:graphic>
      </p:graphicFrame>
      <p:sp>
        <p:nvSpPr>
          <p:cNvPr id="26" name="object 26"/>
          <p:cNvSpPr txBox="1"/>
          <p:nvPr/>
        </p:nvSpPr>
        <p:spPr>
          <a:xfrm>
            <a:off x="290947" y="2133661"/>
            <a:ext cx="538480" cy="351155"/>
          </a:xfrm>
          <a:prstGeom prst="rect">
            <a:avLst/>
          </a:prstGeom>
        </p:spPr>
        <p:txBody>
          <a:bodyPr vert="horz" wrap="square" lIns="0" tIns="17145" rIns="0" bIns="0" rtlCol="0">
            <a:spAutoFit/>
          </a:bodyPr>
          <a:lstStyle/>
          <a:p>
            <a:pPr marL="12700">
              <a:lnSpc>
                <a:spcPct val="100000"/>
              </a:lnSpc>
              <a:spcBef>
                <a:spcPts val="135"/>
              </a:spcBef>
            </a:pPr>
            <a:r>
              <a:rPr sz="2100" spc="-45" dirty="0">
                <a:latin typeface="Microsoft Sans Serif"/>
                <a:cs typeface="Microsoft Sans Serif"/>
              </a:rPr>
              <a:t>30</a:t>
            </a:r>
            <a:r>
              <a:rPr sz="2100" spc="-90" dirty="0">
                <a:latin typeface="Microsoft Sans Serif"/>
                <a:cs typeface="Microsoft Sans Serif"/>
              </a:rPr>
              <a:t> </a:t>
            </a:r>
            <a:r>
              <a:rPr sz="2100" spc="-50" dirty="0">
                <a:latin typeface="Microsoft Sans Serif"/>
                <a:cs typeface="Microsoft Sans Serif"/>
              </a:rPr>
              <a:t>V</a:t>
            </a:r>
            <a:endParaRPr sz="2100">
              <a:latin typeface="Microsoft Sans Serif"/>
              <a:cs typeface="Microsoft Sans Serif"/>
            </a:endParaRPr>
          </a:p>
        </p:txBody>
      </p:sp>
      <p:sp>
        <p:nvSpPr>
          <p:cNvPr id="27" name="object 27"/>
          <p:cNvSpPr txBox="1">
            <a:spLocks noGrp="1"/>
          </p:cNvSpPr>
          <p:nvPr>
            <p:ph type="title"/>
          </p:nvPr>
        </p:nvSpPr>
        <p:spPr>
          <a:xfrm>
            <a:off x="231749" y="136016"/>
            <a:ext cx="8441690" cy="482600"/>
          </a:xfrm>
          <a:prstGeom prst="rect">
            <a:avLst/>
          </a:prstGeom>
        </p:spPr>
        <p:txBody>
          <a:bodyPr vert="horz" wrap="square" lIns="0" tIns="12700" rIns="0" bIns="0" rtlCol="0">
            <a:spAutoFit/>
          </a:bodyPr>
          <a:lstStyle/>
          <a:p>
            <a:pPr marL="12700">
              <a:lnSpc>
                <a:spcPct val="100000"/>
              </a:lnSpc>
              <a:spcBef>
                <a:spcPts val="100"/>
              </a:spcBef>
            </a:pPr>
            <a:r>
              <a:rPr sz="3000" b="1" dirty="0">
                <a:latin typeface="Times New Roman"/>
                <a:cs typeface="Times New Roman"/>
              </a:rPr>
              <a:t>Örnek:</a:t>
            </a:r>
            <a:r>
              <a:rPr sz="3000" b="1" spc="-65" dirty="0">
                <a:latin typeface="Times New Roman"/>
                <a:cs typeface="Times New Roman"/>
              </a:rPr>
              <a:t> </a:t>
            </a:r>
            <a:r>
              <a:rPr sz="3000" b="1" dirty="0">
                <a:solidFill>
                  <a:srgbClr val="000000"/>
                </a:solidFill>
                <a:latin typeface="Times New Roman"/>
                <a:cs typeface="Times New Roman"/>
              </a:rPr>
              <a:t>Şekildeki</a:t>
            </a:r>
            <a:r>
              <a:rPr sz="3000" b="1" spc="-70" dirty="0">
                <a:solidFill>
                  <a:srgbClr val="000000"/>
                </a:solidFill>
                <a:latin typeface="Times New Roman"/>
                <a:cs typeface="Times New Roman"/>
              </a:rPr>
              <a:t> </a:t>
            </a:r>
            <a:r>
              <a:rPr sz="3000" b="1" dirty="0">
                <a:solidFill>
                  <a:srgbClr val="000000"/>
                </a:solidFill>
                <a:latin typeface="Times New Roman"/>
                <a:cs typeface="Times New Roman"/>
              </a:rPr>
              <a:t>devreden</a:t>
            </a:r>
            <a:r>
              <a:rPr sz="3000" b="1" spc="-80" dirty="0">
                <a:solidFill>
                  <a:srgbClr val="000000"/>
                </a:solidFill>
                <a:latin typeface="Times New Roman"/>
                <a:cs typeface="Times New Roman"/>
              </a:rPr>
              <a:t> </a:t>
            </a:r>
            <a:r>
              <a:rPr sz="3000" b="1" dirty="0">
                <a:solidFill>
                  <a:srgbClr val="000000"/>
                </a:solidFill>
                <a:latin typeface="Times New Roman"/>
                <a:cs typeface="Times New Roman"/>
              </a:rPr>
              <a:t>akan</a:t>
            </a:r>
            <a:r>
              <a:rPr sz="3000" b="1" spc="-80" dirty="0">
                <a:solidFill>
                  <a:srgbClr val="000000"/>
                </a:solidFill>
                <a:latin typeface="Times New Roman"/>
                <a:cs typeface="Times New Roman"/>
              </a:rPr>
              <a:t> </a:t>
            </a:r>
            <a:r>
              <a:rPr sz="3000" b="1" dirty="0">
                <a:solidFill>
                  <a:srgbClr val="000000"/>
                </a:solidFill>
                <a:latin typeface="Times New Roman"/>
                <a:cs typeface="Times New Roman"/>
              </a:rPr>
              <a:t>I’akımını</a:t>
            </a:r>
            <a:r>
              <a:rPr sz="3000" b="1" spc="-65" dirty="0">
                <a:solidFill>
                  <a:srgbClr val="000000"/>
                </a:solidFill>
                <a:latin typeface="Times New Roman"/>
                <a:cs typeface="Times New Roman"/>
              </a:rPr>
              <a:t> </a:t>
            </a:r>
            <a:r>
              <a:rPr sz="3000" b="1" spc="-10" dirty="0">
                <a:solidFill>
                  <a:srgbClr val="000000"/>
                </a:solidFill>
                <a:latin typeface="Times New Roman"/>
                <a:cs typeface="Times New Roman"/>
              </a:rPr>
              <a:t>bulunuz.</a:t>
            </a:r>
            <a:endParaRPr sz="3000">
              <a:latin typeface="Times New Roman"/>
              <a:cs typeface="Times New Roman"/>
            </a:endParaRPr>
          </a:p>
        </p:txBody>
      </p:sp>
      <p:grpSp>
        <p:nvGrpSpPr>
          <p:cNvPr id="28" name="object 28"/>
          <p:cNvGrpSpPr/>
          <p:nvPr/>
        </p:nvGrpSpPr>
        <p:grpSpPr>
          <a:xfrm>
            <a:off x="5207673" y="1261223"/>
            <a:ext cx="2882265" cy="1372870"/>
            <a:chOff x="5207673" y="1261223"/>
            <a:chExt cx="2882265" cy="1372870"/>
          </a:xfrm>
        </p:grpSpPr>
        <p:sp>
          <p:nvSpPr>
            <p:cNvPr id="29" name="object 29"/>
            <p:cNvSpPr/>
            <p:nvPr/>
          </p:nvSpPr>
          <p:spPr>
            <a:xfrm>
              <a:off x="5219738" y="1273288"/>
              <a:ext cx="2858135" cy="1348105"/>
            </a:xfrm>
            <a:custGeom>
              <a:avLst/>
              <a:gdLst/>
              <a:ahLst/>
              <a:cxnLst/>
              <a:rect l="l" t="t" r="r" b="b"/>
              <a:pathLst>
                <a:path w="2858134" h="1348105">
                  <a:moveTo>
                    <a:pt x="349261" y="587556"/>
                  </a:moveTo>
                  <a:lnTo>
                    <a:pt x="0" y="587556"/>
                  </a:lnTo>
                  <a:lnTo>
                    <a:pt x="0" y="1347923"/>
                  </a:lnTo>
                </a:path>
                <a:path w="2858134" h="1348105">
                  <a:moveTo>
                    <a:pt x="1619304" y="0"/>
                  </a:moveTo>
                  <a:lnTo>
                    <a:pt x="1428798" y="0"/>
                  </a:lnTo>
                  <a:lnTo>
                    <a:pt x="1428798" y="587556"/>
                  </a:lnTo>
                </a:path>
                <a:path w="2858134" h="1348105">
                  <a:moveTo>
                    <a:pt x="1238292" y="587556"/>
                  </a:moveTo>
                  <a:lnTo>
                    <a:pt x="1428798" y="587556"/>
                  </a:lnTo>
                </a:path>
                <a:path w="2858134" h="1348105">
                  <a:moveTo>
                    <a:pt x="1619305" y="1175113"/>
                  </a:moveTo>
                  <a:lnTo>
                    <a:pt x="1428798" y="1175113"/>
                  </a:lnTo>
                  <a:lnTo>
                    <a:pt x="1428798" y="587556"/>
                  </a:lnTo>
                </a:path>
                <a:path w="2858134" h="1348105">
                  <a:moveTo>
                    <a:pt x="2127322" y="0"/>
                  </a:moveTo>
                  <a:lnTo>
                    <a:pt x="2317828" y="0"/>
                  </a:lnTo>
                  <a:lnTo>
                    <a:pt x="2317828" y="587556"/>
                  </a:lnTo>
                </a:path>
                <a:path w="2858134" h="1348105">
                  <a:moveTo>
                    <a:pt x="2857597" y="1347923"/>
                  </a:moveTo>
                  <a:lnTo>
                    <a:pt x="2857597" y="587556"/>
                  </a:lnTo>
                  <a:lnTo>
                    <a:pt x="2317828" y="587556"/>
                  </a:lnTo>
                </a:path>
                <a:path w="2858134" h="1348105">
                  <a:moveTo>
                    <a:pt x="2127322" y="1175113"/>
                  </a:moveTo>
                  <a:lnTo>
                    <a:pt x="2317828" y="1175113"/>
                  </a:lnTo>
                  <a:lnTo>
                    <a:pt x="2317828" y="587556"/>
                  </a:lnTo>
                </a:path>
              </a:pathLst>
            </a:custGeom>
            <a:ln w="24754">
              <a:solidFill>
                <a:srgbClr val="000000"/>
              </a:solidFill>
            </a:ln>
          </p:spPr>
          <p:txBody>
            <a:bodyPr wrap="square" lIns="0" tIns="0" rIns="0" bIns="0" rtlCol="0"/>
            <a:lstStyle/>
            <a:p>
              <a:endParaRPr/>
            </a:p>
          </p:txBody>
        </p:sp>
        <p:sp>
          <p:nvSpPr>
            <p:cNvPr id="30" name="object 30"/>
            <p:cNvSpPr/>
            <p:nvPr/>
          </p:nvSpPr>
          <p:spPr>
            <a:xfrm>
              <a:off x="5759506" y="1791720"/>
              <a:ext cx="540385" cy="138430"/>
            </a:xfrm>
            <a:custGeom>
              <a:avLst/>
              <a:gdLst/>
              <a:ahLst/>
              <a:cxnLst/>
              <a:rect l="l" t="t" r="r" b="b"/>
              <a:pathLst>
                <a:path w="540385" h="138430">
                  <a:moveTo>
                    <a:pt x="539768" y="0"/>
                  </a:moveTo>
                  <a:lnTo>
                    <a:pt x="0" y="0"/>
                  </a:lnTo>
                  <a:lnTo>
                    <a:pt x="0" y="138248"/>
                  </a:lnTo>
                  <a:lnTo>
                    <a:pt x="539768" y="138248"/>
                  </a:lnTo>
                  <a:lnTo>
                    <a:pt x="539768" y="0"/>
                  </a:lnTo>
                  <a:close/>
                </a:path>
              </a:pathLst>
            </a:custGeom>
            <a:solidFill>
              <a:srgbClr val="82B4E0"/>
            </a:solidFill>
          </p:spPr>
          <p:txBody>
            <a:bodyPr wrap="square" lIns="0" tIns="0" rIns="0" bIns="0" rtlCol="0"/>
            <a:lstStyle/>
            <a:p>
              <a:endParaRPr/>
            </a:p>
          </p:txBody>
        </p:sp>
        <p:sp>
          <p:nvSpPr>
            <p:cNvPr id="31" name="object 31"/>
            <p:cNvSpPr/>
            <p:nvPr/>
          </p:nvSpPr>
          <p:spPr>
            <a:xfrm>
              <a:off x="5569000" y="1791720"/>
              <a:ext cx="889635" cy="138430"/>
            </a:xfrm>
            <a:custGeom>
              <a:avLst/>
              <a:gdLst/>
              <a:ahLst/>
              <a:cxnLst/>
              <a:rect l="l" t="t" r="r" b="b"/>
              <a:pathLst>
                <a:path w="889635" h="138430">
                  <a:moveTo>
                    <a:pt x="190506" y="138248"/>
                  </a:moveTo>
                  <a:lnTo>
                    <a:pt x="730274" y="138248"/>
                  </a:lnTo>
                  <a:lnTo>
                    <a:pt x="730274" y="0"/>
                  </a:lnTo>
                  <a:lnTo>
                    <a:pt x="190506" y="0"/>
                  </a:lnTo>
                  <a:lnTo>
                    <a:pt x="190506" y="138248"/>
                  </a:lnTo>
                  <a:close/>
                </a:path>
                <a:path w="889635" h="138430">
                  <a:moveTo>
                    <a:pt x="0" y="69124"/>
                  </a:moveTo>
                  <a:lnTo>
                    <a:pt x="190506" y="69124"/>
                  </a:lnTo>
                </a:path>
                <a:path w="889635" h="138430">
                  <a:moveTo>
                    <a:pt x="889030" y="69124"/>
                  </a:moveTo>
                  <a:lnTo>
                    <a:pt x="730274" y="69124"/>
                  </a:lnTo>
                </a:path>
              </a:pathLst>
            </a:custGeom>
            <a:ln w="24754">
              <a:solidFill>
                <a:srgbClr val="000000"/>
              </a:solidFill>
            </a:ln>
          </p:spPr>
          <p:txBody>
            <a:bodyPr wrap="square" lIns="0" tIns="0" rIns="0" bIns="0" rtlCol="0"/>
            <a:lstStyle/>
            <a:p>
              <a:endParaRPr/>
            </a:p>
          </p:txBody>
        </p:sp>
      </p:grpSp>
      <p:sp>
        <p:nvSpPr>
          <p:cNvPr id="32" name="object 32"/>
          <p:cNvSpPr/>
          <p:nvPr/>
        </p:nvSpPr>
        <p:spPr>
          <a:xfrm>
            <a:off x="5124485" y="2932271"/>
            <a:ext cx="3048635" cy="657225"/>
          </a:xfrm>
          <a:custGeom>
            <a:avLst/>
            <a:gdLst/>
            <a:ahLst/>
            <a:cxnLst/>
            <a:rect l="l" t="t" r="r" b="b"/>
            <a:pathLst>
              <a:path w="3048634" h="657225">
                <a:moveTo>
                  <a:pt x="95253" y="276497"/>
                </a:moveTo>
                <a:lnTo>
                  <a:pt x="95253" y="656680"/>
                </a:lnTo>
                <a:lnTo>
                  <a:pt x="2952850" y="656680"/>
                </a:lnTo>
                <a:lnTo>
                  <a:pt x="2952850" y="276497"/>
                </a:lnTo>
              </a:path>
              <a:path w="3048634" h="657225">
                <a:moveTo>
                  <a:pt x="190506" y="0"/>
                </a:moveTo>
                <a:lnTo>
                  <a:pt x="0" y="0"/>
                </a:lnTo>
              </a:path>
              <a:path w="3048634" h="657225">
                <a:moveTo>
                  <a:pt x="95253" y="0"/>
                </a:moveTo>
                <a:lnTo>
                  <a:pt x="95253" y="103686"/>
                </a:lnTo>
              </a:path>
              <a:path w="3048634" h="657225">
                <a:moveTo>
                  <a:pt x="95253" y="276497"/>
                </a:moveTo>
                <a:lnTo>
                  <a:pt x="95253" y="103686"/>
                </a:lnTo>
              </a:path>
              <a:path w="3048634" h="657225">
                <a:moveTo>
                  <a:pt x="3048103" y="0"/>
                </a:moveTo>
                <a:lnTo>
                  <a:pt x="2857597" y="0"/>
                </a:lnTo>
              </a:path>
              <a:path w="3048634" h="657225">
                <a:moveTo>
                  <a:pt x="2952850" y="0"/>
                </a:moveTo>
                <a:lnTo>
                  <a:pt x="2952850" y="103686"/>
                </a:lnTo>
              </a:path>
              <a:path w="3048634" h="657225">
                <a:moveTo>
                  <a:pt x="2952850" y="276497"/>
                </a:moveTo>
                <a:lnTo>
                  <a:pt x="2952850" y="103686"/>
                </a:lnTo>
              </a:path>
            </a:pathLst>
          </a:custGeom>
          <a:ln w="24754">
            <a:solidFill>
              <a:srgbClr val="000000"/>
            </a:solidFill>
          </a:ln>
        </p:spPr>
        <p:txBody>
          <a:bodyPr wrap="square" lIns="0" tIns="0" rIns="0" bIns="0" rtlCol="0"/>
          <a:lstStyle/>
          <a:p>
            <a:endParaRPr/>
          </a:p>
        </p:txBody>
      </p:sp>
      <p:sp>
        <p:nvSpPr>
          <p:cNvPr id="33" name="object 33"/>
          <p:cNvSpPr txBox="1"/>
          <p:nvPr/>
        </p:nvSpPr>
        <p:spPr>
          <a:xfrm>
            <a:off x="5754046" y="1966812"/>
            <a:ext cx="548005" cy="357505"/>
          </a:xfrm>
          <a:prstGeom prst="rect">
            <a:avLst/>
          </a:prstGeom>
        </p:spPr>
        <p:txBody>
          <a:bodyPr vert="horz" wrap="square" lIns="0" tIns="15875" rIns="0" bIns="0" rtlCol="0">
            <a:spAutoFit/>
          </a:bodyPr>
          <a:lstStyle/>
          <a:p>
            <a:pPr marL="12700">
              <a:lnSpc>
                <a:spcPct val="100000"/>
              </a:lnSpc>
              <a:spcBef>
                <a:spcPts val="125"/>
              </a:spcBef>
            </a:pPr>
            <a:r>
              <a:rPr sz="2150" spc="-75" dirty="0">
                <a:latin typeface="Microsoft Sans Serif"/>
                <a:cs typeface="Microsoft Sans Serif"/>
              </a:rPr>
              <a:t>4.7K</a:t>
            </a:r>
            <a:endParaRPr sz="2150">
              <a:latin typeface="Microsoft Sans Serif"/>
              <a:cs typeface="Microsoft Sans Serif"/>
            </a:endParaRPr>
          </a:p>
        </p:txBody>
      </p:sp>
      <p:grpSp>
        <p:nvGrpSpPr>
          <p:cNvPr id="34" name="object 34"/>
          <p:cNvGrpSpPr/>
          <p:nvPr/>
        </p:nvGrpSpPr>
        <p:grpSpPr>
          <a:xfrm>
            <a:off x="4952712" y="1228652"/>
            <a:ext cx="3392170" cy="1613535"/>
            <a:chOff x="4952712" y="1228652"/>
            <a:chExt cx="3392170" cy="1613535"/>
          </a:xfrm>
        </p:grpSpPr>
        <p:sp>
          <p:nvSpPr>
            <p:cNvPr id="35" name="object 35"/>
            <p:cNvSpPr/>
            <p:nvPr/>
          </p:nvSpPr>
          <p:spPr>
            <a:xfrm>
              <a:off x="6997798" y="2241028"/>
              <a:ext cx="191135" cy="380365"/>
            </a:xfrm>
            <a:custGeom>
              <a:avLst/>
              <a:gdLst/>
              <a:ahLst/>
              <a:cxnLst/>
              <a:rect l="l" t="t" r="r" b="b"/>
              <a:pathLst>
                <a:path w="191134" h="380364">
                  <a:moveTo>
                    <a:pt x="0" y="0"/>
                  </a:moveTo>
                  <a:lnTo>
                    <a:pt x="0" y="380183"/>
                  </a:lnTo>
                  <a:lnTo>
                    <a:pt x="190506" y="207372"/>
                  </a:lnTo>
                  <a:lnTo>
                    <a:pt x="0" y="0"/>
                  </a:lnTo>
                  <a:close/>
                </a:path>
              </a:pathLst>
            </a:custGeom>
            <a:solidFill>
              <a:srgbClr val="82B4E0"/>
            </a:solidFill>
          </p:spPr>
          <p:txBody>
            <a:bodyPr wrap="square" lIns="0" tIns="0" rIns="0" bIns="0" rtlCol="0"/>
            <a:lstStyle/>
            <a:p>
              <a:endParaRPr/>
            </a:p>
          </p:txBody>
        </p:sp>
        <p:sp>
          <p:nvSpPr>
            <p:cNvPr id="36" name="object 36"/>
            <p:cNvSpPr/>
            <p:nvPr/>
          </p:nvSpPr>
          <p:spPr>
            <a:xfrm>
              <a:off x="4965729" y="2241028"/>
              <a:ext cx="3366135" cy="588010"/>
            </a:xfrm>
            <a:custGeom>
              <a:avLst/>
              <a:gdLst/>
              <a:ahLst/>
              <a:cxnLst/>
              <a:rect l="l" t="t" r="r" b="b"/>
              <a:pathLst>
                <a:path w="3366134" h="588010">
                  <a:moveTo>
                    <a:pt x="2032068" y="0"/>
                  </a:moveTo>
                  <a:lnTo>
                    <a:pt x="2032068" y="380183"/>
                  </a:lnTo>
                  <a:lnTo>
                    <a:pt x="2222575" y="207372"/>
                  </a:lnTo>
                  <a:lnTo>
                    <a:pt x="2032068" y="0"/>
                  </a:lnTo>
                  <a:close/>
                </a:path>
                <a:path w="3366134" h="588010">
                  <a:moveTo>
                    <a:pt x="2222575" y="380183"/>
                  </a:moveTo>
                  <a:lnTo>
                    <a:pt x="2222575" y="0"/>
                  </a:lnTo>
                </a:path>
                <a:path w="3366134" h="588010">
                  <a:moveTo>
                    <a:pt x="2381330" y="207372"/>
                  </a:moveTo>
                  <a:lnTo>
                    <a:pt x="2222575" y="207372"/>
                  </a:lnTo>
                </a:path>
                <a:path w="3366134" h="588010">
                  <a:moveTo>
                    <a:pt x="1873313" y="207372"/>
                  </a:moveTo>
                  <a:lnTo>
                    <a:pt x="2032068" y="207372"/>
                  </a:lnTo>
                </a:path>
                <a:path w="3366134" h="588010">
                  <a:moveTo>
                    <a:pt x="539768" y="587556"/>
                  </a:moveTo>
                  <a:lnTo>
                    <a:pt x="0" y="587556"/>
                  </a:lnTo>
                </a:path>
                <a:path w="3366134" h="588010">
                  <a:moveTo>
                    <a:pt x="254008" y="380183"/>
                  </a:moveTo>
                  <a:lnTo>
                    <a:pt x="254008" y="587556"/>
                  </a:lnTo>
                </a:path>
                <a:path w="3366134" h="588010">
                  <a:moveTo>
                    <a:pt x="3365614" y="587556"/>
                  </a:moveTo>
                  <a:lnTo>
                    <a:pt x="2825845" y="587556"/>
                  </a:lnTo>
                </a:path>
                <a:path w="3366134" h="588010">
                  <a:moveTo>
                    <a:pt x="3111605" y="380183"/>
                  </a:moveTo>
                  <a:lnTo>
                    <a:pt x="3111605" y="587556"/>
                  </a:lnTo>
                </a:path>
              </a:pathLst>
            </a:custGeom>
            <a:ln w="24754">
              <a:solidFill>
                <a:srgbClr val="000000"/>
              </a:solidFill>
            </a:ln>
          </p:spPr>
          <p:txBody>
            <a:bodyPr wrap="square" lIns="0" tIns="0" rIns="0" bIns="0" rtlCol="0"/>
            <a:lstStyle/>
            <a:p>
              <a:endParaRPr/>
            </a:p>
          </p:txBody>
        </p:sp>
        <p:pic>
          <p:nvPicPr>
            <p:cNvPr id="37" name="object 37"/>
            <p:cNvPicPr/>
            <p:nvPr/>
          </p:nvPicPr>
          <p:blipFill>
            <a:blip r:embed="rId6" cstate="print"/>
            <a:stretch>
              <a:fillRect/>
            </a:stretch>
          </p:blipFill>
          <p:spPr>
            <a:xfrm>
              <a:off x="6779420" y="1228652"/>
              <a:ext cx="95876" cy="102173"/>
            </a:xfrm>
            <a:prstGeom prst="rect">
              <a:avLst/>
            </a:prstGeom>
          </p:spPr>
        </p:pic>
        <p:pic>
          <p:nvPicPr>
            <p:cNvPr id="38" name="object 38"/>
            <p:cNvPicPr/>
            <p:nvPr/>
          </p:nvPicPr>
          <p:blipFill>
            <a:blip r:embed="rId7" cstate="print"/>
            <a:stretch>
              <a:fillRect/>
            </a:stretch>
          </p:blipFill>
          <p:spPr>
            <a:xfrm>
              <a:off x="7312796" y="1228652"/>
              <a:ext cx="95876" cy="102173"/>
            </a:xfrm>
            <a:prstGeom prst="rect">
              <a:avLst/>
            </a:prstGeom>
          </p:spPr>
        </p:pic>
        <p:pic>
          <p:nvPicPr>
            <p:cNvPr id="39" name="object 39"/>
            <p:cNvPicPr/>
            <p:nvPr/>
          </p:nvPicPr>
          <p:blipFill>
            <a:blip r:embed="rId8" cstate="print"/>
            <a:stretch>
              <a:fillRect/>
            </a:stretch>
          </p:blipFill>
          <p:spPr>
            <a:xfrm>
              <a:off x="6601656" y="1812107"/>
              <a:ext cx="95877" cy="102128"/>
            </a:xfrm>
            <a:prstGeom prst="rect">
              <a:avLst/>
            </a:prstGeom>
          </p:spPr>
        </p:pic>
        <p:pic>
          <p:nvPicPr>
            <p:cNvPr id="40" name="object 40"/>
            <p:cNvPicPr/>
            <p:nvPr/>
          </p:nvPicPr>
          <p:blipFill>
            <a:blip r:embed="rId9" cstate="print"/>
            <a:stretch>
              <a:fillRect/>
            </a:stretch>
          </p:blipFill>
          <p:spPr>
            <a:xfrm>
              <a:off x="7490602" y="1812108"/>
              <a:ext cx="95834" cy="102127"/>
            </a:xfrm>
            <a:prstGeom prst="rect">
              <a:avLst/>
            </a:prstGeom>
          </p:spPr>
        </p:pic>
      </p:grpSp>
      <p:sp>
        <p:nvSpPr>
          <p:cNvPr id="41" name="object 41"/>
          <p:cNvSpPr txBox="1"/>
          <p:nvPr/>
        </p:nvSpPr>
        <p:spPr>
          <a:xfrm>
            <a:off x="6939758" y="1269411"/>
            <a:ext cx="318135" cy="312420"/>
          </a:xfrm>
          <a:prstGeom prst="rect">
            <a:avLst/>
          </a:prstGeom>
        </p:spPr>
        <p:txBody>
          <a:bodyPr vert="horz" wrap="square" lIns="0" tIns="16510" rIns="0" bIns="0" rtlCol="0">
            <a:spAutoFit/>
          </a:bodyPr>
          <a:lstStyle/>
          <a:p>
            <a:pPr marL="12700">
              <a:lnSpc>
                <a:spcPct val="100000"/>
              </a:lnSpc>
              <a:spcBef>
                <a:spcPts val="130"/>
              </a:spcBef>
            </a:pPr>
            <a:r>
              <a:rPr sz="1850" spc="-60" dirty="0">
                <a:latin typeface="Microsoft Sans Serif"/>
                <a:cs typeface="Microsoft Sans Serif"/>
              </a:rPr>
              <a:t>Ge</a:t>
            </a:r>
            <a:endParaRPr sz="1850">
              <a:latin typeface="Microsoft Sans Serif"/>
              <a:cs typeface="Microsoft Sans Serif"/>
            </a:endParaRPr>
          </a:p>
        </p:txBody>
      </p:sp>
      <p:sp>
        <p:nvSpPr>
          <p:cNvPr id="42" name="object 42"/>
          <p:cNvSpPr txBox="1"/>
          <p:nvPr/>
        </p:nvSpPr>
        <p:spPr>
          <a:xfrm>
            <a:off x="8171700" y="2941096"/>
            <a:ext cx="407034" cy="357505"/>
          </a:xfrm>
          <a:prstGeom prst="rect">
            <a:avLst/>
          </a:prstGeom>
        </p:spPr>
        <p:txBody>
          <a:bodyPr vert="horz" wrap="square" lIns="0" tIns="15875" rIns="0" bIns="0" rtlCol="0">
            <a:spAutoFit/>
          </a:bodyPr>
          <a:lstStyle/>
          <a:p>
            <a:pPr marL="12700">
              <a:lnSpc>
                <a:spcPct val="100000"/>
              </a:lnSpc>
              <a:spcBef>
                <a:spcPts val="125"/>
              </a:spcBef>
            </a:pPr>
            <a:r>
              <a:rPr sz="2150" dirty="0">
                <a:latin typeface="Microsoft Sans Serif"/>
                <a:cs typeface="Microsoft Sans Serif"/>
              </a:rPr>
              <a:t>6</a:t>
            </a:r>
            <a:r>
              <a:rPr sz="2150" spc="-120" dirty="0">
                <a:latin typeface="Microsoft Sans Serif"/>
                <a:cs typeface="Microsoft Sans Serif"/>
              </a:rPr>
              <a:t> </a:t>
            </a:r>
            <a:r>
              <a:rPr sz="2150" spc="-50" dirty="0">
                <a:latin typeface="Microsoft Sans Serif"/>
                <a:cs typeface="Microsoft Sans Serif"/>
              </a:rPr>
              <a:t>V</a:t>
            </a:r>
            <a:endParaRPr sz="2150">
              <a:latin typeface="Microsoft Sans Serif"/>
              <a:cs typeface="Microsoft Sans Serif"/>
            </a:endParaRPr>
          </a:p>
        </p:txBody>
      </p:sp>
      <p:sp>
        <p:nvSpPr>
          <p:cNvPr id="43" name="object 43"/>
          <p:cNvSpPr txBox="1"/>
          <p:nvPr/>
        </p:nvSpPr>
        <p:spPr>
          <a:xfrm>
            <a:off x="6804414" y="628289"/>
            <a:ext cx="534035" cy="606425"/>
          </a:xfrm>
          <a:prstGeom prst="rect">
            <a:avLst/>
          </a:prstGeom>
        </p:spPr>
        <p:txBody>
          <a:bodyPr vert="horz" wrap="square" lIns="0" tIns="94615" rIns="0" bIns="0" rtlCol="0">
            <a:spAutoFit/>
          </a:bodyPr>
          <a:lstStyle/>
          <a:p>
            <a:pPr marL="12700" marR="5080" indent="56515">
              <a:lnSpc>
                <a:spcPct val="75900"/>
              </a:lnSpc>
              <a:spcBef>
                <a:spcPts val="745"/>
              </a:spcBef>
            </a:pPr>
            <a:r>
              <a:rPr sz="2150" spc="-145" dirty="0">
                <a:latin typeface="Microsoft Sans Serif"/>
                <a:cs typeface="Microsoft Sans Serif"/>
              </a:rPr>
              <a:t>Açık </a:t>
            </a:r>
            <a:r>
              <a:rPr sz="2150" spc="-295" dirty="0">
                <a:latin typeface="Microsoft Sans Serif"/>
                <a:cs typeface="Microsoft Sans Serif"/>
              </a:rPr>
              <a:t>devre</a:t>
            </a:r>
            <a:endParaRPr sz="2150">
              <a:latin typeface="Microsoft Sans Serif"/>
              <a:cs typeface="Microsoft Sans Serif"/>
            </a:endParaRPr>
          </a:p>
        </p:txBody>
      </p:sp>
      <p:sp>
        <p:nvSpPr>
          <p:cNvPr id="44" name="object 44"/>
          <p:cNvSpPr txBox="1"/>
          <p:nvPr/>
        </p:nvSpPr>
        <p:spPr>
          <a:xfrm>
            <a:off x="7021083" y="1922543"/>
            <a:ext cx="220979" cy="312420"/>
          </a:xfrm>
          <a:prstGeom prst="rect">
            <a:avLst/>
          </a:prstGeom>
        </p:spPr>
        <p:txBody>
          <a:bodyPr vert="horz" wrap="square" lIns="0" tIns="16510" rIns="0" bIns="0" rtlCol="0">
            <a:spAutoFit/>
          </a:bodyPr>
          <a:lstStyle/>
          <a:p>
            <a:pPr marL="12700">
              <a:lnSpc>
                <a:spcPct val="100000"/>
              </a:lnSpc>
              <a:spcBef>
                <a:spcPts val="130"/>
              </a:spcBef>
            </a:pPr>
            <a:r>
              <a:rPr sz="1850" spc="-45" dirty="0">
                <a:latin typeface="Microsoft Sans Serif"/>
                <a:cs typeface="Microsoft Sans Serif"/>
              </a:rPr>
              <a:t>Si</a:t>
            </a:r>
            <a:endParaRPr sz="1850">
              <a:latin typeface="Microsoft Sans Serif"/>
              <a:cs typeface="Microsoft Sans Serif"/>
            </a:endParaRPr>
          </a:p>
        </p:txBody>
      </p:sp>
      <p:grpSp>
        <p:nvGrpSpPr>
          <p:cNvPr id="45" name="object 45"/>
          <p:cNvGrpSpPr/>
          <p:nvPr/>
        </p:nvGrpSpPr>
        <p:grpSpPr>
          <a:xfrm>
            <a:off x="5081851" y="1608356"/>
            <a:ext cx="519430" cy="747395"/>
            <a:chOff x="5081851" y="1608356"/>
            <a:chExt cx="519430" cy="747395"/>
          </a:xfrm>
        </p:grpSpPr>
        <p:sp>
          <p:nvSpPr>
            <p:cNvPr id="46" name="object 46"/>
            <p:cNvSpPr/>
            <p:nvPr/>
          </p:nvSpPr>
          <p:spPr>
            <a:xfrm>
              <a:off x="5092734" y="1688033"/>
              <a:ext cx="413384" cy="657225"/>
            </a:xfrm>
            <a:custGeom>
              <a:avLst/>
              <a:gdLst/>
              <a:ahLst/>
              <a:cxnLst/>
              <a:rect l="l" t="t" r="r" b="b"/>
              <a:pathLst>
                <a:path w="413385" h="657225">
                  <a:moveTo>
                    <a:pt x="0" y="656680"/>
                  </a:moveTo>
                  <a:lnTo>
                    <a:pt x="0" y="0"/>
                  </a:lnTo>
                  <a:lnTo>
                    <a:pt x="412764" y="0"/>
                  </a:lnTo>
                </a:path>
              </a:pathLst>
            </a:custGeom>
            <a:ln w="21698">
              <a:solidFill>
                <a:srgbClr val="FF0000"/>
              </a:solidFill>
            </a:ln>
          </p:spPr>
          <p:txBody>
            <a:bodyPr wrap="square" lIns="0" tIns="0" rIns="0" bIns="0" rtlCol="0"/>
            <a:lstStyle/>
            <a:p>
              <a:endParaRPr/>
            </a:p>
          </p:txBody>
        </p:sp>
        <p:pic>
          <p:nvPicPr>
            <p:cNvPr id="47" name="object 47"/>
            <p:cNvPicPr/>
            <p:nvPr/>
          </p:nvPicPr>
          <p:blipFill>
            <a:blip r:embed="rId10" cstate="print"/>
            <a:stretch>
              <a:fillRect/>
            </a:stretch>
          </p:blipFill>
          <p:spPr>
            <a:xfrm>
              <a:off x="5441996" y="1608356"/>
              <a:ext cx="158755" cy="183363"/>
            </a:xfrm>
            <a:prstGeom prst="rect">
              <a:avLst/>
            </a:prstGeom>
          </p:spPr>
        </p:pic>
      </p:grpSp>
      <p:sp>
        <p:nvSpPr>
          <p:cNvPr id="48" name="object 48"/>
          <p:cNvSpPr txBox="1"/>
          <p:nvPr/>
        </p:nvSpPr>
        <p:spPr>
          <a:xfrm>
            <a:off x="5175160" y="1178425"/>
            <a:ext cx="520065" cy="467995"/>
          </a:xfrm>
          <a:prstGeom prst="rect">
            <a:avLst/>
          </a:prstGeom>
        </p:spPr>
        <p:txBody>
          <a:bodyPr vert="horz" wrap="square" lIns="0" tIns="12700" rIns="0" bIns="0" rtlCol="0">
            <a:spAutoFit/>
          </a:bodyPr>
          <a:lstStyle/>
          <a:p>
            <a:pPr marL="12700">
              <a:lnSpc>
                <a:spcPct val="100000"/>
              </a:lnSpc>
              <a:spcBef>
                <a:spcPts val="100"/>
              </a:spcBef>
            </a:pPr>
            <a:r>
              <a:rPr sz="2900" b="1" spc="-100" dirty="0">
                <a:solidFill>
                  <a:srgbClr val="FF0000"/>
                </a:solidFill>
                <a:latin typeface="Times New Roman"/>
                <a:cs typeface="Times New Roman"/>
              </a:rPr>
              <a:t>I=?</a:t>
            </a:r>
            <a:endParaRPr sz="2900">
              <a:latin typeface="Times New Roman"/>
              <a:cs typeface="Times New Roman"/>
            </a:endParaRPr>
          </a:p>
        </p:txBody>
      </p:sp>
      <p:sp>
        <p:nvSpPr>
          <p:cNvPr id="49" name="object 49"/>
          <p:cNvSpPr txBox="1"/>
          <p:nvPr/>
        </p:nvSpPr>
        <p:spPr>
          <a:xfrm>
            <a:off x="6865757" y="2654506"/>
            <a:ext cx="619125" cy="357505"/>
          </a:xfrm>
          <a:prstGeom prst="rect">
            <a:avLst/>
          </a:prstGeom>
        </p:spPr>
        <p:txBody>
          <a:bodyPr vert="horz" wrap="square" lIns="0" tIns="15875" rIns="0" bIns="0" rtlCol="0">
            <a:spAutoFit/>
          </a:bodyPr>
          <a:lstStyle/>
          <a:p>
            <a:pPr marL="12700">
              <a:lnSpc>
                <a:spcPct val="100000"/>
              </a:lnSpc>
              <a:spcBef>
                <a:spcPts val="125"/>
              </a:spcBef>
            </a:pPr>
            <a:r>
              <a:rPr sz="2150" spc="-70" dirty="0">
                <a:solidFill>
                  <a:srgbClr val="FF0000"/>
                </a:solidFill>
                <a:latin typeface="Microsoft Sans Serif"/>
                <a:cs typeface="Microsoft Sans Serif"/>
              </a:rPr>
              <a:t>0,7</a:t>
            </a:r>
            <a:r>
              <a:rPr sz="2150" spc="-55" dirty="0">
                <a:solidFill>
                  <a:srgbClr val="FF0000"/>
                </a:solidFill>
                <a:latin typeface="Microsoft Sans Serif"/>
                <a:cs typeface="Microsoft Sans Serif"/>
              </a:rPr>
              <a:t> </a:t>
            </a:r>
            <a:r>
              <a:rPr sz="2150" spc="-50" dirty="0">
                <a:solidFill>
                  <a:srgbClr val="FF0000"/>
                </a:solidFill>
                <a:latin typeface="Microsoft Sans Serif"/>
                <a:cs typeface="Microsoft Sans Serif"/>
              </a:rPr>
              <a:t>V</a:t>
            </a:r>
            <a:endParaRPr sz="2150">
              <a:latin typeface="Microsoft Sans Serif"/>
              <a:cs typeface="Microsoft Sans Serif"/>
            </a:endParaRPr>
          </a:p>
        </p:txBody>
      </p:sp>
      <p:sp>
        <p:nvSpPr>
          <p:cNvPr id="50" name="object 50"/>
          <p:cNvSpPr txBox="1"/>
          <p:nvPr/>
        </p:nvSpPr>
        <p:spPr>
          <a:xfrm>
            <a:off x="7801737" y="2357502"/>
            <a:ext cx="707390" cy="467995"/>
          </a:xfrm>
          <a:prstGeom prst="rect">
            <a:avLst/>
          </a:prstGeom>
        </p:spPr>
        <p:txBody>
          <a:bodyPr vert="horz" wrap="square" lIns="0" tIns="12700" rIns="0" bIns="0" rtlCol="0">
            <a:spAutoFit/>
          </a:bodyPr>
          <a:lstStyle/>
          <a:p>
            <a:pPr marL="38100">
              <a:lnSpc>
                <a:spcPct val="100000"/>
              </a:lnSpc>
              <a:spcBef>
                <a:spcPts val="100"/>
              </a:spcBef>
            </a:pPr>
            <a:r>
              <a:rPr sz="4350" baseline="-7662" dirty="0">
                <a:latin typeface="Microsoft Sans Serif"/>
                <a:cs typeface="Microsoft Sans Serif"/>
              </a:rPr>
              <a:t>+</a:t>
            </a:r>
            <a:r>
              <a:rPr sz="4350" spc="82" baseline="-7662" dirty="0">
                <a:latin typeface="Microsoft Sans Serif"/>
                <a:cs typeface="Microsoft Sans Serif"/>
              </a:rPr>
              <a:t> </a:t>
            </a:r>
            <a:r>
              <a:rPr sz="2150" spc="-25" dirty="0">
                <a:latin typeface="Microsoft Sans Serif"/>
                <a:cs typeface="Microsoft Sans Serif"/>
              </a:rPr>
              <a:t>E2</a:t>
            </a:r>
            <a:endParaRPr sz="2150">
              <a:latin typeface="Microsoft Sans Serif"/>
              <a:cs typeface="Microsoft Sans Serif"/>
            </a:endParaRPr>
          </a:p>
        </p:txBody>
      </p:sp>
      <p:sp>
        <p:nvSpPr>
          <p:cNvPr id="51" name="object 51"/>
          <p:cNvSpPr txBox="1"/>
          <p:nvPr/>
        </p:nvSpPr>
        <p:spPr>
          <a:xfrm>
            <a:off x="6747092" y="2341419"/>
            <a:ext cx="223520" cy="467995"/>
          </a:xfrm>
          <a:prstGeom prst="rect">
            <a:avLst/>
          </a:prstGeom>
        </p:spPr>
        <p:txBody>
          <a:bodyPr vert="horz" wrap="square" lIns="0" tIns="12700" rIns="0" bIns="0" rtlCol="0">
            <a:spAutoFit/>
          </a:bodyPr>
          <a:lstStyle/>
          <a:p>
            <a:pPr marL="12700">
              <a:lnSpc>
                <a:spcPct val="100000"/>
              </a:lnSpc>
              <a:spcBef>
                <a:spcPts val="100"/>
              </a:spcBef>
            </a:pPr>
            <a:r>
              <a:rPr sz="2900" spc="-85" dirty="0">
                <a:solidFill>
                  <a:srgbClr val="FF0000"/>
                </a:solidFill>
                <a:latin typeface="Microsoft Sans Serif"/>
                <a:cs typeface="Microsoft Sans Serif"/>
              </a:rPr>
              <a:t>+</a:t>
            </a:r>
            <a:endParaRPr sz="2900">
              <a:latin typeface="Microsoft Sans Serif"/>
              <a:cs typeface="Microsoft Sans Serif"/>
            </a:endParaRPr>
          </a:p>
        </p:txBody>
      </p:sp>
      <p:sp>
        <p:nvSpPr>
          <p:cNvPr id="52" name="object 52"/>
          <p:cNvSpPr txBox="1"/>
          <p:nvPr/>
        </p:nvSpPr>
        <p:spPr>
          <a:xfrm>
            <a:off x="5667048" y="1414324"/>
            <a:ext cx="223520" cy="467995"/>
          </a:xfrm>
          <a:prstGeom prst="rect">
            <a:avLst/>
          </a:prstGeom>
        </p:spPr>
        <p:txBody>
          <a:bodyPr vert="horz" wrap="square" lIns="0" tIns="12700" rIns="0" bIns="0" rtlCol="0">
            <a:spAutoFit/>
          </a:bodyPr>
          <a:lstStyle/>
          <a:p>
            <a:pPr marL="12700">
              <a:lnSpc>
                <a:spcPct val="100000"/>
              </a:lnSpc>
              <a:spcBef>
                <a:spcPts val="100"/>
              </a:spcBef>
            </a:pPr>
            <a:r>
              <a:rPr sz="2900" spc="-85" dirty="0">
                <a:latin typeface="Microsoft Sans Serif"/>
                <a:cs typeface="Microsoft Sans Serif"/>
              </a:rPr>
              <a:t>+</a:t>
            </a:r>
            <a:endParaRPr sz="2900">
              <a:latin typeface="Microsoft Sans Serif"/>
              <a:cs typeface="Microsoft Sans Serif"/>
            </a:endParaRPr>
          </a:p>
        </p:txBody>
      </p:sp>
      <p:sp>
        <p:nvSpPr>
          <p:cNvPr id="53" name="object 53"/>
          <p:cNvSpPr txBox="1"/>
          <p:nvPr/>
        </p:nvSpPr>
        <p:spPr>
          <a:xfrm>
            <a:off x="4954216" y="2297543"/>
            <a:ext cx="900430" cy="1007110"/>
          </a:xfrm>
          <a:prstGeom prst="rect">
            <a:avLst/>
          </a:prstGeom>
        </p:spPr>
        <p:txBody>
          <a:bodyPr vert="horz" wrap="square" lIns="0" tIns="60960" rIns="0" bIns="0" rtlCol="0">
            <a:spAutoFit/>
          </a:bodyPr>
          <a:lstStyle/>
          <a:p>
            <a:pPr marL="38100">
              <a:lnSpc>
                <a:spcPct val="100000"/>
              </a:lnSpc>
              <a:spcBef>
                <a:spcPts val="480"/>
              </a:spcBef>
            </a:pPr>
            <a:r>
              <a:rPr sz="4350" baseline="-9578" dirty="0">
                <a:latin typeface="Microsoft Sans Serif"/>
                <a:cs typeface="Microsoft Sans Serif"/>
              </a:rPr>
              <a:t>+</a:t>
            </a:r>
            <a:r>
              <a:rPr sz="4350" spc="52" baseline="-9578" dirty="0">
                <a:latin typeface="Microsoft Sans Serif"/>
                <a:cs typeface="Microsoft Sans Serif"/>
              </a:rPr>
              <a:t> </a:t>
            </a:r>
            <a:r>
              <a:rPr sz="2150" spc="-25" dirty="0">
                <a:latin typeface="Microsoft Sans Serif"/>
                <a:cs typeface="Microsoft Sans Serif"/>
              </a:rPr>
              <a:t>E1</a:t>
            </a:r>
            <a:endParaRPr sz="2150">
              <a:latin typeface="Microsoft Sans Serif"/>
              <a:cs typeface="Microsoft Sans Serif"/>
            </a:endParaRPr>
          </a:p>
          <a:p>
            <a:pPr marL="71755">
              <a:lnSpc>
                <a:spcPct val="100000"/>
              </a:lnSpc>
              <a:spcBef>
                <a:spcPts val="384"/>
              </a:spcBef>
              <a:tabLst>
                <a:tab pos="339090" algn="l"/>
              </a:tabLst>
            </a:pPr>
            <a:r>
              <a:rPr sz="4350" spc="-75" baseline="13409" dirty="0">
                <a:latin typeface="Microsoft Sans Serif"/>
                <a:cs typeface="Microsoft Sans Serif"/>
              </a:rPr>
              <a:t>-</a:t>
            </a:r>
            <a:r>
              <a:rPr sz="4350" baseline="13409" dirty="0">
                <a:latin typeface="Microsoft Sans Serif"/>
                <a:cs typeface="Microsoft Sans Serif"/>
              </a:rPr>
              <a:t>	</a:t>
            </a:r>
            <a:r>
              <a:rPr sz="2150" spc="-75" dirty="0">
                <a:latin typeface="Microsoft Sans Serif"/>
                <a:cs typeface="Microsoft Sans Serif"/>
              </a:rPr>
              <a:t>30</a:t>
            </a:r>
            <a:r>
              <a:rPr sz="2150" spc="-65" dirty="0">
                <a:latin typeface="Microsoft Sans Serif"/>
                <a:cs typeface="Microsoft Sans Serif"/>
              </a:rPr>
              <a:t> </a:t>
            </a:r>
            <a:r>
              <a:rPr sz="2150" spc="-50" dirty="0">
                <a:latin typeface="Microsoft Sans Serif"/>
                <a:cs typeface="Microsoft Sans Serif"/>
              </a:rPr>
              <a:t>V</a:t>
            </a:r>
            <a:endParaRPr sz="2150">
              <a:latin typeface="Microsoft Sans Serif"/>
              <a:cs typeface="Microsoft Sans Serif"/>
            </a:endParaRPr>
          </a:p>
        </p:txBody>
      </p:sp>
      <p:sp>
        <p:nvSpPr>
          <p:cNvPr id="54" name="object 54"/>
          <p:cNvSpPr txBox="1"/>
          <p:nvPr/>
        </p:nvSpPr>
        <p:spPr>
          <a:xfrm>
            <a:off x="7849913" y="2745934"/>
            <a:ext cx="138430" cy="467995"/>
          </a:xfrm>
          <a:prstGeom prst="rect">
            <a:avLst/>
          </a:prstGeom>
        </p:spPr>
        <p:txBody>
          <a:bodyPr vert="horz" wrap="square" lIns="0" tIns="12700" rIns="0" bIns="0" rtlCol="0">
            <a:spAutoFit/>
          </a:bodyPr>
          <a:lstStyle/>
          <a:p>
            <a:pPr marL="12700">
              <a:lnSpc>
                <a:spcPct val="100000"/>
              </a:lnSpc>
              <a:spcBef>
                <a:spcPts val="100"/>
              </a:spcBef>
            </a:pPr>
            <a:r>
              <a:rPr sz="2900" spc="-50" dirty="0">
                <a:latin typeface="Microsoft Sans Serif"/>
                <a:cs typeface="Microsoft Sans Serif"/>
              </a:rPr>
              <a:t>-</a:t>
            </a:r>
            <a:endParaRPr sz="2900">
              <a:latin typeface="Microsoft Sans Serif"/>
              <a:cs typeface="Microsoft Sans Serif"/>
            </a:endParaRPr>
          </a:p>
        </p:txBody>
      </p:sp>
      <p:sp>
        <p:nvSpPr>
          <p:cNvPr id="55" name="object 55"/>
          <p:cNvSpPr txBox="1"/>
          <p:nvPr/>
        </p:nvSpPr>
        <p:spPr>
          <a:xfrm>
            <a:off x="7350193" y="2302617"/>
            <a:ext cx="138430" cy="467995"/>
          </a:xfrm>
          <a:prstGeom prst="rect">
            <a:avLst/>
          </a:prstGeom>
        </p:spPr>
        <p:txBody>
          <a:bodyPr vert="horz" wrap="square" lIns="0" tIns="12700" rIns="0" bIns="0" rtlCol="0">
            <a:spAutoFit/>
          </a:bodyPr>
          <a:lstStyle/>
          <a:p>
            <a:pPr marL="12700">
              <a:lnSpc>
                <a:spcPct val="100000"/>
              </a:lnSpc>
              <a:spcBef>
                <a:spcPts val="100"/>
              </a:spcBef>
            </a:pPr>
            <a:r>
              <a:rPr sz="2900" spc="-50" dirty="0">
                <a:solidFill>
                  <a:srgbClr val="FF0000"/>
                </a:solidFill>
                <a:latin typeface="Microsoft Sans Serif"/>
                <a:cs typeface="Microsoft Sans Serif"/>
              </a:rPr>
              <a:t>-</a:t>
            </a:r>
            <a:endParaRPr sz="2900">
              <a:latin typeface="Microsoft Sans Serif"/>
              <a:cs typeface="Microsoft Sans Serif"/>
            </a:endParaRPr>
          </a:p>
        </p:txBody>
      </p:sp>
      <p:sp>
        <p:nvSpPr>
          <p:cNvPr id="56" name="object 56"/>
          <p:cNvSpPr txBox="1"/>
          <p:nvPr/>
        </p:nvSpPr>
        <p:spPr>
          <a:xfrm>
            <a:off x="5921438" y="1275338"/>
            <a:ext cx="508634" cy="467995"/>
          </a:xfrm>
          <a:prstGeom prst="rect">
            <a:avLst/>
          </a:prstGeom>
        </p:spPr>
        <p:txBody>
          <a:bodyPr vert="horz" wrap="square" lIns="0" tIns="12700" rIns="0" bIns="0" rtlCol="0">
            <a:spAutoFit/>
          </a:bodyPr>
          <a:lstStyle/>
          <a:p>
            <a:pPr marL="38100">
              <a:lnSpc>
                <a:spcPct val="100000"/>
              </a:lnSpc>
              <a:spcBef>
                <a:spcPts val="100"/>
              </a:spcBef>
              <a:tabLst>
                <a:tab pos="356870" algn="l"/>
              </a:tabLst>
            </a:pPr>
            <a:r>
              <a:rPr sz="2150" spc="-50" dirty="0">
                <a:latin typeface="Microsoft Sans Serif"/>
                <a:cs typeface="Microsoft Sans Serif"/>
              </a:rPr>
              <a:t>R</a:t>
            </a:r>
            <a:r>
              <a:rPr sz="2150" dirty="0">
                <a:latin typeface="Microsoft Sans Serif"/>
                <a:cs typeface="Microsoft Sans Serif"/>
              </a:rPr>
              <a:t>	</a:t>
            </a:r>
            <a:r>
              <a:rPr sz="4350" spc="-75" baseline="-17241" dirty="0">
                <a:latin typeface="Microsoft Sans Serif"/>
                <a:cs typeface="Microsoft Sans Serif"/>
              </a:rPr>
              <a:t>-</a:t>
            </a:r>
            <a:endParaRPr sz="4350" baseline="-17241">
              <a:latin typeface="Microsoft Sans Serif"/>
              <a:cs typeface="Microsoft Sans Serif"/>
            </a:endParaRPr>
          </a:p>
        </p:txBody>
      </p:sp>
      <p:sp>
        <p:nvSpPr>
          <p:cNvPr id="57" name="object 57"/>
          <p:cNvSpPr/>
          <p:nvPr/>
        </p:nvSpPr>
        <p:spPr>
          <a:xfrm>
            <a:off x="1224310" y="5710337"/>
            <a:ext cx="1960245" cy="0"/>
          </a:xfrm>
          <a:custGeom>
            <a:avLst/>
            <a:gdLst/>
            <a:ahLst/>
            <a:cxnLst/>
            <a:rect l="l" t="t" r="r" b="b"/>
            <a:pathLst>
              <a:path w="1960245">
                <a:moveTo>
                  <a:pt x="0" y="0"/>
                </a:moveTo>
                <a:lnTo>
                  <a:pt x="1959871" y="0"/>
                </a:lnTo>
              </a:path>
            </a:pathLst>
          </a:custGeom>
          <a:ln w="15494">
            <a:solidFill>
              <a:srgbClr val="000000"/>
            </a:solidFill>
          </a:ln>
        </p:spPr>
        <p:txBody>
          <a:bodyPr wrap="square" lIns="0" tIns="0" rIns="0" bIns="0" rtlCol="0"/>
          <a:lstStyle/>
          <a:p>
            <a:endParaRPr/>
          </a:p>
        </p:txBody>
      </p:sp>
      <p:sp>
        <p:nvSpPr>
          <p:cNvPr id="58" name="object 58"/>
          <p:cNvSpPr/>
          <p:nvPr/>
        </p:nvSpPr>
        <p:spPr>
          <a:xfrm>
            <a:off x="3581203" y="5710337"/>
            <a:ext cx="1703070" cy="0"/>
          </a:xfrm>
          <a:custGeom>
            <a:avLst/>
            <a:gdLst/>
            <a:ahLst/>
            <a:cxnLst/>
            <a:rect l="l" t="t" r="r" b="b"/>
            <a:pathLst>
              <a:path w="1703070">
                <a:moveTo>
                  <a:pt x="0" y="0"/>
                </a:moveTo>
                <a:lnTo>
                  <a:pt x="1702975" y="0"/>
                </a:lnTo>
              </a:path>
            </a:pathLst>
          </a:custGeom>
          <a:ln w="15494">
            <a:solidFill>
              <a:srgbClr val="000000"/>
            </a:solidFill>
          </a:ln>
        </p:spPr>
        <p:txBody>
          <a:bodyPr wrap="square" lIns="0" tIns="0" rIns="0" bIns="0" rtlCol="0"/>
          <a:lstStyle/>
          <a:p>
            <a:endParaRPr/>
          </a:p>
        </p:txBody>
      </p:sp>
      <p:sp>
        <p:nvSpPr>
          <p:cNvPr id="59" name="object 59"/>
          <p:cNvSpPr/>
          <p:nvPr/>
        </p:nvSpPr>
        <p:spPr>
          <a:xfrm>
            <a:off x="5681220" y="5710337"/>
            <a:ext cx="792480" cy="0"/>
          </a:xfrm>
          <a:custGeom>
            <a:avLst/>
            <a:gdLst/>
            <a:ahLst/>
            <a:cxnLst/>
            <a:rect l="l" t="t" r="r" b="b"/>
            <a:pathLst>
              <a:path w="792479">
                <a:moveTo>
                  <a:pt x="0" y="0"/>
                </a:moveTo>
                <a:lnTo>
                  <a:pt x="792124" y="0"/>
                </a:lnTo>
              </a:path>
            </a:pathLst>
          </a:custGeom>
          <a:ln w="15494">
            <a:solidFill>
              <a:srgbClr val="000000"/>
            </a:solidFill>
          </a:ln>
        </p:spPr>
        <p:txBody>
          <a:bodyPr wrap="square" lIns="0" tIns="0" rIns="0" bIns="0" rtlCol="0"/>
          <a:lstStyle/>
          <a:p>
            <a:endParaRPr/>
          </a:p>
        </p:txBody>
      </p:sp>
      <p:sp>
        <p:nvSpPr>
          <p:cNvPr id="60" name="object 60"/>
          <p:cNvSpPr txBox="1"/>
          <p:nvPr/>
        </p:nvSpPr>
        <p:spPr>
          <a:xfrm>
            <a:off x="423570" y="3390727"/>
            <a:ext cx="7809230" cy="2791460"/>
          </a:xfrm>
          <a:prstGeom prst="rect">
            <a:avLst/>
          </a:prstGeom>
        </p:spPr>
        <p:txBody>
          <a:bodyPr vert="horz" wrap="square" lIns="0" tIns="207010" rIns="0" bIns="0" rtlCol="0">
            <a:spAutoFit/>
          </a:bodyPr>
          <a:lstStyle/>
          <a:p>
            <a:pPr marR="617855" algn="r">
              <a:lnSpc>
                <a:spcPct val="100000"/>
              </a:lnSpc>
              <a:spcBef>
                <a:spcPts val="1630"/>
              </a:spcBef>
            </a:pPr>
            <a:r>
              <a:rPr sz="2150" spc="-80" dirty="0">
                <a:latin typeface="Calibri"/>
                <a:cs typeface="Calibri"/>
              </a:rPr>
              <a:t>Eşdeğer</a:t>
            </a:r>
            <a:r>
              <a:rPr sz="2150" dirty="0">
                <a:latin typeface="Calibri"/>
                <a:cs typeface="Calibri"/>
              </a:rPr>
              <a:t> </a:t>
            </a:r>
            <a:r>
              <a:rPr sz="2150" spc="-20" dirty="0">
                <a:latin typeface="Calibri"/>
                <a:cs typeface="Calibri"/>
              </a:rPr>
              <a:t>Devre</a:t>
            </a:r>
            <a:endParaRPr sz="2150">
              <a:latin typeface="Calibri"/>
              <a:cs typeface="Calibri"/>
            </a:endParaRPr>
          </a:p>
          <a:p>
            <a:pPr marL="63500">
              <a:lnSpc>
                <a:spcPct val="100000"/>
              </a:lnSpc>
              <a:spcBef>
                <a:spcPts val="1664"/>
              </a:spcBef>
            </a:pPr>
            <a:r>
              <a:rPr sz="2400" dirty="0">
                <a:latin typeface="Calibri"/>
                <a:cs typeface="Calibri"/>
              </a:rPr>
              <a:t>Akan</a:t>
            </a:r>
            <a:r>
              <a:rPr sz="2400" spc="-70" dirty="0">
                <a:latin typeface="Calibri"/>
                <a:cs typeface="Calibri"/>
              </a:rPr>
              <a:t> </a:t>
            </a:r>
            <a:r>
              <a:rPr sz="2400" dirty="0">
                <a:latin typeface="Calibri"/>
                <a:cs typeface="Calibri"/>
              </a:rPr>
              <a:t>akım</a:t>
            </a:r>
            <a:r>
              <a:rPr sz="2400" spc="-75" dirty="0">
                <a:latin typeface="Calibri"/>
                <a:cs typeface="Calibri"/>
              </a:rPr>
              <a:t> </a:t>
            </a:r>
            <a:r>
              <a:rPr sz="2400" dirty="0">
                <a:latin typeface="Calibri"/>
                <a:cs typeface="Calibri"/>
              </a:rPr>
              <a:t>yönü</a:t>
            </a:r>
            <a:r>
              <a:rPr sz="2400" spc="-60" dirty="0">
                <a:latin typeface="Calibri"/>
                <a:cs typeface="Calibri"/>
              </a:rPr>
              <a:t> </a:t>
            </a:r>
            <a:r>
              <a:rPr sz="2400" dirty="0">
                <a:latin typeface="Calibri"/>
                <a:cs typeface="Calibri"/>
              </a:rPr>
              <a:t>silisyum</a:t>
            </a:r>
            <a:r>
              <a:rPr sz="2400" spc="-55" dirty="0">
                <a:latin typeface="Calibri"/>
                <a:cs typeface="Calibri"/>
              </a:rPr>
              <a:t> </a:t>
            </a:r>
            <a:r>
              <a:rPr sz="2400" dirty="0">
                <a:latin typeface="Calibri"/>
                <a:cs typeface="Calibri"/>
              </a:rPr>
              <a:t>diyodu</a:t>
            </a:r>
            <a:r>
              <a:rPr sz="2400" spc="-60" dirty="0">
                <a:latin typeface="Calibri"/>
                <a:cs typeface="Calibri"/>
              </a:rPr>
              <a:t> </a:t>
            </a:r>
            <a:r>
              <a:rPr sz="2400" dirty="0">
                <a:latin typeface="Calibri"/>
                <a:cs typeface="Calibri"/>
              </a:rPr>
              <a:t>iletimde,</a:t>
            </a:r>
            <a:r>
              <a:rPr sz="2400" spc="-75" dirty="0">
                <a:latin typeface="Calibri"/>
                <a:cs typeface="Calibri"/>
              </a:rPr>
              <a:t> </a:t>
            </a:r>
            <a:r>
              <a:rPr sz="2400" dirty="0">
                <a:latin typeface="Calibri"/>
                <a:cs typeface="Calibri"/>
              </a:rPr>
              <a:t>germanyum</a:t>
            </a:r>
            <a:r>
              <a:rPr sz="2400" spc="-55" dirty="0">
                <a:latin typeface="Calibri"/>
                <a:cs typeface="Calibri"/>
              </a:rPr>
              <a:t> </a:t>
            </a:r>
            <a:r>
              <a:rPr sz="2400" spc="-10" dirty="0">
                <a:latin typeface="Calibri"/>
                <a:cs typeface="Calibri"/>
              </a:rPr>
              <a:t>diyodu</a:t>
            </a:r>
            <a:endParaRPr sz="2400">
              <a:latin typeface="Calibri"/>
              <a:cs typeface="Calibri"/>
            </a:endParaRPr>
          </a:p>
          <a:p>
            <a:pPr marL="63500">
              <a:lnSpc>
                <a:spcPct val="100000"/>
              </a:lnSpc>
              <a:spcBef>
                <a:spcPts val="5"/>
              </a:spcBef>
            </a:pPr>
            <a:r>
              <a:rPr sz="2400" dirty="0">
                <a:latin typeface="Calibri"/>
                <a:cs typeface="Calibri"/>
              </a:rPr>
              <a:t>ise</a:t>
            </a:r>
            <a:r>
              <a:rPr sz="2400" spc="-60" dirty="0">
                <a:latin typeface="Calibri"/>
                <a:cs typeface="Calibri"/>
              </a:rPr>
              <a:t> </a:t>
            </a:r>
            <a:r>
              <a:rPr sz="2400" spc="-10" dirty="0">
                <a:latin typeface="Calibri"/>
                <a:cs typeface="Calibri"/>
              </a:rPr>
              <a:t>kesimde</a:t>
            </a:r>
            <a:r>
              <a:rPr sz="2400" spc="-70" dirty="0">
                <a:latin typeface="Calibri"/>
                <a:cs typeface="Calibri"/>
              </a:rPr>
              <a:t> </a:t>
            </a:r>
            <a:r>
              <a:rPr sz="2400" dirty="0">
                <a:latin typeface="Calibri"/>
                <a:cs typeface="Calibri"/>
              </a:rPr>
              <a:t>yapacak</a:t>
            </a:r>
            <a:r>
              <a:rPr sz="2400" spc="-70" dirty="0">
                <a:latin typeface="Calibri"/>
                <a:cs typeface="Calibri"/>
              </a:rPr>
              <a:t> </a:t>
            </a:r>
            <a:r>
              <a:rPr sz="2400" spc="-10" dirty="0">
                <a:latin typeface="Calibri"/>
                <a:cs typeface="Calibri"/>
              </a:rPr>
              <a:t>şekildedir.</a:t>
            </a:r>
            <a:endParaRPr sz="2400">
              <a:latin typeface="Calibri"/>
              <a:cs typeface="Calibri"/>
            </a:endParaRPr>
          </a:p>
          <a:p>
            <a:pPr marL="1649095" marR="81280" indent="-1356995">
              <a:lnSpc>
                <a:spcPct val="119000"/>
              </a:lnSpc>
              <a:spcBef>
                <a:spcPts val="1945"/>
              </a:spcBef>
              <a:tabLst>
                <a:tab pos="2859405" algn="l"/>
                <a:tab pos="3637915" algn="l"/>
                <a:tab pos="5282565" algn="l"/>
                <a:tab pos="5337810" algn="l"/>
                <a:tab pos="6148705" algn="l"/>
              </a:tabLst>
            </a:pPr>
            <a:r>
              <a:rPr sz="4350" baseline="-35440" dirty="0">
                <a:latin typeface="Times New Roman"/>
                <a:cs typeface="Times New Roman"/>
              </a:rPr>
              <a:t>I</a:t>
            </a:r>
            <a:r>
              <a:rPr sz="4350" spc="-60" baseline="-35440" dirty="0">
                <a:latin typeface="Times New Roman"/>
                <a:cs typeface="Times New Roman"/>
              </a:rPr>
              <a:t> </a:t>
            </a:r>
            <a:r>
              <a:rPr sz="4350" baseline="-35440" dirty="0">
                <a:latin typeface="Symbol"/>
                <a:cs typeface="Symbol"/>
              </a:rPr>
              <a:t></a:t>
            </a:r>
            <a:r>
              <a:rPr sz="4350" spc="345" baseline="-35440" dirty="0">
                <a:latin typeface="Times New Roman"/>
                <a:cs typeface="Times New Roman"/>
              </a:rPr>
              <a:t> </a:t>
            </a:r>
            <a:r>
              <a:rPr sz="2900" spc="85" dirty="0">
                <a:latin typeface="Times New Roman"/>
                <a:cs typeface="Times New Roman"/>
              </a:rPr>
              <a:t>E1</a:t>
            </a:r>
            <a:r>
              <a:rPr sz="2900" spc="85" dirty="0">
                <a:latin typeface="Symbol"/>
                <a:cs typeface="Symbol"/>
              </a:rPr>
              <a:t></a:t>
            </a:r>
            <a:r>
              <a:rPr sz="2900" spc="-220" dirty="0">
                <a:latin typeface="Times New Roman"/>
                <a:cs typeface="Times New Roman"/>
              </a:rPr>
              <a:t> </a:t>
            </a:r>
            <a:r>
              <a:rPr sz="2900" dirty="0">
                <a:latin typeface="Times New Roman"/>
                <a:cs typeface="Times New Roman"/>
              </a:rPr>
              <a:t>E2</a:t>
            </a:r>
            <a:r>
              <a:rPr sz="2900" spc="-260" dirty="0">
                <a:latin typeface="Times New Roman"/>
                <a:cs typeface="Times New Roman"/>
              </a:rPr>
              <a:t> </a:t>
            </a:r>
            <a:r>
              <a:rPr sz="2900" dirty="0">
                <a:latin typeface="Symbol"/>
                <a:cs typeface="Symbol"/>
              </a:rPr>
              <a:t></a:t>
            </a:r>
            <a:r>
              <a:rPr sz="2900" spc="-215" dirty="0">
                <a:latin typeface="Times New Roman"/>
                <a:cs typeface="Times New Roman"/>
              </a:rPr>
              <a:t> </a:t>
            </a:r>
            <a:r>
              <a:rPr sz="2900" spc="-25" dirty="0">
                <a:latin typeface="Times New Roman"/>
                <a:cs typeface="Times New Roman"/>
              </a:rPr>
              <a:t>V</a:t>
            </a:r>
            <a:r>
              <a:rPr sz="2550" spc="-37" baseline="-24509" dirty="0">
                <a:latin typeface="Times New Roman"/>
                <a:cs typeface="Times New Roman"/>
              </a:rPr>
              <a:t>Si</a:t>
            </a:r>
            <a:r>
              <a:rPr sz="2550" baseline="-24509" dirty="0">
                <a:latin typeface="Times New Roman"/>
                <a:cs typeface="Times New Roman"/>
              </a:rPr>
              <a:t>	</a:t>
            </a:r>
            <a:r>
              <a:rPr sz="4350" baseline="-35440" dirty="0">
                <a:latin typeface="Symbol"/>
                <a:cs typeface="Symbol"/>
              </a:rPr>
              <a:t></a:t>
            </a:r>
            <a:r>
              <a:rPr sz="4350" spc="195" baseline="-35440" dirty="0">
                <a:latin typeface="Times New Roman"/>
                <a:cs typeface="Times New Roman"/>
              </a:rPr>
              <a:t> </a:t>
            </a:r>
            <a:r>
              <a:rPr sz="2900" dirty="0">
                <a:latin typeface="Times New Roman"/>
                <a:cs typeface="Times New Roman"/>
              </a:rPr>
              <a:t>30</a:t>
            </a:r>
            <a:r>
              <a:rPr sz="2900" spc="-254" dirty="0">
                <a:latin typeface="Times New Roman"/>
                <a:cs typeface="Times New Roman"/>
              </a:rPr>
              <a:t> </a:t>
            </a:r>
            <a:r>
              <a:rPr sz="2900" dirty="0">
                <a:latin typeface="Symbol"/>
                <a:cs typeface="Symbol"/>
              </a:rPr>
              <a:t></a:t>
            </a:r>
            <a:r>
              <a:rPr sz="2900" spc="-260" dirty="0">
                <a:latin typeface="Times New Roman"/>
                <a:cs typeface="Times New Roman"/>
              </a:rPr>
              <a:t> </a:t>
            </a:r>
            <a:r>
              <a:rPr sz="2900" dirty="0">
                <a:latin typeface="Times New Roman"/>
                <a:cs typeface="Times New Roman"/>
              </a:rPr>
              <a:t>6</a:t>
            </a:r>
            <a:r>
              <a:rPr sz="2900" spc="-250" dirty="0">
                <a:latin typeface="Times New Roman"/>
                <a:cs typeface="Times New Roman"/>
              </a:rPr>
              <a:t> </a:t>
            </a:r>
            <a:r>
              <a:rPr sz="2900" dirty="0">
                <a:latin typeface="Symbol"/>
                <a:cs typeface="Symbol"/>
              </a:rPr>
              <a:t></a:t>
            </a:r>
            <a:r>
              <a:rPr sz="2900" spc="-260" dirty="0">
                <a:latin typeface="Times New Roman"/>
                <a:cs typeface="Times New Roman"/>
              </a:rPr>
              <a:t> </a:t>
            </a:r>
            <a:r>
              <a:rPr sz="2900" dirty="0">
                <a:latin typeface="Times New Roman"/>
                <a:cs typeface="Times New Roman"/>
              </a:rPr>
              <a:t>0,7</a:t>
            </a:r>
            <a:r>
              <a:rPr sz="2900" spc="229" dirty="0">
                <a:latin typeface="Times New Roman"/>
                <a:cs typeface="Times New Roman"/>
              </a:rPr>
              <a:t> </a:t>
            </a:r>
            <a:r>
              <a:rPr sz="4350" spc="-75" baseline="-35440" dirty="0">
                <a:latin typeface="Symbol"/>
                <a:cs typeface="Symbol"/>
              </a:rPr>
              <a:t></a:t>
            </a:r>
            <a:r>
              <a:rPr sz="4350" baseline="-35440" dirty="0">
                <a:latin typeface="Times New Roman"/>
                <a:cs typeface="Times New Roman"/>
              </a:rPr>
              <a:t>		</a:t>
            </a:r>
            <a:r>
              <a:rPr sz="2900" spc="-20" dirty="0">
                <a:latin typeface="Times New Roman"/>
                <a:cs typeface="Times New Roman"/>
              </a:rPr>
              <a:t>23,3</a:t>
            </a:r>
            <a:r>
              <a:rPr sz="2900" dirty="0">
                <a:latin typeface="Times New Roman"/>
                <a:cs typeface="Times New Roman"/>
              </a:rPr>
              <a:t>	</a:t>
            </a:r>
            <a:r>
              <a:rPr sz="4350" baseline="-35440" dirty="0">
                <a:latin typeface="Symbol"/>
                <a:cs typeface="Symbol"/>
              </a:rPr>
              <a:t></a:t>
            </a:r>
            <a:r>
              <a:rPr sz="4350" spc="-15" baseline="-35440" dirty="0">
                <a:latin typeface="Times New Roman"/>
                <a:cs typeface="Times New Roman"/>
              </a:rPr>
              <a:t> </a:t>
            </a:r>
            <a:r>
              <a:rPr sz="4350" baseline="-35440" dirty="0">
                <a:latin typeface="Times New Roman"/>
                <a:cs typeface="Times New Roman"/>
              </a:rPr>
              <a:t>4,95</a:t>
            </a:r>
            <a:r>
              <a:rPr sz="4350" spc="-300" baseline="-35440" dirty="0">
                <a:latin typeface="Times New Roman"/>
                <a:cs typeface="Times New Roman"/>
              </a:rPr>
              <a:t> </a:t>
            </a:r>
            <a:r>
              <a:rPr sz="4350" spc="-37" baseline="-35440" dirty="0">
                <a:latin typeface="Times New Roman"/>
                <a:cs typeface="Times New Roman"/>
              </a:rPr>
              <a:t>mA </a:t>
            </a:r>
            <a:r>
              <a:rPr sz="2900" spc="-50" dirty="0">
                <a:latin typeface="Times New Roman"/>
                <a:cs typeface="Times New Roman"/>
              </a:rPr>
              <a:t>R</a:t>
            </a:r>
            <a:r>
              <a:rPr sz="2900" dirty="0">
                <a:latin typeface="Times New Roman"/>
                <a:cs typeface="Times New Roman"/>
              </a:rPr>
              <a:t>		</a:t>
            </a:r>
            <a:r>
              <a:rPr sz="2900" spc="-20" dirty="0">
                <a:latin typeface="Times New Roman"/>
                <a:cs typeface="Times New Roman"/>
              </a:rPr>
              <a:t>4,7K</a:t>
            </a:r>
            <a:r>
              <a:rPr sz="2900" dirty="0">
                <a:latin typeface="Times New Roman"/>
                <a:cs typeface="Times New Roman"/>
              </a:rPr>
              <a:t>	</a:t>
            </a:r>
            <a:r>
              <a:rPr sz="2900" spc="-20" dirty="0">
                <a:latin typeface="Times New Roman"/>
                <a:cs typeface="Times New Roman"/>
              </a:rPr>
              <a:t>4,7K</a:t>
            </a:r>
            <a:endParaRPr sz="2900">
              <a:latin typeface="Times New Roman"/>
              <a:cs typeface="Times New Roman"/>
            </a:endParaRPr>
          </a:p>
        </p:txBody>
      </p:sp>
      <p:sp>
        <p:nvSpPr>
          <p:cNvPr id="61" name="object 61"/>
          <p:cNvSpPr txBox="1">
            <a:spLocks noGrp="1"/>
          </p:cNvSpPr>
          <p:nvPr>
            <p:ph type="sldNum" sz="quarter" idx="7"/>
          </p:nvPr>
        </p:nvSpPr>
        <p:spPr>
          <a:prstGeom prst="rect">
            <a:avLst/>
          </a:prstGeom>
        </p:spPr>
        <p:txBody>
          <a:bodyPr vert="horz" wrap="square" lIns="0" tIns="41528" rIns="0" bIns="0" rtlCol="0">
            <a:spAutoFit/>
          </a:bodyPr>
          <a:lstStyle/>
          <a:p>
            <a:pPr marL="141605">
              <a:lnSpc>
                <a:spcPts val="2380"/>
              </a:lnSpc>
            </a:pPr>
            <a:fld id="{81D60167-4931-47E6-BA6A-407CBD079E47}" type="slidenum">
              <a:rPr spc="-25" dirty="0"/>
              <a:t>47</a:t>
            </a:fld>
            <a:endParaRPr spc="-25"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06349" y="136017"/>
            <a:ext cx="6766559" cy="513715"/>
          </a:xfrm>
          <a:prstGeom prst="rect">
            <a:avLst/>
          </a:prstGeom>
        </p:spPr>
        <p:txBody>
          <a:bodyPr vert="horz" wrap="square" lIns="0" tIns="12700" rIns="0" bIns="0" rtlCol="0">
            <a:spAutoFit/>
          </a:bodyPr>
          <a:lstStyle/>
          <a:p>
            <a:pPr marL="38100">
              <a:lnSpc>
                <a:spcPct val="100000"/>
              </a:lnSpc>
              <a:spcBef>
                <a:spcPts val="100"/>
              </a:spcBef>
            </a:pPr>
            <a:r>
              <a:rPr sz="3200" b="1" dirty="0">
                <a:latin typeface="Times New Roman"/>
                <a:cs typeface="Times New Roman"/>
              </a:rPr>
              <a:t>Örnek:</a:t>
            </a:r>
            <a:r>
              <a:rPr sz="3200" b="1" spc="-20" dirty="0">
                <a:latin typeface="Times New Roman"/>
                <a:cs typeface="Times New Roman"/>
              </a:rPr>
              <a:t> </a:t>
            </a:r>
            <a:r>
              <a:rPr sz="3200" b="1" spc="-10" dirty="0">
                <a:solidFill>
                  <a:srgbClr val="000000"/>
                </a:solidFill>
                <a:latin typeface="Times New Roman"/>
                <a:cs typeface="Times New Roman"/>
              </a:rPr>
              <a:t>I</a:t>
            </a:r>
            <a:r>
              <a:rPr sz="3150" b="1" spc="-15" baseline="-21164" dirty="0">
                <a:solidFill>
                  <a:srgbClr val="000000"/>
                </a:solidFill>
                <a:latin typeface="Times New Roman"/>
                <a:cs typeface="Times New Roman"/>
              </a:rPr>
              <a:t>1</a:t>
            </a:r>
            <a:r>
              <a:rPr sz="3200" spc="-10" dirty="0">
                <a:solidFill>
                  <a:srgbClr val="000000"/>
                </a:solidFill>
                <a:latin typeface="Times New Roman"/>
                <a:cs typeface="Times New Roman"/>
              </a:rPr>
              <a:t>,</a:t>
            </a:r>
            <a:r>
              <a:rPr sz="3200" spc="-270" dirty="0">
                <a:solidFill>
                  <a:srgbClr val="000000"/>
                </a:solidFill>
                <a:latin typeface="Times New Roman"/>
                <a:cs typeface="Times New Roman"/>
              </a:rPr>
              <a:t> </a:t>
            </a:r>
            <a:r>
              <a:rPr sz="3200" b="1" dirty="0">
                <a:solidFill>
                  <a:srgbClr val="000000"/>
                </a:solidFill>
                <a:latin typeface="Times New Roman"/>
                <a:cs typeface="Times New Roman"/>
              </a:rPr>
              <a:t>I</a:t>
            </a:r>
            <a:r>
              <a:rPr sz="3150" b="1" baseline="-21164" dirty="0">
                <a:solidFill>
                  <a:srgbClr val="000000"/>
                </a:solidFill>
                <a:latin typeface="Times New Roman"/>
                <a:cs typeface="Times New Roman"/>
              </a:rPr>
              <a:t>2</a:t>
            </a:r>
            <a:r>
              <a:rPr sz="3200" dirty="0">
                <a:solidFill>
                  <a:srgbClr val="000000"/>
                </a:solidFill>
                <a:latin typeface="Times New Roman"/>
                <a:cs typeface="Times New Roman"/>
              </a:rPr>
              <a:t>,</a:t>
            </a:r>
            <a:r>
              <a:rPr sz="3200" spc="-5" dirty="0">
                <a:solidFill>
                  <a:srgbClr val="000000"/>
                </a:solidFill>
                <a:latin typeface="Times New Roman"/>
                <a:cs typeface="Times New Roman"/>
              </a:rPr>
              <a:t> </a:t>
            </a:r>
            <a:r>
              <a:rPr sz="3200" dirty="0">
                <a:solidFill>
                  <a:srgbClr val="000000"/>
                </a:solidFill>
                <a:latin typeface="Times New Roman"/>
                <a:cs typeface="Times New Roman"/>
              </a:rPr>
              <a:t>ve</a:t>
            </a:r>
            <a:r>
              <a:rPr sz="3200" spc="-5" dirty="0">
                <a:solidFill>
                  <a:srgbClr val="000000"/>
                </a:solidFill>
                <a:latin typeface="Times New Roman"/>
                <a:cs typeface="Times New Roman"/>
              </a:rPr>
              <a:t> </a:t>
            </a:r>
            <a:r>
              <a:rPr sz="3200" b="1" dirty="0">
                <a:solidFill>
                  <a:srgbClr val="000000"/>
                </a:solidFill>
                <a:latin typeface="Times New Roman"/>
                <a:cs typeface="Times New Roman"/>
              </a:rPr>
              <a:t>I</a:t>
            </a:r>
            <a:r>
              <a:rPr sz="3150" b="1" baseline="-21164" dirty="0">
                <a:solidFill>
                  <a:srgbClr val="000000"/>
                </a:solidFill>
                <a:latin typeface="Times New Roman"/>
                <a:cs typeface="Times New Roman"/>
              </a:rPr>
              <a:t>D2</a:t>
            </a:r>
            <a:r>
              <a:rPr sz="3200" dirty="0">
                <a:solidFill>
                  <a:srgbClr val="000000"/>
                </a:solidFill>
                <a:latin typeface="Times New Roman"/>
                <a:cs typeface="Times New Roman"/>
              </a:rPr>
              <a:t>,</a:t>
            </a:r>
            <a:r>
              <a:rPr sz="3200" spc="-20" dirty="0">
                <a:solidFill>
                  <a:srgbClr val="000000"/>
                </a:solidFill>
                <a:latin typeface="Times New Roman"/>
                <a:cs typeface="Times New Roman"/>
              </a:rPr>
              <a:t> </a:t>
            </a:r>
            <a:r>
              <a:rPr sz="3200" dirty="0">
                <a:solidFill>
                  <a:srgbClr val="000000"/>
                </a:solidFill>
                <a:latin typeface="Times New Roman"/>
                <a:cs typeface="Times New Roman"/>
              </a:rPr>
              <a:t>akımlarını</a:t>
            </a:r>
            <a:r>
              <a:rPr sz="3200" spc="-50" dirty="0">
                <a:solidFill>
                  <a:srgbClr val="000000"/>
                </a:solidFill>
                <a:latin typeface="Times New Roman"/>
                <a:cs typeface="Times New Roman"/>
              </a:rPr>
              <a:t> </a:t>
            </a:r>
            <a:r>
              <a:rPr sz="3200" spc="-10" dirty="0">
                <a:solidFill>
                  <a:srgbClr val="000000"/>
                </a:solidFill>
                <a:latin typeface="Times New Roman"/>
                <a:cs typeface="Times New Roman"/>
              </a:rPr>
              <a:t>bulunuz.</a:t>
            </a:r>
            <a:endParaRPr sz="3200">
              <a:latin typeface="Times New Roman"/>
              <a:cs typeface="Times New Roman"/>
            </a:endParaRPr>
          </a:p>
        </p:txBody>
      </p:sp>
      <p:grpSp>
        <p:nvGrpSpPr>
          <p:cNvPr id="3" name="object 3"/>
          <p:cNvGrpSpPr/>
          <p:nvPr/>
        </p:nvGrpSpPr>
        <p:grpSpPr>
          <a:xfrm>
            <a:off x="11191" y="722139"/>
            <a:ext cx="3535045" cy="1995805"/>
            <a:chOff x="11191" y="722139"/>
            <a:chExt cx="3535045" cy="1995805"/>
          </a:xfrm>
        </p:grpSpPr>
        <p:sp>
          <p:nvSpPr>
            <p:cNvPr id="4" name="object 4"/>
            <p:cNvSpPr/>
            <p:nvPr/>
          </p:nvSpPr>
          <p:spPr>
            <a:xfrm>
              <a:off x="27701" y="951760"/>
              <a:ext cx="3502660" cy="1749425"/>
            </a:xfrm>
            <a:custGeom>
              <a:avLst/>
              <a:gdLst/>
              <a:ahLst/>
              <a:cxnLst/>
              <a:rect l="l" t="t" r="r" b="b"/>
              <a:pathLst>
                <a:path w="3502660" h="1749425">
                  <a:moveTo>
                    <a:pt x="701634" y="0"/>
                  </a:moveTo>
                  <a:lnTo>
                    <a:pt x="297492" y="0"/>
                  </a:lnTo>
                  <a:lnTo>
                    <a:pt x="297492" y="654421"/>
                  </a:lnTo>
                </a:path>
                <a:path w="3502660" h="1749425">
                  <a:moveTo>
                    <a:pt x="2301360" y="0"/>
                  </a:moveTo>
                  <a:lnTo>
                    <a:pt x="1902832" y="0"/>
                  </a:lnTo>
                </a:path>
                <a:path w="3502660" h="1749425">
                  <a:moveTo>
                    <a:pt x="1302233" y="0"/>
                  </a:moveTo>
                  <a:lnTo>
                    <a:pt x="1902832" y="0"/>
                  </a:lnTo>
                  <a:lnTo>
                    <a:pt x="1902832" y="654421"/>
                  </a:lnTo>
                </a:path>
                <a:path w="3502660" h="1749425">
                  <a:moveTo>
                    <a:pt x="297492" y="1308842"/>
                  </a:moveTo>
                  <a:lnTo>
                    <a:pt x="297492" y="1749176"/>
                  </a:lnTo>
                  <a:lnTo>
                    <a:pt x="499563" y="1749176"/>
                  </a:lnTo>
                </a:path>
                <a:path w="3502660" h="1749425">
                  <a:moveTo>
                    <a:pt x="1902832" y="1308842"/>
                  </a:moveTo>
                  <a:lnTo>
                    <a:pt x="1902832" y="1749176"/>
                  </a:lnTo>
                  <a:lnTo>
                    <a:pt x="3502558" y="1749176"/>
                  </a:lnTo>
                  <a:lnTo>
                    <a:pt x="3502558" y="0"/>
                  </a:lnTo>
                  <a:lnTo>
                    <a:pt x="3300487" y="0"/>
                  </a:lnTo>
                </a:path>
                <a:path w="3502660" h="1749425">
                  <a:moveTo>
                    <a:pt x="1902832" y="1749176"/>
                  </a:moveTo>
                  <a:lnTo>
                    <a:pt x="1498690" y="1749176"/>
                  </a:lnTo>
                </a:path>
                <a:path w="3502660" h="1749425">
                  <a:moveTo>
                    <a:pt x="600598" y="874600"/>
                  </a:moveTo>
                  <a:lnTo>
                    <a:pt x="0" y="874600"/>
                  </a:lnTo>
                </a:path>
                <a:path w="3502660" h="1749425">
                  <a:moveTo>
                    <a:pt x="398528" y="984689"/>
                  </a:moveTo>
                  <a:lnTo>
                    <a:pt x="196457" y="984689"/>
                  </a:lnTo>
                </a:path>
                <a:path w="3502660" h="1749425">
                  <a:moveTo>
                    <a:pt x="297492" y="984689"/>
                  </a:moveTo>
                  <a:lnTo>
                    <a:pt x="297492" y="1094779"/>
                  </a:lnTo>
                </a:path>
                <a:path w="3502660" h="1749425">
                  <a:moveTo>
                    <a:pt x="297492" y="654421"/>
                  </a:moveTo>
                  <a:lnTo>
                    <a:pt x="297492" y="874600"/>
                  </a:lnTo>
                </a:path>
                <a:path w="3502660" h="1749425">
                  <a:moveTo>
                    <a:pt x="297492" y="1308842"/>
                  </a:moveTo>
                  <a:lnTo>
                    <a:pt x="297492" y="1094779"/>
                  </a:lnTo>
                </a:path>
              </a:pathLst>
            </a:custGeom>
            <a:ln w="31284">
              <a:solidFill>
                <a:srgbClr val="000000"/>
              </a:solidFill>
            </a:ln>
          </p:spPr>
          <p:txBody>
            <a:bodyPr wrap="square" lIns="0" tIns="0" rIns="0" bIns="0" rtlCol="0"/>
            <a:lstStyle/>
            <a:p>
              <a:endParaRPr/>
            </a:p>
          </p:txBody>
        </p:sp>
        <p:sp>
          <p:nvSpPr>
            <p:cNvPr id="5" name="object 5"/>
            <p:cNvSpPr/>
            <p:nvPr/>
          </p:nvSpPr>
          <p:spPr>
            <a:xfrm>
              <a:off x="925793" y="737697"/>
              <a:ext cx="202565" cy="434340"/>
            </a:xfrm>
            <a:custGeom>
              <a:avLst/>
              <a:gdLst/>
              <a:ahLst/>
              <a:cxnLst/>
              <a:rect l="l" t="t" r="r" b="b"/>
              <a:pathLst>
                <a:path w="202565" h="434340">
                  <a:moveTo>
                    <a:pt x="0" y="0"/>
                  </a:moveTo>
                  <a:lnTo>
                    <a:pt x="0" y="434242"/>
                  </a:lnTo>
                  <a:lnTo>
                    <a:pt x="202070" y="214063"/>
                  </a:lnTo>
                  <a:lnTo>
                    <a:pt x="0" y="0"/>
                  </a:lnTo>
                  <a:close/>
                </a:path>
              </a:pathLst>
            </a:custGeom>
            <a:solidFill>
              <a:srgbClr val="82B4E0"/>
            </a:solidFill>
          </p:spPr>
          <p:txBody>
            <a:bodyPr wrap="square" lIns="0" tIns="0" rIns="0" bIns="0" rtlCol="0"/>
            <a:lstStyle/>
            <a:p>
              <a:endParaRPr/>
            </a:p>
          </p:txBody>
        </p:sp>
        <p:sp>
          <p:nvSpPr>
            <p:cNvPr id="6" name="object 6"/>
            <p:cNvSpPr/>
            <p:nvPr/>
          </p:nvSpPr>
          <p:spPr>
            <a:xfrm>
              <a:off x="729335" y="737697"/>
              <a:ext cx="600710" cy="434340"/>
            </a:xfrm>
            <a:custGeom>
              <a:avLst/>
              <a:gdLst/>
              <a:ahLst/>
              <a:cxnLst/>
              <a:rect l="l" t="t" r="r" b="b"/>
              <a:pathLst>
                <a:path w="600710" h="434340">
                  <a:moveTo>
                    <a:pt x="196457" y="0"/>
                  </a:moveTo>
                  <a:lnTo>
                    <a:pt x="196457" y="434242"/>
                  </a:lnTo>
                  <a:lnTo>
                    <a:pt x="398528" y="214063"/>
                  </a:lnTo>
                  <a:lnTo>
                    <a:pt x="196457" y="0"/>
                  </a:lnTo>
                  <a:close/>
                </a:path>
                <a:path w="600710" h="434340">
                  <a:moveTo>
                    <a:pt x="398528" y="0"/>
                  </a:moveTo>
                  <a:lnTo>
                    <a:pt x="398528" y="434242"/>
                  </a:lnTo>
                </a:path>
                <a:path w="600710" h="434340">
                  <a:moveTo>
                    <a:pt x="0" y="214063"/>
                  </a:moveTo>
                  <a:lnTo>
                    <a:pt x="196457" y="214063"/>
                  </a:lnTo>
                </a:path>
                <a:path w="600710" h="434340">
                  <a:moveTo>
                    <a:pt x="600598" y="214063"/>
                  </a:moveTo>
                  <a:lnTo>
                    <a:pt x="398528" y="214063"/>
                  </a:lnTo>
                </a:path>
              </a:pathLst>
            </a:custGeom>
            <a:ln w="31284">
              <a:solidFill>
                <a:srgbClr val="000000"/>
              </a:solidFill>
            </a:ln>
          </p:spPr>
          <p:txBody>
            <a:bodyPr wrap="square" lIns="0" tIns="0" rIns="0" bIns="0" rtlCol="0"/>
            <a:lstStyle/>
            <a:p>
              <a:endParaRPr/>
            </a:p>
          </p:txBody>
        </p:sp>
      </p:grpSp>
      <p:sp>
        <p:nvSpPr>
          <p:cNvPr id="7" name="object 7"/>
          <p:cNvSpPr txBox="1"/>
          <p:nvPr/>
        </p:nvSpPr>
        <p:spPr>
          <a:xfrm>
            <a:off x="1182221" y="632845"/>
            <a:ext cx="312420" cy="319405"/>
          </a:xfrm>
          <a:prstGeom prst="rect">
            <a:avLst/>
          </a:prstGeom>
        </p:spPr>
        <p:txBody>
          <a:bodyPr vert="horz" wrap="square" lIns="0" tIns="15875" rIns="0" bIns="0" rtlCol="0">
            <a:spAutoFit/>
          </a:bodyPr>
          <a:lstStyle/>
          <a:p>
            <a:pPr marL="12700">
              <a:lnSpc>
                <a:spcPct val="100000"/>
              </a:lnSpc>
              <a:spcBef>
                <a:spcPts val="125"/>
              </a:spcBef>
            </a:pPr>
            <a:r>
              <a:rPr sz="1900" spc="-70" dirty="0">
                <a:latin typeface="Microsoft Sans Serif"/>
                <a:cs typeface="Microsoft Sans Serif"/>
              </a:rPr>
              <a:t>D1</a:t>
            </a:r>
            <a:endParaRPr sz="1900">
              <a:latin typeface="Microsoft Sans Serif"/>
              <a:cs typeface="Microsoft Sans Serif"/>
            </a:endParaRPr>
          </a:p>
        </p:txBody>
      </p:sp>
      <p:grpSp>
        <p:nvGrpSpPr>
          <p:cNvPr id="8" name="object 8"/>
          <p:cNvGrpSpPr/>
          <p:nvPr/>
        </p:nvGrpSpPr>
        <p:grpSpPr>
          <a:xfrm>
            <a:off x="2312551" y="849624"/>
            <a:ext cx="1032510" cy="210820"/>
            <a:chOff x="2312551" y="849624"/>
            <a:chExt cx="1032510" cy="210820"/>
          </a:xfrm>
        </p:grpSpPr>
        <p:sp>
          <p:nvSpPr>
            <p:cNvPr id="9" name="object 9"/>
            <p:cNvSpPr/>
            <p:nvPr/>
          </p:nvSpPr>
          <p:spPr>
            <a:xfrm>
              <a:off x="2531132" y="866134"/>
              <a:ext cx="594995" cy="177800"/>
            </a:xfrm>
            <a:custGeom>
              <a:avLst/>
              <a:gdLst/>
              <a:ahLst/>
              <a:cxnLst/>
              <a:rect l="l" t="t" r="r" b="b"/>
              <a:pathLst>
                <a:path w="594994" h="177800">
                  <a:moveTo>
                    <a:pt x="594985" y="0"/>
                  </a:moveTo>
                  <a:lnTo>
                    <a:pt x="0" y="0"/>
                  </a:lnTo>
                  <a:lnTo>
                    <a:pt x="0" y="177366"/>
                  </a:lnTo>
                  <a:lnTo>
                    <a:pt x="594985" y="177366"/>
                  </a:lnTo>
                  <a:lnTo>
                    <a:pt x="594985" y="0"/>
                  </a:lnTo>
                  <a:close/>
                </a:path>
              </a:pathLst>
            </a:custGeom>
            <a:solidFill>
              <a:srgbClr val="82B4E0"/>
            </a:solidFill>
          </p:spPr>
          <p:txBody>
            <a:bodyPr wrap="square" lIns="0" tIns="0" rIns="0" bIns="0" rtlCol="0"/>
            <a:lstStyle/>
            <a:p>
              <a:endParaRPr/>
            </a:p>
          </p:txBody>
        </p:sp>
        <p:sp>
          <p:nvSpPr>
            <p:cNvPr id="10" name="object 10"/>
            <p:cNvSpPr/>
            <p:nvPr/>
          </p:nvSpPr>
          <p:spPr>
            <a:xfrm>
              <a:off x="2329061" y="866134"/>
              <a:ext cx="999490" cy="177800"/>
            </a:xfrm>
            <a:custGeom>
              <a:avLst/>
              <a:gdLst/>
              <a:ahLst/>
              <a:cxnLst/>
              <a:rect l="l" t="t" r="r" b="b"/>
              <a:pathLst>
                <a:path w="999489" h="177800">
                  <a:moveTo>
                    <a:pt x="202070" y="177366"/>
                  </a:moveTo>
                  <a:lnTo>
                    <a:pt x="797056" y="177366"/>
                  </a:lnTo>
                  <a:lnTo>
                    <a:pt x="797056" y="0"/>
                  </a:lnTo>
                  <a:lnTo>
                    <a:pt x="202070" y="0"/>
                  </a:lnTo>
                  <a:lnTo>
                    <a:pt x="202070" y="177366"/>
                  </a:lnTo>
                  <a:close/>
                </a:path>
                <a:path w="999489" h="177800">
                  <a:moveTo>
                    <a:pt x="0" y="85625"/>
                  </a:moveTo>
                  <a:lnTo>
                    <a:pt x="202070" y="85625"/>
                  </a:lnTo>
                </a:path>
                <a:path w="999489" h="177800">
                  <a:moveTo>
                    <a:pt x="999127" y="85625"/>
                  </a:moveTo>
                  <a:lnTo>
                    <a:pt x="797056" y="85625"/>
                  </a:lnTo>
                </a:path>
              </a:pathLst>
            </a:custGeom>
            <a:ln w="31284">
              <a:solidFill>
                <a:srgbClr val="000000"/>
              </a:solidFill>
            </a:ln>
          </p:spPr>
          <p:txBody>
            <a:bodyPr wrap="square" lIns="0" tIns="0" rIns="0" bIns="0" rtlCol="0"/>
            <a:lstStyle/>
            <a:p>
              <a:endParaRPr/>
            </a:p>
          </p:txBody>
        </p:sp>
      </p:grpSp>
      <p:sp>
        <p:nvSpPr>
          <p:cNvPr id="11" name="object 11"/>
          <p:cNvSpPr txBox="1"/>
          <p:nvPr/>
        </p:nvSpPr>
        <p:spPr>
          <a:xfrm>
            <a:off x="2573141" y="544529"/>
            <a:ext cx="312420" cy="319405"/>
          </a:xfrm>
          <a:prstGeom prst="rect">
            <a:avLst/>
          </a:prstGeom>
        </p:spPr>
        <p:txBody>
          <a:bodyPr vert="horz" wrap="square" lIns="0" tIns="15875" rIns="0" bIns="0" rtlCol="0">
            <a:spAutoFit/>
          </a:bodyPr>
          <a:lstStyle/>
          <a:p>
            <a:pPr marL="12700">
              <a:lnSpc>
                <a:spcPct val="100000"/>
              </a:lnSpc>
              <a:spcBef>
                <a:spcPts val="125"/>
              </a:spcBef>
            </a:pPr>
            <a:r>
              <a:rPr sz="1900" spc="-70" dirty="0">
                <a:latin typeface="Microsoft Sans Serif"/>
                <a:cs typeface="Microsoft Sans Serif"/>
              </a:rPr>
              <a:t>R1</a:t>
            </a:r>
            <a:endParaRPr sz="1900">
              <a:latin typeface="Microsoft Sans Serif"/>
              <a:cs typeface="Microsoft Sans Serif"/>
            </a:endParaRPr>
          </a:p>
        </p:txBody>
      </p:sp>
      <p:sp>
        <p:nvSpPr>
          <p:cNvPr id="12" name="object 12"/>
          <p:cNvSpPr txBox="1"/>
          <p:nvPr/>
        </p:nvSpPr>
        <p:spPr>
          <a:xfrm>
            <a:off x="2499422" y="1006906"/>
            <a:ext cx="487680" cy="319405"/>
          </a:xfrm>
          <a:prstGeom prst="rect">
            <a:avLst/>
          </a:prstGeom>
        </p:spPr>
        <p:txBody>
          <a:bodyPr vert="horz" wrap="square" lIns="0" tIns="15875" rIns="0" bIns="0" rtlCol="0">
            <a:spAutoFit/>
          </a:bodyPr>
          <a:lstStyle/>
          <a:p>
            <a:pPr marL="12700">
              <a:lnSpc>
                <a:spcPct val="100000"/>
              </a:lnSpc>
              <a:spcBef>
                <a:spcPts val="125"/>
              </a:spcBef>
            </a:pPr>
            <a:r>
              <a:rPr sz="1900" spc="-65" dirty="0">
                <a:latin typeface="Microsoft Sans Serif"/>
                <a:cs typeface="Microsoft Sans Serif"/>
              </a:rPr>
              <a:t>3.3K</a:t>
            </a:r>
            <a:endParaRPr sz="1900">
              <a:latin typeface="Microsoft Sans Serif"/>
              <a:cs typeface="Microsoft Sans Serif"/>
            </a:endParaRPr>
          </a:p>
        </p:txBody>
      </p:sp>
      <p:grpSp>
        <p:nvGrpSpPr>
          <p:cNvPr id="13" name="object 13"/>
          <p:cNvGrpSpPr/>
          <p:nvPr/>
        </p:nvGrpSpPr>
        <p:grpSpPr>
          <a:xfrm>
            <a:off x="510754" y="895343"/>
            <a:ext cx="1633220" cy="1908175"/>
            <a:chOff x="510754" y="895343"/>
            <a:chExt cx="1633220" cy="1908175"/>
          </a:xfrm>
        </p:grpSpPr>
        <p:sp>
          <p:nvSpPr>
            <p:cNvPr id="14" name="object 14"/>
            <p:cNvSpPr/>
            <p:nvPr/>
          </p:nvSpPr>
          <p:spPr>
            <a:xfrm>
              <a:off x="1728462" y="1826360"/>
              <a:ext cx="398780" cy="220345"/>
            </a:xfrm>
            <a:custGeom>
              <a:avLst/>
              <a:gdLst/>
              <a:ahLst/>
              <a:cxnLst/>
              <a:rect l="l" t="t" r="r" b="b"/>
              <a:pathLst>
                <a:path w="398780" h="220344">
                  <a:moveTo>
                    <a:pt x="398528" y="0"/>
                  </a:moveTo>
                  <a:lnTo>
                    <a:pt x="0" y="0"/>
                  </a:lnTo>
                  <a:lnTo>
                    <a:pt x="202070" y="220179"/>
                  </a:lnTo>
                  <a:lnTo>
                    <a:pt x="398528" y="0"/>
                  </a:lnTo>
                  <a:close/>
                </a:path>
              </a:pathLst>
            </a:custGeom>
            <a:solidFill>
              <a:srgbClr val="82B4E0"/>
            </a:solidFill>
          </p:spPr>
          <p:txBody>
            <a:bodyPr wrap="square" lIns="0" tIns="0" rIns="0" bIns="0" rtlCol="0"/>
            <a:lstStyle/>
            <a:p>
              <a:endParaRPr/>
            </a:p>
          </p:txBody>
        </p:sp>
        <p:sp>
          <p:nvSpPr>
            <p:cNvPr id="15" name="object 15"/>
            <p:cNvSpPr/>
            <p:nvPr/>
          </p:nvSpPr>
          <p:spPr>
            <a:xfrm>
              <a:off x="1728462" y="1606181"/>
              <a:ext cx="398780" cy="654685"/>
            </a:xfrm>
            <a:custGeom>
              <a:avLst/>
              <a:gdLst/>
              <a:ahLst/>
              <a:cxnLst/>
              <a:rect l="l" t="t" r="r" b="b"/>
              <a:pathLst>
                <a:path w="398780" h="654685">
                  <a:moveTo>
                    <a:pt x="398528" y="220179"/>
                  </a:moveTo>
                  <a:lnTo>
                    <a:pt x="0" y="220179"/>
                  </a:lnTo>
                  <a:lnTo>
                    <a:pt x="202070" y="440358"/>
                  </a:lnTo>
                  <a:lnTo>
                    <a:pt x="398528" y="220179"/>
                  </a:lnTo>
                  <a:close/>
                </a:path>
                <a:path w="398780" h="654685">
                  <a:moveTo>
                    <a:pt x="398528" y="440358"/>
                  </a:moveTo>
                  <a:lnTo>
                    <a:pt x="0" y="440358"/>
                  </a:lnTo>
                </a:path>
                <a:path w="398780" h="654685">
                  <a:moveTo>
                    <a:pt x="202070" y="0"/>
                  </a:moveTo>
                  <a:lnTo>
                    <a:pt x="202070" y="220179"/>
                  </a:lnTo>
                </a:path>
                <a:path w="398780" h="654685">
                  <a:moveTo>
                    <a:pt x="202070" y="654421"/>
                  </a:moveTo>
                  <a:lnTo>
                    <a:pt x="202070" y="440358"/>
                  </a:lnTo>
                </a:path>
              </a:pathLst>
            </a:custGeom>
            <a:ln w="31284">
              <a:solidFill>
                <a:srgbClr val="000000"/>
              </a:solidFill>
            </a:ln>
          </p:spPr>
          <p:txBody>
            <a:bodyPr wrap="square" lIns="0" tIns="0" rIns="0" bIns="0" rtlCol="0"/>
            <a:lstStyle/>
            <a:p>
              <a:endParaRPr/>
            </a:p>
          </p:txBody>
        </p:sp>
        <p:pic>
          <p:nvPicPr>
            <p:cNvPr id="16" name="object 16"/>
            <p:cNvPicPr/>
            <p:nvPr/>
          </p:nvPicPr>
          <p:blipFill>
            <a:blip r:embed="rId2" cstate="print"/>
            <a:stretch>
              <a:fillRect/>
            </a:stretch>
          </p:blipFill>
          <p:spPr>
            <a:xfrm>
              <a:off x="1872380" y="895343"/>
              <a:ext cx="111365" cy="118460"/>
            </a:xfrm>
            <a:prstGeom prst="rect">
              <a:avLst/>
            </a:prstGeom>
          </p:spPr>
        </p:pic>
        <p:sp>
          <p:nvSpPr>
            <p:cNvPr id="17" name="object 17"/>
            <p:cNvSpPr/>
            <p:nvPr/>
          </p:nvSpPr>
          <p:spPr>
            <a:xfrm>
              <a:off x="729335" y="2609195"/>
              <a:ext cx="600710" cy="177800"/>
            </a:xfrm>
            <a:custGeom>
              <a:avLst/>
              <a:gdLst/>
              <a:ahLst/>
              <a:cxnLst/>
              <a:rect l="l" t="t" r="r" b="b"/>
              <a:pathLst>
                <a:path w="600710" h="177800">
                  <a:moveTo>
                    <a:pt x="600598" y="0"/>
                  </a:moveTo>
                  <a:lnTo>
                    <a:pt x="0" y="0"/>
                  </a:lnTo>
                  <a:lnTo>
                    <a:pt x="0" y="177366"/>
                  </a:lnTo>
                  <a:lnTo>
                    <a:pt x="600598" y="177366"/>
                  </a:lnTo>
                  <a:lnTo>
                    <a:pt x="600598" y="0"/>
                  </a:lnTo>
                  <a:close/>
                </a:path>
              </a:pathLst>
            </a:custGeom>
            <a:solidFill>
              <a:srgbClr val="82B4E0"/>
            </a:solidFill>
          </p:spPr>
          <p:txBody>
            <a:bodyPr wrap="square" lIns="0" tIns="0" rIns="0" bIns="0" rtlCol="0"/>
            <a:lstStyle/>
            <a:p>
              <a:endParaRPr/>
            </a:p>
          </p:txBody>
        </p:sp>
        <p:sp>
          <p:nvSpPr>
            <p:cNvPr id="18" name="object 18"/>
            <p:cNvSpPr/>
            <p:nvPr/>
          </p:nvSpPr>
          <p:spPr>
            <a:xfrm>
              <a:off x="527264" y="2609195"/>
              <a:ext cx="999490" cy="177800"/>
            </a:xfrm>
            <a:custGeom>
              <a:avLst/>
              <a:gdLst/>
              <a:ahLst/>
              <a:cxnLst/>
              <a:rect l="l" t="t" r="r" b="b"/>
              <a:pathLst>
                <a:path w="999490" h="177800">
                  <a:moveTo>
                    <a:pt x="202070" y="177366"/>
                  </a:moveTo>
                  <a:lnTo>
                    <a:pt x="802669" y="177366"/>
                  </a:lnTo>
                  <a:lnTo>
                    <a:pt x="802669" y="0"/>
                  </a:lnTo>
                  <a:lnTo>
                    <a:pt x="202070" y="0"/>
                  </a:lnTo>
                  <a:lnTo>
                    <a:pt x="202070" y="177366"/>
                  </a:lnTo>
                  <a:close/>
                </a:path>
                <a:path w="999490" h="177800">
                  <a:moveTo>
                    <a:pt x="0" y="91741"/>
                  </a:moveTo>
                  <a:lnTo>
                    <a:pt x="202070" y="91741"/>
                  </a:lnTo>
                </a:path>
                <a:path w="999490" h="177800">
                  <a:moveTo>
                    <a:pt x="999127" y="91741"/>
                  </a:moveTo>
                  <a:lnTo>
                    <a:pt x="802669" y="91741"/>
                  </a:lnTo>
                </a:path>
              </a:pathLst>
            </a:custGeom>
            <a:ln w="31284">
              <a:solidFill>
                <a:srgbClr val="000000"/>
              </a:solidFill>
            </a:ln>
          </p:spPr>
          <p:txBody>
            <a:bodyPr wrap="square" lIns="0" tIns="0" rIns="0" bIns="0" rtlCol="0"/>
            <a:lstStyle/>
            <a:p>
              <a:endParaRPr/>
            </a:p>
          </p:txBody>
        </p:sp>
      </p:grpSp>
      <p:sp>
        <p:nvSpPr>
          <p:cNvPr id="19" name="object 19"/>
          <p:cNvSpPr txBox="1"/>
          <p:nvPr/>
        </p:nvSpPr>
        <p:spPr>
          <a:xfrm>
            <a:off x="881435" y="2250127"/>
            <a:ext cx="312420" cy="319405"/>
          </a:xfrm>
          <a:prstGeom prst="rect">
            <a:avLst/>
          </a:prstGeom>
        </p:spPr>
        <p:txBody>
          <a:bodyPr vert="horz" wrap="square" lIns="0" tIns="15875" rIns="0" bIns="0" rtlCol="0">
            <a:spAutoFit/>
          </a:bodyPr>
          <a:lstStyle/>
          <a:p>
            <a:pPr marL="12700">
              <a:lnSpc>
                <a:spcPct val="100000"/>
              </a:lnSpc>
              <a:spcBef>
                <a:spcPts val="125"/>
              </a:spcBef>
            </a:pPr>
            <a:r>
              <a:rPr sz="1900" spc="-70" dirty="0">
                <a:latin typeface="Microsoft Sans Serif"/>
                <a:cs typeface="Microsoft Sans Serif"/>
              </a:rPr>
              <a:t>R2</a:t>
            </a:r>
            <a:endParaRPr sz="1900">
              <a:latin typeface="Microsoft Sans Serif"/>
              <a:cs typeface="Microsoft Sans Serif"/>
            </a:endParaRPr>
          </a:p>
        </p:txBody>
      </p:sp>
      <p:grpSp>
        <p:nvGrpSpPr>
          <p:cNvPr id="20" name="object 20"/>
          <p:cNvGrpSpPr/>
          <p:nvPr/>
        </p:nvGrpSpPr>
        <p:grpSpPr>
          <a:xfrm>
            <a:off x="1447722" y="1184171"/>
            <a:ext cx="2016125" cy="1574800"/>
            <a:chOff x="1447722" y="1184171"/>
            <a:chExt cx="2016125" cy="1574800"/>
          </a:xfrm>
        </p:grpSpPr>
        <p:pic>
          <p:nvPicPr>
            <p:cNvPr id="21" name="object 21"/>
            <p:cNvPicPr/>
            <p:nvPr/>
          </p:nvPicPr>
          <p:blipFill>
            <a:blip r:embed="rId3" cstate="print"/>
            <a:stretch>
              <a:fillRect/>
            </a:stretch>
          </p:blipFill>
          <p:spPr>
            <a:xfrm>
              <a:off x="1872381" y="2639953"/>
              <a:ext cx="111365" cy="118516"/>
            </a:xfrm>
            <a:prstGeom prst="rect">
              <a:avLst/>
            </a:prstGeom>
          </p:spPr>
        </p:pic>
        <p:sp>
          <p:nvSpPr>
            <p:cNvPr id="22" name="object 22"/>
            <p:cNvSpPr/>
            <p:nvPr/>
          </p:nvSpPr>
          <p:spPr>
            <a:xfrm>
              <a:off x="1453422" y="1184171"/>
              <a:ext cx="2004060" cy="1468120"/>
            </a:xfrm>
            <a:custGeom>
              <a:avLst/>
              <a:gdLst/>
              <a:ahLst/>
              <a:cxnLst/>
              <a:rect l="l" t="t" r="r" b="b"/>
              <a:pathLst>
                <a:path w="2004060" h="1468120">
                  <a:moveTo>
                    <a:pt x="1970189" y="165134"/>
                  </a:moveTo>
                  <a:lnTo>
                    <a:pt x="1970189" y="972457"/>
                  </a:lnTo>
                </a:path>
                <a:path w="2004060" h="1468120">
                  <a:moveTo>
                    <a:pt x="1942123" y="941877"/>
                  </a:moveTo>
                  <a:lnTo>
                    <a:pt x="1970189" y="972457"/>
                  </a:lnTo>
                  <a:lnTo>
                    <a:pt x="2003867" y="941877"/>
                  </a:lnTo>
                </a:path>
                <a:path w="2004060" h="1468120">
                  <a:moveTo>
                    <a:pt x="392915" y="1437255"/>
                  </a:moveTo>
                  <a:lnTo>
                    <a:pt x="0" y="1437255"/>
                  </a:lnTo>
                </a:path>
                <a:path w="2004060" h="1468120">
                  <a:moveTo>
                    <a:pt x="28065" y="1400559"/>
                  </a:moveTo>
                  <a:lnTo>
                    <a:pt x="0" y="1437255"/>
                  </a:lnTo>
                  <a:lnTo>
                    <a:pt x="28065" y="1467836"/>
                  </a:lnTo>
                </a:path>
                <a:path w="2004060" h="1468120">
                  <a:moveTo>
                    <a:pt x="594985" y="0"/>
                  </a:moveTo>
                  <a:lnTo>
                    <a:pt x="594985" y="507635"/>
                  </a:lnTo>
                </a:path>
                <a:path w="2004060" h="1468120">
                  <a:moveTo>
                    <a:pt x="561307" y="477054"/>
                  </a:moveTo>
                  <a:lnTo>
                    <a:pt x="594985" y="507635"/>
                  </a:lnTo>
                  <a:lnTo>
                    <a:pt x="623051" y="477054"/>
                  </a:lnTo>
                </a:path>
              </a:pathLst>
            </a:custGeom>
            <a:ln w="11729">
              <a:solidFill>
                <a:srgbClr val="FF0000"/>
              </a:solidFill>
            </a:ln>
          </p:spPr>
          <p:txBody>
            <a:bodyPr wrap="square" lIns="0" tIns="0" rIns="0" bIns="0" rtlCol="0"/>
            <a:lstStyle/>
            <a:p>
              <a:endParaRPr/>
            </a:p>
          </p:txBody>
        </p:sp>
      </p:grpSp>
      <p:sp>
        <p:nvSpPr>
          <p:cNvPr id="23" name="object 23"/>
          <p:cNvSpPr txBox="1"/>
          <p:nvPr/>
        </p:nvSpPr>
        <p:spPr>
          <a:xfrm>
            <a:off x="384730" y="1892272"/>
            <a:ext cx="354965" cy="377825"/>
          </a:xfrm>
          <a:prstGeom prst="rect">
            <a:avLst/>
          </a:prstGeom>
        </p:spPr>
        <p:txBody>
          <a:bodyPr vert="horz" wrap="square" lIns="0" tIns="13970" rIns="0" bIns="0" rtlCol="0">
            <a:spAutoFit/>
          </a:bodyPr>
          <a:lstStyle/>
          <a:p>
            <a:pPr marL="12700">
              <a:lnSpc>
                <a:spcPct val="100000"/>
              </a:lnSpc>
              <a:spcBef>
                <a:spcPts val="110"/>
              </a:spcBef>
            </a:pPr>
            <a:r>
              <a:rPr sz="2300" spc="-90" dirty="0">
                <a:latin typeface="Microsoft Sans Serif"/>
                <a:cs typeface="Microsoft Sans Serif"/>
              </a:rPr>
              <a:t>E1</a:t>
            </a:r>
            <a:endParaRPr sz="2300">
              <a:latin typeface="Microsoft Sans Serif"/>
              <a:cs typeface="Microsoft Sans Serif"/>
            </a:endParaRPr>
          </a:p>
        </p:txBody>
      </p:sp>
      <p:sp>
        <p:nvSpPr>
          <p:cNvPr id="24" name="object 24"/>
          <p:cNvSpPr txBox="1"/>
          <p:nvPr/>
        </p:nvSpPr>
        <p:spPr>
          <a:xfrm>
            <a:off x="82576" y="1401033"/>
            <a:ext cx="930275" cy="387985"/>
          </a:xfrm>
          <a:prstGeom prst="rect">
            <a:avLst/>
          </a:prstGeom>
        </p:spPr>
        <p:txBody>
          <a:bodyPr vert="horz" wrap="square" lIns="0" tIns="15875" rIns="0" bIns="0" rtlCol="0">
            <a:spAutoFit/>
          </a:bodyPr>
          <a:lstStyle/>
          <a:p>
            <a:pPr marL="38100">
              <a:lnSpc>
                <a:spcPct val="100000"/>
              </a:lnSpc>
              <a:spcBef>
                <a:spcPts val="125"/>
              </a:spcBef>
            </a:pPr>
            <a:r>
              <a:rPr sz="3525" baseline="-13002" dirty="0">
                <a:latin typeface="Microsoft Sans Serif"/>
                <a:cs typeface="Microsoft Sans Serif"/>
              </a:rPr>
              <a:t>+</a:t>
            </a:r>
            <a:r>
              <a:rPr sz="3525" spc="330" baseline="-13002" dirty="0">
                <a:latin typeface="Microsoft Sans Serif"/>
                <a:cs typeface="Microsoft Sans Serif"/>
              </a:rPr>
              <a:t> </a:t>
            </a:r>
            <a:r>
              <a:rPr sz="2350" spc="-80" dirty="0">
                <a:latin typeface="Microsoft Sans Serif"/>
                <a:cs typeface="Microsoft Sans Serif"/>
              </a:rPr>
              <a:t>20</a:t>
            </a:r>
            <a:r>
              <a:rPr sz="2350" spc="-75" dirty="0">
                <a:latin typeface="Microsoft Sans Serif"/>
                <a:cs typeface="Microsoft Sans Serif"/>
              </a:rPr>
              <a:t> </a:t>
            </a:r>
            <a:r>
              <a:rPr sz="2350" spc="-50" dirty="0">
                <a:latin typeface="Microsoft Sans Serif"/>
                <a:cs typeface="Microsoft Sans Serif"/>
              </a:rPr>
              <a:t>V</a:t>
            </a:r>
            <a:endParaRPr sz="2350">
              <a:latin typeface="Microsoft Sans Serif"/>
              <a:cs typeface="Microsoft Sans Serif"/>
            </a:endParaRPr>
          </a:p>
        </p:txBody>
      </p:sp>
      <p:sp>
        <p:nvSpPr>
          <p:cNvPr id="25" name="object 25"/>
          <p:cNvSpPr txBox="1"/>
          <p:nvPr/>
        </p:nvSpPr>
        <p:spPr>
          <a:xfrm>
            <a:off x="3259657" y="2048685"/>
            <a:ext cx="133350" cy="387985"/>
          </a:xfrm>
          <a:prstGeom prst="rect">
            <a:avLst/>
          </a:prstGeom>
        </p:spPr>
        <p:txBody>
          <a:bodyPr vert="horz" wrap="square" lIns="0" tIns="15875" rIns="0" bIns="0" rtlCol="0">
            <a:spAutoFit/>
          </a:bodyPr>
          <a:lstStyle/>
          <a:p>
            <a:pPr marL="12700">
              <a:lnSpc>
                <a:spcPct val="100000"/>
              </a:lnSpc>
              <a:spcBef>
                <a:spcPts val="125"/>
              </a:spcBef>
            </a:pPr>
            <a:r>
              <a:rPr sz="2350" b="1" spc="-50" dirty="0">
                <a:solidFill>
                  <a:srgbClr val="FF0000"/>
                </a:solidFill>
                <a:latin typeface="Times New Roman"/>
                <a:cs typeface="Times New Roman"/>
              </a:rPr>
              <a:t>I</a:t>
            </a:r>
            <a:endParaRPr sz="2350">
              <a:latin typeface="Times New Roman"/>
              <a:cs typeface="Times New Roman"/>
            </a:endParaRPr>
          </a:p>
        </p:txBody>
      </p:sp>
      <p:sp>
        <p:nvSpPr>
          <p:cNvPr id="26" name="object 26"/>
          <p:cNvSpPr txBox="1"/>
          <p:nvPr/>
        </p:nvSpPr>
        <p:spPr>
          <a:xfrm>
            <a:off x="3367503" y="2197560"/>
            <a:ext cx="115570" cy="260985"/>
          </a:xfrm>
          <a:prstGeom prst="rect">
            <a:avLst/>
          </a:prstGeom>
        </p:spPr>
        <p:txBody>
          <a:bodyPr vert="horz" wrap="square" lIns="0" tIns="12065" rIns="0" bIns="0" rtlCol="0">
            <a:spAutoFit/>
          </a:bodyPr>
          <a:lstStyle/>
          <a:p>
            <a:pPr marL="12700">
              <a:lnSpc>
                <a:spcPct val="100000"/>
              </a:lnSpc>
              <a:spcBef>
                <a:spcPts val="95"/>
              </a:spcBef>
            </a:pPr>
            <a:r>
              <a:rPr sz="1550" b="1" spc="-50" dirty="0">
                <a:solidFill>
                  <a:srgbClr val="FF0000"/>
                </a:solidFill>
                <a:latin typeface="Times New Roman"/>
                <a:cs typeface="Times New Roman"/>
              </a:rPr>
              <a:t>1</a:t>
            </a:r>
            <a:endParaRPr sz="1550">
              <a:latin typeface="Times New Roman"/>
              <a:cs typeface="Times New Roman"/>
            </a:endParaRPr>
          </a:p>
        </p:txBody>
      </p:sp>
      <p:sp>
        <p:nvSpPr>
          <p:cNvPr id="27" name="object 27"/>
          <p:cNvSpPr txBox="1"/>
          <p:nvPr/>
        </p:nvSpPr>
        <p:spPr>
          <a:xfrm>
            <a:off x="1537088" y="2234076"/>
            <a:ext cx="274320" cy="387985"/>
          </a:xfrm>
          <a:prstGeom prst="rect">
            <a:avLst/>
          </a:prstGeom>
        </p:spPr>
        <p:txBody>
          <a:bodyPr vert="horz" wrap="square" lIns="0" tIns="15875" rIns="0" bIns="0" rtlCol="0">
            <a:spAutoFit/>
          </a:bodyPr>
          <a:lstStyle/>
          <a:p>
            <a:pPr marL="38100">
              <a:lnSpc>
                <a:spcPct val="100000"/>
              </a:lnSpc>
              <a:spcBef>
                <a:spcPts val="125"/>
              </a:spcBef>
            </a:pPr>
            <a:r>
              <a:rPr sz="2350" b="1" spc="-25" dirty="0">
                <a:solidFill>
                  <a:srgbClr val="FF0000"/>
                </a:solidFill>
                <a:latin typeface="Times New Roman"/>
                <a:cs typeface="Times New Roman"/>
              </a:rPr>
              <a:t>I</a:t>
            </a:r>
            <a:r>
              <a:rPr sz="2325" b="1" spc="-37" baseline="-12544" dirty="0">
                <a:solidFill>
                  <a:srgbClr val="FF0000"/>
                </a:solidFill>
                <a:latin typeface="Times New Roman"/>
                <a:cs typeface="Times New Roman"/>
              </a:rPr>
              <a:t>2</a:t>
            </a:r>
            <a:endParaRPr sz="2325" baseline="-12544">
              <a:latin typeface="Times New Roman"/>
              <a:cs typeface="Times New Roman"/>
            </a:endParaRPr>
          </a:p>
        </p:txBody>
      </p:sp>
      <p:sp>
        <p:nvSpPr>
          <p:cNvPr id="28" name="object 28"/>
          <p:cNvSpPr txBox="1"/>
          <p:nvPr/>
        </p:nvSpPr>
        <p:spPr>
          <a:xfrm>
            <a:off x="1225928" y="932941"/>
            <a:ext cx="225425" cy="319405"/>
          </a:xfrm>
          <a:prstGeom prst="rect">
            <a:avLst/>
          </a:prstGeom>
        </p:spPr>
        <p:txBody>
          <a:bodyPr vert="horz" wrap="square" lIns="0" tIns="15875" rIns="0" bIns="0" rtlCol="0">
            <a:spAutoFit/>
          </a:bodyPr>
          <a:lstStyle/>
          <a:p>
            <a:pPr marL="12700">
              <a:lnSpc>
                <a:spcPct val="100000"/>
              </a:lnSpc>
              <a:spcBef>
                <a:spcPts val="125"/>
              </a:spcBef>
            </a:pPr>
            <a:r>
              <a:rPr sz="1900" spc="-45" dirty="0">
                <a:latin typeface="Microsoft Sans Serif"/>
                <a:cs typeface="Microsoft Sans Serif"/>
              </a:rPr>
              <a:t>Si</a:t>
            </a:r>
            <a:endParaRPr sz="1900">
              <a:latin typeface="Microsoft Sans Serif"/>
              <a:cs typeface="Microsoft Sans Serif"/>
            </a:endParaRPr>
          </a:p>
        </p:txBody>
      </p:sp>
      <p:sp>
        <p:nvSpPr>
          <p:cNvPr id="29" name="object 29"/>
          <p:cNvSpPr txBox="1"/>
          <p:nvPr/>
        </p:nvSpPr>
        <p:spPr>
          <a:xfrm>
            <a:off x="1442564" y="1106740"/>
            <a:ext cx="1062355" cy="1000125"/>
          </a:xfrm>
          <a:prstGeom prst="rect">
            <a:avLst/>
          </a:prstGeom>
        </p:spPr>
        <p:txBody>
          <a:bodyPr vert="horz" wrap="square" lIns="0" tIns="191770" rIns="0" bIns="0" rtlCol="0">
            <a:spAutoFit/>
          </a:bodyPr>
          <a:lstStyle/>
          <a:p>
            <a:pPr marL="643890">
              <a:lnSpc>
                <a:spcPct val="100000"/>
              </a:lnSpc>
              <a:spcBef>
                <a:spcPts val="1510"/>
              </a:spcBef>
            </a:pPr>
            <a:r>
              <a:rPr sz="3525" b="1" spc="-37" baseline="8274" dirty="0">
                <a:solidFill>
                  <a:srgbClr val="FF0000"/>
                </a:solidFill>
                <a:latin typeface="Times New Roman"/>
                <a:cs typeface="Times New Roman"/>
              </a:rPr>
              <a:t>I</a:t>
            </a:r>
            <a:r>
              <a:rPr sz="1550" b="1" spc="-25" dirty="0">
                <a:solidFill>
                  <a:srgbClr val="FF0000"/>
                </a:solidFill>
                <a:latin typeface="Times New Roman"/>
                <a:cs typeface="Times New Roman"/>
              </a:rPr>
              <a:t>D2</a:t>
            </a:r>
            <a:endParaRPr sz="1550">
              <a:latin typeface="Times New Roman"/>
              <a:cs typeface="Times New Roman"/>
            </a:endParaRPr>
          </a:p>
          <a:p>
            <a:pPr marL="38100">
              <a:lnSpc>
                <a:spcPct val="100000"/>
              </a:lnSpc>
              <a:spcBef>
                <a:spcPts val="1160"/>
              </a:spcBef>
              <a:tabLst>
                <a:tab pos="723900" algn="l"/>
              </a:tabLst>
            </a:pPr>
            <a:r>
              <a:rPr sz="1900" spc="-25" dirty="0">
                <a:latin typeface="Microsoft Sans Serif"/>
                <a:cs typeface="Microsoft Sans Serif"/>
              </a:rPr>
              <a:t>Si</a:t>
            </a:r>
            <a:r>
              <a:rPr sz="1900" dirty="0">
                <a:latin typeface="Microsoft Sans Serif"/>
                <a:cs typeface="Microsoft Sans Serif"/>
              </a:rPr>
              <a:t>	</a:t>
            </a:r>
            <a:r>
              <a:rPr sz="1900" spc="-25" dirty="0">
                <a:latin typeface="Microsoft Sans Serif"/>
                <a:cs typeface="Microsoft Sans Serif"/>
              </a:rPr>
              <a:t>D2</a:t>
            </a:r>
            <a:endParaRPr sz="1900">
              <a:latin typeface="Microsoft Sans Serif"/>
              <a:cs typeface="Microsoft Sans Serif"/>
            </a:endParaRPr>
          </a:p>
        </p:txBody>
      </p:sp>
      <p:sp>
        <p:nvSpPr>
          <p:cNvPr id="30" name="object 30"/>
          <p:cNvSpPr txBox="1"/>
          <p:nvPr/>
        </p:nvSpPr>
        <p:spPr>
          <a:xfrm>
            <a:off x="1809987" y="2702156"/>
            <a:ext cx="220345" cy="377825"/>
          </a:xfrm>
          <a:prstGeom prst="rect">
            <a:avLst/>
          </a:prstGeom>
        </p:spPr>
        <p:txBody>
          <a:bodyPr vert="horz" wrap="square" lIns="0" tIns="13970" rIns="0" bIns="0" rtlCol="0">
            <a:spAutoFit/>
          </a:bodyPr>
          <a:lstStyle/>
          <a:p>
            <a:pPr marL="12700">
              <a:lnSpc>
                <a:spcPct val="100000"/>
              </a:lnSpc>
              <a:spcBef>
                <a:spcPts val="110"/>
              </a:spcBef>
            </a:pPr>
            <a:r>
              <a:rPr sz="2300" b="1" spc="-85" dirty="0">
                <a:latin typeface="Arial"/>
                <a:cs typeface="Arial"/>
              </a:rPr>
              <a:t>A</a:t>
            </a:r>
            <a:endParaRPr sz="2300">
              <a:latin typeface="Arial"/>
              <a:cs typeface="Arial"/>
            </a:endParaRPr>
          </a:p>
        </p:txBody>
      </p:sp>
      <p:sp>
        <p:nvSpPr>
          <p:cNvPr id="31" name="object 31"/>
          <p:cNvSpPr txBox="1"/>
          <p:nvPr/>
        </p:nvSpPr>
        <p:spPr>
          <a:xfrm>
            <a:off x="2037279" y="2727844"/>
            <a:ext cx="413384" cy="334010"/>
          </a:xfrm>
          <a:prstGeom prst="rect">
            <a:avLst/>
          </a:prstGeom>
        </p:spPr>
        <p:txBody>
          <a:bodyPr vert="horz" wrap="square" lIns="0" tIns="56515" rIns="0" bIns="0" rtlCol="0">
            <a:spAutoFit/>
          </a:bodyPr>
          <a:lstStyle/>
          <a:p>
            <a:pPr marL="16510" marR="5080" indent="-4445">
              <a:lnSpc>
                <a:spcPct val="75400"/>
              </a:lnSpc>
              <a:spcBef>
                <a:spcPts val="445"/>
              </a:spcBef>
            </a:pPr>
            <a:r>
              <a:rPr sz="1150" b="1" spc="-195" dirty="0">
                <a:latin typeface="Arial"/>
                <a:cs typeface="Arial"/>
              </a:rPr>
              <a:t>Düğüm</a:t>
            </a:r>
            <a:r>
              <a:rPr sz="1150" b="1" spc="500" dirty="0">
                <a:latin typeface="Arial"/>
                <a:cs typeface="Arial"/>
              </a:rPr>
              <a:t> </a:t>
            </a:r>
            <a:r>
              <a:rPr sz="1150" b="1" spc="-155" dirty="0">
                <a:latin typeface="Arial"/>
                <a:cs typeface="Arial"/>
              </a:rPr>
              <a:t>noktası</a:t>
            </a:r>
            <a:endParaRPr sz="1150">
              <a:latin typeface="Arial"/>
              <a:cs typeface="Arial"/>
            </a:endParaRPr>
          </a:p>
        </p:txBody>
      </p:sp>
      <p:sp>
        <p:nvSpPr>
          <p:cNvPr id="32" name="object 32"/>
          <p:cNvSpPr txBox="1"/>
          <p:nvPr/>
        </p:nvSpPr>
        <p:spPr>
          <a:xfrm>
            <a:off x="4003294" y="637158"/>
            <a:ext cx="4930775" cy="1855470"/>
          </a:xfrm>
          <a:prstGeom prst="rect">
            <a:avLst/>
          </a:prstGeom>
        </p:spPr>
        <p:txBody>
          <a:bodyPr vert="horz" wrap="square" lIns="0" tIns="13335" rIns="0" bIns="0" rtlCol="0">
            <a:spAutoFit/>
          </a:bodyPr>
          <a:lstStyle/>
          <a:p>
            <a:pPr marL="12700" marR="5080">
              <a:lnSpc>
                <a:spcPct val="100000"/>
              </a:lnSpc>
              <a:spcBef>
                <a:spcPts val="105"/>
              </a:spcBef>
            </a:pPr>
            <a:r>
              <a:rPr sz="2000" dirty="0">
                <a:latin typeface="Calibri"/>
                <a:cs typeface="Calibri"/>
              </a:rPr>
              <a:t>Çözüm:</a:t>
            </a:r>
            <a:r>
              <a:rPr sz="2000" spc="-75" dirty="0">
                <a:latin typeface="Calibri"/>
                <a:cs typeface="Calibri"/>
              </a:rPr>
              <a:t> </a:t>
            </a:r>
            <a:r>
              <a:rPr sz="2000" dirty="0">
                <a:latin typeface="Calibri"/>
                <a:cs typeface="Calibri"/>
              </a:rPr>
              <a:t>Akım</a:t>
            </a:r>
            <a:r>
              <a:rPr sz="2000" spc="-60" dirty="0">
                <a:latin typeface="Calibri"/>
                <a:cs typeface="Calibri"/>
              </a:rPr>
              <a:t> </a:t>
            </a:r>
            <a:r>
              <a:rPr sz="2000" dirty="0">
                <a:latin typeface="Calibri"/>
                <a:cs typeface="Calibri"/>
              </a:rPr>
              <a:t>yönüne</a:t>
            </a:r>
            <a:r>
              <a:rPr sz="2000" spc="-80" dirty="0">
                <a:latin typeface="Calibri"/>
                <a:cs typeface="Calibri"/>
              </a:rPr>
              <a:t> </a:t>
            </a:r>
            <a:r>
              <a:rPr sz="2000" dirty="0">
                <a:latin typeface="Calibri"/>
                <a:cs typeface="Calibri"/>
              </a:rPr>
              <a:t>bakıldığında</a:t>
            </a:r>
            <a:r>
              <a:rPr sz="2000" spc="-65" dirty="0">
                <a:latin typeface="Calibri"/>
                <a:cs typeface="Calibri"/>
              </a:rPr>
              <a:t> </a:t>
            </a:r>
            <a:r>
              <a:rPr sz="2000" dirty="0">
                <a:latin typeface="Calibri"/>
                <a:cs typeface="Calibri"/>
              </a:rPr>
              <a:t>gerilime</a:t>
            </a:r>
            <a:r>
              <a:rPr sz="2000" spc="-50" dirty="0">
                <a:latin typeface="Calibri"/>
                <a:cs typeface="Calibri"/>
              </a:rPr>
              <a:t> </a:t>
            </a:r>
            <a:r>
              <a:rPr sz="2000" spc="-20" dirty="0">
                <a:latin typeface="Calibri"/>
                <a:cs typeface="Calibri"/>
              </a:rPr>
              <a:t>göre </a:t>
            </a:r>
            <a:r>
              <a:rPr sz="2000" dirty="0">
                <a:latin typeface="Calibri"/>
                <a:cs typeface="Calibri"/>
              </a:rPr>
              <a:t>her</a:t>
            </a:r>
            <a:r>
              <a:rPr sz="2000" spc="-50" dirty="0">
                <a:latin typeface="Calibri"/>
                <a:cs typeface="Calibri"/>
              </a:rPr>
              <a:t> </a:t>
            </a:r>
            <a:r>
              <a:rPr sz="2000" dirty="0">
                <a:latin typeface="Calibri"/>
                <a:cs typeface="Calibri"/>
              </a:rPr>
              <a:t>iki</a:t>
            </a:r>
            <a:r>
              <a:rPr sz="2000" spc="-50" dirty="0">
                <a:latin typeface="Calibri"/>
                <a:cs typeface="Calibri"/>
              </a:rPr>
              <a:t> </a:t>
            </a:r>
            <a:r>
              <a:rPr sz="2000" dirty="0">
                <a:latin typeface="Calibri"/>
                <a:cs typeface="Calibri"/>
              </a:rPr>
              <a:t>diyotta</a:t>
            </a:r>
            <a:r>
              <a:rPr sz="2000" spc="-55" dirty="0">
                <a:latin typeface="Calibri"/>
                <a:cs typeface="Calibri"/>
              </a:rPr>
              <a:t> </a:t>
            </a:r>
            <a:r>
              <a:rPr sz="2000" spc="-20" dirty="0">
                <a:latin typeface="Calibri"/>
                <a:cs typeface="Calibri"/>
              </a:rPr>
              <a:t>iletimdedir.</a:t>
            </a:r>
            <a:r>
              <a:rPr sz="2000" spc="-25" dirty="0">
                <a:latin typeface="Calibri"/>
                <a:cs typeface="Calibri"/>
              </a:rPr>
              <a:t> </a:t>
            </a:r>
            <a:r>
              <a:rPr sz="2000" dirty="0">
                <a:latin typeface="Calibri"/>
                <a:cs typeface="Calibri"/>
              </a:rPr>
              <a:t>Önce</a:t>
            </a:r>
            <a:r>
              <a:rPr sz="2000" spc="-55" dirty="0">
                <a:latin typeface="Calibri"/>
                <a:cs typeface="Calibri"/>
              </a:rPr>
              <a:t> </a:t>
            </a:r>
            <a:r>
              <a:rPr sz="2000" dirty="0">
                <a:latin typeface="Calibri"/>
                <a:cs typeface="Calibri"/>
              </a:rPr>
              <a:t>eşdeğer</a:t>
            </a:r>
            <a:r>
              <a:rPr sz="2000" spc="-65" dirty="0">
                <a:latin typeface="Calibri"/>
                <a:cs typeface="Calibri"/>
              </a:rPr>
              <a:t> </a:t>
            </a:r>
            <a:r>
              <a:rPr sz="2000" spc="-10" dirty="0">
                <a:latin typeface="Calibri"/>
                <a:cs typeface="Calibri"/>
              </a:rPr>
              <a:t>devre </a:t>
            </a:r>
            <a:r>
              <a:rPr sz="2000" spc="-25" dirty="0">
                <a:latin typeface="Calibri"/>
                <a:cs typeface="Calibri"/>
              </a:rPr>
              <a:t>çizilir.</a:t>
            </a:r>
            <a:r>
              <a:rPr sz="2000" spc="-50" dirty="0">
                <a:latin typeface="Calibri"/>
                <a:cs typeface="Calibri"/>
              </a:rPr>
              <a:t> </a:t>
            </a:r>
            <a:r>
              <a:rPr sz="2000" dirty="0">
                <a:latin typeface="Calibri"/>
                <a:cs typeface="Calibri"/>
              </a:rPr>
              <a:t>Sonra</a:t>
            </a:r>
            <a:r>
              <a:rPr sz="2000" spc="-65" dirty="0">
                <a:latin typeface="Calibri"/>
                <a:cs typeface="Calibri"/>
              </a:rPr>
              <a:t> </a:t>
            </a:r>
            <a:r>
              <a:rPr sz="2000" dirty="0">
                <a:latin typeface="Calibri"/>
                <a:cs typeface="Calibri"/>
              </a:rPr>
              <a:t>DC</a:t>
            </a:r>
            <a:r>
              <a:rPr sz="2000" spc="-75" dirty="0">
                <a:latin typeface="Calibri"/>
                <a:cs typeface="Calibri"/>
              </a:rPr>
              <a:t> </a:t>
            </a:r>
            <a:r>
              <a:rPr sz="2000" spc="-10" dirty="0">
                <a:latin typeface="Calibri"/>
                <a:cs typeface="Calibri"/>
              </a:rPr>
              <a:t>seri-</a:t>
            </a:r>
            <a:r>
              <a:rPr sz="2000" dirty="0">
                <a:latin typeface="Calibri"/>
                <a:cs typeface="Calibri"/>
              </a:rPr>
              <a:t>paralel</a:t>
            </a:r>
            <a:r>
              <a:rPr sz="2000" spc="-30" dirty="0">
                <a:latin typeface="Calibri"/>
                <a:cs typeface="Calibri"/>
              </a:rPr>
              <a:t> </a:t>
            </a:r>
            <a:r>
              <a:rPr sz="2000" spc="-10" dirty="0">
                <a:latin typeface="Calibri"/>
                <a:cs typeface="Calibri"/>
              </a:rPr>
              <a:t>devrelere</a:t>
            </a:r>
            <a:endParaRPr sz="2000">
              <a:latin typeface="Calibri"/>
              <a:cs typeface="Calibri"/>
            </a:endParaRPr>
          </a:p>
          <a:p>
            <a:pPr marL="12700" marR="155575">
              <a:lnSpc>
                <a:spcPct val="100000"/>
              </a:lnSpc>
            </a:pPr>
            <a:r>
              <a:rPr sz="2000" spc="-10" dirty="0">
                <a:latin typeface="Calibri"/>
                <a:cs typeface="Calibri"/>
              </a:rPr>
              <a:t>uygulanan</a:t>
            </a:r>
            <a:r>
              <a:rPr sz="2000" spc="-95" dirty="0">
                <a:latin typeface="Calibri"/>
                <a:cs typeface="Calibri"/>
              </a:rPr>
              <a:t> </a:t>
            </a:r>
            <a:r>
              <a:rPr sz="2000" dirty="0">
                <a:latin typeface="Calibri"/>
                <a:cs typeface="Calibri"/>
              </a:rPr>
              <a:t>tekniklerle</a:t>
            </a:r>
            <a:r>
              <a:rPr sz="2000" spc="-20" dirty="0">
                <a:latin typeface="Calibri"/>
                <a:cs typeface="Calibri"/>
              </a:rPr>
              <a:t> </a:t>
            </a:r>
            <a:r>
              <a:rPr sz="2000" dirty="0">
                <a:latin typeface="Calibri"/>
                <a:cs typeface="Calibri"/>
              </a:rPr>
              <a:t>çözüm</a:t>
            </a:r>
            <a:r>
              <a:rPr sz="2000" spc="-75" dirty="0">
                <a:latin typeface="Calibri"/>
                <a:cs typeface="Calibri"/>
              </a:rPr>
              <a:t> </a:t>
            </a:r>
            <a:r>
              <a:rPr sz="2000" dirty="0">
                <a:latin typeface="Calibri"/>
                <a:cs typeface="Calibri"/>
              </a:rPr>
              <a:t>elde</a:t>
            </a:r>
            <a:r>
              <a:rPr sz="2000" spc="-55" dirty="0">
                <a:latin typeface="Calibri"/>
                <a:cs typeface="Calibri"/>
              </a:rPr>
              <a:t> </a:t>
            </a:r>
            <a:r>
              <a:rPr sz="2000" spc="-25" dirty="0">
                <a:latin typeface="Calibri"/>
                <a:cs typeface="Calibri"/>
              </a:rPr>
              <a:t>edilir.</a:t>
            </a:r>
            <a:r>
              <a:rPr sz="2000" spc="-45" dirty="0">
                <a:latin typeface="Calibri"/>
                <a:cs typeface="Calibri"/>
              </a:rPr>
              <a:t> </a:t>
            </a:r>
            <a:r>
              <a:rPr sz="2000" spc="-10" dirty="0">
                <a:latin typeface="Calibri"/>
                <a:cs typeface="Calibri"/>
              </a:rPr>
              <a:t>Sonuç olarakta</a:t>
            </a:r>
            <a:r>
              <a:rPr sz="2000" spc="-50" dirty="0">
                <a:latin typeface="Calibri"/>
                <a:cs typeface="Calibri"/>
              </a:rPr>
              <a:t> </a:t>
            </a:r>
            <a:r>
              <a:rPr sz="2000" dirty="0">
                <a:latin typeface="Calibri"/>
                <a:cs typeface="Calibri"/>
              </a:rPr>
              <a:t>Kirşof’un</a:t>
            </a:r>
            <a:r>
              <a:rPr sz="2000" spc="-45" dirty="0">
                <a:latin typeface="Calibri"/>
                <a:cs typeface="Calibri"/>
              </a:rPr>
              <a:t> </a:t>
            </a:r>
            <a:r>
              <a:rPr sz="2000" dirty="0">
                <a:latin typeface="Calibri"/>
                <a:cs typeface="Calibri"/>
              </a:rPr>
              <a:t>gerilim</a:t>
            </a:r>
            <a:r>
              <a:rPr sz="2000" spc="-45" dirty="0">
                <a:latin typeface="Calibri"/>
                <a:cs typeface="Calibri"/>
              </a:rPr>
              <a:t> </a:t>
            </a:r>
            <a:r>
              <a:rPr sz="2000" dirty="0">
                <a:latin typeface="Calibri"/>
                <a:cs typeface="Calibri"/>
              </a:rPr>
              <a:t>prensibi</a:t>
            </a:r>
            <a:r>
              <a:rPr sz="2000" spc="-40" dirty="0">
                <a:latin typeface="Calibri"/>
                <a:cs typeface="Calibri"/>
              </a:rPr>
              <a:t> </a:t>
            </a:r>
            <a:r>
              <a:rPr sz="2000" spc="-10" dirty="0">
                <a:latin typeface="Calibri"/>
                <a:cs typeface="Calibri"/>
              </a:rPr>
              <a:t>denklemi yazılabilir.</a:t>
            </a:r>
            <a:endParaRPr sz="2000">
              <a:latin typeface="Calibri"/>
              <a:cs typeface="Calibri"/>
            </a:endParaRPr>
          </a:p>
        </p:txBody>
      </p:sp>
      <p:sp>
        <p:nvSpPr>
          <p:cNvPr id="33" name="object 33"/>
          <p:cNvSpPr/>
          <p:nvPr/>
        </p:nvSpPr>
        <p:spPr>
          <a:xfrm>
            <a:off x="27701" y="3812006"/>
            <a:ext cx="3502660" cy="1749425"/>
          </a:xfrm>
          <a:custGeom>
            <a:avLst/>
            <a:gdLst/>
            <a:ahLst/>
            <a:cxnLst/>
            <a:rect l="l" t="t" r="r" b="b"/>
            <a:pathLst>
              <a:path w="3502660" h="1749425">
                <a:moveTo>
                  <a:pt x="701634" y="0"/>
                </a:moveTo>
                <a:lnTo>
                  <a:pt x="297492" y="0"/>
                </a:lnTo>
                <a:lnTo>
                  <a:pt x="297492" y="654421"/>
                </a:lnTo>
              </a:path>
              <a:path w="3502660" h="1749425">
                <a:moveTo>
                  <a:pt x="2301360" y="0"/>
                </a:moveTo>
                <a:lnTo>
                  <a:pt x="1902832" y="0"/>
                </a:lnTo>
              </a:path>
              <a:path w="3502660" h="1749425">
                <a:moveTo>
                  <a:pt x="1021579" y="0"/>
                </a:moveTo>
                <a:lnTo>
                  <a:pt x="1902832" y="0"/>
                </a:lnTo>
                <a:lnTo>
                  <a:pt x="1902832" y="654421"/>
                </a:lnTo>
              </a:path>
              <a:path w="3502660" h="1749425">
                <a:moveTo>
                  <a:pt x="297492" y="1308842"/>
                </a:moveTo>
                <a:lnTo>
                  <a:pt x="297492" y="1749176"/>
                </a:lnTo>
                <a:lnTo>
                  <a:pt x="499563" y="1749176"/>
                </a:lnTo>
              </a:path>
              <a:path w="3502660" h="1749425">
                <a:moveTo>
                  <a:pt x="1902832" y="1308842"/>
                </a:moveTo>
                <a:lnTo>
                  <a:pt x="1902832" y="1749176"/>
                </a:lnTo>
                <a:lnTo>
                  <a:pt x="3502558" y="1749176"/>
                </a:lnTo>
                <a:lnTo>
                  <a:pt x="3502558" y="0"/>
                </a:lnTo>
                <a:lnTo>
                  <a:pt x="3300487" y="0"/>
                </a:lnTo>
              </a:path>
              <a:path w="3502660" h="1749425">
                <a:moveTo>
                  <a:pt x="1902832" y="1749176"/>
                </a:moveTo>
                <a:lnTo>
                  <a:pt x="1498690" y="1749176"/>
                </a:lnTo>
              </a:path>
              <a:path w="3502660" h="1749425">
                <a:moveTo>
                  <a:pt x="600598" y="874600"/>
                </a:moveTo>
                <a:lnTo>
                  <a:pt x="0" y="874600"/>
                </a:lnTo>
              </a:path>
              <a:path w="3502660" h="1749425">
                <a:moveTo>
                  <a:pt x="398528" y="984689"/>
                </a:moveTo>
                <a:lnTo>
                  <a:pt x="196457" y="984689"/>
                </a:lnTo>
              </a:path>
              <a:path w="3502660" h="1749425">
                <a:moveTo>
                  <a:pt x="297492" y="984689"/>
                </a:moveTo>
                <a:lnTo>
                  <a:pt x="297492" y="1094779"/>
                </a:lnTo>
              </a:path>
              <a:path w="3502660" h="1749425">
                <a:moveTo>
                  <a:pt x="297492" y="654421"/>
                </a:moveTo>
                <a:lnTo>
                  <a:pt x="297492" y="874600"/>
                </a:lnTo>
              </a:path>
              <a:path w="3502660" h="1749425">
                <a:moveTo>
                  <a:pt x="297492" y="1308842"/>
                </a:moveTo>
                <a:lnTo>
                  <a:pt x="297492" y="1094779"/>
                </a:lnTo>
              </a:path>
              <a:path w="3502660" h="1749425">
                <a:moveTo>
                  <a:pt x="701634" y="0"/>
                </a:moveTo>
                <a:lnTo>
                  <a:pt x="898091" y="0"/>
                </a:lnTo>
              </a:path>
              <a:path w="3502660" h="1749425">
                <a:moveTo>
                  <a:pt x="1302233" y="0"/>
                </a:moveTo>
                <a:lnTo>
                  <a:pt x="1100162" y="0"/>
                </a:lnTo>
              </a:path>
            </a:pathLst>
          </a:custGeom>
          <a:ln w="31284">
            <a:solidFill>
              <a:srgbClr val="000000"/>
            </a:solidFill>
          </a:ln>
        </p:spPr>
        <p:txBody>
          <a:bodyPr wrap="square" lIns="0" tIns="0" rIns="0" bIns="0" rtlCol="0"/>
          <a:lstStyle/>
          <a:p>
            <a:endParaRPr/>
          </a:p>
        </p:txBody>
      </p:sp>
      <p:sp>
        <p:nvSpPr>
          <p:cNvPr id="34" name="object 34"/>
          <p:cNvSpPr txBox="1"/>
          <p:nvPr/>
        </p:nvSpPr>
        <p:spPr>
          <a:xfrm>
            <a:off x="1076096" y="3839100"/>
            <a:ext cx="312420" cy="319405"/>
          </a:xfrm>
          <a:prstGeom prst="rect">
            <a:avLst/>
          </a:prstGeom>
        </p:spPr>
        <p:txBody>
          <a:bodyPr vert="horz" wrap="square" lIns="0" tIns="15875" rIns="0" bIns="0" rtlCol="0">
            <a:spAutoFit/>
          </a:bodyPr>
          <a:lstStyle/>
          <a:p>
            <a:pPr marL="12700">
              <a:lnSpc>
                <a:spcPct val="100000"/>
              </a:lnSpc>
              <a:spcBef>
                <a:spcPts val="125"/>
              </a:spcBef>
            </a:pPr>
            <a:r>
              <a:rPr sz="1900" spc="-70" dirty="0">
                <a:latin typeface="Microsoft Sans Serif"/>
                <a:cs typeface="Microsoft Sans Serif"/>
              </a:rPr>
              <a:t>D1</a:t>
            </a:r>
            <a:endParaRPr sz="1900">
              <a:latin typeface="Microsoft Sans Serif"/>
              <a:cs typeface="Microsoft Sans Serif"/>
            </a:endParaRPr>
          </a:p>
        </p:txBody>
      </p:sp>
      <p:grpSp>
        <p:nvGrpSpPr>
          <p:cNvPr id="35" name="object 35"/>
          <p:cNvGrpSpPr/>
          <p:nvPr/>
        </p:nvGrpSpPr>
        <p:grpSpPr>
          <a:xfrm>
            <a:off x="2312551" y="3709871"/>
            <a:ext cx="1032510" cy="210820"/>
            <a:chOff x="2312551" y="3709871"/>
            <a:chExt cx="1032510" cy="210820"/>
          </a:xfrm>
        </p:grpSpPr>
        <p:sp>
          <p:nvSpPr>
            <p:cNvPr id="36" name="object 36"/>
            <p:cNvSpPr/>
            <p:nvPr/>
          </p:nvSpPr>
          <p:spPr>
            <a:xfrm>
              <a:off x="2531132" y="3726381"/>
              <a:ext cx="594995" cy="177800"/>
            </a:xfrm>
            <a:custGeom>
              <a:avLst/>
              <a:gdLst/>
              <a:ahLst/>
              <a:cxnLst/>
              <a:rect l="l" t="t" r="r" b="b"/>
              <a:pathLst>
                <a:path w="594994" h="177800">
                  <a:moveTo>
                    <a:pt x="594985" y="0"/>
                  </a:moveTo>
                  <a:lnTo>
                    <a:pt x="0" y="0"/>
                  </a:lnTo>
                  <a:lnTo>
                    <a:pt x="0" y="177366"/>
                  </a:lnTo>
                  <a:lnTo>
                    <a:pt x="594985" y="177366"/>
                  </a:lnTo>
                  <a:lnTo>
                    <a:pt x="594985" y="0"/>
                  </a:lnTo>
                  <a:close/>
                </a:path>
              </a:pathLst>
            </a:custGeom>
            <a:solidFill>
              <a:srgbClr val="82B4E0"/>
            </a:solidFill>
          </p:spPr>
          <p:txBody>
            <a:bodyPr wrap="square" lIns="0" tIns="0" rIns="0" bIns="0" rtlCol="0"/>
            <a:lstStyle/>
            <a:p>
              <a:endParaRPr/>
            </a:p>
          </p:txBody>
        </p:sp>
        <p:sp>
          <p:nvSpPr>
            <p:cNvPr id="37" name="object 37"/>
            <p:cNvSpPr/>
            <p:nvPr/>
          </p:nvSpPr>
          <p:spPr>
            <a:xfrm>
              <a:off x="2329061" y="3726381"/>
              <a:ext cx="999490" cy="177800"/>
            </a:xfrm>
            <a:custGeom>
              <a:avLst/>
              <a:gdLst/>
              <a:ahLst/>
              <a:cxnLst/>
              <a:rect l="l" t="t" r="r" b="b"/>
              <a:pathLst>
                <a:path w="999489" h="177800">
                  <a:moveTo>
                    <a:pt x="202070" y="177366"/>
                  </a:moveTo>
                  <a:lnTo>
                    <a:pt x="797056" y="177366"/>
                  </a:lnTo>
                  <a:lnTo>
                    <a:pt x="797056" y="0"/>
                  </a:lnTo>
                  <a:lnTo>
                    <a:pt x="202070" y="0"/>
                  </a:lnTo>
                  <a:lnTo>
                    <a:pt x="202070" y="177366"/>
                  </a:lnTo>
                  <a:close/>
                </a:path>
                <a:path w="999489" h="177800">
                  <a:moveTo>
                    <a:pt x="0" y="85625"/>
                  </a:moveTo>
                  <a:lnTo>
                    <a:pt x="202070" y="85625"/>
                  </a:lnTo>
                </a:path>
                <a:path w="999489" h="177800">
                  <a:moveTo>
                    <a:pt x="999127" y="85625"/>
                  </a:moveTo>
                  <a:lnTo>
                    <a:pt x="797056" y="85625"/>
                  </a:lnTo>
                </a:path>
              </a:pathLst>
            </a:custGeom>
            <a:ln w="31284">
              <a:solidFill>
                <a:srgbClr val="000000"/>
              </a:solidFill>
            </a:ln>
          </p:spPr>
          <p:txBody>
            <a:bodyPr wrap="square" lIns="0" tIns="0" rIns="0" bIns="0" rtlCol="0"/>
            <a:lstStyle/>
            <a:p>
              <a:endParaRPr/>
            </a:p>
          </p:txBody>
        </p:sp>
      </p:grpSp>
      <p:sp>
        <p:nvSpPr>
          <p:cNvPr id="38" name="object 38"/>
          <p:cNvSpPr txBox="1"/>
          <p:nvPr/>
        </p:nvSpPr>
        <p:spPr>
          <a:xfrm>
            <a:off x="2611010" y="3902381"/>
            <a:ext cx="487680" cy="556895"/>
          </a:xfrm>
          <a:prstGeom prst="rect">
            <a:avLst/>
          </a:prstGeom>
        </p:spPr>
        <p:txBody>
          <a:bodyPr vert="horz" wrap="square" lIns="0" tIns="67310" rIns="0" bIns="0" rtlCol="0">
            <a:spAutoFit/>
          </a:bodyPr>
          <a:lstStyle/>
          <a:p>
            <a:pPr marL="132080" marR="5080" indent="-120014">
              <a:lnSpc>
                <a:spcPts val="1870"/>
              </a:lnSpc>
              <a:spcBef>
                <a:spcPts val="530"/>
              </a:spcBef>
            </a:pPr>
            <a:r>
              <a:rPr sz="1900" spc="-85" dirty="0">
                <a:latin typeface="Microsoft Sans Serif"/>
                <a:cs typeface="Microsoft Sans Serif"/>
              </a:rPr>
              <a:t>3.3K </a:t>
            </a:r>
            <a:r>
              <a:rPr sz="1900" spc="-25" dirty="0">
                <a:latin typeface="Microsoft Sans Serif"/>
                <a:cs typeface="Microsoft Sans Serif"/>
              </a:rPr>
              <a:t>R1</a:t>
            </a:r>
            <a:endParaRPr sz="1900">
              <a:latin typeface="Microsoft Sans Serif"/>
              <a:cs typeface="Microsoft Sans Serif"/>
            </a:endParaRPr>
          </a:p>
        </p:txBody>
      </p:sp>
      <p:sp>
        <p:nvSpPr>
          <p:cNvPr id="39" name="object 39"/>
          <p:cNvSpPr/>
          <p:nvPr/>
        </p:nvSpPr>
        <p:spPr>
          <a:xfrm>
            <a:off x="1930533" y="4466428"/>
            <a:ext cx="0" cy="654685"/>
          </a:xfrm>
          <a:custGeom>
            <a:avLst/>
            <a:gdLst/>
            <a:ahLst/>
            <a:cxnLst/>
            <a:rect l="l" t="t" r="r" b="b"/>
            <a:pathLst>
              <a:path h="654685">
                <a:moveTo>
                  <a:pt x="0" y="0"/>
                </a:moveTo>
                <a:lnTo>
                  <a:pt x="0" y="220179"/>
                </a:lnTo>
              </a:path>
              <a:path h="654685">
                <a:moveTo>
                  <a:pt x="0" y="654421"/>
                </a:moveTo>
                <a:lnTo>
                  <a:pt x="0" y="354733"/>
                </a:lnTo>
              </a:path>
            </a:pathLst>
          </a:custGeom>
          <a:ln w="31284">
            <a:solidFill>
              <a:srgbClr val="000000"/>
            </a:solidFill>
          </a:ln>
        </p:spPr>
        <p:txBody>
          <a:bodyPr wrap="square" lIns="0" tIns="0" rIns="0" bIns="0" rtlCol="0"/>
          <a:lstStyle/>
          <a:p>
            <a:endParaRPr/>
          </a:p>
        </p:txBody>
      </p:sp>
      <p:sp>
        <p:nvSpPr>
          <p:cNvPr id="40" name="object 40"/>
          <p:cNvSpPr txBox="1"/>
          <p:nvPr/>
        </p:nvSpPr>
        <p:spPr>
          <a:xfrm>
            <a:off x="2030768" y="4787746"/>
            <a:ext cx="312420" cy="319405"/>
          </a:xfrm>
          <a:prstGeom prst="rect">
            <a:avLst/>
          </a:prstGeom>
        </p:spPr>
        <p:txBody>
          <a:bodyPr vert="horz" wrap="square" lIns="0" tIns="15875" rIns="0" bIns="0" rtlCol="0">
            <a:spAutoFit/>
          </a:bodyPr>
          <a:lstStyle/>
          <a:p>
            <a:pPr marL="12700">
              <a:lnSpc>
                <a:spcPct val="100000"/>
              </a:lnSpc>
              <a:spcBef>
                <a:spcPts val="125"/>
              </a:spcBef>
            </a:pPr>
            <a:r>
              <a:rPr sz="1900" spc="-70" dirty="0">
                <a:latin typeface="Microsoft Sans Serif"/>
                <a:cs typeface="Microsoft Sans Serif"/>
              </a:rPr>
              <a:t>D2</a:t>
            </a:r>
            <a:endParaRPr sz="1900">
              <a:latin typeface="Microsoft Sans Serif"/>
              <a:cs typeface="Microsoft Sans Serif"/>
            </a:endParaRPr>
          </a:p>
        </p:txBody>
      </p:sp>
      <p:grpSp>
        <p:nvGrpSpPr>
          <p:cNvPr id="41" name="object 41"/>
          <p:cNvGrpSpPr/>
          <p:nvPr/>
        </p:nvGrpSpPr>
        <p:grpSpPr>
          <a:xfrm>
            <a:off x="510754" y="3755671"/>
            <a:ext cx="1473200" cy="1908175"/>
            <a:chOff x="510754" y="3755671"/>
            <a:chExt cx="1473200" cy="1908175"/>
          </a:xfrm>
        </p:grpSpPr>
        <p:pic>
          <p:nvPicPr>
            <p:cNvPr id="42" name="object 42"/>
            <p:cNvPicPr/>
            <p:nvPr/>
          </p:nvPicPr>
          <p:blipFill>
            <a:blip r:embed="rId4" cstate="print"/>
            <a:stretch>
              <a:fillRect/>
            </a:stretch>
          </p:blipFill>
          <p:spPr>
            <a:xfrm>
              <a:off x="1872381" y="3755671"/>
              <a:ext cx="111364" cy="118540"/>
            </a:xfrm>
            <a:prstGeom prst="rect">
              <a:avLst/>
            </a:prstGeom>
          </p:spPr>
        </p:pic>
        <p:sp>
          <p:nvSpPr>
            <p:cNvPr id="43" name="object 43"/>
            <p:cNvSpPr/>
            <p:nvPr/>
          </p:nvSpPr>
          <p:spPr>
            <a:xfrm>
              <a:off x="729335" y="5469441"/>
              <a:ext cx="600710" cy="177800"/>
            </a:xfrm>
            <a:custGeom>
              <a:avLst/>
              <a:gdLst/>
              <a:ahLst/>
              <a:cxnLst/>
              <a:rect l="l" t="t" r="r" b="b"/>
              <a:pathLst>
                <a:path w="600710" h="177800">
                  <a:moveTo>
                    <a:pt x="600598" y="0"/>
                  </a:moveTo>
                  <a:lnTo>
                    <a:pt x="0" y="0"/>
                  </a:lnTo>
                  <a:lnTo>
                    <a:pt x="0" y="177366"/>
                  </a:lnTo>
                  <a:lnTo>
                    <a:pt x="600598" y="177366"/>
                  </a:lnTo>
                  <a:lnTo>
                    <a:pt x="600598" y="0"/>
                  </a:lnTo>
                  <a:close/>
                </a:path>
              </a:pathLst>
            </a:custGeom>
            <a:solidFill>
              <a:srgbClr val="82B4E0"/>
            </a:solidFill>
          </p:spPr>
          <p:txBody>
            <a:bodyPr wrap="square" lIns="0" tIns="0" rIns="0" bIns="0" rtlCol="0"/>
            <a:lstStyle/>
            <a:p>
              <a:endParaRPr/>
            </a:p>
          </p:txBody>
        </p:sp>
        <p:sp>
          <p:nvSpPr>
            <p:cNvPr id="44" name="object 44"/>
            <p:cNvSpPr/>
            <p:nvPr/>
          </p:nvSpPr>
          <p:spPr>
            <a:xfrm>
              <a:off x="527264" y="5469441"/>
              <a:ext cx="999490" cy="177800"/>
            </a:xfrm>
            <a:custGeom>
              <a:avLst/>
              <a:gdLst/>
              <a:ahLst/>
              <a:cxnLst/>
              <a:rect l="l" t="t" r="r" b="b"/>
              <a:pathLst>
                <a:path w="999490" h="177800">
                  <a:moveTo>
                    <a:pt x="202070" y="177366"/>
                  </a:moveTo>
                  <a:lnTo>
                    <a:pt x="802669" y="177366"/>
                  </a:lnTo>
                  <a:lnTo>
                    <a:pt x="802669" y="0"/>
                  </a:lnTo>
                  <a:lnTo>
                    <a:pt x="202070" y="0"/>
                  </a:lnTo>
                  <a:lnTo>
                    <a:pt x="202070" y="177366"/>
                  </a:lnTo>
                  <a:close/>
                </a:path>
                <a:path w="999490" h="177800">
                  <a:moveTo>
                    <a:pt x="0" y="91741"/>
                  </a:moveTo>
                  <a:lnTo>
                    <a:pt x="202070" y="91741"/>
                  </a:lnTo>
                </a:path>
                <a:path w="999490" h="177800">
                  <a:moveTo>
                    <a:pt x="999127" y="91741"/>
                  </a:moveTo>
                  <a:lnTo>
                    <a:pt x="802669" y="91741"/>
                  </a:lnTo>
                </a:path>
              </a:pathLst>
            </a:custGeom>
            <a:ln w="31284">
              <a:solidFill>
                <a:srgbClr val="000000"/>
              </a:solidFill>
            </a:ln>
          </p:spPr>
          <p:txBody>
            <a:bodyPr wrap="square" lIns="0" tIns="0" rIns="0" bIns="0" rtlCol="0"/>
            <a:lstStyle/>
            <a:p>
              <a:endParaRPr/>
            </a:p>
          </p:txBody>
        </p:sp>
      </p:grpSp>
      <p:sp>
        <p:nvSpPr>
          <p:cNvPr id="45" name="object 45"/>
          <p:cNvSpPr txBox="1"/>
          <p:nvPr/>
        </p:nvSpPr>
        <p:spPr>
          <a:xfrm>
            <a:off x="820491" y="5173736"/>
            <a:ext cx="474980" cy="319405"/>
          </a:xfrm>
          <a:prstGeom prst="rect">
            <a:avLst/>
          </a:prstGeom>
        </p:spPr>
        <p:txBody>
          <a:bodyPr vert="horz" wrap="square" lIns="0" tIns="15875" rIns="0" bIns="0" rtlCol="0">
            <a:spAutoFit/>
          </a:bodyPr>
          <a:lstStyle/>
          <a:p>
            <a:pPr>
              <a:lnSpc>
                <a:spcPct val="100000"/>
              </a:lnSpc>
              <a:spcBef>
                <a:spcPts val="125"/>
              </a:spcBef>
            </a:pPr>
            <a:r>
              <a:rPr sz="1900" spc="-65" dirty="0">
                <a:latin typeface="Microsoft Sans Serif"/>
                <a:cs typeface="Microsoft Sans Serif"/>
              </a:rPr>
              <a:t>5.6K</a:t>
            </a:r>
            <a:endParaRPr sz="1900">
              <a:latin typeface="Microsoft Sans Serif"/>
              <a:cs typeface="Microsoft Sans Serif"/>
            </a:endParaRPr>
          </a:p>
        </p:txBody>
      </p:sp>
      <p:grpSp>
        <p:nvGrpSpPr>
          <p:cNvPr id="46" name="object 46"/>
          <p:cNvGrpSpPr/>
          <p:nvPr/>
        </p:nvGrpSpPr>
        <p:grpSpPr>
          <a:xfrm>
            <a:off x="1447072" y="4038703"/>
            <a:ext cx="2016760" cy="1580515"/>
            <a:chOff x="1447072" y="4038703"/>
            <a:chExt cx="2016760" cy="1580515"/>
          </a:xfrm>
        </p:grpSpPr>
        <p:pic>
          <p:nvPicPr>
            <p:cNvPr id="47" name="object 47"/>
            <p:cNvPicPr/>
            <p:nvPr/>
          </p:nvPicPr>
          <p:blipFill>
            <a:blip r:embed="rId5" cstate="print"/>
            <a:stretch>
              <a:fillRect/>
            </a:stretch>
          </p:blipFill>
          <p:spPr>
            <a:xfrm>
              <a:off x="1872381" y="5500314"/>
              <a:ext cx="111365" cy="118516"/>
            </a:xfrm>
            <a:prstGeom prst="rect">
              <a:avLst/>
            </a:prstGeom>
          </p:spPr>
        </p:pic>
        <p:sp>
          <p:nvSpPr>
            <p:cNvPr id="48" name="object 48"/>
            <p:cNvSpPr/>
            <p:nvPr/>
          </p:nvSpPr>
          <p:spPr>
            <a:xfrm>
              <a:off x="1453422" y="4044418"/>
              <a:ext cx="2004060" cy="1468120"/>
            </a:xfrm>
            <a:custGeom>
              <a:avLst/>
              <a:gdLst/>
              <a:ahLst/>
              <a:cxnLst/>
              <a:rect l="l" t="t" r="r" b="b"/>
              <a:pathLst>
                <a:path w="2004060" h="1468120">
                  <a:moveTo>
                    <a:pt x="1970189" y="165134"/>
                  </a:moveTo>
                  <a:lnTo>
                    <a:pt x="1970189" y="972457"/>
                  </a:lnTo>
                </a:path>
                <a:path w="2004060" h="1468120">
                  <a:moveTo>
                    <a:pt x="1942123" y="941877"/>
                  </a:moveTo>
                  <a:lnTo>
                    <a:pt x="1970189" y="972457"/>
                  </a:lnTo>
                  <a:lnTo>
                    <a:pt x="2003867" y="941877"/>
                  </a:lnTo>
                </a:path>
                <a:path w="2004060" h="1468120">
                  <a:moveTo>
                    <a:pt x="392915" y="1437255"/>
                  </a:moveTo>
                  <a:lnTo>
                    <a:pt x="0" y="1437255"/>
                  </a:lnTo>
                </a:path>
                <a:path w="2004060" h="1468120">
                  <a:moveTo>
                    <a:pt x="28065" y="1400559"/>
                  </a:moveTo>
                  <a:lnTo>
                    <a:pt x="0" y="1437255"/>
                  </a:lnTo>
                  <a:lnTo>
                    <a:pt x="28065" y="1467836"/>
                  </a:lnTo>
                </a:path>
                <a:path w="2004060" h="1468120">
                  <a:moveTo>
                    <a:pt x="594985" y="0"/>
                  </a:moveTo>
                  <a:lnTo>
                    <a:pt x="594985" y="513751"/>
                  </a:lnTo>
                </a:path>
                <a:path w="2004060" h="1468120">
                  <a:moveTo>
                    <a:pt x="561307" y="477054"/>
                  </a:moveTo>
                  <a:lnTo>
                    <a:pt x="594985" y="513751"/>
                  </a:lnTo>
                  <a:lnTo>
                    <a:pt x="623051" y="477054"/>
                  </a:lnTo>
                </a:path>
              </a:pathLst>
            </a:custGeom>
            <a:ln w="11729">
              <a:solidFill>
                <a:srgbClr val="FF0000"/>
              </a:solidFill>
            </a:ln>
          </p:spPr>
          <p:txBody>
            <a:bodyPr wrap="square" lIns="0" tIns="0" rIns="0" bIns="0" rtlCol="0"/>
            <a:lstStyle/>
            <a:p>
              <a:endParaRPr/>
            </a:p>
          </p:txBody>
        </p:sp>
      </p:grpSp>
      <p:sp>
        <p:nvSpPr>
          <p:cNvPr id="49" name="object 49"/>
          <p:cNvSpPr txBox="1"/>
          <p:nvPr/>
        </p:nvSpPr>
        <p:spPr>
          <a:xfrm>
            <a:off x="82576" y="4261442"/>
            <a:ext cx="930275" cy="387985"/>
          </a:xfrm>
          <a:prstGeom prst="rect">
            <a:avLst/>
          </a:prstGeom>
        </p:spPr>
        <p:txBody>
          <a:bodyPr vert="horz" wrap="square" lIns="0" tIns="15875" rIns="0" bIns="0" rtlCol="0">
            <a:spAutoFit/>
          </a:bodyPr>
          <a:lstStyle/>
          <a:p>
            <a:pPr marL="38100">
              <a:lnSpc>
                <a:spcPct val="100000"/>
              </a:lnSpc>
              <a:spcBef>
                <a:spcPts val="125"/>
              </a:spcBef>
            </a:pPr>
            <a:r>
              <a:rPr sz="3525" baseline="-13002" dirty="0">
                <a:latin typeface="Microsoft Sans Serif"/>
                <a:cs typeface="Microsoft Sans Serif"/>
              </a:rPr>
              <a:t>+</a:t>
            </a:r>
            <a:r>
              <a:rPr sz="3525" spc="330" baseline="-13002" dirty="0">
                <a:latin typeface="Microsoft Sans Serif"/>
                <a:cs typeface="Microsoft Sans Serif"/>
              </a:rPr>
              <a:t> </a:t>
            </a:r>
            <a:r>
              <a:rPr sz="2350" spc="-80" dirty="0">
                <a:latin typeface="Microsoft Sans Serif"/>
                <a:cs typeface="Microsoft Sans Serif"/>
              </a:rPr>
              <a:t>20</a:t>
            </a:r>
            <a:r>
              <a:rPr sz="2350" spc="-75" dirty="0">
                <a:latin typeface="Microsoft Sans Serif"/>
                <a:cs typeface="Microsoft Sans Serif"/>
              </a:rPr>
              <a:t> </a:t>
            </a:r>
            <a:r>
              <a:rPr sz="2350" spc="-50" dirty="0">
                <a:latin typeface="Microsoft Sans Serif"/>
                <a:cs typeface="Microsoft Sans Serif"/>
              </a:rPr>
              <a:t>V</a:t>
            </a:r>
            <a:endParaRPr sz="2350">
              <a:latin typeface="Microsoft Sans Serif"/>
              <a:cs typeface="Microsoft Sans Serif"/>
            </a:endParaRPr>
          </a:p>
        </p:txBody>
      </p:sp>
      <p:sp>
        <p:nvSpPr>
          <p:cNvPr id="50" name="object 50"/>
          <p:cNvSpPr txBox="1"/>
          <p:nvPr/>
        </p:nvSpPr>
        <p:spPr>
          <a:xfrm>
            <a:off x="3234257" y="4909095"/>
            <a:ext cx="274320" cy="387985"/>
          </a:xfrm>
          <a:prstGeom prst="rect">
            <a:avLst/>
          </a:prstGeom>
        </p:spPr>
        <p:txBody>
          <a:bodyPr vert="horz" wrap="square" lIns="0" tIns="15875" rIns="0" bIns="0" rtlCol="0">
            <a:spAutoFit/>
          </a:bodyPr>
          <a:lstStyle/>
          <a:p>
            <a:pPr marL="38100">
              <a:lnSpc>
                <a:spcPct val="100000"/>
              </a:lnSpc>
              <a:spcBef>
                <a:spcPts val="125"/>
              </a:spcBef>
            </a:pPr>
            <a:r>
              <a:rPr sz="2350" b="1" spc="-25" dirty="0">
                <a:solidFill>
                  <a:srgbClr val="FF0000"/>
                </a:solidFill>
                <a:latin typeface="Times New Roman"/>
                <a:cs typeface="Times New Roman"/>
              </a:rPr>
              <a:t>I</a:t>
            </a:r>
            <a:r>
              <a:rPr sz="2325" b="1" spc="-37" baseline="-12544" dirty="0">
                <a:solidFill>
                  <a:srgbClr val="FF0000"/>
                </a:solidFill>
                <a:latin typeface="Times New Roman"/>
                <a:cs typeface="Times New Roman"/>
              </a:rPr>
              <a:t>1</a:t>
            </a:r>
            <a:endParaRPr sz="2325" baseline="-12544">
              <a:latin typeface="Times New Roman"/>
              <a:cs typeface="Times New Roman"/>
            </a:endParaRPr>
          </a:p>
        </p:txBody>
      </p:sp>
      <p:sp>
        <p:nvSpPr>
          <p:cNvPr id="51" name="object 51"/>
          <p:cNvSpPr txBox="1"/>
          <p:nvPr/>
        </p:nvSpPr>
        <p:spPr>
          <a:xfrm>
            <a:off x="1549788" y="5094437"/>
            <a:ext cx="261620" cy="387985"/>
          </a:xfrm>
          <a:prstGeom prst="rect">
            <a:avLst/>
          </a:prstGeom>
        </p:spPr>
        <p:txBody>
          <a:bodyPr vert="horz" wrap="square" lIns="0" tIns="15875" rIns="0" bIns="0" rtlCol="0">
            <a:spAutoFit/>
          </a:bodyPr>
          <a:lstStyle/>
          <a:p>
            <a:pPr marL="25400">
              <a:lnSpc>
                <a:spcPct val="100000"/>
              </a:lnSpc>
              <a:spcBef>
                <a:spcPts val="125"/>
              </a:spcBef>
            </a:pPr>
            <a:r>
              <a:rPr sz="2350" b="1" spc="-25" dirty="0">
                <a:solidFill>
                  <a:srgbClr val="FF0000"/>
                </a:solidFill>
                <a:latin typeface="Times New Roman"/>
                <a:cs typeface="Times New Roman"/>
              </a:rPr>
              <a:t>I</a:t>
            </a:r>
            <a:r>
              <a:rPr sz="2325" b="1" spc="-37" baseline="-12544" dirty="0">
                <a:solidFill>
                  <a:srgbClr val="FF0000"/>
                </a:solidFill>
                <a:latin typeface="Times New Roman"/>
                <a:cs typeface="Times New Roman"/>
              </a:rPr>
              <a:t>2</a:t>
            </a:r>
            <a:endParaRPr sz="2325" baseline="-12544">
              <a:latin typeface="Times New Roman"/>
              <a:cs typeface="Times New Roman"/>
            </a:endParaRPr>
          </a:p>
        </p:txBody>
      </p:sp>
      <p:sp>
        <p:nvSpPr>
          <p:cNvPr id="52" name="object 52"/>
          <p:cNvSpPr txBox="1"/>
          <p:nvPr/>
        </p:nvSpPr>
        <p:spPr>
          <a:xfrm>
            <a:off x="2048626" y="4143198"/>
            <a:ext cx="404495" cy="387985"/>
          </a:xfrm>
          <a:prstGeom prst="rect">
            <a:avLst/>
          </a:prstGeom>
        </p:spPr>
        <p:txBody>
          <a:bodyPr vert="horz" wrap="square" lIns="0" tIns="15875" rIns="0" bIns="0" rtlCol="0">
            <a:spAutoFit/>
          </a:bodyPr>
          <a:lstStyle/>
          <a:p>
            <a:pPr marL="38100">
              <a:lnSpc>
                <a:spcPct val="100000"/>
              </a:lnSpc>
              <a:spcBef>
                <a:spcPts val="125"/>
              </a:spcBef>
            </a:pPr>
            <a:r>
              <a:rPr sz="3525" b="1" spc="-37" baseline="8274" dirty="0">
                <a:solidFill>
                  <a:srgbClr val="FF0000"/>
                </a:solidFill>
                <a:latin typeface="Times New Roman"/>
                <a:cs typeface="Times New Roman"/>
              </a:rPr>
              <a:t>I</a:t>
            </a:r>
            <a:r>
              <a:rPr sz="1550" b="1" spc="-25" dirty="0">
                <a:solidFill>
                  <a:srgbClr val="FF0000"/>
                </a:solidFill>
                <a:latin typeface="Times New Roman"/>
                <a:cs typeface="Times New Roman"/>
              </a:rPr>
              <a:t>D2</a:t>
            </a:r>
            <a:endParaRPr sz="1550">
              <a:latin typeface="Times New Roman"/>
              <a:cs typeface="Times New Roman"/>
            </a:endParaRPr>
          </a:p>
        </p:txBody>
      </p:sp>
      <p:sp>
        <p:nvSpPr>
          <p:cNvPr id="53" name="object 53"/>
          <p:cNvSpPr txBox="1"/>
          <p:nvPr/>
        </p:nvSpPr>
        <p:spPr>
          <a:xfrm>
            <a:off x="740958" y="2744233"/>
            <a:ext cx="509270" cy="790575"/>
          </a:xfrm>
          <a:prstGeom prst="rect">
            <a:avLst/>
          </a:prstGeom>
        </p:spPr>
        <p:txBody>
          <a:bodyPr vert="horz" wrap="square" lIns="0" tIns="15875" rIns="0" bIns="0" rtlCol="0">
            <a:spAutoFit/>
          </a:bodyPr>
          <a:lstStyle/>
          <a:p>
            <a:pPr marL="34290">
              <a:lnSpc>
                <a:spcPct val="100000"/>
              </a:lnSpc>
              <a:spcBef>
                <a:spcPts val="125"/>
              </a:spcBef>
            </a:pPr>
            <a:r>
              <a:rPr sz="1900" spc="-65" dirty="0">
                <a:latin typeface="Microsoft Sans Serif"/>
                <a:cs typeface="Microsoft Sans Serif"/>
              </a:rPr>
              <a:t>5.6K</a:t>
            </a:r>
            <a:endParaRPr sz="1900">
              <a:latin typeface="Microsoft Sans Serif"/>
              <a:cs typeface="Microsoft Sans Serif"/>
            </a:endParaRPr>
          </a:p>
          <a:p>
            <a:pPr marL="12700">
              <a:lnSpc>
                <a:spcPct val="100000"/>
              </a:lnSpc>
              <a:spcBef>
                <a:spcPts val="1430"/>
              </a:spcBef>
            </a:pPr>
            <a:r>
              <a:rPr sz="1900" spc="-20" dirty="0">
                <a:latin typeface="Microsoft Sans Serif"/>
                <a:cs typeface="Microsoft Sans Serif"/>
              </a:rPr>
              <a:t>0,7V</a:t>
            </a:r>
            <a:endParaRPr sz="1900">
              <a:latin typeface="Microsoft Sans Serif"/>
              <a:cs typeface="Microsoft Sans Serif"/>
            </a:endParaRPr>
          </a:p>
        </p:txBody>
      </p:sp>
      <p:sp>
        <p:nvSpPr>
          <p:cNvPr id="54" name="object 54"/>
          <p:cNvSpPr/>
          <p:nvPr/>
        </p:nvSpPr>
        <p:spPr>
          <a:xfrm>
            <a:off x="937019" y="3487854"/>
            <a:ext cx="1291590" cy="1321435"/>
          </a:xfrm>
          <a:custGeom>
            <a:avLst/>
            <a:gdLst/>
            <a:ahLst/>
            <a:cxnLst/>
            <a:rect l="l" t="t" r="r" b="b"/>
            <a:pathLst>
              <a:path w="1291589" h="1321435">
                <a:moveTo>
                  <a:pt x="0" y="0"/>
                </a:moveTo>
                <a:lnTo>
                  <a:pt x="0" y="654421"/>
                </a:lnTo>
              </a:path>
              <a:path w="1291589" h="1321435">
                <a:moveTo>
                  <a:pt x="101035" y="220179"/>
                </a:moveTo>
                <a:lnTo>
                  <a:pt x="101035" y="434242"/>
                </a:lnTo>
              </a:path>
              <a:path w="1291589" h="1321435">
                <a:moveTo>
                  <a:pt x="1291007" y="1210985"/>
                </a:moveTo>
                <a:lnTo>
                  <a:pt x="690408" y="1210985"/>
                </a:lnTo>
              </a:path>
              <a:path w="1291589" h="1321435">
                <a:moveTo>
                  <a:pt x="1088936" y="1321074"/>
                </a:moveTo>
                <a:lnTo>
                  <a:pt x="892478" y="1321074"/>
                </a:lnTo>
              </a:path>
            </a:pathLst>
          </a:custGeom>
          <a:ln w="31284">
            <a:solidFill>
              <a:srgbClr val="000000"/>
            </a:solidFill>
          </a:ln>
        </p:spPr>
        <p:txBody>
          <a:bodyPr wrap="square" lIns="0" tIns="0" rIns="0" bIns="0" rtlCol="0"/>
          <a:lstStyle/>
          <a:p>
            <a:endParaRPr/>
          </a:p>
        </p:txBody>
      </p:sp>
      <p:sp>
        <p:nvSpPr>
          <p:cNvPr id="55" name="object 55"/>
          <p:cNvSpPr txBox="1"/>
          <p:nvPr/>
        </p:nvSpPr>
        <p:spPr>
          <a:xfrm>
            <a:off x="723221" y="3453222"/>
            <a:ext cx="187325" cy="387985"/>
          </a:xfrm>
          <a:prstGeom prst="rect">
            <a:avLst/>
          </a:prstGeom>
        </p:spPr>
        <p:txBody>
          <a:bodyPr vert="horz" wrap="square" lIns="0" tIns="15875" rIns="0" bIns="0" rtlCol="0">
            <a:spAutoFit/>
          </a:bodyPr>
          <a:lstStyle/>
          <a:p>
            <a:pPr marL="12700">
              <a:lnSpc>
                <a:spcPct val="100000"/>
              </a:lnSpc>
              <a:spcBef>
                <a:spcPts val="125"/>
              </a:spcBef>
            </a:pPr>
            <a:r>
              <a:rPr sz="2350" spc="-50" dirty="0">
                <a:latin typeface="Microsoft Sans Serif"/>
                <a:cs typeface="Microsoft Sans Serif"/>
              </a:rPr>
              <a:t>+</a:t>
            </a:r>
            <a:endParaRPr sz="2350">
              <a:latin typeface="Microsoft Sans Serif"/>
              <a:cs typeface="Microsoft Sans Serif"/>
            </a:endParaRPr>
          </a:p>
        </p:txBody>
      </p:sp>
      <p:sp>
        <p:nvSpPr>
          <p:cNvPr id="56" name="object 56"/>
          <p:cNvSpPr txBox="1"/>
          <p:nvPr/>
        </p:nvSpPr>
        <p:spPr>
          <a:xfrm>
            <a:off x="1699073" y="4343153"/>
            <a:ext cx="187325" cy="387985"/>
          </a:xfrm>
          <a:prstGeom prst="rect">
            <a:avLst/>
          </a:prstGeom>
        </p:spPr>
        <p:txBody>
          <a:bodyPr vert="horz" wrap="square" lIns="0" tIns="15875" rIns="0" bIns="0" rtlCol="0">
            <a:spAutoFit/>
          </a:bodyPr>
          <a:lstStyle/>
          <a:p>
            <a:pPr marL="12700">
              <a:lnSpc>
                <a:spcPct val="100000"/>
              </a:lnSpc>
              <a:spcBef>
                <a:spcPts val="125"/>
              </a:spcBef>
            </a:pPr>
            <a:r>
              <a:rPr sz="2350" spc="-50" dirty="0">
                <a:latin typeface="Microsoft Sans Serif"/>
                <a:cs typeface="Microsoft Sans Serif"/>
              </a:rPr>
              <a:t>+</a:t>
            </a:r>
            <a:endParaRPr sz="2350">
              <a:latin typeface="Microsoft Sans Serif"/>
              <a:cs typeface="Microsoft Sans Serif"/>
            </a:endParaRPr>
          </a:p>
        </p:txBody>
      </p:sp>
      <p:sp>
        <p:nvSpPr>
          <p:cNvPr id="57" name="object 57"/>
          <p:cNvSpPr txBox="1"/>
          <p:nvPr/>
        </p:nvSpPr>
        <p:spPr>
          <a:xfrm>
            <a:off x="2441570" y="3429654"/>
            <a:ext cx="187325" cy="387985"/>
          </a:xfrm>
          <a:prstGeom prst="rect">
            <a:avLst/>
          </a:prstGeom>
        </p:spPr>
        <p:txBody>
          <a:bodyPr vert="horz" wrap="square" lIns="0" tIns="15875" rIns="0" bIns="0" rtlCol="0">
            <a:spAutoFit/>
          </a:bodyPr>
          <a:lstStyle/>
          <a:p>
            <a:pPr marL="12700">
              <a:lnSpc>
                <a:spcPct val="100000"/>
              </a:lnSpc>
              <a:spcBef>
                <a:spcPts val="125"/>
              </a:spcBef>
            </a:pPr>
            <a:r>
              <a:rPr sz="2350" spc="-50" dirty="0">
                <a:latin typeface="Microsoft Sans Serif"/>
                <a:cs typeface="Microsoft Sans Serif"/>
              </a:rPr>
              <a:t>+</a:t>
            </a:r>
            <a:endParaRPr sz="2350">
              <a:latin typeface="Microsoft Sans Serif"/>
              <a:cs typeface="Microsoft Sans Serif"/>
            </a:endParaRPr>
          </a:p>
        </p:txBody>
      </p:sp>
      <p:sp>
        <p:nvSpPr>
          <p:cNvPr id="58" name="object 58"/>
          <p:cNvSpPr txBox="1"/>
          <p:nvPr/>
        </p:nvSpPr>
        <p:spPr>
          <a:xfrm>
            <a:off x="121522" y="4747712"/>
            <a:ext cx="618490" cy="387985"/>
          </a:xfrm>
          <a:prstGeom prst="rect">
            <a:avLst/>
          </a:prstGeom>
        </p:spPr>
        <p:txBody>
          <a:bodyPr vert="horz" wrap="square" lIns="0" tIns="15875" rIns="0" bIns="0" rtlCol="0">
            <a:spAutoFit/>
          </a:bodyPr>
          <a:lstStyle/>
          <a:p>
            <a:pPr marL="12700">
              <a:lnSpc>
                <a:spcPct val="100000"/>
              </a:lnSpc>
              <a:spcBef>
                <a:spcPts val="125"/>
              </a:spcBef>
              <a:tabLst>
                <a:tab pos="275590" algn="l"/>
              </a:tabLst>
            </a:pPr>
            <a:r>
              <a:rPr sz="2350" spc="-50" dirty="0">
                <a:latin typeface="Microsoft Sans Serif"/>
                <a:cs typeface="Microsoft Sans Serif"/>
              </a:rPr>
              <a:t>-</a:t>
            </a:r>
            <a:r>
              <a:rPr sz="2350" dirty="0">
                <a:latin typeface="Microsoft Sans Serif"/>
                <a:cs typeface="Microsoft Sans Serif"/>
              </a:rPr>
              <a:t>	</a:t>
            </a:r>
            <a:r>
              <a:rPr sz="3450" spc="-135" baseline="1207" dirty="0">
                <a:latin typeface="Microsoft Sans Serif"/>
                <a:cs typeface="Microsoft Sans Serif"/>
              </a:rPr>
              <a:t>E1</a:t>
            </a:r>
            <a:endParaRPr sz="3450" baseline="1207">
              <a:latin typeface="Microsoft Sans Serif"/>
              <a:cs typeface="Microsoft Sans Serif"/>
            </a:endParaRPr>
          </a:p>
        </p:txBody>
      </p:sp>
      <p:sp>
        <p:nvSpPr>
          <p:cNvPr id="59" name="object 59"/>
          <p:cNvSpPr txBox="1"/>
          <p:nvPr/>
        </p:nvSpPr>
        <p:spPr>
          <a:xfrm>
            <a:off x="1097426" y="3406576"/>
            <a:ext cx="118110" cy="387985"/>
          </a:xfrm>
          <a:prstGeom prst="rect">
            <a:avLst/>
          </a:prstGeom>
        </p:spPr>
        <p:txBody>
          <a:bodyPr vert="horz" wrap="square" lIns="0" tIns="15875" rIns="0" bIns="0" rtlCol="0">
            <a:spAutoFit/>
          </a:bodyPr>
          <a:lstStyle/>
          <a:p>
            <a:pPr marL="12700">
              <a:lnSpc>
                <a:spcPct val="100000"/>
              </a:lnSpc>
              <a:spcBef>
                <a:spcPts val="125"/>
              </a:spcBef>
            </a:pPr>
            <a:r>
              <a:rPr sz="2350" spc="-50" dirty="0">
                <a:latin typeface="Microsoft Sans Serif"/>
                <a:cs typeface="Microsoft Sans Serif"/>
              </a:rPr>
              <a:t>-</a:t>
            </a:r>
            <a:endParaRPr sz="2350">
              <a:latin typeface="Microsoft Sans Serif"/>
              <a:cs typeface="Microsoft Sans Serif"/>
            </a:endParaRPr>
          </a:p>
        </p:txBody>
      </p:sp>
      <p:sp>
        <p:nvSpPr>
          <p:cNvPr id="60" name="object 60"/>
          <p:cNvSpPr txBox="1"/>
          <p:nvPr/>
        </p:nvSpPr>
        <p:spPr>
          <a:xfrm>
            <a:off x="868735" y="4705953"/>
            <a:ext cx="1029969" cy="574040"/>
          </a:xfrm>
          <a:prstGeom prst="rect">
            <a:avLst/>
          </a:prstGeom>
        </p:spPr>
        <p:txBody>
          <a:bodyPr vert="horz" wrap="square" lIns="0" tIns="15875" rIns="0" bIns="0" rtlCol="0">
            <a:spAutoFit/>
          </a:bodyPr>
          <a:lstStyle/>
          <a:p>
            <a:pPr marL="447675">
              <a:lnSpc>
                <a:spcPts val="1870"/>
              </a:lnSpc>
              <a:spcBef>
                <a:spcPts val="125"/>
              </a:spcBef>
            </a:pPr>
            <a:r>
              <a:rPr sz="1900" spc="-20" dirty="0">
                <a:latin typeface="Microsoft Sans Serif"/>
                <a:cs typeface="Microsoft Sans Serif"/>
              </a:rPr>
              <a:t>0,7V</a:t>
            </a:r>
            <a:endParaRPr sz="1900">
              <a:latin typeface="Microsoft Sans Serif"/>
              <a:cs typeface="Microsoft Sans Serif"/>
            </a:endParaRPr>
          </a:p>
          <a:p>
            <a:pPr marL="25400">
              <a:lnSpc>
                <a:spcPts val="2410"/>
              </a:lnSpc>
              <a:tabLst>
                <a:tab pos="898525" algn="l"/>
              </a:tabLst>
            </a:pPr>
            <a:r>
              <a:rPr sz="1900" spc="-25" dirty="0">
                <a:latin typeface="Microsoft Sans Serif"/>
                <a:cs typeface="Microsoft Sans Serif"/>
              </a:rPr>
              <a:t>R2</a:t>
            </a:r>
            <a:r>
              <a:rPr sz="1900" dirty="0">
                <a:latin typeface="Microsoft Sans Serif"/>
                <a:cs typeface="Microsoft Sans Serif"/>
              </a:rPr>
              <a:t>	</a:t>
            </a:r>
            <a:r>
              <a:rPr sz="3525" spc="-75" baseline="18912" dirty="0">
                <a:latin typeface="Microsoft Sans Serif"/>
                <a:cs typeface="Microsoft Sans Serif"/>
              </a:rPr>
              <a:t>-</a:t>
            </a:r>
            <a:endParaRPr sz="3525" baseline="18912">
              <a:latin typeface="Microsoft Sans Serif"/>
              <a:cs typeface="Microsoft Sans Serif"/>
            </a:endParaRPr>
          </a:p>
        </p:txBody>
      </p:sp>
      <p:sp>
        <p:nvSpPr>
          <p:cNvPr id="61" name="object 61"/>
          <p:cNvSpPr txBox="1"/>
          <p:nvPr/>
        </p:nvSpPr>
        <p:spPr>
          <a:xfrm>
            <a:off x="2643462" y="3329106"/>
            <a:ext cx="676275" cy="387985"/>
          </a:xfrm>
          <a:prstGeom prst="rect">
            <a:avLst/>
          </a:prstGeom>
        </p:spPr>
        <p:txBody>
          <a:bodyPr vert="horz" wrap="square" lIns="0" tIns="15875" rIns="0" bIns="0" rtlCol="0">
            <a:spAutoFit/>
          </a:bodyPr>
          <a:lstStyle/>
          <a:p>
            <a:pPr marL="38100">
              <a:lnSpc>
                <a:spcPct val="100000"/>
              </a:lnSpc>
              <a:spcBef>
                <a:spcPts val="125"/>
              </a:spcBef>
            </a:pPr>
            <a:r>
              <a:rPr sz="3450" spc="-15" baseline="7246" dirty="0">
                <a:latin typeface="Microsoft Sans Serif"/>
                <a:cs typeface="Microsoft Sans Serif"/>
              </a:rPr>
              <a:t>V</a:t>
            </a:r>
            <a:r>
              <a:rPr sz="1500" spc="-10" dirty="0">
                <a:latin typeface="Microsoft Sans Serif"/>
                <a:cs typeface="Microsoft Sans Serif"/>
              </a:rPr>
              <a:t>R1</a:t>
            </a:r>
            <a:r>
              <a:rPr sz="1500" spc="145" dirty="0">
                <a:latin typeface="Microsoft Sans Serif"/>
                <a:cs typeface="Microsoft Sans Serif"/>
              </a:rPr>
              <a:t> </a:t>
            </a:r>
            <a:r>
              <a:rPr sz="3525" spc="-75" baseline="-10638" dirty="0">
                <a:latin typeface="Microsoft Sans Serif"/>
                <a:cs typeface="Microsoft Sans Serif"/>
              </a:rPr>
              <a:t>-</a:t>
            </a:r>
            <a:endParaRPr sz="3525" baseline="-10638">
              <a:latin typeface="Microsoft Sans Serif"/>
              <a:cs typeface="Microsoft Sans Serif"/>
            </a:endParaRPr>
          </a:p>
        </p:txBody>
      </p:sp>
      <p:sp>
        <p:nvSpPr>
          <p:cNvPr id="62" name="object 62"/>
          <p:cNvSpPr txBox="1"/>
          <p:nvPr/>
        </p:nvSpPr>
        <p:spPr>
          <a:xfrm>
            <a:off x="626498" y="5617126"/>
            <a:ext cx="924560" cy="387985"/>
          </a:xfrm>
          <a:prstGeom prst="rect">
            <a:avLst/>
          </a:prstGeom>
        </p:spPr>
        <p:txBody>
          <a:bodyPr vert="horz" wrap="square" lIns="0" tIns="15875" rIns="0" bIns="0" rtlCol="0">
            <a:spAutoFit/>
          </a:bodyPr>
          <a:lstStyle/>
          <a:p>
            <a:pPr marL="38100">
              <a:lnSpc>
                <a:spcPct val="100000"/>
              </a:lnSpc>
              <a:spcBef>
                <a:spcPts val="125"/>
              </a:spcBef>
            </a:pPr>
            <a:r>
              <a:rPr sz="3525" baseline="7092" dirty="0">
                <a:latin typeface="Microsoft Sans Serif"/>
                <a:cs typeface="Microsoft Sans Serif"/>
              </a:rPr>
              <a:t>-</a:t>
            </a:r>
            <a:r>
              <a:rPr sz="3525" spc="277" baseline="7092" dirty="0">
                <a:latin typeface="Microsoft Sans Serif"/>
                <a:cs typeface="Microsoft Sans Serif"/>
              </a:rPr>
              <a:t> </a:t>
            </a:r>
            <a:r>
              <a:rPr sz="3450" spc="-67" baseline="7246" dirty="0">
                <a:latin typeface="Microsoft Sans Serif"/>
                <a:cs typeface="Microsoft Sans Serif"/>
              </a:rPr>
              <a:t>V</a:t>
            </a:r>
            <a:r>
              <a:rPr sz="1500" spc="-45" dirty="0">
                <a:latin typeface="Microsoft Sans Serif"/>
                <a:cs typeface="Microsoft Sans Serif"/>
              </a:rPr>
              <a:t>R2</a:t>
            </a:r>
            <a:r>
              <a:rPr sz="1500" spc="60" dirty="0">
                <a:latin typeface="Microsoft Sans Serif"/>
                <a:cs typeface="Microsoft Sans Serif"/>
              </a:rPr>
              <a:t> </a:t>
            </a:r>
            <a:r>
              <a:rPr sz="3525" spc="-89" baseline="2364" dirty="0">
                <a:latin typeface="Microsoft Sans Serif"/>
                <a:cs typeface="Microsoft Sans Serif"/>
              </a:rPr>
              <a:t>+</a:t>
            </a:r>
            <a:endParaRPr sz="3525" baseline="2364">
              <a:latin typeface="Microsoft Sans Serif"/>
              <a:cs typeface="Microsoft Sans Serif"/>
            </a:endParaRPr>
          </a:p>
        </p:txBody>
      </p:sp>
      <p:sp>
        <p:nvSpPr>
          <p:cNvPr id="63" name="object 63"/>
          <p:cNvSpPr txBox="1"/>
          <p:nvPr/>
        </p:nvSpPr>
        <p:spPr>
          <a:xfrm>
            <a:off x="1831167" y="5599100"/>
            <a:ext cx="956310" cy="377825"/>
          </a:xfrm>
          <a:prstGeom prst="rect">
            <a:avLst/>
          </a:prstGeom>
        </p:spPr>
        <p:txBody>
          <a:bodyPr vert="horz" wrap="square" lIns="0" tIns="13970" rIns="0" bIns="0" rtlCol="0">
            <a:spAutoFit/>
          </a:bodyPr>
          <a:lstStyle/>
          <a:p>
            <a:pPr marL="12700">
              <a:lnSpc>
                <a:spcPct val="100000"/>
              </a:lnSpc>
              <a:spcBef>
                <a:spcPts val="110"/>
              </a:spcBef>
            </a:pPr>
            <a:r>
              <a:rPr sz="3450" b="1" spc="-247" baseline="4830" dirty="0">
                <a:latin typeface="Arial"/>
                <a:cs typeface="Arial"/>
              </a:rPr>
              <a:t>A</a:t>
            </a:r>
            <a:r>
              <a:rPr sz="1150" spc="-165" dirty="0">
                <a:latin typeface="Microsoft Sans Serif"/>
                <a:cs typeface="Microsoft Sans Serif"/>
              </a:rPr>
              <a:t>Düğüm</a:t>
            </a:r>
            <a:r>
              <a:rPr sz="1150" spc="-105" dirty="0">
                <a:latin typeface="Microsoft Sans Serif"/>
                <a:cs typeface="Microsoft Sans Serif"/>
              </a:rPr>
              <a:t> </a:t>
            </a:r>
            <a:r>
              <a:rPr sz="1150" spc="-130" dirty="0">
                <a:latin typeface="Microsoft Sans Serif"/>
                <a:cs typeface="Microsoft Sans Serif"/>
              </a:rPr>
              <a:t>noktası</a:t>
            </a:r>
            <a:endParaRPr sz="1150">
              <a:latin typeface="Microsoft Sans Serif"/>
              <a:cs typeface="Microsoft Sans Serif"/>
            </a:endParaRPr>
          </a:p>
        </p:txBody>
      </p:sp>
      <p:sp>
        <p:nvSpPr>
          <p:cNvPr id="64" name="object 64"/>
          <p:cNvSpPr txBox="1"/>
          <p:nvPr/>
        </p:nvSpPr>
        <p:spPr>
          <a:xfrm>
            <a:off x="1241270" y="5849782"/>
            <a:ext cx="1340485" cy="319405"/>
          </a:xfrm>
          <a:prstGeom prst="rect">
            <a:avLst/>
          </a:prstGeom>
        </p:spPr>
        <p:txBody>
          <a:bodyPr vert="horz" wrap="square" lIns="0" tIns="15875" rIns="0" bIns="0" rtlCol="0">
            <a:spAutoFit/>
          </a:bodyPr>
          <a:lstStyle/>
          <a:p>
            <a:pPr marL="12700">
              <a:lnSpc>
                <a:spcPct val="100000"/>
              </a:lnSpc>
              <a:spcBef>
                <a:spcPts val="125"/>
              </a:spcBef>
            </a:pPr>
            <a:r>
              <a:rPr sz="1900" spc="-75" dirty="0">
                <a:latin typeface="Calibri"/>
                <a:cs typeface="Calibri"/>
              </a:rPr>
              <a:t>Eşdeğer</a:t>
            </a:r>
            <a:r>
              <a:rPr sz="1900" spc="25" dirty="0">
                <a:latin typeface="Calibri"/>
                <a:cs typeface="Calibri"/>
              </a:rPr>
              <a:t> </a:t>
            </a:r>
            <a:r>
              <a:rPr sz="1900" spc="-55" dirty="0">
                <a:latin typeface="Calibri"/>
                <a:cs typeface="Calibri"/>
              </a:rPr>
              <a:t>Devre</a:t>
            </a:r>
            <a:endParaRPr sz="1900">
              <a:latin typeface="Calibri"/>
              <a:cs typeface="Calibri"/>
            </a:endParaRPr>
          </a:p>
        </p:txBody>
      </p:sp>
      <p:sp>
        <p:nvSpPr>
          <p:cNvPr id="65" name="object 65"/>
          <p:cNvSpPr/>
          <p:nvPr/>
        </p:nvSpPr>
        <p:spPr>
          <a:xfrm>
            <a:off x="4496553" y="2898052"/>
            <a:ext cx="530225" cy="0"/>
          </a:xfrm>
          <a:custGeom>
            <a:avLst/>
            <a:gdLst/>
            <a:ahLst/>
            <a:cxnLst/>
            <a:rect l="l" t="t" r="r" b="b"/>
            <a:pathLst>
              <a:path w="530225">
                <a:moveTo>
                  <a:pt x="0" y="0"/>
                </a:moveTo>
                <a:lnTo>
                  <a:pt x="530181" y="0"/>
                </a:lnTo>
              </a:path>
            </a:pathLst>
          </a:custGeom>
          <a:ln w="14482">
            <a:solidFill>
              <a:srgbClr val="000000"/>
            </a:solidFill>
          </a:ln>
        </p:spPr>
        <p:txBody>
          <a:bodyPr wrap="square" lIns="0" tIns="0" rIns="0" bIns="0" rtlCol="0"/>
          <a:lstStyle/>
          <a:p>
            <a:endParaRPr/>
          </a:p>
        </p:txBody>
      </p:sp>
      <p:sp>
        <p:nvSpPr>
          <p:cNvPr id="66" name="object 66"/>
          <p:cNvSpPr txBox="1"/>
          <p:nvPr/>
        </p:nvSpPr>
        <p:spPr>
          <a:xfrm>
            <a:off x="3892713" y="2624223"/>
            <a:ext cx="530225" cy="443230"/>
          </a:xfrm>
          <a:prstGeom prst="rect">
            <a:avLst/>
          </a:prstGeom>
        </p:spPr>
        <p:txBody>
          <a:bodyPr vert="horz" wrap="square" lIns="0" tIns="11430" rIns="0" bIns="0" rtlCol="0">
            <a:spAutoFit/>
          </a:bodyPr>
          <a:lstStyle/>
          <a:p>
            <a:pPr marL="12700">
              <a:lnSpc>
                <a:spcPct val="100000"/>
              </a:lnSpc>
              <a:spcBef>
                <a:spcPts val="90"/>
              </a:spcBef>
              <a:tabLst>
                <a:tab pos="325120" algn="l"/>
              </a:tabLst>
            </a:pPr>
            <a:r>
              <a:rPr sz="2750" spc="-50" dirty="0">
                <a:latin typeface="Times New Roman"/>
                <a:cs typeface="Times New Roman"/>
              </a:rPr>
              <a:t>I</a:t>
            </a:r>
            <a:r>
              <a:rPr sz="2750" dirty="0">
                <a:latin typeface="Times New Roman"/>
                <a:cs typeface="Times New Roman"/>
              </a:rPr>
              <a:t>	</a:t>
            </a:r>
            <a:r>
              <a:rPr sz="2750" spc="-50" dirty="0">
                <a:latin typeface="Symbol"/>
                <a:cs typeface="Symbol"/>
              </a:rPr>
              <a:t></a:t>
            </a:r>
            <a:endParaRPr sz="2750">
              <a:latin typeface="Symbol"/>
              <a:cs typeface="Symbol"/>
            </a:endParaRPr>
          </a:p>
        </p:txBody>
      </p:sp>
      <p:sp>
        <p:nvSpPr>
          <p:cNvPr id="67" name="object 67"/>
          <p:cNvSpPr txBox="1"/>
          <p:nvPr/>
        </p:nvSpPr>
        <p:spPr>
          <a:xfrm>
            <a:off x="4562972" y="2896233"/>
            <a:ext cx="431165" cy="443230"/>
          </a:xfrm>
          <a:prstGeom prst="rect">
            <a:avLst/>
          </a:prstGeom>
        </p:spPr>
        <p:txBody>
          <a:bodyPr vert="horz" wrap="square" lIns="0" tIns="11430" rIns="0" bIns="0" rtlCol="0">
            <a:spAutoFit/>
          </a:bodyPr>
          <a:lstStyle/>
          <a:p>
            <a:pPr marL="12700">
              <a:lnSpc>
                <a:spcPct val="100000"/>
              </a:lnSpc>
              <a:spcBef>
                <a:spcPts val="90"/>
              </a:spcBef>
            </a:pPr>
            <a:r>
              <a:rPr sz="2750" spc="-25" dirty="0">
                <a:latin typeface="Times New Roman"/>
                <a:cs typeface="Times New Roman"/>
              </a:rPr>
              <a:t>R1</a:t>
            </a:r>
            <a:endParaRPr sz="2750">
              <a:latin typeface="Times New Roman"/>
              <a:cs typeface="Times New Roman"/>
            </a:endParaRPr>
          </a:p>
        </p:txBody>
      </p:sp>
      <p:sp>
        <p:nvSpPr>
          <p:cNvPr id="68" name="object 68"/>
          <p:cNvSpPr txBox="1"/>
          <p:nvPr/>
        </p:nvSpPr>
        <p:spPr>
          <a:xfrm>
            <a:off x="4739389" y="2636917"/>
            <a:ext cx="262890" cy="269240"/>
          </a:xfrm>
          <a:prstGeom prst="rect">
            <a:avLst/>
          </a:prstGeom>
        </p:spPr>
        <p:txBody>
          <a:bodyPr vert="horz" wrap="square" lIns="0" tIns="12700" rIns="0" bIns="0" rtlCol="0">
            <a:spAutoFit/>
          </a:bodyPr>
          <a:lstStyle/>
          <a:p>
            <a:pPr marL="12700">
              <a:lnSpc>
                <a:spcPct val="100000"/>
              </a:lnSpc>
              <a:spcBef>
                <a:spcPts val="100"/>
              </a:spcBef>
            </a:pPr>
            <a:r>
              <a:rPr sz="1600" spc="-25" dirty="0">
                <a:latin typeface="Times New Roman"/>
                <a:cs typeface="Times New Roman"/>
              </a:rPr>
              <a:t>R1</a:t>
            </a:r>
            <a:endParaRPr sz="1600">
              <a:latin typeface="Times New Roman"/>
              <a:cs typeface="Times New Roman"/>
            </a:endParaRPr>
          </a:p>
        </p:txBody>
      </p:sp>
      <p:sp>
        <p:nvSpPr>
          <p:cNvPr id="69" name="object 69"/>
          <p:cNvSpPr txBox="1"/>
          <p:nvPr/>
        </p:nvSpPr>
        <p:spPr>
          <a:xfrm>
            <a:off x="4003669" y="2856331"/>
            <a:ext cx="127635" cy="269240"/>
          </a:xfrm>
          <a:prstGeom prst="rect">
            <a:avLst/>
          </a:prstGeom>
        </p:spPr>
        <p:txBody>
          <a:bodyPr vert="horz" wrap="square" lIns="0" tIns="12700" rIns="0" bIns="0" rtlCol="0">
            <a:spAutoFit/>
          </a:bodyPr>
          <a:lstStyle/>
          <a:p>
            <a:pPr marL="12700">
              <a:lnSpc>
                <a:spcPct val="100000"/>
              </a:lnSpc>
              <a:spcBef>
                <a:spcPts val="100"/>
              </a:spcBef>
            </a:pPr>
            <a:r>
              <a:rPr sz="1600" spc="-50" dirty="0">
                <a:latin typeface="Times New Roman"/>
                <a:cs typeface="Times New Roman"/>
              </a:rPr>
              <a:t>1</a:t>
            </a:r>
            <a:endParaRPr sz="1600">
              <a:latin typeface="Times New Roman"/>
              <a:cs typeface="Times New Roman"/>
            </a:endParaRPr>
          </a:p>
        </p:txBody>
      </p:sp>
      <p:sp>
        <p:nvSpPr>
          <p:cNvPr id="70" name="object 70"/>
          <p:cNvSpPr/>
          <p:nvPr/>
        </p:nvSpPr>
        <p:spPr>
          <a:xfrm>
            <a:off x="5637598" y="2885860"/>
            <a:ext cx="730250" cy="0"/>
          </a:xfrm>
          <a:custGeom>
            <a:avLst/>
            <a:gdLst/>
            <a:ahLst/>
            <a:cxnLst/>
            <a:rect l="l" t="t" r="r" b="b"/>
            <a:pathLst>
              <a:path w="730250">
                <a:moveTo>
                  <a:pt x="0" y="0"/>
                </a:moveTo>
                <a:lnTo>
                  <a:pt x="729890" y="0"/>
                </a:lnTo>
              </a:path>
            </a:pathLst>
          </a:custGeom>
          <a:ln w="14482">
            <a:solidFill>
              <a:srgbClr val="000000"/>
            </a:solidFill>
          </a:ln>
        </p:spPr>
        <p:txBody>
          <a:bodyPr wrap="square" lIns="0" tIns="0" rIns="0" bIns="0" rtlCol="0"/>
          <a:lstStyle/>
          <a:p>
            <a:endParaRPr/>
          </a:p>
        </p:txBody>
      </p:sp>
      <p:sp>
        <p:nvSpPr>
          <p:cNvPr id="71" name="object 71"/>
          <p:cNvSpPr/>
          <p:nvPr/>
        </p:nvSpPr>
        <p:spPr>
          <a:xfrm>
            <a:off x="6738793" y="3112531"/>
            <a:ext cx="1354455" cy="43815"/>
          </a:xfrm>
          <a:custGeom>
            <a:avLst/>
            <a:gdLst/>
            <a:ahLst/>
            <a:cxnLst/>
            <a:rect l="l" t="t" r="r" b="b"/>
            <a:pathLst>
              <a:path w="1354454" h="43814">
                <a:moveTo>
                  <a:pt x="0" y="43509"/>
                </a:moveTo>
                <a:lnTo>
                  <a:pt x="1354185" y="43509"/>
                </a:lnTo>
              </a:path>
              <a:path w="1354454" h="43814">
                <a:moveTo>
                  <a:pt x="0" y="0"/>
                </a:moveTo>
                <a:lnTo>
                  <a:pt x="1354185" y="0"/>
                </a:lnTo>
              </a:path>
            </a:pathLst>
          </a:custGeom>
          <a:ln w="14520">
            <a:solidFill>
              <a:srgbClr val="000000"/>
            </a:solidFill>
          </a:ln>
        </p:spPr>
        <p:txBody>
          <a:bodyPr wrap="square" lIns="0" tIns="0" rIns="0" bIns="0" rtlCol="0"/>
          <a:lstStyle/>
          <a:p>
            <a:endParaRPr/>
          </a:p>
        </p:txBody>
      </p:sp>
      <p:sp>
        <p:nvSpPr>
          <p:cNvPr id="72" name="object 72"/>
          <p:cNvSpPr txBox="1"/>
          <p:nvPr/>
        </p:nvSpPr>
        <p:spPr>
          <a:xfrm>
            <a:off x="5637641" y="2884041"/>
            <a:ext cx="715645" cy="443230"/>
          </a:xfrm>
          <a:prstGeom prst="rect">
            <a:avLst/>
          </a:prstGeom>
        </p:spPr>
        <p:txBody>
          <a:bodyPr vert="horz" wrap="square" lIns="0" tIns="11430" rIns="0" bIns="0" rtlCol="0">
            <a:spAutoFit/>
          </a:bodyPr>
          <a:lstStyle/>
          <a:p>
            <a:pPr marL="12700">
              <a:lnSpc>
                <a:spcPct val="100000"/>
              </a:lnSpc>
              <a:spcBef>
                <a:spcPts val="90"/>
              </a:spcBef>
            </a:pPr>
            <a:r>
              <a:rPr sz="2750" spc="-20" dirty="0">
                <a:latin typeface="Times New Roman"/>
                <a:cs typeface="Times New Roman"/>
              </a:rPr>
              <a:t>3.3K</a:t>
            </a:r>
            <a:endParaRPr sz="2750">
              <a:latin typeface="Times New Roman"/>
              <a:cs typeface="Times New Roman"/>
            </a:endParaRPr>
          </a:p>
        </p:txBody>
      </p:sp>
      <p:sp>
        <p:nvSpPr>
          <p:cNvPr id="73" name="object 73"/>
          <p:cNvSpPr txBox="1"/>
          <p:nvPr/>
        </p:nvSpPr>
        <p:spPr>
          <a:xfrm>
            <a:off x="4507489" y="2404809"/>
            <a:ext cx="1727200" cy="443230"/>
          </a:xfrm>
          <a:prstGeom prst="rect">
            <a:avLst/>
          </a:prstGeom>
        </p:spPr>
        <p:txBody>
          <a:bodyPr vert="horz" wrap="square" lIns="0" tIns="11430" rIns="0" bIns="0" rtlCol="0">
            <a:spAutoFit/>
          </a:bodyPr>
          <a:lstStyle/>
          <a:p>
            <a:pPr marL="12700">
              <a:lnSpc>
                <a:spcPct val="100000"/>
              </a:lnSpc>
              <a:spcBef>
                <a:spcPts val="90"/>
              </a:spcBef>
              <a:tabLst>
                <a:tab pos="1276350" algn="l"/>
              </a:tabLst>
            </a:pPr>
            <a:r>
              <a:rPr sz="2750" spc="-50" dirty="0">
                <a:latin typeface="Times New Roman"/>
                <a:cs typeface="Times New Roman"/>
              </a:rPr>
              <a:t>V</a:t>
            </a:r>
            <a:r>
              <a:rPr sz="2750" dirty="0">
                <a:latin typeface="Times New Roman"/>
                <a:cs typeface="Times New Roman"/>
              </a:rPr>
              <a:t>	</a:t>
            </a:r>
            <a:r>
              <a:rPr sz="4125" spc="-37" baseline="2020" dirty="0">
                <a:latin typeface="Times New Roman"/>
                <a:cs typeface="Times New Roman"/>
              </a:rPr>
              <a:t>0,7</a:t>
            </a:r>
            <a:endParaRPr sz="4125" baseline="2020">
              <a:latin typeface="Times New Roman"/>
              <a:cs typeface="Times New Roman"/>
            </a:endParaRPr>
          </a:p>
        </p:txBody>
      </p:sp>
      <p:sp>
        <p:nvSpPr>
          <p:cNvPr id="74" name="object 74"/>
          <p:cNvSpPr txBox="1"/>
          <p:nvPr/>
        </p:nvSpPr>
        <p:spPr>
          <a:xfrm>
            <a:off x="5106787" y="2624223"/>
            <a:ext cx="3010535" cy="443230"/>
          </a:xfrm>
          <a:prstGeom prst="rect">
            <a:avLst/>
          </a:prstGeom>
        </p:spPr>
        <p:txBody>
          <a:bodyPr vert="horz" wrap="square" lIns="0" tIns="11430" rIns="0" bIns="0" rtlCol="0">
            <a:spAutoFit/>
          </a:bodyPr>
          <a:lstStyle/>
          <a:p>
            <a:pPr marL="12700">
              <a:lnSpc>
                <a:spcPct val="100000"/>
              </a:lnSpc>
              <a:spcBef>
                <a:spcPts val="90"/>
              </a:spcBef>
              <a:tabLst>
                <a:tab pos="1353185" algn="l"/>
              </a:tabLst>
            </a:pPr>
            <a:r>
              <a:rPr sz="2750" spc="-50" dirty="0">
                <a:latin typeface="Symbol"/>
                <a:cs typeface="Symbol"/>
              </a:rPr>
              <a:t></a:t>
            </a:r>
            <a:r>
              <a:rPr sz="2750" dirty="0">
                <a:latin typeface="Times New Roman"/>
                <a:cs typeface="Times New Roman"/>
              </a:rPr>
              <a:t>	</a:t>
            </a:r>
            <a:r>
              <a:rPr sz="4125" baseline="2020" dirty="0">
                <a:latin typeface="Symbol"/>
                <a:cs typeface="Symbol"/>
              </a:rPr>
              <a:t></a:t>
            </a:r>
            <a:r>
              <a:rPr sz="4125" spc="-142" baseline="2020" dirty="0">
                <a:latin typeface="Times New Roman"/>
                <a:cs typeface="Times New Roman"/>
              </a:rPr>
              <a:t> </a:t>
            </a:r>
            <a:r>
              <a:rPr sz="4125" baseline="2020" dirty="0">
                <a:latin typeface="Times New Roman"/>
                <a:cs typeface="Times New Roman"/>
              </a:rPr>
              <a:t>0,212</a:t>
            </a:r>
            <a:r>
              <a:rPr sz="4125" spc="-277" baseline="2020" dirty="0">
                <a:latin typeface="Times New Roman"/>
                <a:cs typeface="Times New Roman"/>
              </a:rPr>
              <a:t> </a:t>
            </a:r>
            <a:r>
              <a:rPr sz="4125" spc="-37" baseline="2020" dirty="0">
                <a:latin typeface="Times New Roman"/>
                <a:cs typeface="Times New Roman"/>
              </a:rPr>
              <a:t>mA</a:t>
            </a:r>
            <a:endParaRPr sz="4125" baseline="2020">
              <a:latin typeface="Times New Roman"/>
              <a:cs typeface="Times New Roman"/>
            </a:endParaRPr>
          </a:p>
        </p:txBody>
      </p:sp>
      <p:sp>
        <p:nvSpPr>
          <p:cNvPr id="75" name="object 75"/>
          <p:cNvSpPr/>
          <p:nvPr/>
        </p:nvSpPr>
        <p:spPr>
          <a:xfrm>
            <a:off x="4224096" y="3743723"/>
            <a:ext cx="540385" cy="0"/>
          </a:xfrm>
          <a:custGeom>
            <a:avLst/>
            <a:gdLst/>
            <a:ahLst/>
            <a:cxnLst/>
            <a:rect l="l" t="t" r="r" b="b"/>
            <a:pathLst>
              <a:path w="540385">
                <a:moveTo>
                  <a:pt x="0" y="0"/>
                </a:moveTo>
                <a:lnTo>
                  <a:pt x="539776" y="0"/>
                </a:lnTo>
              </a:path>
            </a:pathLst>
          </a:custGeom>
          <a:ln w="14356">
            <a:solidFill>
              <a:srgbClr val="000000"/>
            </a:solidFill>
          </a:ln>
        </p:spPr>
        <p:txBody>
          <a:bodyPr wrap="square" lIns="0" tIns="0" rIns="0" bIns="0" rtlCol="0"/>
          <a:lstStyle/>
          <a:p>
            <a:endParaRPr/>
          </a:p>
        </p:txBody>
      </p:sp>
      <p:sp>
        <p:nvSpPr>
          <p:cNvPr id="76" name="object 76"/>
          <p:cNvSpPr txBox="1"/>
          <p:nvPr/>
        </p:nvSpPr>
        <p:spPr>
          <a:xfrm>
            <a:off x="4842912" y="3472550"/>
            <a:ext cx="215265" cy="439420"/>
          </a:xfrm>
          <a:prstGeom prst="rect">
            <a:avLst/>
          </a:prstGeom>
        </p:spPr>
        <p:txBody>
          <a:bodyPr vert="horz" wrap="square" lIns="0" tIns="13970" rIns="0" bIns="0" rtlCol="0">
            <a:spAutoFit/>
          </a:bodyPr>
          <a:lstStyle/>
          <a:p>
            <a:pPr marL="12700">
              <a:lnSpc>
                <a:spcPct val="100000"/>
              </a:lnSpc>
              <a:spcBef>
                <a:spcPts val="110"/>
              </a:spcBef>
            </a:pPr>
            <a:r>
              <a:rPr sz="2700" spc="-50" dirty="0">
                <a:latin typeface="Symbol"/>
                <a:cs typeface="Symbol"/>
              </a:rPr>
              <a:t></a:t>
            </a:r>
            <a:endParaRPr sz="2700">
              <a:latin typeface="Symbol"/>
              <a:cs typeface="Symbol"/>
            </a:endParaRPr>
          </a:p>
        </p:txBody>
      </p:sp>
      <p:sp>
        <p:nvSpPr>
          <p:cNvPr id="77" name="object 77"/>
          <p:cNvSpPr txBox="1"/>
          <p:nvPr/>
        </p:nvSpPr>
        <p:spPr>
          <a:xfrm>
            <a:off x="3563484" y="3472550"/>
            <a:ext cx="613410" cy="439420"/>
          </a:xfrm>
          <a:prstGeom prst="rect">
            <a:avLst/>
          </a:prstGeom>
        </p:spPr>
        <p:txBody>
          <a:bodyPr vert="horz" wrap="square" lIns="0" tIns="13970" rIns="0" bIns="0" rtlCol="0">
            <a:spAutoFit/>
          </a:bodyPr>
          <a:lstStyle/>
          <a:p>
            <a:pPr marL="38100">
              <a:lnSpc>
                <a:spcPct val="100000"/>
              </a:lnSpc>
              <a:spcBef>
                <a:spcPts val="110"/>
              </a:spcBef>
            </a:pPr>
            <a:r>
              <a:rPr sz="2700" spc="70" dirty="0">
                <a:latin typeface="Times New Roman"/>
                <a:cs typeface="Times New Roman"/>
              </a:rPr>
              <a:t>I</a:t>
            </a:r>
            <a:r>
              <a:rPr sz="2325" spc="104" baseline="-25089" dirty="0">
                <a:latin typeface="Times New Roman"/>
                <a:cs typeface="Times New Roman"/>
              </a:rPr>
              <a:t>2</a:t>
            </a:r>
            <a:r>
              <a:rPr sz="2325" spc="89" baseline="-25089" dirty="0">
                <a:latin typeface="Times New Roman"/>
                <a:cs typeface="Times New Roman"/>
              </a:rPr>
              <a:t>  </a:t>
            </a:r>
            <a:r>
              <a:rPr sz="2700" spc="-60" dirty="0">
                <a:latin typeface="Symbol"/>
                <a:cs typeface="Symbol"/>
              </a:rPr>
              <a:t></a:t>
            </a:r>
            <a:endParaRPr sz="2700">
              <a:latin typeface="Symbol"/>
              <a:cs typeface="Symbol"/>
            </a:endParaRPr>
          </a:p>
        </p:txBody>
      </p:sp>
      <p:sp>
        <p:nvSpPr>
          <p:cNvPr id="78" name="object 78"/>
          <p:cNvSpPr txBox="1"/>
          <p:nvPr/>
        </p:nvSpPr>
        <p:spPr>
          <a:xfrm>
            <a:off x="4209383" y="3341528"/>
            <a:ext cx="540385" cy="439420"/>
          </a:xfrm>
          <a:prstGeom prst="rect">
            <a:avLst/>
          </a:prstGeom>
        </p:spPr>
        <p:txBody>
          <a:bodyPr vert="horz" wrap="square" lIns="0" tIns="13970" rIns="0" bIns="0" rtlCol="0">
            <a:spAutoFit/>
          </a:bodyPr>
          <a:lstStyle/>
          <a:p>
            <a:pPr marL="38100">
              <a:lnSpc>
                <a:spcPct val="100000"/>
              </a:lnSpc>
              <a:spcBef>
                <a:spcPts val="110"/>
              </a:spcBef>
            </a:pPr>
            <a:r>
              <a:rPr sz="4050" spc="-37" baseline="14403" dirty="0">
                <a:latin typeface="Times New Roman"/>
                <a:cs typeface="Times New Roman"/>
              </a:rPr>
              <a:t>V</a:t>
            </a:r>
            <a:r>
              <a:rPr sz="1550" spc="-25" dirty="0">
                <a:latin typeface="Times New Roman"/>
                <a:cs typeface="Times New Roman"/>
              </a:rPr>
              <a:t>R2</a:t>
            </a:r>
            <a:endParaRPr sz="1550">
              <a:latin typeface="Times New Roman"/>
              <a:cs typeface="Times New Roman"/>
            </a:endParaRPr>
          </a:p>
        </p:txBody>
      </p:sp>
      <p:sp>
        <p:nvSpPr>
          <p:cNvPr id="79" name="object 79"/>
          <p:cNvSpPr/>
          <p:nvPr/>
        </p:nvSpPr>
        <p:spPr>
          <a:xfrm>
            <a:off x="5206127" y="3748490"/>
            <a:ext cx="2099310" cy="0"/>
          </a:xfrm>
          <a:custGeom>
            <a:avLst/>
            <a:gdLst/>
            <a:ahLst/>
            <a:cxnLst/>
            <a:rect l="l" t="t" r="r" b="b"/>
            <a:pathLst>
              <a:path w="2099309">
                <a:moveTo>
                  <a:pt x="0" y="0"/>
                </a:moveTo>
                <a:lnTo>
                  <a:pt x="2098844" y="0"/>
                </a:lnTo>
              </a:path>
            </a:pathLst>
          </a:custGeom>
          <a:ln w="14433">
            <a:solidFill>
              <a:srgbClr val="000000"/>
            </a:solidFill>
          </a:ln>
        </p:spPr>
        <p:txBody>
          <a:bodyPr wrap="square" lIns="0" tIns="0" rIns="0" bIns="0" rtlCol="0"/>
          <a:lstStyle/>
          <a:p>
            <a:endParaRPr/>
          </a:p>
        </p:txBody>
      </p:sp>
      <p:sp>
        <p:nvSpPr>
          <p:cNvPr id="80" name="object 80"/>
          <p:cNvSpPr txBox="1"/>
          <p:nvPr/>
        </p:nvSpPr>
        <p:spPr>
          <a:xfrm>
            <a:off x="4297764" y="3746644"/>
            <a:ext cx="2307590" cy="441959"/>
          </a:xfrm>
          <a:prstGeom prst="rect">
            <a:avLst/>
          </a:prstGeom>
        </p:spPr>
        <p:txBody>
          <a:bodyPr vert="horz" wrap="square" lIns="0" tIns="16510" rIns="0" bIns="0" rtlCol="0">
            <a:spAutoFit/>
          </a:bodyPr>
          <a:lstStyle/>
          <a:p>
            <a:pPr marL="12700">
              <a:lnSpc>
                <a:spcPct val="100000"/>
              </a:lnSpc>
              <a:spcBef>
                <a:spcPts val="130"/>
              </a:spcBef>
              <a:tabLst>
                <a:tab pos="1606550" algn="l"/>
              </a:tabLst>
            </a:pPr>
            <a:r>
              <a:rPr sz="4050" spc="-37" baseline="1028" dirty="0">
                <a:latin typeface="Times New Roman"/>
                <a:cs typeface="Times New Roman"/>
              </a:rPr>
              <a:t>R1</a:t>
            </a:r>
            <a:r>
              <a:rPr sz="4050" baseline="1028" dirty="0">
                <a:latin typeface="Times New Roman"/>
                <a:cs typeface="Times New Roman"/>
              </a:rPr>
              <a:t>	</a:t>
            </a:r>
            <a:r>
              <a:rPr sz="2700" spc="-20" dirty="0">
                <a:latin typeface="Times New Roman"/>
                <a:cs typeface="Times New Roman"/>
              </a:rPr>
              <a:t>5,6K</a:t>
            </a:r>
            <a:endParaRPr sz="2700">
              <a:latin typeface="Times New Roman"/>
              <a:cs typeface="Times New Roman"/>
            </a:endParaRPr>
          </a:p>
        </p:txBody>
      </p:sp>
      <p:sp>
        <p:nvSpPr>
          <p:cNvPr id="81" name="object 81"/>
          <p:cNvSpPr/>
          <p:nvPr/>
        </p:nvSpPr>
        <p:spPr>
          <a:xfrm>
            <a:off x="7675034" y="3974422"/>
            <a:ext cx="1148715" cy="43815"/>
          </a:xfrm>
          <a:custGeom>
            <a:avLst/>
            <a:gdLst/>
            <a:ahLst/>
            <a:cxnLst/>
            <a:rect l="l" t="t" r="r" b="b"/>
            <a:pathLst>
              <a:path w="1148715" h="43814">
                <a:moveTo>
                  <a:pt x="0" y="43382"/>
                </a:moveTo>
                <a:lnTo>
                  <a:pt x="1148295" y="43382"/>
                </a:lnTo>
              </a:path>
              <a:path w="1148715" h="43814">
                <a:moveTo>
                  <a:pt x="0" y="0"/>
                </a:moveTo>
                <a:lnTo>
                  <a:pt x="1148294" y="0"/>
                </a:lnTo>
              </a:path>
            </a:pathLst>
          </a:custGeom>
          <a:ln w="14470">
            <a:solidFill>
              <a:srgbClr val="000000"/>
            </a:solidFill>
          </a:ln>
        </p:spPr>
        <p:txBody>
          <a:bodyPr wrap="square" lIns="0" tIns="0" rIns="0" bIns="0" rtlCol="0"/>
          <a:lstStyle/>
          <a:p>
            <a:endParaRPr/>
          </a:p>
        </p:txBody>
      </p:sp>
      <p:sp>
        <p:nvSpPr>
          <p:cNvPr id="82" name="object 82"/>
          <p:cNvSpPr txBox="1"/>
          <p:nvPr/>
        </p:nvSpPr>
        <p:spPr>
          <a:xfrm>
            <a:off x="7384795" y="3475525"/>
            <a:ext cx="1463040" cy="441959"/>
          </a:xfrm>
          <a:prstGeom prst="rect">
            <a:avLst/>
          </a:prstGeom>
        </p:spPr>
        <p:txBody>
          <a:bodyPr vert="horz" wrap="square" lIns="0" tIns="16510" rIns="0" bIns="0" rtlCol="0">
            <a:spAutoFit/>
          </a:bodyPr>
          <a:lstStyle/>
          <a:p>
            <a:pPr marL="12700">
              <a:lnSpc>
                <a:spcPct val="100000"/>
              </a:lnSpc>
              <a:spcBef>
                <a:spcPts val="130"/>
              </a:spcBef>
            </a:pPr>
            <a:r>
              <a:rPr sz="2700" dirty="0">
                <a:latin typeface="Symbol"/>
                <a:cs typeface="Symbol"/>
              </a:rPr>
              <a:t></a:t>
            </a:r>
            <a:r>
              <a:rPr sz="2700" spc="-114" dirty="0">
                <a:latin typeface="Times New Roman"/>
                <a:cs typeface="Times New Roman"/>
              </a:rPr>
              <a:t> </a:t>
            </a:r>
            <a:r>
              <a:rPr sz="2700" spc="-40" dirty="0">
                <a:latin typeface="Times New Roman"/>
                <a:cs typeface="Times New Roman"/>
              </a:rPr>
              <a:t>3,32</a:t>
            </a:r>
            <a:r>
              <a:rPr sz="2700" spc="-145" dirty="0">
                <a:latin typeface="Times New Roman"/>
                <a:cs typeface="Times New Roman"/>
              </a:rPr>
              <a:t> </a:t>
            </a:r>
            <a:r>
              <a:rPr sz="2700" spc="-25" dirty="0">
                <a:latin typeface="Times New Roman"/>
                <a:cs typeface="Times New Roman"/>
              </a:rPr>
              <a:t>mA</a:t>
            </a:r>
            <a:endParaRPr sz="2700">
              <a:latin typeface="Times New Roman"/>
              <a:cs typeface="Times New Roman"/>
            </a:endParaRPr>
          </a:p>
        </p:txBody>
      </p:sp>
      <p:sp>
        <p:nvSpPr>
          <p:cNvPr id="83" name="object 83"/>
          <p:cNvSpPr txBox="1"/>
          <p:nvPr/>
        </p:nvSpPr>
        <p:spPr>
          <a:xfrm>
            <a:off x="5217011" y="3256817"/>
            <a:ext cx="2085339" cy="441959"/>
          </a:xfrm>
          <a:prstGeom prst="rect">
            <a:avLst/>
          </a:prstGeom>
        </p:spPr>
        <p:txBody>
          <a:bodyPr vert="horz" wrap="square" lIns="0" tIns="16510" rIns="0" bIns="0" rtlCol="0">
            <a:spAutoFit/>
          </a:bodyPr>
          <a:lstStyle/>
          <a:p>
            <a:pPr marL="12700">
              <a:lnSpc>
                <a:spcPct val="100000"/>
              </a:lnSpc>
              <a:spcBef>
                <a:spcPts val="130"/>
              </a:spcBef>
            </a:pPr>
            <a:r>
              <a:rPr sz="2700" dirty="0">
                <a:latin typeface="Times New Roman"/>
                <a:cs typeface="Times New Roman"/>
              </a:rPr>
              <a:t>20</a:t>
            </a:r>
            <a:r>
              <a:rPr sz="2700" spc="-229" dirty="0">
                <a:latin typeface="Times New Roman"/>
                <a:cs typeface="Times New Roman"/>
              </a:rPr>
              <a:t> </a:t>
            </a:r>
            <a:r>
              <a:rPr sz="2700" dirty="0">
                <a:latin typeface="Symbol"/>
                <a:cs typeface="Symbol"/>
              </a:rPr>
              <a:t></a:t>
            </a:r>
            <a:r>
              <a:rPr sz="2700" spc="-229" dirty="0">
                <a:latin typeface="Times New Roman"/>
                <a:cs typeface="Times New Roman"/>
              </a:rPr>
              <a:t> </a:t>
            </a:r>
            <a:r>
              <a:rPr sz="2700" dirty="0">
                <a:latin typeface="Times New Roman"/>
                <a:cs typeface="Times New Roman"/>
              </a:rPr>
              <a:t>(0,7</a:t>
            </a:r>
            <a:r>
              <a:rPr sz="2700" spc="-204" dirty="0">
                <a:latin typeface="Times New Roman"/>
                <a:cs typeface="Times New Roman"/>
              </a:rPr>
              <a:t> </a:t>
            </a:r>
            <a:r>
              <a:rPr sz="2700" dirty="0">
                <a:latin typeface="Symbol"/>
                <a:cs typeface="Symbol"/>
              </a:rPr>
              <a:t></a:t>
            </a:r>
            <a:r>
              <a:rPr sz="2700" spc="-190" dirty="0">
                <a:latin typeface="Times New Roman"/>
                <a:cs typeface="Times New Roman"/>
              </a:rPr>
              <a:t> </a:t>
            </a:r>
            <a:r>
              <a:rPr sz="2700" spc="-20" dirty="0">
                <a:latin typeface="Times New Roman"/>
                <a:cs typeface="Times New Roman"/>
              </a:rPr>
              <a:t>0,7)</a:t>
            </a:r>
            <a:endParaRPr sz="2700">
              <a:latin typeface="Times New Roman"/>
              <a:cs typeface="Times New Roman"/>
            </a:endParaRPr>
          </a:p>
        </p:txBody>
      </p:sp>
      <p:sp>
        <p:nvSpPr>
          <p:cNvPr id="84" name="object 84"/>
          <p:cNvSpPr txBox="1"/>
          <p:nvPr/>
        </p:nvSpPr>
        <p:spPr>
          <a:xfrm>
            <a:off x="3859148" y="4364863"/>
            <a:ext cx="3420110" cy="513715"/>
          </a:xfrm>
          <a:prstGeom prst="rect">
            <a:avLst/>
          </a:prstGeom>
        </p:spPr>
        <p:txBody>
          <a:bodyPr vert="horz" wrap="square" lIns="0" tIns="12700" rIns="0" bIns="0" rtlCol="0">
            <a:spAutoFit/>
          </a:bodyPr>
          <a:lstStyle/>
          <a:p>
            <a:pPr marL="12700">
              <a:lnSpc>
                <a:spcPct val="100000"/>
              </a:lnSpc>
              <a:spcBef>
                <a:spcPts val="100"/>
              </a:spcBef>
            </a:pPr>
            <a:r>
              <a:rPr sz="3200" dirty="0">
                <a:latin typeface="Calibri"/>
                <a:cs typeface="Calibri"/>
              </a:rPr>
              <a:t>A</a:t>
            </a:r>
            <a:r>
              <a:rPr sz="3200" spc="-45" dirty="0">
                <a:latin typeface="Calibri"/>
                <a:cs typeface="Calibri"/>
              </a:rPr>
              <a:t> </a:t>
            </a:r>
            <a:r>
              <a:rPr sz="3200" dirty="0">
                <a:latin typeface="Calibri"/>
                <a:cs typeface="Calibri"/>
              </a:rPr>
              <a:t>düğüm</a:t>
            </a:r>
            <a:r>
              <a:rPr sz="3200" spc="-25" dirty="0">
                <a:latin typeface="Calibri"/>
                <a:cs typeface="Calibri"/>
              </a:rPr>
              <a:t> </a:t>
            </a:r>
            <a:r>
              <a:rPr sz="3200" spc="-10" dirty="0">
                <a:latin typeface="Calibri"/>
                <a:cs typeface="Calibri"/>
              </a:rPr>
              <a:t>noktasında</a:t>
            </a:r>
            <a:endParaRPr sz="3200">
              <a:latin typeface="Calibri"/>
              <a:cs typeface="Calibri"/>
            </a:endParaRPr>
          </a:p>
        </p:txBody>
      </p:sp>
      <p:sp>
        <p:nvSpPr>
          <p:cNvPr id="85" name="object 85"/>
          <p:cNvSpPr/>
          <p:nvPr/>
        </p:nvSpPr>
        <p:spPr>
          <a:xfrm>
            <a:off x="4770732" y="6511352"/>
            <a:ext cx="1317625" cy="0"/>
          </a:xfrm>
          <a:custGeom>
            <a:avLst/>
            <a:gdLst/>
            <a:ahLst/>
            <a:cxnLst/>
            <a:rect l="l" t="t" r="r" b="b"/>
            <a:pathLst>
              <a:path w="1317625">
                <a:moveTo>
                  <a:pt x="0" y="0"/>
                </a:moveTo>
                <a:lnTo>
                  <a:pt x="1317138" y="0"/>
                </a:lnTo>
              </a:path>
            </a:pathLst>
          </a:custGeom>
          <a:ln w="14885">
            <a:solidFill>
              <a:srgbClr val="000000"/>
            </a:solidFill>
          </a:ln>
        </p:spPr>
        <p:txBody>
          <a:bodyPr wrap="square" lIns="0" tIns="0" rIns="0" bIns="0" rtlCol="0"/>
          <a:lstStyle/>
          <a:p>
            <a:endParaRPr/>
          </a:p>
        </p:txBody>
      </p:sp>
      <p:sp>
        <p:nvSpPr>
          <p:cNvPr id="86" name="object 86"/>
          <p:cNvSpPr txBox="1"/>
          <p:nvPr/>
        </p:nvSpPr>
        <p:spPr>
          <a:xfrm>
            <a:off x="3935807" y="5952882"/>
            <a:ext cx="2242820" cy="454659"/>
          </a:xfrm>
          <a:prstGeom prst="rect">
            <a:avLst/>
          </a:prstGeom>
        </p:spPr>
        <p:txBody>
          <a:bodyPr vert="horz" wrap="square" lIns="0" tIns="14604" rIns="0" bIns="0" rtlCol="0">
            <a:spAutoFit/>
          </a:bodyPr>
          <a:lstStyle/>
          <a:p>
            <a:pPr marL="38100">
              <a:lnSpc>
                <a:spcPct val="100000"/>
              </a:lnSpc>
              <a:spcBef>
                <a:spcPts val="114"/>
              </a:spcBef>
              <a:tabLst>
                <a:tab pos="2204085" algn="l"/>
              </a:tabLst>
            </a:pPr>
            <a:r>
              <a:rPr sz="2800" dirty="0">
                <a:latin typeface="Times New Roman"/>
                <a:cs typeface="Times New Roman"/>
              </a:rPr>
              <a:t>I</a:t>
            </a:r>
            <a:r>
              <a:rPr sz="2475" baseline="-23569" dirty="0">
                <a:latin typeface="Times New Roman"/>
                <a:cs typeface="Times New Roman"/>
              </a:rPr>
              <a:t>D2</a:t>
            </a:r>
            <a:r>
              <a:rPr sz="2475" spc="135" baseline="-23569" dirty="0">
                <a:latin typeface="Times New Roman"/>
                <a:cs typeface="Times New Roman"/>
              </a:rPr>
              <a:t>  </a:t>
            </a:r>
            <a:r>
              <a:rPr sz="2800" dirty="0">
                <a:latin typeface="Symbol"/>
                <a:cs typeface="Symbol"/>
              </a:rPr>
              <a:t></a:t>
            </a:r>
            <a:r>
              <a:rPr sz="2800" spc="-85" dirty="0">
                <a:latin typeface="Times New Roman"/>
                <a:cs typeface="Times New Roman"/>
              </a:rPr>
              <a:t> </a:t>
            </a:r>
            <a:r>
              <a:rPr sz="2800" spc="-15" dirty="0">
                <a:latin typeface="Times New Roman"/>
                <a:cs typeface="Times New Roman"/>
              </a:rPr>
              <a:t>3,108m</a:t>
            </a:r>
            <a:r>
              <a:rPr sz="2800" spc="-10480" dirty="0">
                <a:latin typeface="Times New Roman"/>
                <a:cs typeface="Times New Roman"/>
              </a:rPr>
              <a:t>A</a:t>
            </a:r>
            <a:r>
              <a:rPr sz="2475" u="heavy" baseline="-23569" dirty="0">
                <a:uFill>
                  <a:solidFill>
                    <a:srgbClr val="000000"/>
                  </a:solidFill>
                </a:uFill>
                <a:latin typeface="Times New Roman"/>
                <a:cs typeface="Times New Roman"/>
              </a:rPr>
              <a:t>	</a:t>
            </a:r>
            <a:endParaRPr sz="2475" baseline="-23569">
              <a:latin typeface="Times New Roman"/>
              <a:cs typeface="Times New Roman"/>
            </a:endParaRPr>
          </a:p>
        </p:txBody>
      </p:sp>
      <p:sp>
        <p:nvSpPr>
          <p:cNvPr id="91" name="object 91"/>
          <p:cNvSpPr txBox="1">
            <a:spLocks noGrp="1"/>
          </p:cNvSpPr>
          <p:nvPr>
            <p:ph type="sldNum" sz="quarter" idx="7"/>
          </p:nvPr>
        </p:nvSpPr>
        <p:spPr>
          <a:prstGeom prst="rect">
            <a:avLst/>
          </a:prstGeom>
        </p:spPr>
        <p:txBody>
          <a:bodyPr vert="horz" wrap="square" lIns="0" tIns="41528" rIns="0" bIns="0" rtlCol="0">
            <a:spAutoFit/>
          </a:bodyPr>
          <a:lstStyle/>
          <a:p>
            <a:pPr marL="141605">
              <a:lnSpc>
                <a:spcPts val="2380"/>
              </a:lnSpc>
            </a:pPr>
            <a:fld id="{81D60167-4931-47E6-BA6A-407CBD079E47}" type="slidenum">
              <a:rPr spc="-25" dirty="0"/>
              <a:t>48</a:t>
            </a:fld>
            <a:endParaRPr spc="-25" dirty="0"/>
          </a:p>
        </p:txBody>
      </p:sp>
      <p:sp>
        <p:nvSpPr>
          <p:cNvPr id="87" name="object 87"/>
          <p:cNvSpPr txBox="1"/>
          <p:nvPr/>
        </p:nvSpPr>
        <p:spPr>
          <a:xfrm>
            <a:off x="3935807" y="5518877"/>
            <a:ext cx="3682365" cy="454659"/>
          </a:xfrm>
          <a:prstGeom prst="rect">
            <a:avLst/>
          </a:prstGeom>
        </p:spPr>
        <p:txBody>
          <a:bodyPr vert="horz" wrap="square" lIns="0" tIns="14604" rIns="0" bIns="0" rtlCol="0">
            <a:spAutoFit/>
          </a:bodyPr>
          <a:lstStyle/>
          <a:p>
            <a:pPr marL="38100">
              <a:lnSpc>
                <a:spcPct val="100000"/>
              </a:lnSpc>
              <a:spcBef>
                <a:spcPts val="114"/>
              </a:spcBef>
            </a:pPr>
            <a:r>
              <a:rPr sz="2800" dirty="0">
                <a:latin typeface="Times New Roman"/>
                <a:cs typeface="Times New Roman"/>
              </a:rPr>
              <a:t>I</a:t>
            </a:r>
            <a:r>
              <a:rPr sz="2475" baseline="-23569" dirty="0">
                <a:latin typeface="Times New Roman"/>
                <a:cs typeface="Times New Roman"/>
              </a:rPr>
              <a:t>D2</a:t>
            </a:r>
            <a:r>
              <a:rPr sz="2475" spc="120" baseline="-23569" dirty="0">
                <a:latin typeface="Times New Roman"/>
                <a:cs typeface="Times New Roman"/>
              </a:rPr>
              <a:t>  </a:t>
            </a:r>
            <a:r>
              <a:rPr sz="2800" dirty="0">
                <a:latin typeface="Symbol"/>
                <a:cs typeface="Symbol"/>
              </a:rPr>
              <a:t></a:t>
            </a:r>
            <a:r>
              <a:rPr sz="2800" spc="-95" dirty="0">
                <a:latin typeface="Times New Roman"/>
                <a:cs typeface="Times New Roman"/>
              </a:rPr>
              <a:t> </a:t>
            </a:r>
            <a:r>
              <a:rPr sz="2800" spc="-10" dirty="0">
                <a:latin typeface="Times New Roman"/>
                <a:cs typeface="Times New Roman"/>
              </a:rPr>
              <a:t>3,32mA</a:t>
            </a:r>
            <a:r>
              <a:rPr sz="2800" spc="-190" dirty="0">
                <a:latin typeface="Times New Roman"/>
                <a:cs typeface="Times New Roman"/>
              </a:rPr>
              <a:t> </a:t>
            </a:r>
            <a:r>
              <a:rPr sz="2800" dirty="0">
                <a:latin typeface="Symbol"/>
                <a:cs typeface="Symbol"/>
              </a:rPr>
              <a:t></a:t>
            </a:r>
            <a:r>
              <a:rPr sz="2800" spc="-240" dirty="0">
                <a:latin typeface="Times New Roman"/>
                <a:cs typeface="Times New Roman"/>
              </a:rPr>
              <a:t> </a:t>
            </a:r>
            <a:r>
              <a:rPr sz="2800" spc="-10" dirty="0">
                <a:latin typeface="Times New Roman"/>
                <a:cs typeface="Times New Roman"/>
              </a:rPr>
              <a:t>0,212mA</a:t>
            </a:r>
            <a:endParaRPr sz="2800">
              <a:latin typeface="Times New Roman"/>
              <a:cs typeface="Times New Roman"/>
            </a:endParaRPr>
          </a:p>
        </p:txBody>
      </p:sp>
      <p:sp>
        <p:nvSpPr>
          <p:cNvPr id="88" name="object 88"/>
          <p:cNvSpPr txBox="1"/>
          <p:nvPr/>
        </p:nvSpPr>
        <p:spPr>
          <a:xfrm>
            <a:off x="8136801" y="5203469"/>
            <a:ext cx="143510" cy="306705"/>
          </a:xfrm>
          <a:prstGeom prst="rect">
            <a:avLst/>
          </a:prstGeom>
        </p:spPr>
        <p:txBody>
          <a:bodyPr vert="horz" wrap="square" lIns="0" tIns="12065" rIns="0" bIns="0" rtlCol="0">
            <a:spAutoFit/>
          </a:bodyPr>
          <a:lstStyle/>
          <a:p>
            <a:pPr marL="12700">
              <a:lnSpc>
                <a:spcPct val="100000"/>
              </a:lnSpc>
              <a:spcBef>
                <a:spcPts val="95"/>
              </a:spcBef>
            </a:pPr>
            <a:r>
              <a:rPr sz="1850" spc="-50" dirty="0">
                <a:latin typeface="Times New Roman"/>
                <a:cs typeface="Times New Roman"/>
              </a:rPr>
              <a:t>1</a:t>
            </a:r>
            <a:endParaRPr sz="1850">
              <a:latin typeface="Times New Roman"/>
              <a:cs typeface="Times New Roman"/>
            </a:endParaRPr>
          </a:p>
        </p:txBody>
      </p:sp>
      <p:sp>
        <p:nvSpPr>
          <p:cNvPr id="89" name="object 89"/>
          <p:cNvSpPr txBox="1"/>
          <p:nvPr/>
        </p:nvSpPr>
        <p:spPr>
          <a:xfrm>
            <a:off x="7494121" y="5203469"/>
            <a:ext cx="143510" cy="306705"/>
          </a:xfrm>
          <a:prstGeom prst="rect">
            <a:avLst/>
          </a:prstGeom>
        </p:spPr>
        <p:txBody>
          <a:bodyPr vert="horz" wrap="square" lIns="0" tIns="12065" rIns="0" bIns="0" rtlCol="0">
            <a:spAutoFit/>
          </a:bodyPr>
          <a:lstStyle/>
          <a:p>
            <a:pPr marL="12700">
              <a:lnSpc>
                <a:spcPct val="100000"/>
              </a:lnSpc>
              <a:spcBef>
                <a:spcPts val="95"/>
              </a:spcBef>
            </a:pPr>
            <a:r>
              <a:rPr sz="1850" spc="-50" dirty="0">
                <a:latin typeface="Times New Roman"/>
                <a:cs typeface="Times New Roman"/>
              </a:rPr>
              <a:t>2</a:t>
            </a:r>
            <a:endParaRPr sz="1850">
              <a:latin typeface="Times New Roman"/>
              <a:cs typeface="Times New Roman"/>
            </a:endParaRPr>
          </a:p>
        </p:txBody>
      </p:sp>
      <p:sp>
        <p:nvSpPr>
          <p:cNvPr id="90" name="object 90"/>
          <p:cNvSpPr txBox="1"/>
          <p:nvPr/>
        </p:nvSpPr>
        <p:spPr>
          <a:xfrm>
            <a:off x="3925224" y="4935727"/>
            <a:ext cx="4269105" cy="507365"/>
          </a:xfrm>
          <a:prstGeom prst="rect">
            <a:avLst/>
          </a:prstGeom>
        </p:spPr>
        <p:txBody>
          <a:bodyPr vert="horz" wrap="square" lIns="0" tIns="13970" rIns="0" bIns="0" rtlCol="0">
            <a:spAutoFit/>
          </a:bodyPr>
          <a:lstStyle/>
          <a:p>
            <a:pPr marL="50800">
              <a:lnSpc>
                <a:spcPct val="100000"/>
              </a:lnSpc>
              <a:spcBef>
                <a:spcPts val="110"/>
              </a:spcBef>
              <a:tabLst>
                <a:tab pos="455295" algn="l"/>
                <a:tab pos="2539365" algn="l"/>
                <a:tab pos="3112770" algn="l"/>
                <a:tab pos="3806825" algn="l"/>
              </a:tabLst>
            </a:pPr>
            <a:r>
              <a:rPr sz="3150" spc="50" dirty="0">
                <a:latin typeface="Times New Roman"/>
                <a:cs typeface="Times New Roman"/>
              </a:rPr>
              <a:t>I</a:t>
            </a:r>
            <a:r>
              <a:rPr sz="2775" spc="75" baseline="-24024" dirty="0">
                <a:latin typeface="Times New Roman"/>
                <a:cs typeface="Times New Roman"/>
              </a:rPr>
              <a:t>2</a:t>
            </a:r>
            <a:r>
              <a:rPr sz="2775" baseline="-24024" dirty="0">
                <a:latin typeface="Times New Roman"/>
                <a:cs typeface="Times New Roman"/>
              </a:rPr>
              <a:t>	</a:t>
            </a:r>
            <a:r>
              <a:rPr sz="3150" dirty="0">
                <a:latin typeface="Symbol"/>
                <a:cs typeface="Symbol"/>
              </a:rPr>
              <a:t></a:t>
            </a:r>
            <a:r>
              <a:rPr sz="3150" spc="-65" dirty="0">
                <a:latin typeface="Times New Roman"/>
                <a:cs typeface="Times New Roman"/>
              </a:rPr>
              <a:t> </a:t>
            </a:r>
            <a:r>
              <a:rPr sz="3150" spc="45" dirty="0">
                <a:latin typeface="Times New Roman"/>
                <a:cs typeface="Times New Roman"/>
              </a:rPr>
              <a:t>I</a:t>
            </a:r>
            <a:r>
              <a:rPr sz="2775" spc="67" baseline="-24024" dirty="0">
                <a:latin typeface="Times New Roman"/>
                <a:cs typeface="Times New Roman"/>
              </a:rPr>
              <a:t>D2</a:t>
            </a:r>
            <a:r>
              <a:rPr sz="2775" spc="547" baseline="-24024" dirty="0">
                <a:latin typeface="Times New Roman"/>
                <a:cs typeface="Times New Roman"/>
              </a:rPr>
              <a:t> </a:t>
            </a:r>
            <a:r>
              <a:rPr sz="3150" dirty="0">
                <a:latin typeface="Symbol"/>
                <a:cs typeface="Symbol"/>
              </a:rPr>
              <a:t></a:t>
            </a:r>
            <a:r>
              <a:rPr sz="3150" spc="-204" dirty="0">
                <a:latin typeface="Times New Roman"/>
                <a:cs typeface="Times New Roman"/>
              </a:rPr>
              <a:t> </a:t>
            </a:r>
            <a:r>
              <a:rPr sz="3150" dirty="0">
                <a:latin typeface="Times New Roman"/>
                <a:cs typeface="Times New Roman"/>
              </a:rPr>
              <a:t>I</a:t>
            </a:r>
            <a:r>
              <a:rPr sz="2775" baseline="-24024" dirty="0">
                <a:latin typeface="Times New Roman"/>
                <a:cs typeface="Times New Roman"/>
              </a:rPr>
              <a:t>1</a:t>
            </a:r>
            <a:r>
              <a:rPr sz="2775" spc="502" baseline="-24024" dirty="0">
                <a:latin typeface="Times New Roman"/>
                <a:cs typeface="Times New Roman"/>
              </a:rPr>
              <a:t> </a:t>
            </a:r>
            <a:r>
              <a:rPr sz="3150" spc="-50" dirty="0">
                <a:latin typeface="Symbol"/>
                <a:cs typeface="Symbol"/>
              </a:rPr>
              <a:t></a:t>
            </a:r>
            <a:r>
              <a:rPr sz="3150" dirty="0">
                <a:latin typeface="Times New Roman"/>
                <a:cs typeface="Times New Roman"/>
              </a:rPr>
              <a:t>	</a:t>
            </a:r>
            <a:r>
              <a:rPr sz="3150" spc="20" dirty="0">
                <a:latin typeface="Times New Roman"/>
                <a:cs typeface="Times New Roman"/>
              </a:rPr>
              <a:t>I</a:t>
            </a:r>
            <a:r>
              <a:rPr sz="2775" spc="30" baseline="-24024" dirty="0">
                <a:latin typeface="Times New Roman"/>
                <a:cs typeface="Times New Roman"/>
              </a:rPr>
              <a:t>D2</a:t>
            </a:r>
            <a:r>
              <a:rPr sz="2775" baseline="-24024" dirty="0">
                <a:latin typeface="Times New Roman"/>
                <a:cs typeface="Times New Roman"/>
              </a:rPr>
              <a:t>	</a:t>
            </a:r>
            <a:r>
              <a:rPr sz="3150" dirty="0">
                <a:latin typeface="Symbol"/>
                <a:cs typeface="Symbol"/>
              </a:rPr>
              <a:t></a:t>
            </a:r>
            <a:r>
              <a:rPr sz="3150" spc="-45" dirty="0">
                <a:latin typeface="Times New Roman"/>
                <a:cs typeface="Times New Roman"/>
              </a:rPr>
              <a:t> </a:t>
            </a:r>
            <a:r>
              <a:rPr sz="3150" spc="-50" dirty="0">
                <a:latin typeface="Times New Roman"/>
                <a:cs typeface="Times New Roman"/>
              </a:rPr>
              <a:t>I</a:t>
            </a:r>
            <a:r>
              <a:rPr sz="3150" dirty="0">
                <a:latin typeface="Times New Roman"/>
                <a:cs typeface="Times New Roman"/>
              </a:rPr>
              <a:t>	</a:t>
            </a:r>
            <a:r>
              <a:rPr sz="3150" dirty="0">
                <a:latin typeface="Symbol"/>
                <a:cs typeface="Symbol"/>
              </a:rPr>
              <a:t></a:t>
            </a:r>
            <a:r>
              <a:rPr sz="3150" spc="-240" dirty="0">
                <a:latin typeface="Times New Roman"/>
                <a:cs typeface="Times New Roman"/>
              </a:rPr>
              <a:t> </a:t>
            </a:r>
            <a:r>
              <a:rPr sz="3150" spc="-50" dirty="0">
                <a:latin typeface="Times New Roman"/>
                <a:cs typeface="Times New Roman"/>
              </a:rPr>
              <a:t>I</a:t>
            </a:r>
            <a:endParaRPr sz="3150">
              <a:latin typeface="Times New Roman"/>
              <a:cs typeface="Times New Roman"/>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06349" y="136017"/>
            <a:ext cx="6766559" cy="513715"/>
          </a:xfrm>
          <a:prstGeom prst="rect">
            <a:avLst/>
          </a:prstGeom>
        </p:spPr>
        <p:txBody>
          <a:bodyPr vert="horz" wrap="square" lIns="0" tIns="12700" rIns="0" bIns="0" rtlCol="0">
            <a:spAutoFit/>
          </a:bodyPr>
          <a:lstStyle/>
          <a:p>
            <a:pPr marL="38100">
              <a:lnSpc>
                <a:spcPct val="100000"/>
              </a:lnSpc>
              <a:spcBef>
                <a:spcPts val="100"/>
              </a:spcBef>
            </a:pPr>
            <a:r>
              <a:rPr sz="3200" b="1" dirty="0">
                <a:latin typeface="Times New Roman"/>
                <a:cs typeface="Times New Roman"/>
              </a:rPr>
              <a:t>Örnek:</a:t>
            </a:r>
            <a:r>
              <a:rPr sz="3200" b="1" spc="-20" dirty="0">
                <a:latin typeface="Times New Roman"/>
                <a:cs typeface="Times New Roman"/>
              </a:rPr>
              <a:t> </a:t>
            </a:r>
            <a:r>
              <a:rPr sz="3200" b="1" spc="-10" dirty="0">
                <a:solidFill>
                  <a:srgbClr val="000000"/>
                </a:solidFill>
                <a:latin typeface="Times New Roman"/>
                <a:cs typeface="Times New Roman"/>
              </a:rPr>
              <a:t>I</a:t>
            </a:r>
            <a:r>
              <a:rPr sz="3150" b="1" spc="-15" baseline="-21164" dirty="0">
                <a:solidFill>
                  <a:srgbClr val="000000"/>
                </a:solidFill>
                <a:latin typeface="Times New Roman"/>
                <a:cs typeface="Times New Roman"/>
              </a:rPr>
              <a:t>1</a:t>
            </a:r>
            <a:r>
              <a:rPr sz="3200" spc="-10" dirty="0">
                <a:solidFill>
                  <a:srgbClr val="000000"/>
                </a:solidFill>
                <a:latin typeface="Times New Roman"/>
                <a:cs typeface="Times New Roman"/>
              </a:rPr>
              <a:t>,</a:t>
            </a:r>
            <a:r>
              <a:rPr sz="3200" spc="-270" dirty="0">
                <a:solidFill>
                  <a:srgbClr val="000000"/>
                </a:solidFill>
                <a:latin typeface="Times New Roman"/>
                <a:cs typeface="Times New Roman"/>
              </a:rPr>
              <a:t> </a:t>
            </a:r>
            <a:r>
              <a:rPr sz="3200" b="1" dirty="0">
                <a:solidFill>
                  <a:srgbClr val="000000"/>
                </a:solidFill>
                <a:latin typeface="Times New Roman"/>
                <a:cs typeface="Times New Roman"/>
              </a:rPr>
              <a:t>I</a:t>
            </a:r>
            <a:r>
              <a:rPr sz="3150" b="1" baseline="-21164" dirty="0">
                <a:solidFill>
                  <a:srgbClr val="000000"/>
                </a:solidFill>
                <a:latin typeface="Times New Roman"/>
                <a:cs typeface="Times New Roman"/>
              </a:rPr>
              <a:t>2</a:t>
            </a:r>
            <a:r>
              <a:rPr sz="3200" dirty="0">
                <a:solidFill>
                  <a:srgbClr val="000000"/>
                </a:solidFill>
                <a:latin typeface="Times New Roman"/>
                <a:cs typeface="Times New Roman"/>
              </a:rPr>
              <a:t>,</a:t>
            </a:r>
            <a:r>
              <a:rPr sz="3200" spc="-5" dirty="0">
                <a:solidFill>
                  <a:srgbClr val="000000"/>
                </a:solidFill>
                <a:latin typeface="Times New Roman"/>
                <a:cs typeface="Times New Roman"/>
              </a:rPr>
              <a:t> </a:t>
            </a:r>
            <a:r>
              <a:rPr sz="3200" dirty="0">
                <a:solidFill>
                  <a:srgbClr val="000000"/>
                </a:solidFill>
                <a:latin typeface="Times New Roman"/>
                <a:cs typeface="Times New Roman"/>
              </a:rPr>
              <a:t>ve</a:t>
            </a:r>
            <a:r>
              <a:rPr sz="3200" spc="-5" dirty="0">
                <a:solidFill>
                  <a:srgbClr val="000000"/>
                </a:solidFill>
                <a:latin typeface="Times New Roman"/>
                <a:cs typeface="Times New Roman"/>
              </a:rPr>
              <a:t> </a:t>
            </a:r>
            <a:r>
              <a:rPr sz="3200" b="1" dirty="0">
                <a:solidFill>
                  <a:srgbClr val="000000"/>
                </a:solidFill>
                <a:latin typeface="Times New Roman"/>
                <a:cs typeface="Times New Roman"/>
              </a:rPr>
              <a:t>I</a:t>
            </a:r>
            <a:r>
              <a:rPr sz="3150" b="1" baseline="-21164" dirty="0">
                <a:solidFill>
                  <a:srgbClr val="000000"/>
                </a:solidFill>
                <a:latin typeface="Times New Roman"/>
                <a:cs typeface="Times New Roman"/>
              </a:rPr>
              <a:t>D2</a:t>
            </a:r>
            <a:r>
              <a:rPr sz="3200" dirty="0">
                <a:solidFill>
                  <a:srgbClr val="000000"/>
                </a:solidFill>
                <a:latin typeface="Times New Roman"/>
                <a:cs typeface="Times New Roman"/>
              </a:rPr>
              <a:t>,</a:t>
            </a:r>
            <a:r>
              <a:rPr sz="3200" spc="-20" dirty="0">
                <a:solidFill>
                  <a:srgbClr val="000000"/>
                </a:solidFill>
                <a:latin typeface="Times New Roman"/>
                <a:cs typeface="Times New Roman"/>
              </a:rPr>
              <a:t> </a:t>
            </a:r>
            <a:r>
              <a:rPr sz="3200" dirty="0">
                <a:solidFill>
                  <a:srgbClr val="000000"/>
                </a:solidFill>
                <a:latin typeface="Times New Roman"/>
                <a:cs typeface="Times New Roman"/>
              </a:rPr>
              <a:t>akımlarını</a:t>
            </a:r>
            <a:r>
              <a:rPr sz="3200" spc="-50" dirty="0">
                <a:solidFill>
                  <a:srgbClr val="000000"/>
                </a:solidFill>
                <a:latin typeface="Times New Roman"/>
                <a:cs typeface="Times New Roman"/>
              </a:rPr>
              <a:t> </a:t>
            </a:r>
            <a:r>
              <a:rPr sz="3200" spc="-10" dirty="0">
                <a:solidFill>
                  <a:srgbClr val="000000"/>
                </a:solidFill>
                <a:latin typeface="Times New Roman"/>
                <a:cs typeface="Times New Roman"/>
              </a:rPr>
              <a:t>bulunuz.</a:t>
            </a:r>
            <a:endParaRPr sz="3200">
              <a:latin typeface="Times New Roman"/>
              <a:cs typeface="Times New Roman"/>
            </a:endParaRPr>
          </a:p>
        </p:txBody>
      </p:sp>
      <p:grpSp>
        <p:nvGrpSpPr>
          <p:cNvPr id="3" name="object 3"/>
          <p:cNvGrpSpPr/>
          <p:nvPr/>
        </p:nvGrpSpPr>
        <p:grpSpPr>
          <a:xfrm>
            <a:off x="11191" y="722139"/>
            <a:ext cx="3535045" cy="1995805"/>
            <a:chOff x="11191" y="722139"/>
            <a:chExt cx="3535045" cy="1995805"/>
          </a:xfrm>
        </p:grpSpPr>
        <p:sp>
          <p:nvSpPr>
            <p:cNvPr id="4" name="object 4"/>
            <p:cNvSpPr/>
            <p:nvPr/>
          </p:nvSpPr>
          <p:spPr>
            <a:xfrm>
              <a:off x="27701" y="951760"/>
              <a:ext cx="3502660" cy="1749425"/>
            </a:xfrm>
            <a:custGeom>
              <a:avLst/>
              <a:gdLst/>
              <a:ahLst/>
              <a:cxnLst/>
              <a:rect l="l" t="t" r="r" b="b"/>
              <a:pathLst>
                <a:path w="3502660" h="1749425">
                  <a:moveTo>
                    <a:pt x="701634" y="0"/>
                  </a:moveTo>
                  <a:lnTo>
                    <a:pt x="297492" y="0"/>
                  </a:lnTo>
                  <a:lnTo>
                    <a:pt x="297492" y="654421"/>
                  </a:lnTo>
                </a:path>
                <a:path w="3502660" h="1749425">
                  <a:moveTo>
                    <a:pt x="2301360" y="0"/>
                  </a:moveTo>
                  <a:lnTo>
                    <a:pt x="1902832" y="0"/>
                  </a:lnTo>
                </a:path>
                <a:path w="3502660" h="1749425">
                  <a:moveTo>
                    <a:pt x="1302233" y="0"/>
                  </a:moveTo>
                  <a:lnTo>
                    <a:pt x="1902832" y="0"/>
                  </a:lnTo>
                  <a:lnTo>
                    <a:pt x="1902832" y="654421"/>
                  </a:lnTo>
                </a:path>
                <a:path w="3502660" h="1749425">
                  <a:moveTo>
                    <a:pt x="297492" y="1308842"/>
                  </a:moveTo>
                  <a:lnTo>
                    <a:pt x="297492" y="1749176"/>
                  </a:lnTo>
                  <a:lnTo>
                    <a:pt x="499563" y="1749176"/>
                  </a:lnTo>
                </a:path>
                <a:path w="3502660" h="1749425">
                  <a:moveTo>
                    <a:pt x="1902832" y="1308842"/>
                  </a:moveTo>
                  <a:lnTo>
                    <a:pt x="1902832" y="1749176"/>
                  </a:lnTo>
                  <a:lnTo>
                    <a:pt x="3502558" y="1749176"/>
                  </a:lnTo>
                  <a:lnTo>
                    <a:pt x="3502558" y="0"/>
                  </a:lnTo>
                  <a:lnTo>
                    <a:pt x="3300487" y="0"/>
                  </a:lnTo>
                </a:path>
                <a:path w="3502660" h="1749425">
                  <a:moveTo>
                    <a:pt x="1902832" y="1749176"/>
                  </a:moveTo>
                  <a:lnTo>
                    <a:pt x="1498690" y="1749176"/>
                  </a:lnTo>
                </a:path>
                <a:path w="3502660" h="1749425">
                  <a:moveTo>
                    <a:pt x="600598" y="874600"/>
                  </a:moveTo>
                  <a:lnTo>
                    <a:pt x="0" y="874600"/>
                  </a:lnTo>
                </a:path>
                <a:path w="3502660" h="1749425">
                  <a:moveTo>
                    <a:pt x="398528" y="984689"/>
                  </a:moveTo>
                  <a:lnTo>
                    <a:pt x="196457" y="984689"/>
                  </a:lnTo>
                </a:path>
                <a:path w="3502660" h="1749425">
                  <a:moveTo>
                    <a:pt x="297492" y="984689"/>
                  </a:moveTo>
                  <a:lnTo>
                    <a:pt x="297492" y="1094779"/>
                  </a:lnTo>
                </a:path>
                <a:path w="3502660" h="1749425">
                  <a:moveTo>
                    <a:pt x="297492" y="654421"/>
                  </a:moveTo>
                  <a:lnTo>
                    <a:pt x="297492" y="874600"/>
                  </a:lnTo>
                </a:path>
                <a:path w="3502660" h="1749425">
                  <a:moveTo>
                    <a:pt x="297492" y="1308842"/>
                  </a:moveTo>
                  <a:lnTo>
                    <a:pt x="297492" y="1094779"/>
                  </a:lnTo>
                </a:path>
              </a:pathLst>
            </a:custGeom>
            <a:ln w="31284">
              <a:solidFill>
                <a:srgbClr val="000000"/>
              </a:solidFill>
            </a:ln>
          </p:spPr>
          <p:txBody>
            <a:bodyPr wrap="square" lIns="0" tIns="0" rIns="0" bIns="0" rtlCol="0"/>
            <a:lstStyle/>
            <a:p>
              <a:endParaRPr/>
            </a:p>
          </p:txBody>
        </p:sp>
        <p:sp>
          <p:nvSpPr>
            <p:cNvPr id="5" name="object 5"/>
            <p:cNvSpPr/>
            <p:nvPr/>
          </p:nvSpPr>
          <p:spPr>
            <a:xfrm>
              <a:off x="925793" y="737697"/>
              <a:ext cx="202565" cy="434340"/>
            </a:xfrm>
            <a:custGeom>
              <a:avLst/>
              <a:gdLst/>
              <a:ahLst/>
              <a:cxnLst/>
              <a:rect l="l" t="t" r="r" b="b"/>
              <a:pathLst>
                <a:path w="202565" h="434340">
                  <a:moveTo>
                    <a:pt x="0" y="0"/>
                  </a:moveTo>
                  <a:lnTo>
                    <a:pt x="0" y="434242"/>
                  </a:lnTo>
                  <a:lnTo>
                    <a:pt x="202070" y="214063"/>
                  </a:lnTo>
                  <a:lnTo>
                    <a:pt x="0" y="0"/>
                  </a:lnTo>
                  <a:close/>
                </a:path>
              </a:pathLst>
            </a:custGeom>
            <a:solidFill>
              <a:srgbClr val="82B4E0"/>
            </a:solidFill>
          </p:spPr>
          <p:txBody>
            <a:bodyPr wrap="square" lIns="0" tIns="0" rIns="0" bIns="0" rtlCol="0"/>
            <a:lstStyle/>
            <a:p>
              <a:endParaRPr/>
            </a:p>
          </p:txBody>
        </p:sp>
        <p:sp>
          <p:nvSpPr>
            <p:cNvPr id="6" name="object 6"/>
            <p:cNvSpPr/>
            <p:nvPr/>
          </p:nvSpPr>
          <p:spPr>
            <a:xfrm>
              <a:off x="729335" y="737697"/>
              <a:ext cx="600710" cy="434340"/>
            </a:xfrm>
            <a:custGeom>
              <a:avLst/>
              <a:gdLst/>
              <a:ahLst/>
              <a:cxnLst/>
              <a:rect l="l" t="t" r="r" b="b"/>
              <a:pathLst>
                <a:path w="600710" h="434340">
                  <a:moveTo>
                    <a:pt x="196457" y="0"/>
                  </a:moveTo>
                  <a:lnTo>
                    <a:pt x="196457" y="434242"/>
                  </a:lnTo>
                  <a:lnTo>
                    <a:pt x="398528" y="214063"/>
                  </a:lnTo>
                  <a:lnTo>
                    <a:pt x="196457" y="0"/>
                  </a:lnTo>
                  <a:close/>
                </a:path>
                <a:path w="600710" h="434340">
                  <a:moveTo>
                    <a:pt x="398528" y="0"/>
                  </a:moveTo>
                  <a:lnTo>
                    <a:pt x="398528" y="434242"/>
                  </a:lnTo>
                </a:path>
                <a:path w="600710" h="434340">
                  <a:moveTo>
                    <a:pt x="0" y="214063"/>
                  </a:moveTo>
                  <a:lnTo>
                    <a:pt x="196457" y="214063"/>
                  </a:lnTo>
                </a:path>
                <a:path w="600710" h="434340">
                  <a:moveTo>
                    <a:pt x="600598" y="214063"/>
                  </a:moveTo>
                  <a:lnTo>
                    <a:pt x="398528" y="214063"/>
                  </a:lnTo>
                </a:path>
              </a:pathLst>
            </a:custGeom>
            <a:ln w="31284">
              <a:solidFill>
                <a:srgbClr val="000000"/>
              </a:solidFill>
            </a:ln>
          </p:spPr>
          <p:txBody>
            <a:bodyPr wrap="square" lIns="0" tIns="0" rIns="0" bIns="0" rtlCol="0"/>
            <a:lstStyle/>
            <a:p>
              <a:endParaRPr/>
            </a:p>
          </p:txBody>
        </p:sp>
      </p:grpSp>
      <p:sp>
        <p:nvSpPr>
          <p:cNvPr id="7" name="object 7"/>
          <p:cNvSpPr txBox="1"/>
          <p:nvPr/>
        </p:nvSpPr>
        <p:spPr>
          <a:xfrm>
            <a:off x="1182221" y="632845"/>
            <a:ext cx="312420" cy="319405"/>
          </a:xfrm>
          <a:prstGeom prst="rect">
            <a:avLst/>
          </a:prstGeom>
        </p:spPr>
        <p:txBody>
          <a:bodyPr vert="horz" wrap="square" lIns="0" tIns="15875" rIns="0" bIns="0" rtlCol="0">
            <a:spAutoFit/>
          </a:bodyPr>
          <a:lstStyle/>
          <a:p>
            <a:pPr marL="12700">
              <a:lnSpc>
                <a:spcPct val="100000"/>
              </a:lnSpc>
              <a:spcBef>
                <a:spcPts val="125"/>
              </a:spcBef>
            </a:pPr>
            <a:r>
              <a:rPr sz="1900" spc="-70" dirty="0">
                <a:latin typeface="Microsoft Sans Serif"/>
                <a:cs typeface="Microsoft Sans Serif"/>
              </a:rPr>
              <a:t>D1</a:t>
            </a:r>
            <a:endParaRPr sz="1900">
              <a:latin typeface="Microsoft Sans Serif"/>
              <a:cs typeface="Microsoft Sans Serif"/>
            </a:endParaRPr>
          </a:p>
        </p:txBody>
      </p:sp>
      <p:grpSp>
        <p:nvGrpSpPr>
          <p:cNvPr id="8" name="object 8"/>
          <p:cNvGrpSpPr/>
          <p:nvPr/>
        </p:nvGrpSpPr>
        <p:grpSpPr>
          <a:xfrm>
            <a:off x="2312551" y="849624"/>
            <a:ext cx="1032510" cy="210820"/>
            <a:chOff x="2312551" y="849624"/>
            <a:chExt cx="1032510" cy="210820"/>
          </a:xfrm>
        </p:grpSpPr>
        <p:sp>
          <p:nvSpPr>
            <p:cNvPr id="9" name="object 9"/>
            <p:cNvSpPr/>
            <p:nvPr/>
          </p:nvSpPr>
          <p:spPr>
            <a:xfrm>
              <a:off x="2531132" y="866134"/>
              <a:ext cx="594995" cy="177800"/>
            </a:xfrm>
            <a:custGeom>
              <a:avLst/>
              <a:gdLst/>
              <a:ahLst/>
              <a:cxnLst/>
              <a:rect l="l" t="t" r="r" b="b"/>
              <a:pathLst>
                <a:path w="594994" h="177800">
                  <a:moveTo>
                    <a:pt x="594985" y="0"/>
                  </a:moveTo>
                  <a:lnTo>
                    <a:pt x="0" y="0"/>
                  </a:lnTo>
                  <a:lnTo>
                    <a:pt x="0" y="177366"/>
                  </a:lnTo>
                  <a:lnTo>
                    <a:pt x="594985" y="177366"/>
                  </a:lnTo>
                  <a:lnTo>
                    <a:pt x="594985" y="0"/>
                  </a:lnTo>
                  <a:close/>
                </a:path>
              </a:pathLst>
            </a:custGeom>
            <a:solidFill>
              <a:srgbClr val="82B4E0"/>
            </a:solidFill>
          </p:spPr>
          <p:txBody>
            <a:bodyPr wrap="square" lIns="0" tIns="0" rIns="0" bIns="0" rtlCol="0"/>
            <a:lstStyle/>
            <a:p>
              <a:endParaRPr/>
            </a:p>
          </p:txBody>
        </p:sp>
        <p:sp>
          <p:nvSpPr>
            <p:cNvPr id="10" name="object 10"/>
            <p:cNvSpPr/>
            <p:nvPr/>
          </p:nvSpPr>
          <p:spPr>
            <a:xfrm>
              <a:off x="2329061" y="866134"/>
              <a:ext cx="999490" cy="177800"/>
            </a:xfrm>
            <a:custGeom>
              <a:avLst/>
              <a:gdLst/>
              <a:ahLst/>
              <a:cxnLst/>
              <a:rect l="l" t="t" r="r" b="b"/>
              <a:pathLst>
                <a:path w="999489" h="177800">
                  <a:moveTo>
                    <a:pt x="202070" y="177366"/>
                  </a:moveTo>
                  <a:lnTo>
                    <a:pt x="797056" y="177366"/>
                  </a:lnTo>
                  <a:lnTo>
                    <a:pt x="797056" y="0"/>
                  </a:lnTo>
                  <a:lnTo>
                    <a:pt x="202070" y="0"/>
                  </a:lnTo>
                  <a:lnTo>
                    <a:pt x="202070" y="177366"/>
                  </a:lnTo>
                  <a:close/>
                </a:path>
                <a:path w="999489" h="177800">
                  <a:moveTo>
                    <a:pt x="0" y="85625"/>
                  </a:moveTo>
                  <a:lnTo>
                    <a:pt x="202070" y="85625"/>
                  </a:lnTo>
                </a:path>
                <a:path w="999489" h="177800">
                  <a:moveTo>
                    <a:pt x="999127" y="85625"/>
                  </a:moveTo>
                  <a:lnTo>
                    <a:pt x="797056" y="85625"/>
                  </a:lnTo>
                </a:path>
              </a:pathLst>
            </a:custGeom>
            <a:ln w="31284">
              <a:solidFill>
                <a:srgbClr val="000000"/>
              </a:solidFill>
            </a:ln>
          </p:spPr>
          <p:txBody>
            <a:bodyPr wrap="square" lIns="0" tIns="0" rIns="0" bIns="0" rtlCol="0"/>
            <a:lstStyle/>
            <a:p>
              <a:endParaRPr/>
            </a:p>
          </p:txBody>
        </p:sp>
      </p:grpSp>
      <p:sp>
        <p:nvSpPr>
          <p:cNvPr id="11" name="object 11"/>
          <p:cNvSpPr txBox="1"/>
          <p:nvPr/>
        </p:nvSpPr>
        <p:spPr>
          <a:xfrm>
            <a:off x="2573141" y="544529"/>
            <a:ext cx="312420" cy="319405"/>
          </a:xfrm>
          <a:prstGeom prst="rect">
            <a:avLst/>
          </a:prstGeom>
        </p:spPr>
        <p:txBody>
          <a:bodyPr vert="horz" wrap="square" lIns="0" tIns="15875" rIns="0" bIns="0" rtlCol="0">
            <a:spAutoFit/>
          </a:bodyPr>
          <a:lstStyle/>
          <a:p>
            <a:pPr marL="12700">
              <a:lnSpc>
                <a:spcPct val="100000"/>
              </a:lnSpc>
              <a:spcBef>
                <a:spcPts val="125"/>
              </a:spcBef>
            </a:pPr>
            <a:r>
              <a:rPr sz="1900" spc="-70" dirty="0">
                <a:latin typeface="Microsoft Sans Serif"/>
                <a:cs typeface="Microsoft Sans Serif"/>
              </a:rPr>
              <a:t>R1</a:t>
            </a:r>
            <a:endParaRPr sz="1900">
              <a:latin typeface="Microsoft Sans Serif"/>
              <a:cs typeface="Microsoft Sans Serif"/>
            </a:endParaRPr>
          </a:p>
        </p:txBody>
      </p:sp>
      <p:sp>
        <p:nvSpPr>
          <p:cNvPr id="12" name="object 12"/>
          <p:cNvSpPr txBox="1"/>
          <p:nvPr/>
        </p:nvSpPr>
        <p:spPr>
          <a:xfrm>
            <a:off x="2499422" y="1006906"/>
            <a:ext cx="487680" cy="319405"/>
          </a:xfrm>
          <a:prstGeom prst="rect">
            <a:avLst/>
          </a:prstGeom>
        </p:spPr>
        <p:txBody>
          <a:bodyPr vert="horz" wrap="square" lIns="0" tIns="15875" rIns="0" bIns="0" rtlCol="0">
            <a:spAutoFit/>
          </a:bodyPr>
          <a:lstStyle/>
          <a:p>
            <a:pPr marL="12700">
              <a:lnSpc>
                <a:spcPct val="100000"/>
              </a:lnSpc>
              <a:spcBef>
                <a:spcPts val="125"/>
              </a:spcBef>
            </a:pPr>
            <a:r>
              <a:rPr sz="1900" spc="-65" dirty="0">
                <a:latin typeface="Microsoft Sans Serif"/>
                <a:cs typeface="Microsoft Sans Serif"/>
              </a:rPr>
              <a:t>5.6K</a:t>
            </a:r>
            <a:endParaRPr sz="1900">
              <a:latin typeface="Microsoft Sans Serif"/>
              <a:cs typeface="Microsoft Sans Serif"/>
            </a:endParaRPr>
          </a:p>
        </p:txBody>
      </p:sp>
      <p:grpSp>
        <p:nvGrpSpPr>
          <p:cNvPr id="13" name="object 13"/>
          <p:cNvGrpSpPr/>
          <p:nvPr/>
        </p:nvGrpSpPr>
        <p:grpSpPr>
          <a:xfrm>
            <a:off x="510754" y="895343"/>
            <a:ext cx="1633220" cy="1908175"/>
            <a:chOff x="510754" y="895343"/>
            <a:chExt cx="1633220" cy="1908175"/>
          </a:xfrm>
        </p:grpSpPr>
        <p:sp>
          <p:nvSpPr>
            <p:cNvPr id="14" name="object 14"/>
            <p:cNvSpPr/>
            <p:nvPr/>
          </p:nvSpPr>
          <p:spPr>
            <a:xfrm>
              <a:off x="1728462" y="1826360"/>
              <a:ext cx="398780" cy="220345"/>
            </a:xfrm>
            <a:custGeom>
              <a:avLst/>
              <a:gdLst/>
              <a:ahLst/>
              <a:cxnLst/>
              <a:rect l="l" t="t" r="r" b="b"/>
              <a:pathLst>
                <a:path w="398780" h="220344">
                  <a:moveTo>
                    <a:pt x="398528" y="0"/>
                  </a:moveTo>
                  <a:lnTo>
                    <a:pt x="0" y="0"/>
                  </a:lnTo>
                  <a:lnTo>
                    <a:pt x="202070" y="220179"/>
                  </a:lnTo>
                  <a:lnTo>
                    <a:pt x="398528" y="0"/>
                  </a:lnTo>
                  <a:close/>
                </a:path>
              </a:pathLst>
            </a:custGeom>
            <a:solidFill>
              <a:srgbClr val="82B4E0"/>
            </a:solidFill>
          </p:spPr>
          <p:txBody>
            <a:bodyPr wrap="square" lIns="0" tIns="0" rIns="0" bIns="0" rtlCol="0"/>
            <a:lstStyle/>
            <a:p>
              <a:endParaRPr/>
            </a:p>
          </p:txBody>
        </p:sp>
        <p:sp>
          <p:nvSpPr>
            <p:cNvPr id="15" name="object 15"/>
            <p:cNvSpPr/>
            <p:nvPr/>
          </p:nvSpPr>
          <p:spPr>
            <a:xfrm>
              <a:off x="1728462" y="1606181"/>
              <a:ext cx="398780" cy="654685"/>
            </a:xfrm>
            <a:custGeom>
              <a:avLst/>
              <a:gdLst/>
              <a:ahLst/>
              <a:cxnLst/>
              <a:rect l="l" t="t" r="r" b="b"/>
              <a:pathLst>
                <a:path w="398780" h="654685">
                  <a:moveTo>
                    <a:pt x="398528" y="220179"/>
                  </a:moveTo>
                  <a:lnTo>
                    <a:pt x="0" y="220179"/>
                  </a:lnTo>
                  <a:lnTo>
                    <a:pt x="202070" y="440358"/>
                  </a:lnTo>
                  <a:lnTo>
                    <a:pt x="398528" y="220179"/>
                  </a:lnTo>
                  <a:close/>
                </a:path>
                <a:path w="398780" h="654685">
                  <a:moveTo>
                    <a:pt x="398528" y="440358"/>
                  </a:moveTo>
                  <a:lnTo>
                    <a:pt x="0" y="440358"/>
                  </a:lnTo>
                </a:path>
                <a:path w="398780" h="654685">
                  <a:moveTo>
                    <a:pt x="202070" y="0"/>
                  </a:moveTo>
                  <a:lnTo>
                    <a:pt x="202070" y="220179"/>
                  </a:lnTo>
                </a:path>
                <a:path w="398780" h="654685">
                  <a:moveTo>
                    <a:pt x="202070" y="654421"/>
                  </a:moveTo>
                  <a:lnTo>
                    <a:pt x="202070" y="440358"/>
                  </a:lnTo>
                </a:path>
              </a:pathLst>
            </a:custGeom>
            <a:ln w="31284">
              <a:solidFill>
                <a:srgbClr val="000000"/>
              </a:solidFill>
            </a:ln>
          </p:spPr>
          <p:txBody>
            <a:bodyPr wrap="square" lIns="0" tIns="0" rIns="0" bIns="0" rtlCol="0"/>
            <a:lstStyle/>
            <a:p>
              <a:endParaRPr/>
            </a:p>
          </p:txBody>
        </p:sp>
        <p:pic>
          <p:nvPicPr>
            <p:cNvPr id="16" name="object 16"/>
            <p:cNvPicPr/>
            <p:nvPr/>
          </p:nvPicPr>
          <p:blipFill>
            <a:blip r:embed="rId2" cstate="print"/>
            <a:stretch>
              <a:fillRect/>
            </a:stretch>
          </p:blipFill>
          <p:spPr>
            <a:xfrm>
              <a:off x="1872380" y="895343"/>
              <a:ext cx="111365" cy="118460"/>
            </a:xfrm>
            <a:prstGeom prst="rect">
              <a:avLst/>
            </a:prstGeom>
          </p:spPr>
        </p:pic>
        <p:sp>
          <p:nvSpPr>
            <p:cNvPr id="17" name="object 17"/>
            <p:cNvSpPr/>
            <p:nvPr/>
          </p:nvSpPr>
          <p:spPr>
            <a:xfrm>
              <a:off x="729335" y="2609195"/>
              <a:ext cx="600710" cy="177800"/>
            </a:xfrm>
            <a:custGeom>
              <a:avLst/>
              <a:gdLst/>
              <a:ahLst/>
              <a:cxnLst/>
              <a:rect l="l" t="t" r="r" b="b"/>
              <a:pathLst>
                <a:path w="600710" h="177800">
                  <a:moveTo>
                    <a:pt x="600598" y="0"/>
                  </a:moveTo>
                  <a:lnTo>
                    <a:pt x="0" y="0"/>
                  </a:lnTo>
                  <a:lnTo>
                    <a:pt x="0" y="177366"/>
                  </a:lnTo>
                  <a:lnTo>
                    <a:pt x="600598" y="177366"/>
                  </a:lnTo>
                  <a:lnTo>
                    <a:pt x="600598" y="0"/>
                  </a:lnTo>
                  <a:close/>
                </a:path>
              </a:pathLst>
            </a:custGeom>
            <a:solidFill>
              <a:srgbClr val="82B4E0"/>
            </a:solidFill>
          </p:spPr>
          <p:txBody>
            <a:bodyPr wrap="square" lIns="0" tIns="0" rIns="0" bIns="0" rtlCol="0"/>
            <a:lstStyle/>
            <a:p>
              <a:endParaRPr/>
            </a:p>
          </p:txBody>
        </p:sp>
        <p:sp>
          <p:nvSpPr>
            <p:cNvPr id="18" name="object 18"/>
            <p:cNvSpPr/>
            <p:nvPr/>
          </p:nvSpPr>
          <p:spPr>
            <a:xfrm>
              <a:off x="527264" y="2609195"/>
              <a:ext cx="999490" cy="177800"/>
            </a:xfrm>
            <a:custGeom>
              <a:avLst/>
              <a:gdLst/>
              <a:ahLst/>
              <a:cxnLst/>
              <a:rect l="l" t="t" r="r" b="b"/>
              <a:pathLst>
                <a:path w="999490" h="177800">
                  <a:moveTo>
                    <a:pt x="202070" y="177366"/>
                  </a:moveTo>
                  <a:lnTo>
                    <a:pt x="802669" y="177366"/>
                  </a:lnTo>
                  <a:lnTo>
                    <a:pt x="802669" y="0"/>
                  </a:lnTo>
                  <a:lnTo>
                    <a:pt x="202070" y="0"/>
                  </a:lnTo>
                  <a:lnTo>
                    <a:pt x="202070" y="177366"/>
                  </a:lnTo>
                  <a:close/>
                </a:path>
                <a:path w="999490" h="177800">
                  <a:moveTo>
                    <a:pt x="0" y="91741"/>
                  </a:moveTo>
                  <a:lnTo>
                    <a:pt x="202070" y="91741"/>
                  </a:lnTo>
                </a:path>
                <a:path w="999490" h="177800">
                  <a:moveTo>
                    <a:pt x="999127" y="91741"/>
                  </a:moveTo>
                  <a:lnTo>
                    <a:pt x="802669" y="91741"/>
                  </a:lnTo>
                </a:path>
              </a:pathLst>
            </a:custGeom>
            <a:ln w="31284">
              <a:solidFill>
                <a:srgbClr val="000000"/>
              </a:solidFill>
            </a:ln>
          </p:spPr>
          <p:txBody>
            <a:bodyPr wrap="square" lIns="0" tIns="0" rIns="0" bIns="0" rtlCol="0"/>
            <a:lstStyle/>
            <a:p>
              <a:endParaRPr/>
            </a:p>
          </p:txBody>
        </p:sp>
      </p:grpSp>
      <p:sp>
        <p:nvSpPr>
          <p:cNvPr id="19" name="object 19"/>
          <p:cNvSpPr txBox="1"/>
          <p:nvPr/>
        </p:nvSpPr>
        <p:spPr>
          <a:xfrm>
            <a:off x="881435" y="2250127"/>
            <a:ext cx="312420" cy="319405"/>
          </a:xfrm>
          <a:prstGeom prst="rect">
            <a:avLst/>
          </a:prstGeom>
        </p:spPr>
        <p:txBody>
          <a:bodyPr vert="horz" wrap="square" lIns="0" tIns="15875" rIns="0" bIns="0" rtlCol="0">
            <a:spAutoFit/>
          </a:bodyPr>
          <a:lstStyle/>
          <a:p>
            <a:pPr marL="12700">
              <a:lnSpc>
                <a:spcPct val="100000"/>
              </a:lnSpc>
              <a:spcBef>
                <a:spcPts val="125"/>
              </a:spcBef>
            </a:pPr>
            <a:r>
              <a:rPr sz="1900" spc="-70" dirty="0">
                <a:latin typeface="Microsoft Sans Serif"/>
                <a:cs typeface="Microsoft Sans Serif"/>
              </a:rPr>
              <a:t>R2</a:t>
            </a:r>
            <a:endParaRPr sz="1900">
              <a:latin typeface="Microsoft Sans Serif"/>
              <a:cs typeface="Microsoft Sans Serif"/>
            </a:endParaRPr>
          </a:p>
        </p:txBody>
      </p:sp>
      <p:grpSp>
        <p:nvGrpSpPr>
          <p:cNvPr id="20" name="object 20"/>
          <p:cNvGrpSpPr/>
          <p:nvPr/>
        </p:nvGrpSpPr>
        <p:grpSpPr>
          <a:xfrm>
            <a:off x="1447722" y="1184171"/>
            <a:ext cx="2016125" cy="1574800"/>
            <a:chOff x="1447722" y="1184171"/>
            <a:chExt cx="2016125" cy="1574800"/>
          </a:xfrm>
        </p:grpSpPr>
        <p:pic>
          <p:nvPicPr>
            <p:cNvPr id="21" name="object 21"/>
            <p:cNvPicPr/>
            <p:nvPr/>
          </p:nvPicPr>
          <p:blipFill>
            <a:blip r:embed="rId3" cstate="print"/>
            <a:stretch>
              <a:fillRect/>
            </a:stretch>
          </p:blipFill>
          <p:spPr>
            <a:xfrm>
              <a:off x="1872381" y="2639953"/>
              <a:ext cx="111365" cy="118516"/>
            </a:xfrm>
            <a:prstGeom prst="rect">
              <a:avLst/>
            </a:prstGeom>
          </p:spPr>
        </p:pic>
        <p:sp>
          <p:nvSpPr>
            <p:cNvPr id="22" name="object 22"/>
            <p:cNvSpPr/>
            <p:nvPr/>
          </p:nvSpPr>
          <p:spPr>
            <a:xfrm>
              <a:off x="1453422" y="1184171"/>
              <a:ext cx="2004060" cy="1468120"/>
            </a:xfrm>
            <a:custGeom>
              <a:avLst/>
              <a:gdLst/>
              <a:ahLst/>
              <a:cxnLst/>
              <a:rect l="l" t="t" r="r" b="b"/>
              <a:pathLst>
                <a:path w="2004060" h="1468120">
                  <a:moveTo>
                    <a:pt x="1970189" y="165134"/>
                  </a:moveTo>
                  <a:lnTo>
                    <a:pt x="1970189" y="972457"/>
                  </a:lnTo>
                </a:path>
                <a:path w="2004060" h="1468120">
                  <a:moveTo>
                    <a:pt x="1942123" y="941877"/>
                  </a:moveTo>
                  <a:lnTo>
                    <a:pt x="1970189" y="972457"/>
                  </a:lnTo>
                  <a:lnTo>
                    <a:pt x="2003867" y="941877"/>
                  </a:lnTo>
                </a:path>
                <a:path w="2004060" h="1468120">
                  <a:moveTo>
                    <a:pt x="392915" y="1437255"/>
                  </a:moveTo>
                  <a:lnTo>
                    <a:pt x="0" y="1437255"/>
                  </a:lnTo>
                </a:path>
                <a:path w="2004060" h="1468120">
                  <a:moveTo>
                    <a:pt x="28065" y="1400559"/>
                  </a:moveTo>
                  <a:lnTo>
                    <a:pt x="0" y="1437255"/>
                  </a:lnTo>
                  <a:lnTo>
                    <a:pt x="28065" y="1467836"/>
                  </a:lnTo>
                </a:path>
                <a:path w="2004060" h="1468120">
                  <a:moveTo>
                    <a:pt x="594985" y="0"/>
                  </a:moveTo>
                  <a:lnTo>
                    <a:pt x="594985" y="507635"/>
                  </a:lnTo>
                </a:path>
                <a:path w="2004060" h="1468120">
                  <a:moveTo>
                    <a:pt x="561307" y="477054"/>
                  </a:moveTo>
                  <a:lnTo>
                    <a:pt x="594985" y="507635"/>
                  </a:lnTo>
                  <a:lnTo>
                    <a:pt x="623051" y="477054"/>
                  </a:lnTo>
                </a:path>
              </a:pathLst>
            </a:custGeom>
            <a:ln w="11729">
              <a:solidFill>
                <a:srgbClr val="FF0000"/>
              </a:solidFill>
            </a:ln>
          </p:spPr>
          <p:txBody>
            <a:bodyPr wrap="square" lIns="0" tIns="0" rIns="0" bIns="0" rtlCol="0"/>
            <a:lstStyle/>
            <a:p>
              <a:endParaRPr/>
            </a:p>
          </p:txBody>
        </p:sp>
      </p:grpSp>
      <p:sp>
        <p:nvSpPr>
          <p:cNvPr id="23" name="object 23"/>
          <p:cNvSpPr txBox="1"/>
          <p:nvPr/>
        </p:nvSpPr>
        <p:spPr>
          <a:xfrm>
            <a:off x="384730" y="1892272"/>
            <a:ext cx="354965" cy="377825"/>
          </a:xfrm>
          <a:prstGeom prst="rect">
            <a:avLst/>
          </a:prstGeom>
        </p:spPr>
        <p:txBody>
          <a:bodyPr vert="horz" wrap="square" lIns="0" tIns="13970" rIns="0" bIns="0" rtlCol="0">
            <a:spAutoFit/>
          </a:bodyPr>
          <a:lstStyle/>
          <a:p>
            <a:pPr marL="12700">
              <a:lnSpc>
                <a:spcPct val="100000"/>
              </a:lnSpc>
              <a:spcBef>
                <a:spcPts val="110"/>
              </a:spcBef>
            </a:pPr>
            <a:r>
              <a:rPr sz="2300" spc="-90" dirty="0">
                <a:latin typeface="Microsoft Sans Serif"/>
                <a:cs typeface="Microsoft Sans Serif"/>
              </a:rPr>
              <a:t>E1</a:t>
            </a:r>
            <a:endParaRPr sz="2300">
              <a:latin typeface="Microsoft Sans Serif"/>
              <a:cs typeface="Microsoft Sans Serif"/>
            </a:endParaRPr>
          </a:p>
        </p:txBody>
      </p:sp>
      <p:sp>
        <p:nvSpPr>
          <p:cNvPr id="24" name="object 24"/>
          <p:cNvSpPr txBox="1"/>
          <p:nvPr/>
        </p:nvSpPr>
        <p:spPr>
          <a:xfrm>
            <a:off x="82576" y="1401033"/>
            <a:ext cx="930275" cy="387985"/>
          </a:xfrm>
          <a:prstGeom prst="rect">
            <a:avLst/>
          </a:prstGeom>
        </p:spPr>
        <p:txBody>
          <a:bodyPr vert="horz" wrap="square" lIns="0" tIns="15875" rIns="0" bIns="0" rtlCol="0">
            <a:spAutoFit/>
          </a:bodyPr>
          <a:lstStyle/>
          <a:p>
            <a:pPr marL="38100">
              <a:lnSpc>
                <a:spcPct val="100000"/>
              </a:lnSpc>
              <a:spcBef>
                <a:spcPts val="125"/>
              </a:spcBef>
            </a:pPr>
            <a:r>
              <a:rPr sz="3525" baseline="-13002" dirty="0">
                <a:latin typeface="Microsoft Sans Serif"/>
                <a:cs typeface="Microsoft Sans Serif"/>
              </a:rPr>
              <a:t>+</a:t>
            </a:r>
            <a:r>
              <a:rPr sz="3525" spc="330" baseline="-13002" dirty="0">
                <a:latin typeface="Microsoft Sans Serif"/>
                <a:cs typeface="Microsoft Sans Serif"/>
              </a:rPr>
              <a:t> </a:t>
            </a:r>
            <a:r>
              <a:rPr sz="2350" spc="-80" dirty="0">
                <a:latin typeface="Microsoft Sans Serif"/>
                <a:cs typeface="Microsoft Sans Serif"/>
              </a:rPr>
              <a:t>25</a:t>
            </a:r>
            <a:r>
              <a:rPr sz="2350" spc="-75" dirty="0">
                <a:latin typeface="Microsoft Sans Serif"/>
                <a:cs typeface="Microsoft Sans Serif"/>
              </a:rPr>
              <a:t> </a:t>
            </a:r>
            <a:r>
              <a:rPr sz="2350" spc="-50" dirty="0">
                <a:latin typeface="Microsoft Sans Serif"/>
                <a:cs typeface="Microsoft Sans Serif"/>
              </a:rPr>
              <a:t>V</a:t>
            </a:r>
            <a:endParaRPr sz="2350">
              <a:latin typeface="Microsoft Sans Serif"/>
              <a:cs typeface="Microsoft Sans Serif"/>
            </a:endParaRPr>
          </a:p>
        </p:txBody>
      </p:sp>
      <p:sp>
        <p:nvSpPr>
          <p:cNvPr id="25" name="object 25"/>
          <p:cNvSpPr txBox="1"/>
          <p:nvPr/>
        </p:nvSpPr>
        <p:spPr>
          <a:xfrm>
            <a:off x="3259657" y="2048685"/>
            <a:ext cx="133350" cy="387985"/>
          </a:xfrm>
          <a:prstGeom prst="rect">
            <a:avLst/>
          </a:prstGeom>
        </p:spPr>
        <p:txBody>
          <a:bodyPr vert="horz" wrap="square" lIns="0" tIns="15875" rIns="0" bIns="0" rtlCol="0">
            <a:spAutoFit/>
          </a:bodyPr>
          <a:lstStyle/>
          <a:p>
            <a:pPr marL="12700">
              <a:lnSpc>
                <a:spcPct val="100000"/>
              </a:lnSpc>
              <a:spcBef>
                <a:spcPts val="125"/>
              </a:spcBef>
            </a:pPr>
            <a:r>
              <a:rPr sz="2350" b="1" spc="-50" dirty="0">
                <a:solidFill>
                  <a:srgbClr val="FF0000"/>
                </a:solidFill>
                <a:latin typeface="Times New Roman"/>
                <a:cs typeface="Times New Roman"/>
              </a:rPr>
              <a:t>I</a:t>
            </a:r>
            <a:endParaRPr sz="2350">
              <a:latin typeface="Times New Roman"/>
              <a:cs typeface="Times New Roman"/>
            </a:endParaRPr>
          </a:p>
        </p:txBody>
      </p:sp>
      <p:sp>
        <p:nvSpPr>
          <p:cNvPr id="26" name="object 26"/>
          <p:cNvSpPr txBox="1"/>
          <p:nvPr/>
        </p:nvSpPr>
        <p:spPr>
          <a:xfrm>
            <a:off x="3367503" y="2197560"/>
            <a:ext cx="115570" cy="260985"/>
          </a:xfrm>
          <a:prstGeom prst="rect">
            <a:avLst/>
          </a:prstGeom>
        </p:spPr>
        <p:txBody>
          <a:bodyPr vert="horz" wrap="square" lIns="0" tIns="12065" rIns="0" bIns="0" rtlCol="0">
            <a:spAutoFit/>
          </a:bodyPr>
          <a:lstStyle/>
          <a:p>
            <a:pPr marL="12700">
              <a:lnSpc>
                <a:spcPct val="100000"/>
              </a:lnSpc>
              <a:spcBef>
                <a:spcPts val="95"/>
              </a:spcBef>
            </a:pPr>
            <a:r>
              <a:rPr sz="1550" b="1" spc="-50" dirty="0">
                <a:solidFill>
                  <a:srgbClr val="FF0000"/>
                </a:solidFill>
                <a:latin typeface="Times New Roman"/>
                <a:cs typeface="Times New Roman"/>
              </a:rPr>
              <a:t>1</a:t>
            </a:r>
            <a:endParaRPr sz="1550">
              <a:latin typeface="Times New Roman"/>
              <a:cs typeface="Times New Roman"/>
            </a:endParaRPr>
          </a:p>
        </p:txBody>
      </p:sp>
      <p:sp>
        <p:nvSpPr>
          <p:cNvPr id="27" name="object 27"/>
          <p:cNvSpPr txBox="1"/>
          <p:nvPr/>
        </p:nvSpPr>
        <p:spPr>
          <a:xfrm>
            <a:off x="1537088" y="2234076"/>
            <a:ext cx="274320" cy="387985"/>
          </a:xfrm>
          <a:prstGeom prst="rect">
            <a:avLst/>
          </a:prstGeom>
        </p:spPr>
        <p:txBody>
          <a:bodyPr vert="horz" wrap="square" lIns="0" tIns="15875" rIns="0" bIns="0" rtlCol="0">
            <a:spAutoFit/>
          </a:bodyPr>
          <a:lstStyle/>
          <a:p>
            <a:pPr marL="38100">
              <a:lnSpc>
                <a:spcPct val="100000"/>
              </a:lnSpc>
              <a:spcBef>
                <a:spcPts val="125"/>
              </a:spcBef>
            </a:pPr>
            <a:r>
              <a:rPr sz="2350" b="1" spc="-25" dirty="0">
                <a:solidFill>
                  <a:srgbClr val="FF0000"/>
                </a:solidFill>
                <a:latin typeface="Times New Roman"/>
                <a:cs typeface="Times New Roman"/>
              </a:rPr>
              <a:t>I</a:t>
            </a:r>
            <a:r>
              <a:rPr sz="2325" b="1" spc="-37" baseline="-12544" dirty="0">
                <a:solidFill>
                  <a:srgbClr val="FF0000"/>
                </a:solidFill>
                <a:latin typeface="Times New Roman"/>
                <a:cs typeface="Times New Roman"/>
              </a:rPr>
              <a:t>2</a:t>
            </a:r>
            <a:endParaRPr sz="2325" baseline="-12544">
              <a:latin typeface="Times New Roman"/>
              <a:cs typeface="Times New Roman"/>
            </a:endParaRPr>
          </a:p>
        </p:txBody>
      </p:sp>
      <p:sp>
        <p:nvSpPr>
          <p:cNvPr id="28" name="object 28"/>
          <p:cNvSpPr txBox="1"/>
          <p:nvPr/>
        </p:nvSpPr>
        <p:spPr>
          <a:xfrm>
            <a:off x="2048626" y="1282870"/>
            <a:ext cx="404495" cy="387985"/>
          </a:xfrm>
          <a:prstGeom prst="rect">
            <a:avLst/>
          </a:prstGeom>
        </p:spPr>
        <p:txBody>
          <a:bodyPr vert="horz" wrap="square" lIns="0" tIns="15875" rIns="0" bIns="0" rtlCol="0">
            <a:spAutoFit/>
          </a:bodyPr>
          <a:lstStyle/>
          <a:p>
            <a:pPr marL="38100">
              <a:lnSpc>
                <a:spcPct val="100000"/>
              </a:lnSpc>
              <a:spcBef>
                <a:spcPts val="125"/>
              </a:spcBef>
            </a:pPr>
            <a:r>
              <a:rPr sz="3525" b="1" spc="-37" baseline="8274" dirty="0">
                <a:solidFill>
                  <a:srgbClr val="FF0000"/>
                </a:solidFill>
                <a:latin typeface="Times New Roman"/>
                <a:cs typeface="Times New Roman"/>
              </a:rPr>
              <a:t>I</a:t>
            </a:r>
            <a:r>
              <a:rPr sz="1550" b="1" spc="-25" dirty="0">
                <a:solidFill>
                  <a:srgbClr val="FF0000"/>
                </a:solidFill>
                <a:latin typeface="Times New Roman"/>
                <a:cs typeface="Times New Roman"/>
              </a:rPr>
              <a:t>D2</a:t>
            </a:r>
            <a:endParaRPr sz="1550">
              <a:latin typeface="Times New Roman"/>
              <a:cs typeface="Times New Roman"/>
            </a:endParaRPr>
          </a:p>
        </p:txBody>
      </p:sp>
      <p:sp>
        <p:nvSpPr>
          <p:cNvPr id="29" name="object 29"/>
          <p:cNvSpPr txBox="1"/>
          <p:nvPr/>
        </p:nvSpPr>
        <p:spPr>
          <a:xfrm>
            <a:off x="1175934" y="932941"/>
            <a:ext cx="325120" cy="319405"/>
          </a:xfrm>
          <a:prstGeom prst="rect">
            <a:avLst/>
          </a:prstGeom>
        </p:spPr>
        <p:txBody>
          <a:bodyPr vert="horz" wrap="square" lIns="0" tIns="15875" rIns="0" bIns="0" rtlCol="0">
            <a:spAutoFit/>
          </a:bodyPr>
          <a:lstStyle/>
          <a:p>
            <a:pPr marL="12700">
              <a:lnSpc>
                <a:spcPct val="100000"/>
              </a:lnSpc>
              <a:spcBef>
                <a:spcPts val="125"/>
              </a:spcBef>
            </a:pPr>
            <a:r>
              <a:rPr sz="1900" spc="-70" dirty="0">
                <a:latin typeface="Microsoft Sans Serif"/>
                <a:cs typeface="Microsoft Sans Serif"/>
              </a:rPr>
              <a:t>Ge</a:t>
            </a:r>
            <a:endParaRPr sz="1900">
              <a:latin typeface="Microsoft Sans Serif"/>
              <a:cs typeface="Microsoft Sans Serif"/>
            </a:endParaRPr>
          </a:p>
        </p:txBody>
      </p:sp>
      <p:sp>
        <p:nvSpPr>
          <p:cNvPr id="30" name="object 30"/>
          <p:cNvSpPr txBox="1"/>
          <p:nvPr/>
        </p:nvSpPr>
        <p:spPr>
          <a:xfrm>
            <a:off x="1418045" y="1787808"/>
            <a:ext cx="1049020" cy="319405"/>
          </a:xfrm>
          <a:prstGeom prst="rect">
            <a:avLst/>
          </a:prstGeom>
        </p:spPr>
        <p:txBody>
          <a:bodyPr vert="horz" wrap="square" lIns="0" tIns="15875" rIns="0" bIns="0" rtlCol="0">
            <a:spAutoFit/>
          </a:bodyPr>
          <a:lstStyle/>
          <a:p>
            <a:pPr marL="12700">
              <a:lnSpc>
                <a:spcPct val="100000"/>
              </a:lnSpc>
              <a:spcBef>
                <a:spcPts val="125"/>
              </a:spcBef>
              <a:tabLst>
                <a:tab pos="748665" algn="l"/>
              </a:tabLst>
            </a:pPr>
            <a:r>
              <a:rPr sz="1900" spc="-25" dirty="0">
                <a:latin typeface="Microsoft Sans Serif"/>
                <a:cs typeface="Microsoft Sans Serif"/>
              </a:rPr>
              <a:t>Ge</a:t>
            </a:r>
            <a:r>
              <a:rPr sz="1900" dirty="0">
                <a:latin typeface="Microsoft Sans Serif"/>
                <a:cs typeface="Microsoft Sans Serif"/>
              </a:rPr>
              <a:t>	</a:t>
            </a:r>
            <a:r>
              <a:rPr sz="1900" spc="-70" dirty="0">
                <a:latin typeface="Microsoft Sans Serif"/>
                <a:cs typeface="Microsoft Sans Serif"/>
              </a:rPr>
              <a:t>D2</a:t>
            </a:r>
            <a:endParaRPr sz="1900">
              <a:latin typeface="Microsoft Sans Serif"/>
              <a:cs typeface="Microsoft Sans Serif"/>
            </a:endParaRPr>
          </a:p>
        </p:txBody>
      </p:sp>
      <p:sp>
        <p:nvSpPr>
          <p:cNvPr id="31" name="object 31"/>
          <p:cNvSpPr txBox="1"/>
          <p:nvPr/>
        </p:nvSpPr>
        <p:spPr>
          <a:xfrm>
            <a:off x="1809987" y="2702156"/>
            <a:ext cx="220345" cy="377825"/>
          </a:xfrm>
          <a:prstGeom prst="rect">
            <a:avLst/>
          </a:prstGeom>
        </p:spPr>
        <p:txBody>
          <a:bodyPr vert="horz" wrap="square" lIns="0" tIns="13970" rIns="0" bIns="0" rtlCol="0">
            <a:spAutoFit/>
          </a:bodyPr>
          <a:lstStyle/>
          <a:p>
            <a:pPr marL="12700">
              <a:lnSpc>
                <a:spcPct val="100000"/>
              </a:lnSpc>
              <a:spcBef>
                <a:spcPts val="110"/>
              </a:spcBef>
            </a:pPr>
            <a:r>
              <a:rPr sz="2300" b="1" spc="-85" dirty="0">
                <a:latin typeface="Arial"/>
                <a:cs typeface="Arial"/>
              </a:rPr>
              <a:t>A</a:t>
            </a:r>
            <a:endParaRPr sz="2300">
              <a:latin typeface="Arial"/>
              <a:cs typeface="Arial"/>
            </a:endParaRPr>
          </a:p>
        </p:txBody>
      </p:sp>
      <p:sp>
        <p:nvSpPr>
          <p:cNvPr id="32" name="object 32"/>
          <p:cNvSpPr txBox="1"/>
          <p:nvPr/>
        </p:nvSpPr>
        <p:spPr>
          <a:xfrm>
            <a:off x="2036157" y="2885516"/>
            <a:ext cx="751205" cy="201930"/>
          </a:xfrm>
          <a:prstGeom prst="rect">
            <a:avLst/>
          </a:prstGeom>
        </p:spPr>
        <p:txBody>
          <a:bodyPr vert="horz" wrap="square" lIns="0" tIns="13335" rIns="0" bIns="0" rtlCol="0">
            <a:spAutoFit/>
          </a:bodyPr>
          <a:lstStyle/>
          <a:p>
            <a:pPr marL="12700">
              <a:lnSpc>
                <a:spcPct val="100000"/>
              </a:lnSpc>
              <a:spcBef>
                <a:spcPts val="105"/>
              </a:spcBef>
            </a:pPr>
            <a:r>
              <a:rPr sz="1150" spc="-185" dirty="0">
                <a:latin typeface="Microsoft Sans Serif"/>
                <a:cs typeface="Microsoft Sans Serif"/>
              </a:rPr>
              <a:t>Düğüm</a:t>
            </a:r>
            <a:r>
              <a:rPr sz="1150" spc="-114" dirty="0">
                <a:latin typeface="Microsoft Sans Serif"/>
                <a:cs typeface="Microsoft Sans Serif"/>
              </a:rPr>
              <a:t> </a:t>
            </a:r>
            <a:r>
              <a:rPr sz="1150" spc="-130" dirty="0">
                <a:latin typeface="Microsoft Sans Serif"/>
                <a:cs typeface="Microsoft Sans Serif"/>
              </a:rPr>
              <a:t>noktası</a:t>
            </a:r>
            <a:endParaRPr sz="1150">
              <a:latin typeface="Microsoft Sans Serif"/>
              <a:cs typeface="Microsoft Sans Serif"/>
            </a:endParaRPr>
          </a:p>
        </p:txBody>
      </p:sp>
      <p:sp>
        <p:nvSpPr>
          <p:cNvPr id="33" name="object 33"/>
          <p:cNvSpPr txBox="1"/>
          <p:nvPr/>
        </p:nvSpPr>
        <p:spPr>
          <a:xfrm>
            <a:off x="4003294" y="637158"/>
            <a:ext cx="4930775" cy="1855470"/>
          </a:xfrm>
          <a:prstGeom prst="rect">
            <a:avLst/>
          </a:prstGeom>
        </p:spPr>
        <p:txBody>
          <a:bodyPr vert="horz" wrap="square" lIns="0" tIns="13335" rIns="0" bIns="0" rtlCol="0">
            <a:spAutoFit/>
          </a:bodyPr>
          <a:lstStyle/>
          <a:p>
            <a:pPr marL="12700" marR="5080">
              <a:lnSpc>
                <a:spcPct val="100000"/>
              </a:lnSpc>
              <a:spcBef>
                <a:spcPts val="105"/>
              </a:spcBef>
            </a:pPr>
            <a:r>
              <a:rPr sz="2000" dirty="0">
                <a:latin typeface="Calibri"/>
                <a:cs typeface="Calibri"/>
              </a:rPr>
              <a:t>Çözüm:</a:t>
            </a:r>
            <a:r>
              <a:rPr sz="2000" spc="-75" dirty="0">
                <a:latin typeface="Calibri"/>
                <a:cs typeface="Calibri"/>
              </a:rPr>
              <a:t> </a:t>
            </a:r>
            <a:r>
              <a:rPr sz="2000" dirty="0">
                <a:latin typeface="Calibri"/>
                <a:cs typeface="Calibri"/>
              </a:rPr>
              <a:t>Akım</a:t>
            </a:r>
            <a:r>
              <a:rPr sz="2000" spc="-60" dirty="0">
                <a:latin typeface="Calibri"/>
                <a:cs typeface="Calibri"/>
              </a:rPr>
              <a:t> </a:t>
            </a:r>
            <a:r>
              <a:rPr sz="2000" dirty="0">
                <a:latin typeface="Calibri"/>
                <a:cs typeface="Calibri"/>
              </a:rPr>
              <a:t>yönüne</a:t>
            </a:r>
            <a:r>
              <a:rPr sz="2000" spc="-80" dirty="0">
                <a:latin typeface="Calibri"/>
                <a:cs typeface="Calibri"/>
              </a:rPr>
              <a:t> </a:t>
            </a:r>
            <a:r>
              <a:rPr sz="2000" dirty="0">
                <a:latin typeface="Calibri"/>
                <a:cs typeface="Calibri"/>
              </a:rPr>
              <a:t>bakıldığında</a:t>
            </a:r>
            <a:r>
              <a:rPr sz="2000" spc="-65" dirty="0">
                <a:latin typeface="Calibri"/>
                <a:cs typeface="Calibri"/>
              </a:rPr>
              <a:t> </a:t>
            </a:r>
            <a:r>
              <a:rPr sz="2000" dirty="0">
                <a:latin typeface="Calibri"/>
                <a:cs typeface="Calibri"/>
              </a:rPr>
              <a:t>gerilime</a:t>
            </a:r>
            <a:r>
              <a:rPr sz="2000" spc="-50" dirty="0">
                <a:latin typeface="Calibri"/>
                <a:cs typeface="Calibri"/>
              </a:rPr>
              <a:t> </a:t>
            </a:r>
            <a:r>
              <a:rPr sz="2000" spc="-20" dirty="0">
                <a:latin typeface="Calibri"/>
                <a:cs typeface="Calibri"/>
              </a:rPr>
              <a:t>göre </a:t>
            </a:r>
            <a:r>
              <a:rPr sz="2000" dirty="0">
                <a:latin typeface="Calibri"/>
                <a:cs typeface="Calibri"/>
              </a:rPr>
              <a:t>her</a:t>
            </a:r>
            <a:r>
              <a:rPr sz="2000" spc="-50" dirty="0">
                <a:latin typeface="Calibri"/>
                <a:cs typeface="Calibri"/>
              </a:rPr>
              <a:t> </a:t>
            </a:r>
            <a:r>
              <a:rPr sz="2000" dirty="0">
                <a:latin typeface="Calibri"/>
                <a:cs typeface="Calibri"/>
              </a:rPr>
              <a:t>iki</a:t>
            </a:r>
            <a:r>
              <a:rPr sz="2000" spc="-50" dirty="0">
                <a:latin typeface="Calibri"/>
                <a:cs typeface="Calibri"/>
              </a:rPr>
              <a:t> </a:t>
            </a:r>
            <a:r>
              <a:rPr sz="2000" dirty="0">
                <a:latin typeface="Calibri"/>
                <a:cs typeface="Calibri"/>
              </a:rPr>
              <a:t>diyotta</a:t>
            </a:r>
            <a:r>
              <a:rPr sz="2000" spc="-55" dirty="0">
                <a:latin typeface="Calibri"/>
                <a:cs typeface="Calibri"/>
              </a:rPr>
              <a:t> </a:t>
            </a:r>
            <a:r>
              <a:rPr sz="2000" spc="-20" dirty="0">
                <a:latin typeface="Calibri"/>
                <a:cs typeface="Calibri"/>
              </a:rPr>
              <a:t>iletimdedir.</a:t>
            </a:r>
            <a:r>
              <a:rPr sz="2000" spc="-25" dirty="0">
                <a:latin typeface="Calibri"/>
                <a:cs typeface="Calibri"/>
              </a:rPr>
              <a:t> </a:t>
            </a:r>
            <a:r>
              <a:rPr sz="2000" dirty="0">
                <a:latin typeface="Calibri"/>
                <a:cs typeface="Calibri"/>
              </a:rPr>
              <a:t>Önce</a:t>
            </a:r>
            <a:r>
              <a:rPr sz="2000" spc="-55" dirty="0">
                <a:latin typeface="Calibri"/>
                <a:cs typeface="Calibri"/>
              </a:rPr>
              <a:t> </a:t>
            </a:r>
            <a:r>
              <a:rPr sz="2000" dirty="0">
                <a:latin typeface="Calibri"/>
                <a:cs typeface="Calibri"/>
              </a:rPr>
              <a:t>eşdeğer</a:t>
            </a:r>
            <a:r>
              <a:rPr sz="2000" spc="-65" dirty="0">
                <a:latin typeface="Calibri"/>
                <a:cs typeface="Calibri"/>
              </a:rPr>
              <a:t> </a:t>
            </a:r>
            <a:r>
              <a:rPr sz="2000" spc="-10" dirty="0">
                <a:latin typeface="Calibri"/>
                <a:cs typeface="Calibri"/>
              </a:rPr>
              <a:t>devre </a:t>
            </a:r>
            <a:r>
              <a:rPr sz="2000" spc="-25" dirty="0">
                <a:latin typeface="Calibri"/>
                <a:cs typeface="Calibri"/>
              </a:rPr>
              <a:t>çizilir.</a:t>
            </a:r>
            <a:r>
              <a:rPr sz="2000" spc="-50" dirty="0">
                <a:latin typeface="Calibri"/>
                <a:cs typeface="Calibri"/>
              </a:rPr>
              <a:t> </a:t>
            </a:r>
            <a:r>
              <a:rPr sz="2000" dirty="0">
                <a:latin typeface="Calibri"/>
                <a:cs typeface="Calibri"/>
              </a:rPr>
              <a:t>Sonra</a:t>
            </a:r>
            <a:r>
              <a:rPr sz="2000" spc="-65" dirty="0">
                <a:latin typeface="Calibri"/>
                <a:cs typeface="Calibri"/>
              </a:rPr>
              <a:t> </a:t>
            </a:r>
            <a:r>
              <a:rPr sz="2000" dirty="0">
                <a:latin typeface="Calibri"/>
                <a:cs typeface="Calibri"/>
              </a:rPr>
              <a:t>DC</a:t>
            </a:r>
            <a:r>
              <a:rPr sz="2000" spc="-75" dirty="0">
                <a:latin typeface="Calibri"/>
                <a:cs typeface="Calibri"/>
              </a:rPr>
              <a:t> </a:t>
            </a:r>
            <a:r>
              <a:rPr sz="2000" spc="-10" dirty="0">
                <a:latin typeface="Calibri"/>
                <a:cs typeface="Calibri"/>
              </a:rPr>
              <a:t>seri-</a:t>
            </a:r>
            <a:r>
              <a:rPr sz="2000" dirty="0">
                <a:latin typeface="Calibri"/>
                <a:cs typeface="Calibri"/>
              </a:rPr>
              <a:t>paralel</a:t>
            </a:r>
            <a:r>
              <a:rPr sz="2000" spc="-30" dirty="0">
                <a:latin typeface="Calibri"/>
                <a:cs typeface="Calibri"/>
              </a:rPr>
              <a:t> </a:t>
            </a:r>
            <a:r>
              <a:rPr sz="2000" spc="-10" dirty="0">
                <a:latin typeface="Calibri"/>
                <a:cs typeface="Calibri"/>
              </a:rPr>
              <a:t>devrelere</a:t>
            </a:r>
            <a:endParaRPr sz="2000">
              <a:latin typeface="Calibri"/>
              <a:cs typeface="Calibri"/>
            </a:endParaRPr>
          </a:p>
          <a:p>
            <a:pPr marL="12700" marR="155575">
              <a:lnSpc>
                <a:spcPct val="100000"/>
              </a:lnSpc>
            </a:pPr>
            <a:r>
              <a:rPr sz="2000" spc="-10" dirty="0">
                <a:latin typeface="Calibri"/>
                <a:cs typeface="Calibri"/>
              </a:rPr>
              <a:t>uygulanan</a:t>
            </a:r>
            <a:r>
              <a:rPr sz="2000" spc="-95" dirty="0">
                <a:latin typeface="Calibri"/>
                <a:cs typeface="Calibri"/>
              </a:rPr>
              <a:t> </a:t>
            </a:r>
            <a:r>
              <a:rPr sz="2000" dirty="0">
                <a:latin typeface="Calibri"/>
                <a:cs typeface="Calibri"/>
              </a:rPr>
              <a:t>tekniklerle</a:t>
            </a:r>
            <a:r>
              <a:rPr sz="2000" spc="-20" dirty="0">
                <a:latin typeface="Calibri"/>
                <a:cs typeface="Calibri"/>
              </a:rPr>
              <a:t> </a:t>
            </a:r>
            <a:r>
              <a:rPr sz="2000" dirty="0">
                <a:latin typeface="Calibri"/>
                <a:cs typeface="Calibri"/>
              </a:rPr>
              <a:t>çözüm</a:t>
            </a:r>
            <a:r>
              <a:rPr sz="2000" spc="-75" dirty="0">
                <a:latin typeface="Calibri"/>
                <a:cs typeface="Calibri"/>
              </a:rPr>
              <a:t> </a:t>
            </a:r>
            <a:r>
              <a:rPr sz="2000" dirty="0">
                <a:latin typeface="Calibri"/>
                <a:cs typeface="Calibri"/>
              </a:rPr>
              <a:t>elde</a:t>
            </a:r>
            <a:r>
              <a:rPr sz="2000" spc="-55" dirty="0">
                <a:latin typeface="Calibri"/>
                <a:cs typeface="Calibri"/>
              </a:rPr>
              <a:t> </a:t>
            </a:r>
            <a:r>
              <a:rPr sz="2000" spc="-25" dirty="0">
                <a:latin typeface="Calibri"/>
                <a:cs typeface="Calibri"/>
              </a:rPr>
              <a:t>edilir.</a:t>
            </a:r>
            <a:r>
              <a:rPr sz="2000" spc="-45" dirty="0">
                <a:latin typeface="Calibri"/>
                <a:cs typeface="Calibri"/>
              </a:rPr>
              <a:t> </a:t>
            </a:r>
            <a:r>
              <a:rPr sz="2000" spc="-10" dirty="0">
                <a:latin typeface="Calibri"/>
                <a:cs typeface="Calibri"/>
              </a:rPr>
              <a:t>Sonuç olarakta</a:t>
            </a:r>
            <a:r>
              <a:rPr sz="2000" spc="-50" dirty="0">
                <a:latin typeface="Calibri"/>
                <a:cs typeface="Calibri"/>
              </a:rPr>
              <a:t> </a:t>
            </a:r>
            <a:r>
              <a:rPr sz="2000" dirty="0">
                <a:latin typeface="Calibri"/>
                <a:cs typeface="Calibri"/>
              </a:rPr>
              <a:t>Kirşof’un</a:t>
            </a:r>
            <a:r>
              <a:rPr sz="2000" spc="-45" dirty="0">
                <a:latin typeface="Calibri"/>
                <a:cs typeface="Calibri"/>
              </a:rPr>
              <a:t> </a:t>
            </a:r>
            <a:r>
              <a:rPr sz="2000" dirty="0">
                <a:latin typeface="Calibri"/>
                <a:cs typeface="Calibri"/>
              </a:rPr>
              <a:t>gerilim</a:t>
            </a:r>
            <a:r>
              <a:rPr sz="2000" spc="-45" dirty="0">
                <a:latin typeface="Calibri"/>
                <a:cs typeface="Calibri"/>
              </a:rPr>
              <a:t> </a:t>
            </a:r>
            <a:r>
              <a:rPr sz="2000" dirty="0">
                <a:latin typeface="Calibri"/>
                <a:cs typeface="Calibri"/>
              </a:rPr>
              <a:t>prensibi</a:t>
            </a:r>
            <a:r>
              <a:rPr sz="2000" spc="-40" dirty="0">
                <a:latin typeface="Calibri"/>
                <a:cs typeface="Calibri"/>
              </a:rPr>
              <a:t> </a:t>
            </a:r>
            <a:r>
              <a:rPr sz="2000" spc="-10" dirty="0">
                <a:latin typeface="Calibri"/>
                <a:cs typeface="Calibri"/>
              </a:rPr>
              <a:t>denklemi yazılabilir.</a:t>
            </a:r>
            <a:endParaRPr sz="2000">
              <a:latin typeface="Calibri"/>
              <a:cs typeface="Calibri"/>
            </a:endParaRPr>
          </a:p>
        </p:txBody>
      </p:sp>
      <p:sp>
        <p:nvSpPr>
          <p:cNvPr id="34" name="object 34"/>
          <p:cNvSpPr/>
          <p:nvPr/>
        </p:nvSpPr>
        <p:spPr>
          <a:xfrm>
            <a:off x="27701" y="3812006"/>
            <a:ext cx="3502660" cy="1749425"/>
          </a:xfrm>
          <a:custGeom>
            <a:avLst/>
            <a:gdLst/>
            <a:ahLst/>
            <a:cxnLst/>
            <a:rect l="l" t="t" r="r" b="b"/>
            <a:pathLst>
              <a:path w="3502660" h="1749425">
                <a:moveTo>
                  <a:pt x="701634" y="0"/>
                </a:moveTo>
                <a:lnTo>
                  <a:pt x="297492" y="0"/>
                </a:lnTo>
                <a:lnTo>
                  <a:pt x="297492" y="654421"/>
                </a:lnTo>
              </a:path>
              <a:path w="3502660" h="1749425">
                <a:moveTo>
                  <a:pt x="2301360" y="0"/>
                </a:moveTo>
                <a:lnTo>
                  <a:pt x="1902832" y="0"/>
                </a:lnTo>
              </a:path>
              <a:path w="3502660" h="1749425">
                <a:moveTo>
                  <a:pt x="1021579" y="0"/>
                </a:moveTo>
                <a:lnTo>
                  <a:pt x="1902832" y="0"/>
                </a:lnTo>
                <a:lnTo>
                  <a:pt x="1902832" y="654421"/>
                </a:lnTo>
              </a:path>
              <a:path w="3502660" h="1749425">
                <a:moveTo>
                  <a:pt x="297492" y="1308842"/>
                </a:moveTo>
                <a:lnTo>
                  <a:pt x="297492" y="1749176"/>
                </a:lnTo>
                <a:lnTo>
                  <a:pt x="499563" y="1749176"/>
                </a:lnTo>
              </a:path>
              <a:path w="3502660" h="1749425">
                <a:moveTo>
                  <a:pt x="1902832" y="1308842"/>
                </a:moveTo>
                <a:lnTo>
                  <a:pt x="1902832" y="1749176"/>
                </a:lnTo>
                <a:lnTo>
                  <a:pt x="3502558" y="1749176"/>
                </a:lnTo>
                <a:lnTo>
                  <a:pt x="3502558" y="0"/>
                </a:lnTo>
                <a:lnTo>
                  <a:pt x="3300487" y="0"/>
                </a:lnTo>
              </a:path>
              <a:path w="3502660" h="1749425">
                <a:moveTo>
                  <a:pt x="1902832" y="1749176"/>
                </a:moveTo>
                <a:lnTo>
                  <a:pt x="1498690" y="1749176"/>
                </a:lnTo>
              </a:path>
              <a:path w="3502660" h="1749425">
                <a:moveTo>
                  <a:pt x="600598" y="874600"/>
                </a:moveTo>
                <a:lnTo>
                  <a:pt x="0" y="874600"/>
                </a:lnTo>
              </a:path>
              <a:path w="3502660" h="1749425">
                <a:moveTo>
                  <a:pt x="398528" y="984689"/>
                </a:moveTo>
                <a:lnTo>
                  <a:pt x="196457" y="984689"/>
                </a:lnTo>
              </a:path>
              <a:path w="3502660" h="1749425">
                <a:moveTo>
                  <a:pt x="297492" y="984689"/>
                </a:moveTo>
                <a:lnTo>
                  <a:pt x="297492" y="1094779"/>
                </a:lnTo>
              </a:path>
              <a:path w="3502660" h="1749425">
                <a:moveTo>
                  <a:pt x="297492" y="654421"/>
                </a:moveTo>
                <a:lnTo>
                  <a:pt x="297492" y="874600"/>
                </a:lnTo>
              </a:path>
              <a:path w="3502660" h="1749425">
                <a:moveTo>
                  <a:pt x="297492" y="1308842"/>
                </a:moveTo>
                <a:lnTo>
                  <a:pt x="297492" y="1094779"/>
                </a:lnTo>
              </a:path>
              <a:path w="3502660" h="1749425">
                <a:moveTo>
                  <a:pt x="701634" y="0"/>
                </a:moveTo>
                <a:lnTo>
                  <a:pt x="898091" y="0"/>
                </a:lnTo>
              </a:path>
              <a:path w="3502660" h="1749425">
                <a:moveTo>
                  <a:pt x="1302233" y="0"/>
                </a:moveTo>
                <a:lnTo>
                  <a:pt x="1100162" y="0"/>
                </a:lnTo>
              </a:path>
            </a:pathLst>
          </a:custGeom>
          <a:ln w="31284">
            <a:solidFill>
              <a:srgbClr val="000000"/>
            </a:solidFill>
          </a:ln>
        </p:spPr>
        <p:txBody>
          <a:bodyPr wrap="square" lIns="0" tIns="0" rIns="0" bIns="0" rtlCol="0"/>
          <a:lstStyle/>
          <a:p>
            <a:endParaRPr/>
          </a:p>
        </p:txBody>
      </p:sp>
      <p:sp>
        <p:nvSpPr>
          <p:cNvPr id="35" name="object 35"/>
          <p:cNvSpPr txBox="1"/>
          <p:nvPr/>
        </p:nvSpPr>
        <p:spPr>
          <a:xfrm>
            <a:off x="1076096" y="3839100"/>
            <a:ext cx="312420" cy="319405"/>
          </a:xfrm>
          <a:prstGeom prst="rect">
            <a:avLst/>
          </a:prstGeom>
        </p:spPr>
        <p:txBody>
          <a:bodyPr vert="horz" wrap="square" lIns="0" tIns="15875" rIns="0" bIns="0" rtlCol="0">
            <a:spAutoFit/>
          </a:bodyPr>
          <a:lstStyle/>
          <a:p>
            <a:pPr marL="12700">
              <a:lnSpc>
                <a:spcPct val="100000"/>
              </a:lnSpc>
              <a:spcBef>
                <a:spcPts val="125"/>
              </a:spcBef>
            </a:pPr>
            <a:r>
              <a:rPr sz="1900" spc="-70" dirty="0">
                <a:latin typeface="Microsoft Sans Serif"/>
                <a:cs typeface="Microsoft Sans Serif"/>
              </a:rPr>
              <a:t>D1</a:t>
            </a:r>
            <a:endParaRPr sz="1900">
              <a:latin typeface="Microsoft Sans Serif"/>
              <a:cs typeface="Microsoft Sans Serif"/>
            </a:endParaRPr>
          </a:p>
        </p:txBody>
      </p:sp>
      <p:grpSp>
        <p:nvGrpSpPr>
          <p:cNvPr id="36" name="object 36"/>
          <p:cNvGrpSpPr/>
          <p:nvPr/>
        </p:nvGrpSpPr>
        <p:grpSpPr>
          <a:xfrm>
            <a:off x="2312551" y="3709871"/>
            <a:ext cx="1032510" cy="210820"/>
            <a:chOff x="2312551" y="3709871"/>
            <a:chExt cx="1032510" cy="210820"/>
          </a:xfrm>
        </p:grpSpPr>
        <p:sp>
          <p:nvSpPr>
            <p:cNvPr id="37" name="object 37"/>
            <p:cNvSpPr/>
            <p:nvPr/>
          </p:nvSpPr>
          <p:spPr>
            <a:xfrm>
              <a:off x="2531132" y="3726381"/>
              <a:ext cx="594995" cy="177800"/>
            </a:xfrm>
            <a:custGeom>
              <a:avLst/>
              <a:gdLst/>
              <a:ahLst/>
              <a:cxnLst/>
              <a:rect l="l" t="t" r="r" b="b"/>
              <a:pathLst>
                <a:path w="594994" h="177800">
                  <a:moveTo>
                    <a:pt x="594985" y="0"/>
                  </a:moveTo>
                  <a:lnTo>
                    <a:pt x="0" y="0"/>
                  </a:lnTo>
                  <a:lnTo>
                    <a:pt x="0" y="177366"/>
                  </a:lnTo>
                  <a:lnTo>
                    <a:pt x="594985" y="177366"/>
                  </a:lnTo>
                  <a:lnTo>
                    <a:pt x="594985" y="0"/>
                  </a:lnTo>
                  <a:close/>
                </a:path>
              </a:pathLst>
            </a:custGeom>
            <a:solidFill>
              <a:srgbClr val="82B4E0"/>
            </a:solidFill>
          </p:spPr>
          <p:txBody>
            <a:bodyPr wrap="square" lIns="0" tIns="0" rIns="0" bIns="0" rtlCol="0"/>
            <a:lstStyle/>
            <a:p>
              <a:endParaRPr/>
            </a:p>
          </p:txBody>
        </p:sp>
        <p:sp>
          <p:nvSpPr>
            <p:cNvPr id="38" name="object 38"/>
            <p:cNvSpPr/>
            <p:nvPr/>
          </p:nvSpPr>
          <p:spPr>
            <a:xfrm>
              <a:off x="2329061" y="3726381"/>
              <a:ext cx="999490" cy="177800"/>
            </a:xfrm>
            <a:custGeom>
              <a:avLst/>
              <a:gdLst/>
              <a:ahLst/>
              <a:cxnLst/>
              <a:rect l="l" t="t" r="r" b="b"/>
              <a:pathLst>
                <a:path w="999489" h="177800">
                  <a:moveTo>
                    <a:pt x="202070" y="177366"/>
                  </a:moveTo>
                  <a:lnTo>
                    <a:pt x="797056" y="177366"/>
                  </a:lnTo>
                  <a:lnTo>
                    <a:pt x="797056" y="0"/>
                  </a:lnTo>
                  <a:lnTo>
                    <a:pt x="202070" y="0"/>
                  </a:lnTo>
                  <a:lnTo>
                    <a:pt x="202070" y="177366"/>
                  </a:lnTo>
                  <a:close/>
                </a:path>
                <a:path w="999489" h="177800">
                  <a:moveTo>
                    <a:pt x="0" y="85625"/>
                  </a:moveTo>
                  <a:lnTo>
                    <a:pt x="202070" y="85625"/>
                  </a:lnTo>
                </a:path>
                <a:path w="999489" h="177800">
                  <a:moveTo>
                    <a:pt x="999127" y="85625"/>
                  </a:moveTo>
                  <a:lnTo>
                    <a:pt x="797056" y="85625"/>
                  </a:lnTo>
                </a:path>
              </a:pathLst>
            </a:custGeom>
            <a:ln w="31284">
              <a:solidFill>
                <a:srgbClr val="000000"/>
              </a:solidFill>
            </a:ln>
          </p:spPr>
          <p:txBody>
            <a:bodyPr wrap="square" lIns="0" tIns="0" rIns="0" bIns="0" rtlCol="0"/>
            <a:lstStyle/>
            <a:p>
              <a:endParaRPr/>
            </a:p>
          </p:txBody>
        </p:sp>
      </p:grpSp>
      <p:sp>
        <p:nvSpPr>
          <p:cNvPr id="39" name="object 39"/>
          <p:cNvSpPr txBox="1"/>
          <p:nvPr/>
        </p:nvSpPr>
        <p:spPr>
          <a:xfrm>
            <a:off x="2611010" y="3902381"/>
            <a:ext cx="487680" cy="556895"/>
          </a:xfrm>
          <a:prstGeom prst="rect">
            <a:avLst/>
          </a:prstGeom>
        </p:spPr>
        <p:txBody>
          <a:bodyPr vert="horz" wrap="square" lIns="0" tIns="67310" rIns="0" bIns="0" rtlCol="0">
            <a:spAutoFit/>
          </a:bodyPr>
          <a:lstStyle/>
          <a:p>
            <a:pPr marL="132080" marR="5080" indent="-120014">
              <a:lnSpc>
                <a:spcPts val="1870"/>
              </a:lnSpc>
              <a:spcBef>
                <a:spcPts val="530"/>
              </a:spcBef>
            </a:pPr>
            <a:r>
              <a:rPr sz="1900" spc="-85" dirty="0">
                <a:latin typeface="Microsoft Sans Serif"/>
                <a:cs typeface="Microsoft Sans Serif"/>
              </a:rPr>
              <a:t>5.6K </a:t>
            </a:r>
            <a:r>
              <a:rPr sz="1900" spc="-25" dirty="0">
                <a:latin typeface="Microsoft Sans Serif"/>
                <a:cs typeface="Microsoft Sans Serif"/>
              </a:rPr>
              <a:t>R1</a:t>
            </a:r>
            <a:endParaRPr sz="1900">
              <a:latin typeface="Microsoft Sans Serif"/>
              <a:cs typeface="Microsoft Sans Serif"/>
            </a:endParaRPr>
          </a:p>
        </p:txBody>
      </p:sp>
      <p:sp>
        <p:nvSpPr>
          <p:cNvPr id="40" name="object 40"/>
          <p:cNvSpPr/>
          <p:nvPr/>
        </p:nvSpPr>
        <p:spPr>
          <a:xfrm>
            <a:off x="1930533" y="4466428"/>
            <a:ext cx="0" cy="654685"/>
          </a:xfrm>
          <a:custGeom>
            <a:avLst/>
            <a:gdLst/>
            <a:ahLst/>
            <a:cxnLst/>
            <a:rect l="l" t="t" r="r" b="b"/>
            <a:pathLst>
              <a:path h="654685">
                <a:moveTo>
                  <a:pt x="0" y="0"/>
                </a:moveTo>
                <a:lnTo>
                  <a:pt x="0" y="220179"/>
                </a:lnTo>
              </a:path>
              <a:path h="654685">
                <a:moveTo>
                  <a:pt x="0" y="654421"/>
                </a:moveTo>
                <a:lnTo>
                  <a:pt x="0" y="354733"/>
                </a:lnTo>
              </a:path>
            </a:pathLst>
          </a:custGeom>
          <a:ln w="31284">
            <a:solidFill>
              <a:srgbClr val="000000"/>
            </a:solidFill>
          </a:ln>
        </p:spPr>
        <p:txBody>
          <a:bodyPr wrap="square" lIns="0" tIns="0" rIns="0" bIns="0" rtlCol="0"/>
          <a:lstStyle/>
          <a:p>
            <a:endParaRPr/>
          </a:p>
        </p:txBody>
      </p:sp>
      <p:sp>
        <p:nvSpPr>
          <p:cNvPr id="41" name="object 41"/>
          <p:cNvSpPr txBox="1"/>
          <p:nvPr/>
        </p:nvSpPr>
        <p:spPr>
          <a:xfrm>
            <a:off x="2030768" y="4787746"/>
            <a:ext cx="312420" cy="319405"/>
          </a:xfrm>
          <a:prstGeom prst="rect">
            <a:avLst/>
          </a:prstGeom>
        </p:spPr>
        <p:txBody>
          <a:bodyPr vert="horz" wrap="square" lIns="0" tIns="15875" rIns="0" bIns="0" rtlCol="0">
            <a:spAutoFit/>
          </a:bodyPr>
          <a:lstStyle/>
          <a:p>
            <a:pPr marL="12700">
              <a:lnSpc>
                <a:spcPct val="100000"/>
              </a:lnSpc>
              <a:spcBef>
                <a:spcPts val="125"/>
              </a:spcBef>
            </a:pPr>
            <a:r>
              <a:rPr sz="1900" spc="-70" dirty="0">
                <a:latin typeface="Microsoft Sans Serif"/>
                <a:cs typeface="Microsoft Sans Serif"/>
              </a:rPr>
              <a:t>D2</a:t>
            </a:r>
            <a:endParaRPr sz="1900">
              <a:latin typeface="Microsoft Sans Serif"/>
              <a:cs typeface="Microsoft Sans Serif"/>
            </a:endParaRPr>
          </a:p>
        </p:txBody>
      </p:sp>
      <p:grpSp>
        <p:nvGrpSpPr>
          <p:cNvPr id="42" name="object 42"/>
          <p:cNvGrpSpPr/>
          <p:nvPr/>
        </p:nvGrpSpPr>
        <p:grpSpPr>
          <a:xfrm>
            <a:off x="510754" y="3755671"/>
            <a:ext cx="1473200" cy="1908175"/>
            <a:chOff x="510754" y="3755671"/>
            <a:chExt cx="1473200" cy="1908175"/>
          </a:xfrm>
        </p:grpSpPr>
        <p:pic>
          <p:nvPicPr>
            <p:cNvPr id="43" name="object 43"/>
            <p:cNvPicPr/>
            <p:nvPr/>
          </p:nvPicPr>
          <p:blipFill>
            <a:blip r:embed="rId4" cstate="print"/>
            <a:stretch>
              <a:fillRect/>
            </a:stretch>
          </p:blipFill>
          <p:spPr>
            <a:xfrm>
              <a:off x="1872381" y="3755671"/>
              <a:ext cx="111364" cy="118540"/>
            </a:xfrm>
            <a:prstGeom prst="rect">
              <a:avLst/>
            </a:prstGeom>
          </p:spPr>
        </p:pic>
        <p:sp>
          <p:nvSpPr>
            <p:cNvPr id="44" name="object 44"/>
            <p:cNvSpPr/>
            <p:nvPr/>
          </p:nvSpPr>
          <p:spPr>
            <a:xfrm>
              <a:off x="729335" y="5469441"/>
              <a:ext cx="600710" cy="177800"/>
            </a:xfrm>
            <a:custGeom>
              <a:avLst/>
              <a:gdLst/>
              <a:ahLst/>
              <a:cxnLst/>
              <a:rect l="l" t="t" r="r" b="b"/>
              <a:pathLst>
                <a:path w="600710" h="177800">
                  <a:moveTo>
                    <a:pt x="600598" y="0"/>
                  </a:moveTo>
                  <a:lnTo>
                    <a:pt x="0" y="0"/>
                  </a:lnTo>
                  <a:lnTo>
                    <a:pt x="0" y="177366"/>
                  </a:lnTo>
                  <a:lnTo>
                    <a:pt x="600598" y="177366"/>
                  </a:lnTo>
                  <a:lnTo>
                    <a:pt x="600598" y="0"/>
                  </a:lnTo>
                  <a:close/>
                </a:path>
              </a:pathLst>
            </a:custGeom>
            <a:solidFill>
              <a:srgbClr val="82B4E0"/>
            </a:solidFill>
          </p:spPr>
          <p:txBody>
            <a:bodyPr wrap="square" lIns="0" tIns="0" rIns="0" bIns="0" rtlCol="0"/>
            <a:lstStyle/>
            <a:p>
              <a:endParaRPr/>
            </a:p>
          </p:txBody>
        </p:sp>
        <p:sp>
          <p:nvSpPr>
            <p:cNvPr id="45" name="object 45"/>
            <p:cNvSpPr/>
            <p:nvPr/>
          </p:nvSpPr>
          <p:spPr>
            <a:xfrm>
              <a:off x="527264" y="5469441"/>
              <a:ext cx="999490" cy="177800"/>
            </a:xfrm>
            <a:custGeom>
              <a:avLst/>
              <a:gdLst/>
              <a:ahLst/>
              <a:cxnLst/>
              <a:rect l="l" t="t" r="r" b="b"/>
              <a:pathLst>
                <a:path w="999490" h="177800">
                  <a:moveTo>
                    <a:pt x="202070" y="177366"/>
                  </a:moveTo>
                  <a:lnTo>
                    <a:pt x="802669" y="177366"/>
                  </a:lnTo>
                  <a:lnTo>
                    <a:pt x="802669" y="0"/>
                  </a:lnTo>
                  <a:lnTo>
                    <a:pt x="202070" y="0"/>
                  </a:lnTo>
                  <a:lnTo>
                    <a:pt x="202070" y="177366"/>
                  </a:lnTo>
                  <a:close/>
                </a:path>
                <a:path w="999490" h="177800">
                  <a:moveTo>
                    <a:pt x="0" y="91741"/>
                  </a:moveTo>
                  <a:lnTo>
                    <a:pt x="202070" y="91741"/>
                  </a:lnTo>
                </a:path>
                <a:path w="999490" h="177800">
                  <a:moveTo>
                    <a:pt x="999127" y="91741"/>
                  </a:moveTo>
                  <a:lnTo>
                    <a:pt x="802669" y="91741"/>
                  </a:lnTo>
                </a:path>
              </a:pathLst>
            </a:custGeom>
            <a:ln w="31284">
              <a:solidFill>
                <a:srgbClr val="000000"/>
              </a:solidFill>
            </a:ln>
          </p:spPr>
          <p:txBody>
            <a:bodyPr wrap="square" lIns="0" tIns="0" rIns="0" bIns="0" rtlCol="0"/>
            <a:lstStyle/>
            <a:p>
              <a:endParaRPr/>
            </a:p>
          </p:txBody>
        </p:sp>
      </p:grpSp>
      <p:sp>
        <p:nvSpPr>
          <p:cNvPr id="46" name="object 46"/>
          <p:cNvSpPr txBox="1"/>
          <p:nvPr/>
        </p:nvSpPr>
        <p:spPr>
          <a:xfrm>
            <a:off x="820491" y="5173736"/>
            <a:ext cx="474980" cy="319405"/>
          </a:xfrm>
          <a:prstGeom prst="rect">
            <a:avLst/>
          </a:prstGeom>
        </p:spPr>
        <p:txBody>
          <a:bodyPr vert="horz" wrap="square" lIns="0" tIns="15875" rIns="0" bIns="0" rtlCol="0">
            <a:spAutoFit/>
          </a:bodyPr>
          <a:lstStyle/>
          <a:p>
            <a:pPr>
              <a:lnSpc>
                <a:spcPct val="100000"/>
              </a:lnSpc>
              <a:spcBef>
                <a:spcPts val="125"/>
              </a:spcBef>
            </a:pPr>
            <a:r>
              <a:rPr sz="1900" spc="-65" dirty="0">
                <a:latin typeface="Microsoft Sans Serif"/>
                <a:cs typeface="Microsoft Sans Serif"/>
              </a:rPr>
              <a:t>6.8K</a:t>
            </a:r>
            <a:endParaRPr sz="1900">
              <a:latin typeface="Microsoft Sans Serif"/>
              <a:cs typeface="Microsoft Sans Serif"/>
            </a:endParaRPr>
          </a:p>
        </p:txBody>
      </p:sp>
      <p:grpSp>
        <p:nvGrpSpPr>
          <p:cNvPr id="47" name="object 47"/>
          <p:cNvGrpSpPr/>
          <p:nvPr/>
        </p:nvGrpSpPr>
        <p:grpSpPr>
          <a:xfrm>
            <a:off x="1447072" y="4038703"/>
            <a:ext cx="2016760" cy="1580515"/>
            <a:chOff x="1447072" y="4038703"/>
            <a:chExt cx="2016760" cy="1580515"/>
          </a:xfrm>
        </p:grpSpPr>
        <p:pic>
          <p:nvPicPr>
            <p:cNvPr id="48" name="object 48"/>
            <p:cNvPicPr/>
            <p:nvPr/>
          </p:nvPicPr>
          <p:blipFill>
            <a:blip r:embed="rId5" cstate="print"/>
            <a:stretch>
              <a:fillRect/>
            </a:stretch>
          </p:blipFill>
          <p:spPr>
            <a:xfrm>
              <a:off x="1872381" y="5500314"/>
              <a:ext cx="111365" cy="118516"/>
            </a:xfrm>
            <a:prstGeom prst="rect">
              <a:avLst/>
            </a:prstGeom>
          </p:spPr>
        </p:pic>
        <p:sp>
          <p:nvSpPr>
            <p:cNvPr id="49" name="object 49"/>
            <p:cNvSpPr/>
            <p:nvPr/>
          </p:nvSpPr>
          <p:spPr>
            <a:xfrm>
              <a:off x="1453422" y="4044418"/>
              <a:ext cx="2004060" cy="1468120"/>
            </a:xfrm>
            <a:custGeom>
              <a:avLst/>
              <a:gdLst/>
              <a:ahLst/>
              <a:cxnLst/>
              <a:rect l="l" t="t" r="r" b="b"/>
              <a:pathLst>
                <a:path w="2004060" h="1468120">
                  <a:moveTo>
                    <a:pt x="1970189" y="165134"/>
                  </a:moveTo>
                  <a:lnTo>
                    <a:pt x="1970189" y="972457"/>
                  </a:lnTo>
                </a:path>
                <a:path w="2004060" h="1468120">
                  <a:moveTo>
                    <a:pt x="1942123" y="941877"/>
                  </a:moveTo>
                  <a:lnTo>
                    <a:pt x="1970189" y="972457"/>
                  </a:lnTo>
                  <a:lnTo>
                    <a:pt x="2003867" y="941877"/>
                  </a:lnTo>
                </a:path>
                <a:path w="2004060" h="1468120">
                  <a:moveTo>
                    <a:pt x="392915" y="1437255"/>
                  </a:moveTo>
                  <a:lnTo>
                    <a:pt x="0" y="1437255"/>
                  </a:lnTo>
                </a:path>
                <a:path w="2004060" h="1468120">
                  <a:moveTo>
                    <a:pt x="28065" y="1400559"/>
                  </a:moveTo>
                  <a:lnTo>
                    <a:pt x="0" y="1437255"/>
                  </a:lnTo>
                  <a:lnTo>
                    <a:pt x="28065" y="1467836"/>
                  </a:lnTo>
                </a:path>
                <a:path w="2004060" h="1468120">
                  <a:moveTo>
                    <a:pt x="594985" y="0"/>
                  </a:moveTo>
                  <a:lnTo>
                    <a:pt x="594985" y="513751"/>
                  </a:lnTo>
                </a:path>
                <a:path w="2004060" h="1468120">
                  <a:moveTo>
                    <a:pt x="561307" y="477054"/>
                  </a:moveTo>
                  <a:lnTo>
                    <a:pt x="594985" y="513751"/>
                  </a:lnTo>
                  <a:lnTo>
                    <a:pt x="623051" y="477054"/>
                  </a:lnTo>
                </a:path>
              </a:pathLst>
            </a:custGeom>
            <a:ln w="11729">
              <a:solidFill>
                <a:srgbClr val="FF0000"/>
              </a:solidFill>
            </a:ln>
          </p:spPr>
          <p:txBody>
            <a:bodyPr wrap="square" lIns="0" tIns="0" rIns="0" bIns="0" rtlCol="0"/>
            <a:lstStyle/>
            <a:p>
              <a:endParaRPr/>
            </a:p>
          </p:txBody>
        </p:sp>
      </p:grpSp>
      <p:sp>
        <p:nvSpPr>
          <p:cNvPr id="50" name="object 50"/>
          <p:cNvSpPr txBox="1"/>
          <p:nvPr/>
        </p:nvSpPr>
        <p:spPr>
          <a:xfrm>
            <a:off x="82576" y="4261442"/>
            <a:ext cx="930275" cy="387985"/>
          </a:xfrm>
          <a:prstGeom prst="rect">
            <a:avLst/>
          </a:prstGeom>
        </p:spPr>
        <p:txBody>
          <a:bodyPr vert="horz" wrap="square" lIns="0" tIns="15875" rIns="0" bIns="0" rtlCol="0">
            <a:spAutoFit/>
          </a:bodyPr>
          <a:lstStyle/>
          <a:p>
            <a:pPr marL="38100">
              <a:lnSpc>
                <a:spcPct val="100000"/>
              </a:lnSpc>
              <a:spcBef>
                <a:spcPts val="125"/>
              </a:spcBef>
            </a:pPr>
            <a:r>
              <a:rPr sz="3525" baseline="-13002" dirty="0">
                <a:latin typeface="Microsoft Sans Serif"/>
                <a:cs typeface="Microsoft Sans Serif"/>
              </a:rPr>
              <a:t>+</a:t>
            </a:r>
            <a:r>
              <a:rPr sz="3525" spc="330" baseline="-13002" dirty="0">
                <a:latin typeface="Microsoft Sans Serif"/>
                <a:cs typeface="Microsoft Sans Serif"/>
              </a:rPr>
              <a:t> </a:t>
            </a:r>
            <a:r>
              <a:rPr sz="2350" spc="-80" dirty="0">
                <a:latin typeface="Microsoft Sans Serif"/>
                <a:cs typeface="Microsoft Sans Serif"/>
              </a:rPr>
              <a:t>25</a:t>
            </a:r>
            <a:r>
              <a:rPr sz="2350" spc="-75" dirty="0">
                <a:latin typeface="Microsoft Sans Serif"/>
                <a:cs typeface="Microsoft Sans Serif"/>
              </a:rPr>
              <a:t> </a:t>
            </a:r>
            <a:r>
              <a:rPr sz="2350" spc="-50" dirty="0">
                <a:latin typeface="Microsoft Sans Serif"/>
                <a:cs typeface="Microsoft Sans Serif"/>
              </a:rPr>
              <a:t>V</a:t>
            </a:r>
            <a:endParaRPr sz="2350">
              <a:latin typeface="Microsoft Sans Serif"/>
              <a:cs typeface="Microsoft Sans Serif"/>
            </a:endParaRPr>
          </a:p>
        </p:txBody>
      </p:sp>
      <p:sp>
        <p:nvSpPr>
          <p:cNvPr id="51" name="object 51"/>
          <p:cNvSpPr txBox="1"/>
          <p:nvPr/>
        </p:nvSpPr>
        <p:spPr>
          <a:xfrm>
            <a:off x="3234257" y="4909095"/>
            <a:ext cx="274320" cy="387985"/>
          </a:xfrm>
          <a:prstGeom prst="rect">
            <a:avLst/>
          </a:prstGeom>
        </p:spPr>
        <p:txBody>
          <a:bodyPr vert="horz" wrap="square" lIns="0" tIns="15875" rIns="0" bIns="0" rtlCol="0">
            <a:spAutoFit/>
          </a:bodyPr>
          <a:lstStyle/>
          <a:p>
            <a:pPr marL="38100">
              <a:lnSpc>
                <a:spcPct val="100000"/>
              </a:lnSpc>
              <a:spcBef>
                <a:spcPts val="125"/>
              </a:spcBef>
            </a:pPr>
            <a:r>
              <a:rPr sz="2350" b="1" spc="-25" dirty="0">
                <a:solidFill>
                  <a:srgbClr val="FF0000"/>
                </a:solidFill>
                <a:latin typeface="Times New Roman"/>
                <a:cs typeface="Times New Roman"/>
              </a:rPr>
              <a:t>I</a:t>
            </a:r>
            <a:r>
              <a:rPr sz="2325" b="1" spc="-37" baseline="-12544" dirty="0">
                <a:solidFill>
                  <a:srgbClr val="FF0000"/>
                </a:solidFill>
                <a:latin typeface="Times New Roman"/>
                <a:cs typeface="Times New Roman"/>
              </a:rPr>
              <a:t>1</a:t>
            </a:r>
            <a:endParaRPr sz="2325" baseline="-12544">
              <a:latin typeface="Times New Roman"/>
              <a:cs typeface="Times New Roman"/>
            </a:endParaRPr>
          </a:p>
        </p:txBody>
      </p:sp>
      <p:sp>
        <p:nvSpPr>
          <p:cNvPr id="52" name="object 52"/>
          <p:cNvSpPr txBox="1"/>
          <p:nvPr/>
        </p:nvSpPr>
        <p:spPr>
          <a:xfrm>
            <a:off x="1549788" y="5094437"/>
            <a:ext cx="261620" cy="387985"/>
          </a:xfrm>
          <a:prstGeom prst="rect">
            <a:avLst/>
          </a:prstGeom>
        </p:spPr>
        <p:txBody>
          <a:bodyPr vert="horz" wrap="square" lIns="0" tIns="15875" rIns="0" bIns="0" rtlCol="0">
            <a:spAutoFit/>
          </a:bodyPr>
          <a:lstStyle/>
          <a:p>
            <a:pPr marL="25400">
              <a:lnSpc>
                <a:spcPct val="100000"/>
              </a:lnSpc>
              <a:spcBef>
                <a:spcPts val="125"/>
              </a:spcBef>
            </a:pPr>
            <a:r>
              <a:rPr sz="2350" b="1" spc="-25" dirty="0">
                <a:solidFill>
                  <a:srgbClr val="FF0000"/>
                </a:solidFill>
                <a:latin typeface="Times New Roman"/>
                <a:cs typeface="Times New Roman"/>
              </a:rPr>
              <a:t>I</a:t>
            </a:r>
            <a:r>
              <a:rPr sz="2325" b="1" spc="-37" baseline="-12544" dirty="0">
                <a:solidFill>
                  <a:srgbClr val="FF0000"/>
                </a:solidFill>
                <a:latin typeface="Times New Roman"/>
                <a:cs typeface="Times New Roman"/>
              </a:rPr>
              <a:t>2</a:t>
            </a:r>
            <a:endParaRPr sz="2325" baseline="-12544">
              <a:latin typeface="Times New Roman"/>
              <a:cs typeface="Times New Roman"/>
            </a:endParaRPr>
          </a:p>
        </p:txBody>
      </p:sp>
      <p:sp>
        <p:nvSpPr>
          <p:cNvPr id="53" name="object 53"/>
          <p:cNvSpPr txBox="1"/>
          <p:nvPr/>
        </p:nvSpPr>
        <p:spPr>
          <a:xfrm>
            <a:off x="2048626" y="4143198"/>
            <a:ext cx="404495" cy="387985"/>
          </a:xfrm>
          <a:prstGeom prst="rect">
            <a:avLst/>
          </a:prstGeom>
        </p:spPr>
        <p:txBody>
          <a:bodyPr vert="horz" wrap="square" lIns="0" tIns="15875" rIns="0" bIns="0" rtlCol="0">
            <a:spAutoFit/>
          </a:bodyPr>
          <a:lstStyle/>
          <a:p>
            <a:pPr marL="38100">
              <a:lnSpc>
                <a:spcPct val="100000"/>
              </a:lnSpc>
              <a:spcBef>
                <a:spcPts val="125"/>
              </a:spcBef>
            </a:pPr>
            <a:r>
              <a:rPr sz="3525" b="1" spc="-37" baseline="8274" dirty="0">
                <a:solidFill>
                  <a:srgbClr val="FF0000"/>
                </a:solidFill>
                <a:latin typeface="Times New Roman"/>
                <a:cs typeface="Times New Roman"/>
              </a:rPr>
              <a:t>I</a:t>
            </a:r>
            <a:r>
              <a:rPr sz="1550" b="1" spc="-25" dirty="0">
                <a:solidFill>
                  <a:srgbClr val="FF0000"/>
                </a:solidFill>
                <a:latin typeface="Times New Roman"/>
                <a:cs typeface="Times New Roman"/>
              </a:rPr>
              <a:t>D2</a:t>
            </a:r>
            <a:endParaRPr sz="1550">
              <a:latin typeface="Times New Roman"/>
              <a:cs typeface="Times New Roman"/>
            </a:endParaRPr>
          </a:p>
        </p:txBody>
      </p:sp>
      <p:sp>
        <p:nvSpPr>
          <p:cNvPr id="54" name="object 54"/>
          <p:cNvSpPr txBox="1"/>
          <p:nvPr/>
        </p:nvSpPr>
        <p:spPr>
          <a:xfrm>
            <a:off x="740958" y="2744233"/>
            <a:ext cx="509270" cy="790575"/>
          </a:xfrm>
          <a:prstGeom prst="rect">
            <a:avLst/>
          </a:prstGeom>
        </p:spPr>
        <p:txBody>
          <a:bodyPr vert="horz" wrap="square" lIns="0" tIns="15875" rIns="0" bIns="0" rtlCol="0">
            <a:spAutoFit/>
          </a:bodyPr>
          <a:lstStyle/>
          <a:p>
            <a:pPr marL="34290">
              <a:lnSpc>
                <a:spcPct val="100000"/>
              </a:lnSpc>
              <a:spcBef>
                <a:spcPts val="125"/>
              </a:spcBef>
            </a:pPr>
            <a:r>
              <a:rPr sz="1900" spc="-65" dirty="0">
                <a:latin typeface="Microsoft Sans Serif"/>
                <a:cs typeface="Microsoft Sans Serif"/>
              </a:rPr>
              <a:t>6.8K</a:t>
            </a:r>
            <a:endParaRPr sz="1900">
              <a:latin typeface="Microsoft Sans Serif"/>
              <a:cs typeface="Microsoft Sans Serif"/>
            </a:endParaRPr>
          </a:p>
          <a:p>
            <a:pPr marL="12700">
              <a:lnSpc>
                <a:spcPct val="100000"/>
              </a:lnSpc>
              <a:spcBef>
                <a:spcPts val="1430"/>
              </a:spcBef>
            </a:pPr>
            <a:r>
              <a:rPr sz="1900" spc="-20" dirty="0">
                <a:latin typeface="Microsoft Sans Serif"/>
                <a:cs typeface="Microsoft Sans Serif"/>
              </a:rPr>
              <a:t>0,3V</a:t>
            </a:r>
            <a:endParaRPr sz="1900">
              <a:latin typeface="Microsoft Sans Serif"/>
              <a:cs typeface="Microsoft Sans Serif"/>
            </a:endParaRPr>
          </a:p>
        </p:txBody>
      </p:sp>
      <p:sp>
        <p:nvSpPr>
          <p:cNvPr id="55" name="object 55"/>
          <p:cNvSpPr/>
          <p:nvPr/>
        </p:nvSpPr>
        <p:spPr>
          <a:xfrm>
            <a:off x="937019" y="3487854"/>
            <a:ext cx="1291590" cy="1321435"/>
          </a:xfrm>
          <a:custGeom>
            <a:avLst/>
            <a:gdLst/>
            <a:ahLst/>
            <a:cxnLst/>
            <a:rect l="l" t="t" r="r" b="b"/>
            <a:pathLst>
              <a:path w="1291589" h="1321435">
                <a:moveTo>
                  <a:pt x="0" y="0"/>
                </a:moveTo>
                <a:lnTo>
                  <a:pt x="0" y="654421"/>
                </a:lnTo>
              </a:path>
              <a:path w="1291589" h="1321435">
                <a:moveTo>
                  <a:pt x="101035" y="220179"/>
                </a:moveTo>
                <a:lnTo>
                  <a:pt x="101035" y="434242"/>
                </a:lnTo>
              </a:path>
              <a:path w="1291589" h="1321435">
                <a:moveTo>
                  <a:pt x="1291007" y="1210985"/>
                </a:moveTo>
                <a:lnTo>
                  <a:pt x="690408" y="1210985"/>
                </a:lnTo>
              </a:path>
              <a:path w="1291589" h="1321435">
                <a:moveTo>
                  <a:pt x="1088936" y="1321074"/>
                </a:moveTo>
                <a:lnTo>
                  <a:pt x="892478" y="1321074"/>
                </a:lnTo>
              </a:path>
            </a:pathLst>
          </a:custGeom>
          <a:ln w="31284">
            <a:solidFill>
              <a:srgbClr val="000000"/>
            </a:solidFill>
          </a:ln>
        </p:spPr>
        <p:txBody>
          <a:bodyPr wrap="square" lIns="0" tIns="0" rIns="0" bIns="0" rtlCol="0"/>
          <a:lstStyle/>
          <a:p>
            <a:endParaRPr/>
          </a:p>
        </p:txBody>
      </p:sp>
      <p:sp>
        <p:nvSpPr>
          <p:cNvPr id="56" name="object 56"/>
          <p:cNvSpPr txBox="1"/>
          <p:nvPr/>
        </p:nvSpPr>
        <p:spPr>
          <a:xfrm>
            <a:off x="723221" y="3453222"/>
            <a:ext cx="187325" cy="387985"/>
          </a:xfrm>
          <a:prstGeom prst="rect">
            <a:avLst/>
          </a:prstGeom>
        </p:spPr>
        <p:txBody>
          <a:bodyPr vert="horz" wrap="square" lIns="0" tIns="15875" rIns="0" bIns="0" rtlCol="0">
            <a:spAutoFit/>
          </a:bodyPr>
          <a:lstStyle/>
          <a:p>
            <a:pPr marL="12700">
              <a:lnSpc>
                <a:spcPct val="100000"/>
              </a:lnSpc>
              <a:spcBef>
                <a:spcPts val="125"/>
              </a:spcBef>
            </a:pPr>
            <a:r>
              <a:rPr sz="2350" spc="-50" dirty="0">
                <a:latin typeface="Microsoft Sans Serif"/>
                <a:cs typeface="Microsoft Sans Serif"/>
              </a:rPr>
              <a:t>+</a:t>
            </a:r>
            <a:endParaRPr sz="2350">
              <a:latin typeface="Microsoft Sans Serif"/>
              <a:cs typeface="Microsoft Sans Serif"/>
            </a:endParaRPr>
          </a:p>
        </p:txBody>
      </p:sp>
      <p:sp>
        <p:nvSpPr>
          <p:cNvPr id="57" name="object 57"/>
          <p:cNvSpPr txBox="1"/>
          <p:nvPr/>
        </p:nvSpPr>
        <p:spPr>
          <a:xfrm>
            <a:off x="1699073" y="4343153"/>
            <a:ext cx="187325" cy="387985"/>
          </a:xfrm>
          <a:prstGeom prst="rect">
            <a:avLst/>
          </a:prstGeom>
        </p:spPr>
        <p:txBody>
          <a:bodyPr vert="horz" wrap="square" lIns="0" tIns="15875" rIns="0" bIns="0" rtlCol="0">
            <a:spAutoFit/>
          </a:bodyPr>
          <a:lstStyle/>
          <a:p>
            <a:pPr marL="12700">
              <a:lnSpc>
                <a:spcPct val="100000"/>
              </a:lnSpc>
              <a:spcBef>
                <a:spcPts val="125"/>
              </a:spcBef>
            </a:pPr>
            <a:r>
              <a:rPr sz="2350" spc="-50" dirty="0">
                <a:latin typeface="Microsoft Sans Serif"/>
                <a:cs typeface="Microsoft Sans Serif"/>
              </a:rPr>
              <a:t>+</a:t>
            </a:r>
            <a:endParaRPr sz="2350">
              <a:latin typeface="Microsoft Sans Serif"/>
              <a:cs typeface="Microsoft Sans Serif"/>
            </a:endParaRPr>
          </a:p>
        </p:txBody>
      </p:sp>
      <p:sp>
        <p:nvSpPr>
          <p:cNvPr id="58" name="object 58"/>
          <p:cNvSpPr txBox="1"/>
          <p:nvPr/>
        </p:nvSpPr>
        <p:spPr>
          <a:xfrm>
            <a:off x="2441570" y="3429654"/>
            <a:ext cx="187325" cy="387985"/>
          </a:xfrm>
          <a:prstGeom prst="rect">
            <a:avLst/>
          </a:prstGeom>
        </p:spPr>
        <p:txBody>
          <a:bodyPr vert="horz" wrap="square" lIns="0" tIns="15875" rIns="0" bIns="0" rtlCol="0">
            <a:spAutoFit/>
          </a:bodyPr>
          <a:lstStyle/>
          <a:p>
            <a:pPr marL="12700">
              <a:lnSpc>
                <a:spcPct val="100000"/>
              </a:lnSpc>
              <a:spcBef>
                <a:spcPts val="125"/>
              </a:spcBef>
            </a:pPr>
            <a:r>
              <a:rPr sz="2350" spc="-50" dirty="0">
                <a:latin typeface="Microsoft Sans Serif"/>
                <a:cs typeface="Microsoft Sans Serif"/>
              </a:rPr>
              <a:t>+</a:t>
            </a:r>
            <a:endParaRPr sz="2350">
              <a:latin typeface="Microsoft Sans Serif"/>
              <a:cs typeface="Microsoft Sans Serif"/>
            </a:endParaRPr>
          </a:p>
        </p:txBody>
      </p:sp>
      <p:sp>
        <p:nvSpPr>
          <p:cNvPr id="59" name="object 59"/>
          <p:cNvSpPr txBox="1"/>
          <p:nvPr/>
        </p:nvSpPr>
        <p:spPr>
          <a:xfrm>
            <a:off x="121522" y="4747712"/>
            <a:ext cx="618490" cy="387985"/>
          </a:xfrm>
          <a:prstGeom prst="rect">
            <a:avLst/>
          </a:prstGeom>
        </p:spPr>
        <p:txBody>
          <a:bodyPr vert="horz" wrap="square" lIns="0" tIns="15875" rIns="0" bIns="0" rtlCol="0">
            <a:spAutoFit/>
          </a:bodyPr>
          <a:lstStyle/>
          <a:p>
            <a:pPr marL="12700">
              <a:lnSpc>
                <a:spcPct val="100000"/>
              </a:lnSpc>
              <a:spcBef>
                <a:spcPts val="125"/>
              </a:spcBef>
              <a:tabLst>
                <a:tab pos="275590" algn="l"/>
              </a:tabLst>
            </a:pPr>
            <a:r>
              <a:rPr sz="2350" spc="-50" dirty="0">
                <a:latin typeface="Microsoft Sans Serif"/>
                <a:cs typeface="Microsoft Sans Serif"/>
              </a:rPr>
              <a:t>-</a:t>
            </a:r>
            <a:r>
              <a:rPr sz="2350" dirty="0">
                <a:latin typeface="Microsoft Sans Serif"/>
                <a:cs typeface="Microsoft Sans Serif"/>
              </a:rPr>
              <a:t>	</a:t>
            </a:r>
            <a:r>
              <a:rPr sz="3450" spc="-135" baseline="1207" dirty="0">
                <a:latin typeface="Microsoft Sans Serif"/>
                <a:cs typeface="Microsoft Sans Serif"/>
              </a:rPr>
              <a:t>E1</a:t>
            </a:r>
            <a:endParaRPr sz="3450" baseline="1207">
              <a:latin typeface="Microsoft Sans Serif"/>
              <a:cs typeface="Microsoft Sans Serif"/>
            </a:endParaRPr>
          </a:p>
        </p:txBody>
      </p:sp>
      <p:sp>
        <p:nvSpPr>
          <p:cNvPr id="60" name="object 60"/>
          <p:cNvSpPr txBox="1"/>
          <p:nvPr/>
        </p:nvSpPr>
        <p:spPr>
          <a:xfrm>
            <a:off x="1097426" y="3406576"/>
            <a:ext cx="118110" cy="387985"/>
          </a:xfrm>
          <a:prstGeom prst="rect">
            <a:avLst/>
          </a:prstGeom>
        </p:spPr>
        <p:txBody>
          <a:bodyPr vert="horz" wrap="square" lIns="0" tIns="15875" rIns="0" bIns="0" rtlCol="0">
            <a:spAutoFit/>
          </a:bodyPr>
          <a:lstStyle/>
          <a:p>
            <a:pPr marL="12700">
              <a:lnSpc>
                <a:spcPct val="100000"/>
              </a:lnSpc>
              <a:spcBef>
                <a:spcPts val="125"/>
              </a:spcBef>
            </a:pPr>
            <a:r>
              <a:rPr sz="2350" spc="-50" dirty="0">
                <a:latin typeface="Microsoft Sans Serif"/>
                <a:cs typeface="Microsoft Sans Serif"/>
              </a:rPr>
              <a:t>-</a:t>
            </a:r>
            <a:endParaRPr sz="2350">
              <a:latin typeface="Microsoft Sans Serif"/>
              <a:cs typeface="Microsoft Sans Serif"/>
            </a:endParaRPr>
          </a:p>
        </p:txBody>
      </p:sp>
      <p:sp>
        <p:nvSpPr>
          <p:cNvPr id="61" name="object 61"/>
          <p:cNvSpPr txBox="1"/>
          <p:nvPr/>
        </p:nvSpPr>
        <p:spPr>
          <a:xfrm>
            <a:off x="868735" y="4705953"/>
            <a:ext cx="1029969" cy="574040"/>
          </a:xfrm>
          <a:prstGeom prst="rect">
            <a:avLst/>
          </a:prstGeom>
        </p:spPr>
        <p:txBody>
          <a:bodyPr vert="horz" wrap="square" lIns="0" tIns="15875" rIns="0" bIns="0" rtlCol="0">
            <a:spAutoFit/>
          </a:bodyPr>
          <a:lstStyle/>
          <a:p>
            <a:pPr marL="447675">
              <a:lnSpc>
                <a:spcPts val="1870"/>
              </a:lnSpc>
              <a:spcBef>
                <a:spcPts val="125"/>
              </a:spcBef>
            </a:pPr>
            <a:r>
              <a:rPr sz="1900" spc="-20" dirty="0">
                <a:latin typeface="Microsoft Sans Serif"/>
                <a:cs typeface="Microsoft Sans Serif"/>
              </a:rPr>
              <a:t>0,3V</a:t>
            </a:r>
            <a:endParaRPr sz="1900">
              <a:latin typeface="Microsoft Sans Serif"/>
              <a:cs typeface="Microsoft Sans Serif"/>
            </a:endParaRPr>
          </a:p>
          <a:p>
            <a:pPr marL="25400">
              <a:lnSpc>
                <a:spcPts val="2410"/>
              </a:lnSpc>
              <a:tabLst>
                <a:tab pos="898525" algn="l"/>
              </a:tabLst>
            </a:pPr>
            <a:r>
              <a:rPr sz="1900" spc="-25" dirty="0">
                <a:latin typeface="Microsoft Sans Serif"/>
                <a:cs typeface="Microsoft Sans Serif"/>
              </a:rPr>
              <a:t>R2</a:t>
            </a:r>
            <a:r>
              <a:rPr sz="1900" dirty="0">
                <a:latin typeface="Microsoft Sans Serif"/>
                <a:cs typeface="Microsoft Sans Serif"/>
              </a:rPr>
              <a:t>	</a:t>
            </a:r>
            <a:r>
              <a:rPr sz="3525" spc="-75" baseline="18912" dirty="0">
                <a:latin typeface="Microsoft Sans Serif"/>
                <a:cs typeface="Microsoft Sans Serif"/>
              </a:rPr>
              <a:t>-</a:t>
            </a:r>
            <a:endParaRPr sz="3525" baseline="18912">
              <a:latin typeface="Microsoft Sans Serif"/>
              <a:cs typeface="Microsoft Sans Serif"/>
            </a:endParaRPr>
          </a:p>
        </p:txBody>
      </p:sp>
      <p:sp>
        <p:nvSpPr>
          <p:cNvPr id="62" name="object 62"/>
          <p:cNvSpPr txBox="1"/>
          <p:nvPr/>
        </p:nvSpPr>
        <p:spPr>
          <a:xfrm>
            <a:off x="2643462" y="3329106"/>
            <a:ext cx="676275" cy="387985"/>
          </a:xfrm>
          <a:prstGeom prst="rect">
            <a:avLst/>
          </a:prstGeom>
        </p:spPr>
        <p:txBody>
          <a:bodyPr vert="horz" wrap="square" lIns="0" tIns="15875" rIns="0" bIns="0" rtlCol="0">
            <a:spAutoFit/>
          </a:bodyPr>
          <a:lstStyle/>
          <a:p>
            <a:pPr marL="38100">
              <a:lnSpc>
                <a:spcPct val="100000"/>
              </a:lnSpc>
              <a:spcBef>
                <a:spcPts val="125"/>
              </a:spcBef>
            </a:pPr>
            <a:r>
              <a:rPr sz="3450" spc="-15" baseline="7246" dirty="0">
                <a:latin typeface="Microsoft Sans Serif"/>
                <a:cs typeface="Microsoft Sans Serif"/>
              </a:rPr>
              <a:t>V</a:t>
            </a:r>
            <a:r>
              <a:rPr sz="1500" spc="-10" dirty="0">
                <a:latin typeface="Microsoft Sans Serif"/>
                <a:cs typeface="Microsoft Sans Serif"/>
              </a:rPr>
              <a:t>R1</a:t>
            </a:r>
            <a:r>
              <a:rPr sz="1500" spc="145" dirty="0">
                <a:latin typeface="Microsoft Sans Serif"/>
                <a:cs typeface="Microsoft Sans Serif"/>
              </a:rPr>
              <a:t> </a:t>
            </a:r>
            <a:r>
              <a:rPr sz="3525" spc="-75" baseline="-10638" dirty="0">
                <a:latin typeface="Microsoft Sans Serif"/>
                <a:cs typeface="Microsoft Sans Serif"/>
              </a:rPr>
              <a:t>-</a:t>
            </a:r>
            <a:endParaRPr sz="3525" baseline="-10638">
              <a:latin typeface="Microsoft Sans Serif"/>
              <a:cs typeface="Microsoft Sans Serif"/>
            </a:endParaRPr>
          </a:p>
        </p:txBody>
      </p:sp>
      <p:sp>
        <p:nvSpPr>
          <p:cNvPr id="63" name="object 63"/>
          <p:cNvSpPr txBox="1"/>
          <p:nvPr/>
        </p:nvSpPr>
        <p:spPr>
          <a:xfrm>
            <a:off x="626498" y="5617126"/>
            <a:ext cx="924560" cy="387985"/>
          </a:xfrm>
          <a:prstGeom prst="rect">
            <a:avLst/>
          </a:prstGeom>
        </p:spPr>
        <p:txBody>
          <a:bodyPr vert="horz" wrap="square" lIns="0" tIns="15875" rIns="0" bIns="0" rtlCol="0">
            <a:spAutoFit/>
          </a:bodyPr>
          <a:lstStyle/>
          <a:p>
            <a:pPr marL="38100">
              <a:lnSpc>
                <a:spcPct val="100000"/>
              </a:lnSpc>
              <a:spcBef>
                <a:spcPts val="125"/>
              </a:spcBef>
            </a:pPr>
            <a:r>
              <a:rPr sz="3525" baseline="7092" dirty="0">
                <a:latin typeface="Microsoft Sans Serif"/>
                <a:cs typeface="Microsoft Sans Serif"/>
              </a:rPr>
              <a:t>-</a:t>
            </a:r>
            <a:r>
              <a:rPr sz="3525" spc="277" baseline="7092" dirty="0">
                <a:latin typeface="Microsoft Sans Serif"/>
                <a:cs typeface="Microsoft Sans Serif"/>
              </a:rPr>
              <a:t> </a:t>
            </a:r>
            <a:r>
              <a:rPr sz="3450" spc="-67" baseline="7246" dirty="0">
                <a:latin typeface="Microsoft Sans Serif"/>
                <a:cs typeface="Microsoft Sans Serif"/>
              </a:rPr>
              <a:t>V</a:t>
            </a:r>
            <a:r>
              <a:rPr sz="1500" spc="-45" dirty="0">
                <a:latin typeface="Microsoft Sans Serif"/>
                <a:cs typeface="Microsoft Sans Serif"/>
              </a:rPr>
              <a:t>R2</a:t>
            </a:r>
            <a:r>
              <a:rPr sz="1500" spc="60" dirty="0">
                <a:latin typeface="Microsoft Sans Serif"/>
                <a:cs typeface="Microsoft Sans Serif"/>
              </a:rPr>
              <a:t> </a:t>
            </a:r>
            <a:r>
              <a:rPr sz="3525" spc="-89" baseline="2364" dirty="0">
                <a:latin typeface="Microsoft Sans Serif"/>
                <a:cs typeface="Microsoft Sans Serif"/>
              </a:rPr>
              <a:t>+</a:t>
            </a:r>
            <a:endParaRPr sz="3525" baseline="2364">
              <a:latin typeface="Microsoft Sans Serif"/>
              <a:cs typeface="Microsoft Sans Serif"/>
            </a:endParaRPr>
          </a:p>
        </p:txBody>
      </p:sp>
      <p:sp>
        <p:nvSpPr>
          <p:cNvPr id="64" name="object 64"/>
          <p:cNvSpPr txBox="1"/>
          <p:nvPr/>
        </p:nvSpPr>
        <p:spPr>
          <a:xfrm>
            <a:off x="1831167" y="5599100"/>
            <a:ext cx="956310" cy="377825"/>
          </a:xfrm>
          <a:prstGeom prst="rect">
            <a:avLst/>
          </a:prstGeom>
        </p:spPr>
        <p:txBody>
          <a:bodyPr vert="horz" wrap="square" lIns="0" tIns="13970" rIns="0" bIns="0" rtlCol="0">
            <a:spAutoFit/>
          </a:bodyPr>
          <a:lstStyle/>
          <a:p>
            <a:pPr marL="12700">
              <a:lnSpc>
                <a:spcPct val="100000"/>
              </a:lnSpc>
              <a:spcBef>
                <a:spcPts val="110"/>
              </a:spcBef>
            </a:pPr>
            <a:r>
              <a:rPr sz="3450" b="1" spc="-247" baseline="4830" dirty="0">
                <a:latin typeface="Arial"/>
                <a:cs typeface="Arial"/>
              </a:rPr>
              <a:t>A</a:t>
            </a:r>
            <a:r>
              <a:rPr sz="1150" spc="-165" dirty="0">
                <a:latin typeface="Microsoft Sans Serif"/>
                <a:cs typeface="Microsoft Sans Serif"/>
              </a:rPr>
              <a:t>Düğüm</a:t>
            </a:r>
            <a:r>
              <a:rPr sz="1150" spc="-105" dirty="0">
                <a:latin typeface="Microsoft Sans Serif"/>
                <a:cs typeface="Microsoft Sans Serif"/>
              </a:rPr>
              <a:t> </a:t>
            </a:r>
            <a:r>
              <a:rPr sz="1150" spc="-130" dirty="0">
                <a:latin typeface="Microsoft Sans Serif"/>
                <a:cs typeface="Microsoft Sans Serif"/>
              </a:rPr>
              <a:t>noktası</a:t>
            </a:r>
            <a:endParaRPr sz="1150">
              <a:latin typeface="Microsoft Sans Serif"/>
              <a:cs typeface="Microsoft Sans Serif"/>
            </a:endParaRPr>
          </a:p>
        </p:txBody>
      </p:sp>
      <p:sp>
        <p:nvSpPr>
          <p:cNvPr id="65" name="object 65"/>
          <p:cNvSpPr txBox="1"/>
          <p:nvPr/>
        </p:nvSpPr>
        <p:spPr>
          <a:xfrm>
            <a:off x="1241270" y="5849782"/>
            <a:ext cx="1340485" cy="319405"/>
          </a:xfrm>
          <a:prstGeom prst="rect">
            <a:avLst/>
          </a:prstGeom>
        </p:spPr>
        <p:txBody>
          <a:bodyPr vert="horz" wrap="square" lIns="0" tIns="15875" rIns="0" bIns="0" rtlCol="0">
            <a:spAutoFit/>
          </a:bodyPr>
          <a:lstStyle/>
          <a:p>
            <a:pPr marL="12700">
              <a:lnSpc>
                <a:spcPct val="100000"/>
              </a:lnSpc>
              <a:spcBef>
                <a:spcPts val="125"/>
              </a:spcBef>
            </a:pPr>
            <a:r>
              <a:rPr sz="1900" spc="-75" dirty="0">
                <a:latin typeface="Calibri"/>
                <a:cs typeface="Calibri"/>
              </a:rPr>
              <a:t>Eşdeğer</a:t>
            </a:r>
            <a:r>
              <a:rPr sz="1900" spc="25" dirty="0">
                <a:latin typeface="Calibri"/>
                <a:cs typeface="Calibri"/>
              </a:rPr>
              <a:t> </a:t>
            </a:r>
            <a:r>
              <a:rPr sz="1900" spc="-55" dirty="0">
                <a:latin typeface="Calibri"/>
                <a:cs typeface="Calibri"/>
              </a:rPr>
              <a:t>Devre</a:t>
            </a:r>
            <a:endParaRPr sz="1900">
              <a:latin typeface="Calibri"/>
              <a:cs typeface="Calibri"/>
            </a:endParaRPr>
          </a:p>
        </p:txBody>
      </p:sp>
      <p:sp>
        <p:nvSpPr>
          <p:cNvPr id="66" name="object 66"/>
          <p:cNvSpPr/>
          <p:nvPr/>
        </p:nvSpPr>
        <p:spPr>
          <a:xfrm>
            <a:off x="4496553" y="2898052"/>
            <a:ext cx="530225" cy="0"/>
          </a:xfrm>
          <a:custGeom>
            <a:avLst/>
            <a:gdLst/>
            <a:ahLst/>
            <a:cxnLst/>
            <a:rect l="l" t="t" r="r" b="b"/>
            <a:pathLst>
              <a:path w="530225">
                <a:moveTo>
                  <a:pt x="0" y="0"/>
                </a:moveTo>
                <a:lnTo>
                  <a:pt x="530181" y="0"/>
                </a:lnTo>
              </a:path>
            </a:pathLst>
          </a:custGeom>
          <a:ln w="14482">
            <a:solidFill>
              <a:srgbClr val="000000"/>
            </a:solidFill>
          </a:ln>
        </p:spPr>
        <p:txBody>
          <a:bodyPr wrap="square" lIns="0" tIns="0" rIns="0" bIns="0" rtlCol="0"/>
          <a:lstStyle/>
          <a:p>
            <a:endParaRPr/>
          </a:p>
        </p:txBody>
      </p:sp>
      <p:sp>
        <p:nvSpPr>
          <p:cNvPr id="67" name="object 67"/>
          <p:cNvSpPr txBox="1"/>
          <p:nvPr/>
        </p:nvSpPr>
        <p:spPr>
          <a:xfrm>
            <a:off x="3892713" y="2624223"/>
            <a:ext cx="530225" cy="443230"/>
          </a:xfrm>
          <a:prstGeom prst="rect">
            <a:avLst/>
          </a:prstGeom>
        </p:spPr>
        <p:txBody>
          <a:bodyPr vert="horz" wrap="square" lIns="0" tIns="11430" rIns="0" bIns="0" rtlCol="0">
            <a:spAutoFit/>
          </a:bodyPr>
          <a:lstStyle/>
          <a:p>
            <a:pPr marL="12700">
              <a:lnSpc>
                <a:spcPct val="100000"/>
              </a:lnSpc>
              <a:spcBef>
                <a:spcPts val="90"/>
              </a:spcBef>
              <a:tabLst>
                <a:tab pos="325120" algn="l"/>
              </a:tabLst>
            </a:pPr>
            <a:r>
              <a:rPr sz="2750" spc="-50" dirty="0">
                <a:latin typeface="Times New Roman"/>
                <a:cs typeface="Times New Roman"/>
              </a:rPr>
              <a:t>I</a:t>
            </a:r>
            <a:r>
              <a:rPr sz="2750" dirty="0">
                <a:latin typeface="Times New Roman"/>
                <a:cs typeface="Times New Roman"/>
              </a:rPr>
              <a:t>	</a:t>
            </a:r>
            <a:r>
              <a:rPr sz="2750" spc="-50" dirty="0">
                <a:latin typeface="Symbol"/>
                <a:cs typeface="Symbol"/>
              </a:rPr>
              <a:t></a:t>
            </a:r>
            <a:endParaRPr sz="2750">
              <a:latin typeface="Symbol"/>
              <a:cs typeface="Symbol"/>
            </a:endParaRPr>
          </a:p>
        </p:txBody>
      </p:sp>
      <p:sp>
        <p:nvSpPr>
          <p:cNvPr id="68" name="object 68"/>
          <p:cNvSpPr txBox="1"/>
          <p:nvPr/>
        </p:nvSpPr>
        <p:spPr>
          <a:xfrm>
            <a:off x="4562972" y="2896233"/>
            <a:ext cx="431165" cy="443230"/>
          </a:xfrm>
          <a:prstGeom prst="rect">
            <a:avLst/>
          </a:prstGeom>
        </p:spPr>
        <p:txBody>
          <a:bodyPr vert="horz" wrap="square" lIns="0" tIns="11430" rIns="0" bIns="0" rtlCol="0">
            <a:spAutoFit/>
          </a:bodyPr>
          <a:lstStyle/>
          <a:p>
            <a:pPr marL="12700">
              <a:lnSpc>
                <a:spcPct val="100000"/>
              </a:lnSpc>
              <a:spcBef>
                <a:spcPts val="90"/>
              </a:spcBef>
            </a:pPr>
            <a:r>
              <a:rPr sz="2750" spc="-25" dirty="0">
                <a:latin typeface="Times New Roman"/>
                <a:cs typeface="Times New Roman"/>
              </a:rPr>
              <a:t>R1</a:t>
            </a:r>
            <a:endParaRPr sz="2750">
              <a:latin typeface="Times New Roman"/>
              <a:cs typeface="Times New Roman"/>
            </a:endParaRPr>
          </a:p>
        </p:txBody>
      </p:sp>
      <p:sp>
        <p:nvSpPr>
          <p:cNvPr id="69" name="object 69"/>
          <p:cNvSpPr txBox="1"/>
          <p:nvPr/>
        </p:nvSpPr>
        <p:spPr>
          <a:xfrm>
            <a:off x="4739389" y="2636917"/>
            <a:ext cx="262890" cy="269240"/>
          </a:xfrm>
          <a:prstGeom prst="rect">
            <a:avLst/>
          </a:prstGeom>
        </p:spPr>
        <p:txBody>
          <a:bodyPr vert="horz" wrap="square" lIns="0" tIns="12700" rIns="0" bIns="0" rtlCol="0">
            <a:spAutoFit/>
          </a:bodyPr>
          <a:lstStyle/>
          <a:p>
            <a:pPr marL="12700">
              <a:lnSpc>
                <a:spcPct val="100000"/>
              </a:lnSpc>
              <a:spcBef>
                <a:spcPts val="100"/>
              </a:spcBef>
            </a:pPr>
            <a:r>
              <a:rPr sz="1600" spc="-25" dirty="0">
                <a:latin typeface="Times New Roman"/>
                <a:cs typeface="Times New Roman"/>
              </a:rPr>
              <a:t>R1</a:t>
            </a:r>
            <a:endParaRPr sz="1600">
              <a:latin typeface="Times New Roman"/>
              <a:cs typeface="Times New Roman"/>
            </a:endParaRPr>
          </a:p>
        </p:txBody>
      </p:sp>
      <p:sp>
        <p:nvSpPr>
          <p:cNvPr id="70" name="object 70"/>
          <p:cNvSpPr txBox="1"/>
          <p:nvPr/>
        </p:nvSpPr>
        <p:spPr>
          <a:xfrm>
            <a:off x="4003669" y="2856331"/>
            <a:ext cx="127635" cy="269240"/>
          </a:xfrm>
          <a:prstGeom prst="rect">
            <a:avLst/>
          </a:prstGeom>
        </p:spPr>
        <p:txBody>
          <a:bodyPr vert="horz" wrap="square" lIns="0" tIns="12700" rIns="0" bIns="0" rtlCol="0">
            <a:spAutoFit/>
          </a:bodyPr>
          <a:lstStyle/>
          <a:p>
            <a:pPr marL="12700">
              <a:lnSpc>
                <a:spcPct val="100000"/>
              </a:lnSpc>
              <a:spcBef>
                <a:spcPts val="100"/>
              </a:spcBef>
            </a:pPr>
            <a:r>
              <a:rPr sz="1600" spc="-50" dirty="0">
                <a:latin typeface="Times New Roman"/>
                <a:cs typeface="Times New Roman"/>
              </a:rPr>
              <a:t>1</a:t>
            </a:r>
            <a:endParaRPr sz="1600">
              <a:latin typeface="Times New Roman"/>
              <a:cs typeface="Times New Roman"/>
            </a:endParaRPr>
          </a:p>
        </p:txBody>
      </p:sp>
      <p:sp>
        <p:nvSpPr>
          <p:cNvPr id="71" name="object 71"/>
          <p:cNvSpPr/>
          <p:nvPr/>
        </p:nvSpPr>
        <p:spPr>
          <a:xfrm>
            <a:off x="5666589" y="2885860"/>
            <a:ext cx="730250" cy="0"/>
          </a:xfrm>
          <a:custGeom>
            <a:avLst/>
            <a:gdLst/>
            <a:ahLst/>
            <a:cxnLst/>
            <a:rect l="l" t="t" r="r" b="b"/>
            <a:pathLst>
              <a:path w="730250">
                <a:moveTo>
                  <a:pt x="0" y="0"/>
                </a:moveTo>
                <a:lnTo>
                  <a:pt x="730227" y="0"/>
                </a:lnTo>
              </a:path>
            </a:pathLst>
          </a:custGeom>
          <a:ln w="14503">
            <a:solidFill>
              <a:srgbClr val="000000"/>
            </a:solidFill>
          </a:ln>
        </p:spPr>
        <p:txBody>
          <a:bodyPr wrap="square" lIns="0" tIns="0" rIns="0" bIns="0" rtlCol="0"/>
          <a:lstStyle/>
          <a:p>
            <a:endParaRPr/>
          </a:p>
        </p:txBody>
      </p:sp>
      <p:sp>
        <p:nvSpPr>
          <p:cNvPr id="72" name="object 72"/>
          <p:cNvSpPr/>
          <p:nvPr/>
        </p:nvSpPr>
        <p:spPr>
          <a:xfrm>
            <a:off x="6768274" y="3112531"/>
            <a:ext cx="1289685" cy="43815"/>
          </a:xfrm>
          <a:custGeom>
            <a:avLst/>
            <a:gdLst/>
            <a:ahLst/>
            <a:cxnLst/>
            <a:rect l="l" t="t" r="r" b="b"/>
            <a:pathLst>
              <a:path w="1289684" h="43814">
                <a:moveTo>
                  <a:pt x="0" y="43509"/>
                </a:moveTo>
                <a:lnTo>
                  <a:pt x="1289259" y="43509"/>
                </a:lnTo>
              </a:path>
              <a:path w="1289684" h="43814">
                <a:moveTo>
                  <a:pt x="0" y="0"/>
                </a:moveTo>
                <a:lnTo>
                  <a:pt x="1289259" y="0"/>
                </a:lnTo>
              </a:path>
            </a:pathLst>
          </a:custGeom>
          <a:ln w="14540">
            <a:solidFill>
              <a:srgbClr val="000000"/>
            </a:solidFill>
          </a:ln>
        </p:spPr>
        <p:txBody>
          <a:bodyPr wrap="square" lIns="0" tIns="0" rIns="0" bIns="0" rtlCol="0"/>
          <a:lstStyle/>
          <a:p>
            <a:endParaRPr/>
          </a:p>
        </p:txBody>
      </p:sp>
      <p:sp>
        <p:nvSpPr>
          <p:cNvPr id="73" name="object 73"/>
          <p:cNvSpPr txBox="1"/>
          <p:nvPr/>
        </p:nvSpPr>
        <p:spPr>
          <a:xfrm>
            <a:off x="5666628" y="2884041"/>
            <a:ext cx="715645" cy="443230"/>
          </a:xfrm>
          <a:prstGeom prst="rect">
            <a:avLst/>
          </a:prstGeom>
        </p:spPr>
        <p:txBody>
          <a:bodyPr vert="horz" wrap="square" lIns="0" tIns="11430" rIns="0" bIns="0" rtlCol="0">
            <a:spAutoFit/>
          </a:bodyPr>
          <a:lstStyle/>
          <a:p>
            <a:pPr marL="12700">
              <a:lnSpc>
                <a:spcPct val="100000"/>
              </a:lnSpc>
              <a:spcBef>
                <a:spcPts val="90"/>
              </a:spcBef>
            </a:pPr>
            <a:r>
              <a:rPr sz="2750" spc="-20" dirty="0">
                <a:latin typeface="Times New Roman"/>
                <a:cs typeface="Times New Roman"/>
              </a:rPr>
              <a:t>5.6K</a:t>
            </a:r>
            <a:endParaRPr sz="2750">
              <a:latin typeface="Times New Roman"/>
              <a:cs typeface="Times New Roman"/>
            </a:endParaRPr>
          </a:p>
        </p:txBody>
      </p:sp>
      <p:sp>
        <p:nvSpPr>
          <p:cNvPr id="74" name="object 74"/>
          <p:cNvSpPr txBox="1"/>
          <p:nvPr/>
        </p:nvSpPr>
        <p:spPr>
          <a:xfrm>
            <a:off x="4507489" y="2404809"/>
            <a:ext cx="1764030" cy="443230"/>
          </a:xfrm>
          <a:prstGeom prst="rect">
            <a:avLst/>
          </a:prstGeom>
        </p:spPr>
        <p:txBody>
          <a:bodyPr vert="horz" wrap="square" lIns="0" tIns="11430" rIns="0" bIns="0" rtlCol="0">
            <a:spAutoFit/>
          </a:bodyPr>
          <a:lstStyle/>
          <a:p>
            <a:pPr marL="12700">
              <a:lnSpc>
                <a:spcPct val="100000"/>
              </a:lnSpc>
              <a:spcBef>
                <a:spcPts val="90"/>
              </a:spcBef>
              <a:tabLst>
                <a:tab pos="1313815" algn="l"/>
              </a:tabLst>
            </a:pPr>
            <a:r>
              <a:rPr sz="2750" spc="-50" dirty="0">
                <a:latin typeface="Times New Roman"/>
                <a:cs typeface="Times New Roman"/>
              </a:rPr>
              <a:t>V</a:t>
            </a:r>
            <a:r>
              <a:rPr sz="2750" dirty="0">
                <a:latin typeface="Times New Roman"/>
                <a:cs typeface="Times New Roman"/>
              </a:rPr>
              <a:t>	</a:t>
            </a:r>
            <a:r>
              <a:rPr sz="4125" spc="-37" baseline="2020" dirty="0">
                <a:latin typeface="Times New Roman"/>
                <a:cs typeface="Times New Roman"/>
              </a:rPr>
              <a:t>0,3</a:t>
            </a:r>
            <a:endParaRPr sz="4125" baseline="2020">
              <a:latin typeface="Times New Roman"/>
              <a:cs typeface="Times New Roman"/>
            </a:endParaRPr>
          </a:p>
        </p:txBody>
      </p:sp>
      <p:sp>
        <p:nvSpPr>
          <p:cNvPr id="75" name="object 75"/>
          <p:cNvSpPr txBox="1"/>
          <p:nvPr/>
        </p:nvSpPr>
        <p:spPr>
          <a:xfrm>
            <a:off x="5106787" y="2624223"/>
            <a:ext cx="2975610" cy="443230"/>
          </a:xfrm>
          <a:prstGeom prst="rect">
            <a:avLst/>
          </a:prstGeom>
        </p:spPr>
        <p:txBody>
          <a:bodyPr vert="horz" wrap="square" lIns="0" tIns="11430" rIns="0" bIns="0" rtlCol="0">
            <a:spAutoFit/>
          </a:bodyPr>
          <a:lstStyle/>
          <a:p>
            <a:pPr marL="12700">
              <a:lnSpc>
                <a:spcPct val="100000"/>
              </a:lnSpc>
              <a:spcBef>
                <a:spcPts val="90"/>
              </a:spcBef>
              <a:tabLst>
                <a:tab pos="1382395" algn="l"/>
              </a:tabLst>
            </a:pPr>
            <a:r>
              <a:rPr sz="2750" spc="-50" dirty="0">
                <a:latin typeface="Symbol"/>
                <a:cs typeface="Symbol"/>
              </a:rPr>
              <a:t></a:t>
            </a:r>
            <a:r>
              <a:rPr sz="2750" dirty="0">
                <a:latin typeface="Times New Roman"/>
                <a:cs typeface="Times New Roman"/>
              </a:rPr>
              <a:t>	</a:t>
            </a:r>
            <a:r>
              <a:rPr sz="4125" baseline="2020" dirty="0">
                <a:latin typeface="Symbol"/>
                <a:cs typeface="Symbol"/>
              </a:rPr>
              <a:t></a:t>
            </a:r>
            <a:r>
              <a:rPr sz="4125" spc="-172" baseline="2020" dirty="0">
                <a:latin typeface="Times New Roman"/>
                <a:cs typeface="Times New Roman"/>
              </a:rPr>
              <a:t> </a:t>
            </a:r>
            <a:r>
              <a:rPr sz="4125" spc="-15" baseline="2020" dirty="0">
                <a:latin typeface="Times New Roman"/>
                <a:cs typeface="Times New Roman"/>
              </a:rPr>
              <a:t>0,053mA</a:t>
            </a:r>
            <a:endParaRPr sz="4125" baseline="2020">
              <a:latin typeface="Times New Roman"/>
              <a:cs typeface="Times New Roman"/>
            </a:endParaRPr>
          </a:p>
        </p:txBody>
      </p:sp>
      <p:sp>
        <p:nvSpPr>
          <p:cNvPr id="76" name="object 76"/>
          <p:cNvSpPr/>
          <p:nvPr/>
        </p:nvSpPr>
        <p:spPr>
          <a:xfrm>
            <a:off x="4224096" y="3743723"/>
            <a:ext cx="540385" cy="0"/>
          </a:xfrm>
          <a:custGeom>
            <a:avLst/>
            <a:gdLst/>
            <a:ahLst/>
            <a:cxnLst/>
            <a:rect l="l" t="t" r="r" b="b"/>
            <a:pathLst>
              <a:path w="540385">
                <a:moveTo>
                  <a:pt x="0" y="0"/>
                </a:moveTo>
                <a:lnTo>
                  <a:pt x="539776" y="0"/>
                </a:lnTo>
              </a:path>
            </a:pathLst>
          </a:custGeom>
          <a:ln w="14356">
            <a:solidFill>
              <a:srgbClr val="000000"/>
            </a:solidFill>
          </a:ln>
        </p:spPr>
        <p:txBody>
          <a:bodyPr wrap="square" lIns="0" tIns="0" rIns="0" bIns="0" rtlCol="0"/>
          <a:lstStyle/>
          <a:p>
            <a:endParaRPr/>
          </a:p>
        </p:txBody>
      </p:sp>
      <p:sp>
        <p:nvSpPr>
          <p:cNvPr id="77" name="object 77"/>
          <p:cNvSpPr txBox="1"/>
          <p:nvPr/>
        </p:nvSpPr>
        <p:spPr>
          <a:xfrm>
            <a:off x="4842912" y="3472550"/>
            <a:ext cx="215265" cy="439420"/>
          </a:xfrm>
          <a:prstGeom prst="rect">
            <a:avLst/>
          </a:prstGeom>
        </p:spPr>
        <p:txBody>
          <a:bodyPr vert="horz" wrap="square" lIns="0" tIns="13970" rIns="0" bIns="0" rtlCol="0">
            <a:spAutoFit/>
          </a:bodyPr>
          <a:lstStyle/>
          <a:p>
            <a:pPr marL="12700">
              <a:lnSpc>
                <a:spcPct val="100000"/>
              </a:lnSpc>
              <a:spcBef>
                <a:spcPts val="110"/>
              </a:spcBef>
            </a:pPr>
            <a:r>
              <a:rPr sz="2700" spc="-50" dirty="0">
                <a:latin typeface="Symbol"/>
                <a:cs typeface="Symbol"/>
              </a:rPr>
              <a:t></a:t>
            </a:r>
            <a:endParaRPr sz="2700">
              <a:latin typeface="Symbol"/>
              <a:cs typeface="Symbol"/>
            </a:endParaRPr>
          </a:p>
        </p:txBody>
      </p:sp>
      <p:sp>
        <p:nvSpPr>
          <p:cNvPr id="78" name="object 78"/>
          <p:cNvSpPr txBox="1"/>
          <p:nvPr/>
        </p:nvSpPr>
        <p:spPr>
          <a:xfrm>
            <a:off x="3563484" y="3472550"/>
            <a:ext cx="613410" cy="439420"/>
          </a:xfrm>
          <a:prstGeom prst="rect">
            <a:avLst/>
          </a:prstGeom>
        </p:spPr>
        <p:txBody>
          <a:bodyPr vert="horz" wrap="square" lIns="0" tIns="13970" rIns="0" bIns="0" rtlCol="0">
            <a:spAutoFit/>
          </a:bodyPr>
          <a:lstStyle/>
          <a:p>
            <a:pPr marL="38100">
              <a:lnSpc>
                <a:spcPct val="100000"/>
              </a:lnSpc>
              <a:spcBef>
                <a:spcPts val="110"/>
              </a:spcBef>
            </a:pPr>
            <a:r>
              <a:rPr sz="2700" spc="70" dirty="0">
                <a:latin typeface="Times New Roman"/>
                <a:cs typeface="Times New Roman"/>
              </a:rPr>
              <a:t>I</a:t>
            </a:r>
            <a:r>
              <a:rPr sz="2325" spc="104" baseline="-25089" dirty="0">
                <a:latin typeface="Times New Roman"/>
                <a:cs typeface="Times New Roman"/>
              </a:rPr>
              <a:t>2</a:t>
            </a:r>
            <a:r>
              <a:rPr sz="2325" spc="89" baseline="-25089" dirty="0">
                <a:latin typeface="Times New Roman"/>
                <a:cs typeface="Times New Roman"/>
              </a:rPr>
              <a:t>  </a:t>
            </a:r>
            <a:r>
              <a:rPr sz="2700" spc="-60" dirty="0">
                <a:latin typeface="Symbol"/>
                <a:cs typeface="Symbol"/>
              </a:rPr>
              <a:t></a:t>
            </a:r>
            <a:endParaRPr sz="2700">
              <a:latin typeface="Symbol"/>
              <a:cs typeface="Symbol"/>
            </a:endParaRPr>
          </a:p>
        </p:txBody>
      </p:sp>
      <p:sp>
        <p:nvSpPr>
          <p:cNvPr id="79" name="object 79"/>
          <p:cNvSpPr txBox="1"/>
          <p:nvPr/>
        </p:nvSpPr>
        <p:spPr>
          <a:xfrm>
            <a:off x="4209383" y="3341528"/>
            <a:ext cx="540385" cy="439420"/>
          </a:xfrm>
          <a:prstGeom prst="rect">
            <a:avLst/>
          </a:prstGeom>
        </p:spPr>
        <p:txBody>
          <a:bodyPr vert="horz" wrap="square" lIns="0" tIns="13970" rIns="0" bIns="0" rtlCol="0">
            <a:spAutoFit/>
          </a:bodyPr>
          <a:lstStyle/>
          <a:p>
            <a:pPr marL="38100">
              <a:lnSpc>
                <a:spcPct val="100000"/>
              </a:lnSpc>
              <a:spcBef>
                <a:spcPts val="110"/>
              </a:spcBef>
            </a:pPr>
            <a:r>
              <a:rPr sz="4050" spc="-37" baseline="14403" dirty="0">
                <a:latin typeface="Times New Roman"/>
                <a:cs typeface="Times New Roman"/>
              </a:rPr>
              <a:t>V</a:t>
            </a:r>
            <a:r>
              <a:rPr sz="1550" spc="-25" dirty="0">
                <a:latin typeface="Times New Roman"/>
                <a:cs typeface="Times New Roman"/>
              </a:rPr>
              <a:t>R2</a:t>
            </a:r>
            <a:endParaRPr sz="1550">
              <a:latin typeface="Times New Roman"/>
              <a:cs typeface="Times New Roman"/>
            </a:endParaRPr>
          </a:p>
        </p:txBody>
      </p:sp>
      <p:sp>
        <p:nvSpPr>
          <p:cNvPr id="80" name="object 80"/>
          <p:cNvSpPr/>
          <p:nvPr/>
        </p:nvSpPr>
        <p:spPr>
          <a:xfrm>
            <a:off x="5221363" y="3747690"/>
            <a:ext cx="2077720" cy="0"/>
          </a:xfrm>
          <a:custGeom>
            <a:avLst/>
            <a:gdLst/>
            <a:ahLst/>
            <a:cxnLst/>
            <a:rect l="l" t="t" r="r" b="b"/>
            <a:pathLst>
              <a:path w="2077720">
                <a:moveTo>
                  <a:pt x="0" y="0"/>
                </a:moveTo>
                <a:lnTo>
                  <a:pt x="2077394" y="0"/>
                </a:lnTo>
              </a:path>
            </a:pathLst>
          </a:custGeom>
          <a:ln w="14457">
            <a:solidFill>
              <a:srgbClr val="000000"/>
            </a:solidFill>
          </a:ln>
        </p:spPr>
        <p:txBody>
          <a:bodyPr wrap="square" lIns="0" tIns="0" rIns="0" bIns="0" rtlCol="0"/>
          <a:lstStyle/>
          <a:p>
            <a:endParaRPr/>
          </a:p>
        </p:txBody>
      </p:sp>
      <p:sp>
        <p:nvSpPr>
          <p:cNvPr id="81" name="object 81"/>
          <p:cNvSpPr txBox="1"/>
          <p:nvPr/>
        </p:nvSpPr>
        <p:spPr>
          <a:xfrm>
            <a:off x="4297764" y="3745862"/>
            <a:ext cx="2314575" cy="442595"/>
          </a:xfrm>
          <a:prstGeom prst="rect">
            <a:avLst/>
          </a:prstGeom>
        </p:spPr>
        <p:txBody>
          <a:bodyPr vert="horz" wrap="square" lIns="0" tIns="17145" rIns="0" bIns="0" rtlCol="0">
            <a:spAutoFit/>
          </a:bodyPr>
          <a:lstStyle/>
          <a:p>
            <a:pPr marL="12700">
              <a:lnSpc>
                <a:spcPct val="100000"/>
              </a:lnSpc>
              <a:spcBef>
                <a:spcPts val="135"/>
              </a:spcBef>
              <a:tabLst>
                <a:tab pos="1613535" algn="l"/>
              </a:tabLst>
            </a:pPr>
            <a:r>
              <a:rPr sz="4050" spc="-37" baseline="1028" dirty="0">
                <a:latin typeface="Times New Roman"/>
                <a:cs typeface="Times New Roman"/>
              </a:rPr>
              <a:t>R1</a:t>
            </a:r>
            <a:r>
              <a:rPr sz="4050" baseline="1028" dirty="0">
                <a:latin typeface="Times New Roman"/>
                <a:cs typeface="Times New Roman"/>
              </a:rPr>
              <a:t>	</a:t>
            </a:r>
            <a:r>
              <a:rPr sz="2700" spc="-20" dirty="0">
                <a:latin typeface="Times New Roman"/>
                <a:cs typeface="Times New Roman"/>
              </a:rPr>
              <a:t>6,8K</a:t>
            </a:r>
            <a:endParaRPr sz="2700">
              <a:latin typeface="Times New Roman"/>
              <a:cs typeface="Times New Roman"/>
            </a:endParaRPr>
          </a:p>
        </p:txBody>
      </p:sp>
      <p:sp>
        <p:nvSpPr>
          <p:cNvPr id="82" name="object 82"/>
          <p:cNvSpPr/>
          <p:nvPr/>
        </p:nvSpPr>
        <p:spPr>
          <a:xfrm>
            <a:off x="7668876" y="3973989"/>
            <a:ext cx="1143635" cy="43815"/>
          </a:xfrm>
          <a:custGeom>
            <a:avLst/>
            <a:gdLst/>
            <a:ahLst/>
            <a:cxnLst/>
            <a:rect l="l" t="t" r="r" b="b"/>
            <a:pathLst>
              <a:path w="1143634" h="43814">
                <a:moveTo>
                  <a:pt x="0" y="43452"/>
                </a:moveTo>
                <a:lnTo>
                  <a:pt x="1143031" y="43452"/>
                </a:lnTo>
              </a:path>
              <a:path w="1143634" h="43814">
                <a:moveTo>
                  <a:pt x="0" y="0"/>
                </a:moveTo>
                <a:lnTo>
                  <a:pt x="1143031" y="0"/>
                </a:lnTo>
              </a:path>
            </a:pathLst>
          </a:custGeom>
          <a:ln w="14482">
            <a:solidFill>
              <a:srgbClr val="000000"/>
            </a:solidFill>
          </a:ln>
        </p:spPr>
        <p:txBody>
          <a:bodyPr wrap="square" lIns="0" tIns="0" rIns="0" bIns="0" rtlCol="0"/>
          <a:lstStyle/>
          <a:p>
            <a:endParaRPr/>
          </a:p>
        </p:txBody>
      </p:sp>
      <p:sp>
        <p:nvSpPr>
          <p:cNvPr id="83" name="object 83"/>
          <p:cNvSpPr txBox="1"/>
          <p:nvPr/>
        </p:nvSpPr>
        <p:spPr>
          <a:xfrm>
            <a:off x="7378594" y="3474300"/>
            <a:ext cx="1457325" cy="442595"/>
          </a:xfrm>
          <a:prstGeom prst="rect">
            <a:avLst/>
          </a:prstGeom>
        </p:spPr>
        <p:txBody>
          <a:bodyPr vert="horz" wrap="square" lIns="0" tIns="17145" rIns="0" bIns="0" rtlCol="0">
            <a:spAutoFit/>
          </a:bodyPr>
          <a:lstStyle/>
          <a:p>
            <a:pPr marL="12700">
              <a:lnSpc>
                <a:spcPct val="100000"/>
              </a:lnSpc>
              <a:spcBef>
                <a:spcPts val="135"/>
              </a:spcBef>
            </a:pPr>
            <a:r>
              <a:rPr sz="2700" dirty="0">
                <a:latin typeface="Symbol"/>
                <a:cs typeface="Symbol"/>
              </a:rPr>
              <a:t></a:t>
            </a:r>
            <a:r>
              <a:rPr sz="2700" spc="-110" dirty="0">
                <a:latin typeface="Times New Roman"/>
                <a:cs typeface="Times New Roman"/>
              </a:rPr>
              <a:t> </a:t>
            </a:r>
            <a:r>
              <a:rPr sz="2700" spc="-40" dirty="0">
                <a:latin typeface="Times New Roman"/>
                <a:cs typeface="Times New Roman"/>
              </a:rPr>
              <a:t>3,58</a:t>
            </a:r>
            <a:r>
              <a:rPr sz="2700" spc="-195" dirty="0">
                <a:latin typeface="Times New Roman"/>
                <a:cs typeface="Times New Roman"/>
              </a:rPr>
              <a:t> </a:t>
            </a:r>
            <a:r>
              <a:rPr sz="2700" spc="-25" dirty="0">
                <a:latin typeface="Times New Roman"/>
                <a:cs typeface="Times New Roman"/>
              </a:rPr>
              <a:t>mA</a:t>
            </a:r>
            <a:endParaRPr sz="2700">
              <a:latin typeface="Times New Roman"/>
              <a:cs typeface="Times New Roman"/>
            </a:endParaRPr>
          </a:p>
        </p:txBody>
      </p:sp>
      <p:sp>
        <p:nvSpPr>
          <p:cNvPr id="84" name="object 84"/>
          <p:cNvSpPr txBox="1"/>
          <p:nvPr/>
        </p:nvSpPr>
        <p:spPr>
          <a:xfrm>
            <a:off x="5232267" y="3255236"/>
            <a:ext cx="2063750" cy="442595"/>
          </a:xfrm>
          <a:prstGeom prst="rect">
            <a:avLst/>
          </a:prstGeom>
        </p:spPr>
        <p:txBody>
          <a:bodyPr vert="horz" wrap="square" lIns="0" tIns="17145" rIns="0" bIns="0" rtlCol="0">
            <a:spAutoFit/>
          </a:bodyPr>
          <a:lstStyle/>
          <a:p>
            <a:pPr marL="12700">
              <a:lnSpc>
                <a:spcPct val="100000"/>
              </a:lnSpc>
              <a:spcBef>
                <a:spcPts val="135"/>
              </a:spcBef>
            </a:pPr>
            <a:r>
              <a:rPr sz="2700" dirty="0">
                <a:latin typeface="Times New Roman"/>
                <a:cs typeface="Times New Roman"/>
              </a:rPr>
              <a:t>25</a:t>
            </a:r>
            <a:r>
              <a:rPr sz="2700" spc="-275" dirty="0">
                <a:latin typeface="Times New Roman"/>
                <a:cs typeface="Times New Roman"/>
              </a:rPr>
              <a:t> </a:t>
            </a:r>
            <a:r>
              <a:rPr sz="2700" dirty="0">
                <a:latin typeface="Symbol"/>
                <a:cs typeface="Symbol"/>
              </a:rPr>
              <a:t></a:t>
            </a:r>
            <a:r>
              <a:rPr sz="2700" spc="-229" dirty="0">
                <a:latin typeface="Times New Roman"/>
                <a:cs typeface="Times New Roman"/>
              </a:rPr>
              <a:t> </a:t>
            </a:r>
            <a:r>
              <a:rPr sz="2700" dirty="0">
                <a:latin typeface="Times New Roman"/>
                <a:cs typeface="Times New Roman"/>
              </a:rPr>
              <a:t>(0,3</a:t>
            </a:r>
            <a:r>
              <a:rPr sz="2700" spc="-335" dirty="0">
                <a:latin typeface="Times New Roman"/>
                <a:cs typeface="Times New Roman"/>
              </a:rPr>
              <a:t> </a:t>
            </a:r>
            <a:r>
              <a:rPr sz="2700" dirty="0">
                <a:latin typeface="Symbol"/>
                <a:cs typeface="Symbol"/>
              </a:rPr>
              <a:t></a:t>
            </a:r>
            <a:r>
              <a:rPr sz="2700" spc="-190" dirty="0">
                <a:latin typeface="Times New Roman"/>
                <a:cs typeface="Times New Roman"/>
              </a:rPr>
              <a:t> </a:t>
            </a:r>
            <a:r>
              <a:rPr sz="2700" spc="-20" dirty="0">
                <a:latin typeface="Times New Roman"/>
                <a:cs typeface="Times New Roman"/>
              </a:rPr>
              <a:t>0,3)</a:t>
            </a:r>
            <a:endParaRPr sz="2700">
              <a:latin typeface="Times New Roman"/>
              <a:cs typeface="Times New Roman"/>
            </a:endParaRPr>
          </a:p>
        </p:txBody>
      </p:sp>
      <p:sp>
        <p:nvSpPr>
          <p:cNvPr id="85" name="object 85"/>
          <p:cNvSpPr txBox="1"/>
          <p:nvPr/>
        </p:nvSpPr>
        <p:spPr>
          <a:xfrm>
            <a:off x="3859148" y="4364863"/>
            <a:ext cx="3420110" cy="513715"/>
          </a:xfrm>
          <a:prstGeom prst="rect">
            <a:avLst/>
          </a:prstGeom>
        </p:spPr>
        <p:txBody>
          <a:bodyPr vert="horz" wrap="square" lIns="0" tIns="12700" rIns="0" bIns="0" rtlCol="0">
            <a:spAutoFit/>
          </a:bodyPr>
          <a:lstStyle/>
          <a:p>
            <a:pPr marL="12700">
              <a:lnSpc>
                <a:spcPct val="100000"/>
              </a:lnSpc>
              <a:spcBef>
                <a:spcPts val="100"/>
              </a:spcBef>
            </a:pPr>
            <a:r>
              <a:rPr sz="3200" dirty="0">
                <a:latin typeface="Calibri"/>
                <a:cs typeface="Calibri"/>
              </a:rPr>
              <a:t>A</a:t>
            </a:r>
            <a:r>
              <a:rPr sz="3200" spc="-45" dirty="0">
                <a:latin typeface="Calibri"/>
                <a:cs typeface="Calibri"/>
              </a:rPr>
              <a:t> </a:t>
            </a:r>
            <a:r>
              <a:rPr sz="3200" dirty="0">
                <a:latin typeface="Calibri"/>
                <a:cs typeface="Calibri"/>
              </a:rPr>
              <a:t>düğüm</a:t>
            </a:r>
            <a:r>
              <a:rPr sz="3200" spc="-25" dirty="0">
                <a:latin typeface="Calibri"/>
                <a:cs typeface="Calibri"/>
              </a:rPr>
              <a:t> </a:t>
            </a:r>
            <a:r>
              <a:rPr sz="3200" spc="-10" dirty="0">
                <a:latin typeface="Calibri"/>
                <a:cs typeface="Calibri"/>
              </a:rPr>
              <a:t>noktasında</a:t>
            </a:r>
            <a:endParaRPr sz="3200">
              <a:latin typeface="Calibri"/>
              <a:cs typeface="Calibri"/>
            </a:endParaRPr>
          </a:p>
        </p:txBody>
      </p:sp>
      <p:sp>
        <p:nvSpPr>
          <p:cNvPr id="86" name="object 86"/>
          <p:cNvSpPr/>
          <p:nvPr/>
        </p:nvSpPr>
        <p:spPr>
          <a:xfrm>
            <a:off x="4726699" y="6511352"/>
            <a:ext cx="1390650" cy="0"/>
          </a:xfrm>
          <a:custGeom>
            <a:avLst/>
            <a:gdLst/>
            <a:ahLst/>
            <a:cxnLst/>
            <a:rect l="l" t="t" r="r" b="b"/>
            <a:pathLst>
              <a:path w="1390650">
                <a:moveTo>
                  <a:pt x="0" y="0"/>
                </a:moveTo>
                <a:lnTo>
                  <a:pt x="1390300" y="0"/>
                </a:lnTo>
              </a:path>
            </a:pathLst>
          </a:custGeom>
          <a:ln w="14885">
            <a:solidFill>
              <a:srgbClr val="000000"/>
            </a:solidFill>
          </a:ln>
        </p:spPr>
        <p:txBody>
          <a:bodyPr wrap="square" lIns="0" tIns="0" rIns="0" bIns="0" rtlCol="0"/>
          <a:lstStyle/>
          <a:p>
            <a:endParaRPr/>
          </a:p>
        </p:txBody>
      </p:sp>
      <p:sp>
        <p:nvSpPr>
          <p:cNvPr id="87" name="object 87"/>
          <p:cNvSpPr txBox="1"/>
          <p:nvPr/>
        </p:nvSpPr>
        <p:spPr>
          <a:xfrm>
            <a:off x="3891626" y="5952882"/>
            <a:ext cx="2315845" cy="454659"/>
          </a:xfrm>
          <a:prstGeom prst="rect">
            <a:avLst/>
          </a:prstGeom>
        </p:spPr>
        <p:txBody>
          <a:bodyPr vert="horz" wrap="square" lIns="0" tIns="14604" rIns="0" bIns="0" rtlCol="0">
            <a:spAutoFit/>
          </a:bodyPr>
          <a:lstStyle/>
          <a:p>
            <a:pPr marL="38100">
              <a:lnSpc>
                <a:spcPct val="100000"/>
              </a:lnSpc>
              <a:spcBef>
                <a:spcPts val="114"/>
              </a:spcBef>
              <a:tabLst>
                <a:tab pos="1697989" algn="l"/>
              </a:tabLst>
            </a:pPr>
            <a:r>
              <a:rPr sz="2800" spc="45" dirty="0">
                <a:latin typeface="Times New Roman"/>
                <a:cs typeface="Times New Roman"/>
              </a:rPr>
              <a:t>I</a:t>
            </a:r>
            <a:r>
              <a:rPr sz="2475" spc="67" baseline="-23569" dirty="0">
                <a:latin typeface="Times New Roman"/>
                <a:cs typeface="Times New Roman"/>
              </a:rPr>
              <a:t>D2</a:t>
            </a:r>
            <a:r>
              <a:rPr sz="2475" spc="75" baseline="-23569" dirty="0">
                <a:latin typeface="Times New Roman"/>
                <a:cs typeface="Times New Roman"/>
              </a:rPr>
              <a:t>  </a:t>
            </a:r>
            <a:r>
              <a:rPr sz="2800" dirty="0">
                <a:latin typeface="Symbol"/>
                <a:cs typeface="Symbol"/>
              </a:rPr>
              <a:t></a:t>
            </a:r>
            <a:r>
              <a:rPr sz="2800" spc="-135" dirty="0">
                <a:latin typeface="Times New Roman"/>
                <a:cs typeface="Times New Roman"/>
              </a:rPr>
              <a:t> </a:t>
            </a:r>
            <a:r>
              <a:rPr sz="2800" spc="-20" dirty="0">
                <a:latin typeface="Times New Roman"/>
                <a:cs typeface="Times New Roman"/>
              </a:rPr>
              <a:t>3,52</a:t>
            </a:r>
            <a:r>
              <a:rPr sz="2800" spc="-6250" dirty="0">
                <a:latin typeface="Times New Roman"/>
                <a:cs typeface="Times New Roman"/>
              </a:rPr>
              <a:t>7</a:t>
            </a:r>
            <a:r>
              <a:rPr sz="2475" u="heavy" baseline="-23569" dirty="0">
                <a:uFill>
                  <a:solidFill>
                    <a:srgbClr val="000000"/>
                  </a:solidFill>
                </a:uFill>
                <a:latin typeface="Times New Roman"/>
                <a:cs typeface="Times New Roman"/>
              </a:rPr>
              <a:t>	</a:t>
            </a:r>
            <a:r>
              <a:rPr sz="2800" spc="-25" dirty="0">
                <a:latin typeface="Times New Roman"/>
                <a:cs typeface="Times New Roman"/>
              </a:rPr>
              <a:t>mA</a:t>
            </a:r>
            <a:endParaRPr sz="2800">
              <a:latin typeface="Times New Roman"/>
              <a:cs typeface="Times New Roman"/>
            </a:endParaRPr>
          </a:p>
        </p:txBody>
      </p:sp>
      <p:sp>
        <p:nvSpPr>
          <p:cNvPr id="92" name="object 92"/>
          <p:cNvSpPr txBox="1"/>
          <p:nvPr/>
        </p:nvSpPr>
        <p:spPr>
          <a:xfrm>
            <a:off x="8694546" y="6538061"/>
            <a:ext cx="333375" cy="330200"/>
          </a:xfrm>
          <a:prstGeom prst="rect">
            <a:avLst/>
          </a:prstGeom>
        </p:spPr>
        <p:txBody>
          <a:bodyPr vert="horz" wrap="square" lIns="0" tIns="0" rIns="0" bIns="0" rtlCol="0">
            <a:spAutoFit/>
          </a:bodyPr>
          <a:lstStyle/>
          <a:p>
            <a:pPr marL="12700">
              <a:lnSpc>
                <a:spcPts val="2380"/>
              </a:lnSpc>
            </a:pPr>
            <a:r>
              <a:rPr sz="2400" spc="-25" dirty="0">
                <a:solidFill>
                  <a:srgbClr val="888888"/>
                </a:solidFill>
                <a:latin typeface="Calibri"/>
                <a:cs typeface="Calibri"/>
              </a:rPr>
              <a:t>54</a:t>
            </a:r>
            <a:endParaRPr sz="2400">
              <a:latin typeface="Calibri"/>
              <a:cs typeface="Calibri"/>
            </a:endParaRPr>
          </a:p>
        </p:txBody>
      </p:sp>
      <p:sp>
        <p:nvSpPr>
          <p:cNvPr id="88" name="object 88"/>
          <p:cNvSpPr txBox="1"/>
          <p:nvPr/>
        </p:nvSpPr>
        <p:spPr>
          <a:xfrm>
            <a:off x="3891626" y="5518877"/>
            <a:ext cx="3799840" cy="454659"/>
          </a:xfrm>
          <a:prstGeom prst="rect">
            <a:avLst/>
          </a:prstGeom>
        </p:spPr>
        <p:txBody>
          <a:bodyPr vert="horz" wrap="square" lIns="0" tIns="14604" rIns="0" bIns="0" rtlCol="0">
            <a:spAutoFit/>
          </a:bodyPr>
          <a:lstStyle/>
          <a:p>
            <a:pPr marL="38100">
              <a:lnSpc>
                <a:spcPct val="100000"/>
              </a:lnSpc>
              <a:spcBef>
                <a:spcPts val="114"/>
              </a:spcBef>
            </a:pPr>
            <a:r>
              <a:rPr sz="2800" spc="45" dirty="0">
                <a:latin typeface="Times New Roman"/>
                <a:cs typeface="Times New Roman"/>
              </a:rPr>
              <a:t>I</a:t>
            </a:r>
            <a:r>
              <a:rPr sz="2475" spc="67" baseline="-23569" dirty="0">
                <a:latin typeface="Times New Roman"/>
                <a:cs typeface="Times New Roman"/>
              </a:rPr>
              <a:t>D2  </a:t>
            </a:r>
            <a:r>
              <a:rPr sz="2800" dirty="0">
                <a:latin typeface="Symbol"/>
                <a:cs typeface="Symbol"/>
              </a:rPr>
              <a:t></a:t>
            </a:r>
            <a:r>
              <a:rPr sz="2800" spc="-130" dirty="0">
                <a:latin typeface="Times New Roman"/>
                <a:cs typeface="Times New Roman"/>
              </a:rPr>
              <a:t> </a:t>
            </a:r>
            <a:r>
              <a:rPr sz="2800" dirty="0">
                <a:latin typeface="Times New Roman"/>
                <a:cs typeface="Times New Roman"/>
              </a:rPr>
              <a:t>3,58</a:t>
            </a:r>
            <a:r>
              <a:rPr sz="2800" spc="-215" dirty="0">
                <a:latin typeface="Times New Roman"/>
                <a:cs typeface="Times New Roman"/>
              </a:rPr>
              <a:t> </a:t>
            </a:r>
            <a:r>
              <a:rPr sz="2800" dirty="0">
                <a:latin typeface="Times New Roman"/>
                <a:cs typeface="Times New Roman"/>
              </a:rPr>
              <a:t>mA</a:t>
            </a:r>
            <a:r>
              <a:rPr sz="2800" spc="-220" dirty="0">
                <a:latin typeface="Times New Roman"/>
                <a:cs typeface="Times New Roman"/>
              </a:rPr>
              <a:t> </a:t>
            </a:r>
            <a:r>
              <a:rPr sz="2800" dirty="0">
                <a:latin typeface="Symbol"/>
                <a:cs typeface="Symbol"/>
              </a:rPr>
              <a:t></a:t>
            </a:r>
            <a:r>
              <a:rPr sz="2800" spc="-265" dirty="0">
                <a:latin typeface="Times New Roman"/>
                <a:cs typeface="Times New Roman"/>
              </a:rPr>
              <a:t> </a:t>
            </a:r>
            <a:r>
              <a:rPr sz="2800" dirty="0">
                <a:latin typeface="Times New Roman"/>
                <a:cs typeface="Times New Roman"/>
              </a:rPr>
              <a:t>0,053</a:t>
            </a:r>
            <a:r>
              <a:rPr sz="2800" spc="-265" dirty="0">
                <a:latin typeface="Times New Roman"/>
                <a:cs typeface="Times New Roman"/>
              </a:rPr>
              <a:t> </a:t>
            </a:r>
            <a:r>
              <a:rPr sz="2800" spc="-35" dirty="0">
                <a:latin typeface="Times New Roman"/>
                <a:cs typeface="Times New Roman"/>
              </a:rPr>
              <a:t>mA</a:t>
            </a:r>
            <a:endParaRPr sz="2800">
              <a:latin typeface="Times New Roman"/>
              <a:cs typeface="Times New Roman"/>
            </a:endParaRPr>
          </a:p>
        </p:txBody>
      </p:sp>
      <p:sp>
        <p:nvSpPr>
          <p:cNvPr id="89" name="object 89"/>
          <p:cNvSpPr txBox="1"/>
          <p:nvPr/>
        </p:nvSpPr>
        <p:spPr>
          <a:xfrm>
            <a:off x="8136801" y="5203469"/>
            <a:ext cx="143510" cy="306705"/>
          </a:xfrm>
          <a:prstGeom prst="rect">
            <a:avLst/>
          </a:prstGeom>
        </p:spPr>
        <p:txBody>
          <a:bodyPr vert="horz" wrap="square" lIns="0" tIns="12065" rIns="0" bIns="0" rtlCol="0">
            <a:spAutoFit/>
          </a:bodyPr>
          <a:lstStyle/>
          <a:p>
            <a:pPr marL="12700">
              <a:lnSpc>
                <a:spcPct val="100000"/>
              </a:lnSpc>
              <a:spcBef>
                <a:spcPts val="95"/>
              </a:spcBef>
            </a:pPr>
            <a:r>
              <a:rPr sz="1850" spc="-50" dirty="0">
                <a:latin typeface="Times New Roman"/>
                <a:cs typeface="Times New Roman"/>
              </a:rPr>
              <a:t>1</a:t>
            </a:r>
            <a:endParaRPr sz="1850">
              <a:latin typeface="Times New Roman"/>
              <a:cs typeface="Times New Roman"/>
            </a:endParaRPr>
          </a:p>
        </p:txBody>
      </p:sp>
      <p:sp>
        <p:nvSpPr>
          <p:cNvPr id="90" name="object 90"/>
          <p:cNvSpPr txBox="1"/>
          <p:nvPr/>
        </p:nvSpPr>
        <p:spPr>
          <a:xfrm>
            <a:off x="7494121" y="5203469"/>
            <a:ext cx="143510" cy="306705"/>
          </a:xfrm>
          <a:prstGeom prst="rect">
            <a:avLst/>
          </a:prstGeom>
        </p:spPr>
        <p:txBody>
          <a:bodyPr vert="horz" wrap="square" lIns="0" tIns="12065" rIns="0" bIns="0" rtlCol="0">
            <a:spAutoFit/>
          </a:bodyPr>
          <a:lstStyle/>
          <a:p>
            <a:pPr marL="12700">
              <a:lnSpc>
                <a:spcPct val="100000"/>
              </a:lnSpc>
              <a:spcBef>
                <a:spcPts val="95"/>
              </a:spcBef>
            </a:pPr>
            <a:r>
              <a:rPr sz="1850" spc="-50" dirty="0">
                <a:latin typeface="Times New Roman"/>
                <a:cs typeface="Times New Roman"/>
              </a:rPr>
              <a:t>2</a:t>
            </a:r>
            <a:endParaRPr sz="1850">
              <a:latin typeface="Times New Roman"/>
              <a:cs typeface="Times New Roman"/>
            </a:endParaRPr>
          </a:p>
        </p:txBody>
      </p:sp>
      <p:sp>
        <p:nvSpPr>
          <p:cNvPr id="91" name="object 91"/>
          <p:cNvSpPr txBox="1"/>
          <p:nvPr/>
        </p:nvSpPr>
        <p:spPr>
          <a:xfrm>
            <a:off x="3925224" y="4935727"/>
            <a:ext cx="4269105" cy="507365"/>
          </a:xfrm>
          <a:prstGeom prst="rect">
            <a:avLst/>
          </a:prstGeom>
        </p:spPr>
        <p:txBody>
          <a:bodyPr vert="horz" wrap="square" lIns="0" tIns="13970" rIns="0" bIns="0" rtlCol="0">
            <a:spAutoFit/>
          </a:bodyPr>
          <a:lstStyle/>
          <a:p>
            <a:pPr marL="50800">
              <a:lnSpc>
                <a:spcPct val="100000"/>
              </a:lnSpc>
              <a:spcBef>
                <a:spcPts val="110"/>
              </a:spcBef>
              <a:tabLst>
                <a:tab pos="455295" algn="l"/>
                <a:tab pos="2539365" algn="l"/>
                <a:tab pos="3112770" algn="l"/>
                <a:tab pos="3806825" algn="l"/>
              </a:tabLst>
            </a:pPr>
            <a:r>
              <a:rPr sz="3150" spc="50" dirty="0">
                <a:latin typeface="Times New Roman"/>
                <a:cs typeface="Times New Roman"/>
              </a:rPr>
              <a:t>I</a:t>
            </a:r>
            <a:r>
              <a:rPr sz="2775" spc="75" baseline="-24024" dirty="0">
                <a:latin typeface="Times New Roman"/>
                <a:cs typeface="Times New Roman"/>
              </a:rPr>
              <a:t>2</a:t>
            </a:r>
            <a:r>
              <a:rPr sz="2775" baseline="-24024" dirty="0">
                <a:latin typeface="Times New Roman"/>
                <a:cs typeface="Times New Roman"/>
              </a:rPr>
              <a:t>	</a:t>
            </a:r>
            <a:r>
              <a:rPr sz="3150" dirty="0">
                <a:latin typeface="Symbol"/>
                <a:cs typeface="Symbol"/>
              </a:rPr>
              <a:t></a:t>
            </a:r>
            <a:r>
              <a:rPr sz="3150" spc="-65" dirty="0">
                <a:latin typeface="Times New Roman"/>
                <a:cs typeface="Times New Roman"/>
              </a:rPr>
              <a:t> </a:t>
            </a:r>
            <a:r>
              <a:rPr sz="3150" spc="45" dirty="0">
                <a:latin typeface="Times New Roman"/>
                <a:cs typeface="Times New Roman"/>
              </a:rPr>
              <a:t>I</a:t>
            </a:r>
            <a:r>
              <a:rPr sz="2775" spc="67" baseline="-24024" dirty="0">
                <a:latin typeface="Times New Roman"/>
                <a:cs typeface="Times New Roman"/>
              </a:rPr>
              <a:t>D2</a:t>
            </a:r>
            <a:r>
              <a:rPr sz="2775" spc="547" baseline="-24024" dirty="0">
                <a:latin typeface="Times New Roman"/>
                <a:cs typeface="Times New Roman"/>
              </a:rPr>
              <a:t> </a:t>
            </a:r>
            <a:r>
              <a:rPr sz="3150" dirty="0">
                <a:latin typeface="Symbol"/>
                <a:cs typeface="Symbol"/>
              </a:rPr>
              <a:t></a:t>
            </a:r>
            <a:r>
              <a:rPr sz="3150" spc="-204" dirty="0">
                <a:latin typeface="Times New Roman"/>
                <a:cs typeface="Times New Roman"/>
              </a:rPr>
              <a:t> </a:t>
            </a:r>
            <a:r>
              <a:rPr sz="3150" dirty="0">
                <a:latin typeface="Times New Roman"/>
                <a:cs typeface="Times New Roman"/>
              </a:rPr>
              <a:t>I</a:t>
            </a:r>
            <a:r>
              <a:rPr sz="2775" baseline="-24024" dirty="0">
                <a:latin typeface="Times New Roman"/>
                <a:cs typeface="Times New Roman"/>
              </a:rPr>
              <a:t>1</a:t>
            </a:r>
            <a:r>
              <a:rPr sz="2775" spc="502" baseline="-24024" dirty="0">
                <a:latin typeface="Times New Roman"/>
                <a:cs typeface="Times New Roman"/>
              </a:rPr>
              <a:t> </a:t>
            </a:r>
            <a:r>
              <a:rPr sz="3150" spc="-50" dirty="0">
                <a:latin typeface="Symbol"/>
                <a:cs typeface="Symbol"/>
              </a:rPr>
              <a:t></a:t>
            </a:r>
            <a:r>
              <a:rPr sz="3150" dirty="0">
                <a:latin typeface="Times New Roman"/>
                <a:cs typeface="Times New Roman"/>
              </a:rPr>
              <a:t>	</a:t>
            </a:r>
            <a:r>
              <a:rPr sz="3150" spc="20" dirty="0">
                <a:latin typeface="Times New Roman"/>
                <a:cs typeface="Times New Roman"/>
              </a:rPr>
              <a:t>I</a:t>
            </a:r>
            <a:r>
              <a:rPr sz="2775" spc="30" baseline="-24024" dirty="0">
                <a:latin typeface="Times New Roman"/>
                <a:cs typeface="Times New Roman"/>
              </a:rPr>
              <a:t>D2</a:t>
            </a:r>
            <a:r>
              <a:rPr sz="2775" baseline="-24024" dirty="0">
                <a:latin typeface="Times New Roman"/>
                <a:cs typeface="Times New Roman"/>
              </a:rPr>
              <a:t>	</a:t>
            </a:r>
            <a:r>
              <a:rPr sz="3150" dirty="0">
                <a:latin typeface="Symbol"/>
                <a:cs typeface="Symbol"/>
              </a:rPr>
              <a:t></a:t>
            </a:r>
            <a:r>
              <a:rPr sz="3150" spc="-45" dirty="0">
                <a:latin typeface="Times New Roman"/>
                <a:cs typeface="Times New Roman"/>
              </a:rPr>
              <a:t> </a:t>
            </a:r>
            <a:r>
              <a:rPr sz="3150" spc="-50" dirty="0">
                <a:latin typeface="Times New Roman"/>
                <a:cs typeface="Times New Roman"/>
              </a:rPr>
              <a:t>I</a:t>
            </a:r>
            <a:r>
              <a:rPr sz="3150" dirty="0">
                <a:latin typeface="Times New Roman"/>
                <a:cs typeface="Times New Roman"/>
              </a:rPr>
              <a:t>	</a:t>
            </a:r>
            <a:r>
              <a:rPr sz="3150" dirty="0">
                <a:latin typeface="Symbol"/>
                <a:cs typeface="Symbol"/>
              </a:rPr>
              <a:t></a:t>
            </a:r>
            <a:r>
              <a:rPr sz="3150" spc="-240" dirty="0">
                <a:latin typeface="Times New Roman"/>
                <a:cs typeface="Times New Roman"/>
              </a:rPr>
              <a:t> </a:t>
            </a:r>
            <a:r>
              <a:rPr sz="3150" spc="-50" dirty="0">
                <a:latin typeface="Times New Roman"/>
                <a:cs typeface="Times New Roman"/>
              </a:rPr>
              <a:t>I</a:t>
            </a:r>
            <a:endParaRPr sz="3150">
              <a:latin typeface="Times New Roman"/>
              <a:cs typeface="Times New Roman"/>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131470" y="-52374"/>
            <a:ext cx="6778625" cy="911225"/>
          </a:xfrm>
          <a:prstGeom prst="rect">
            <a:avLst/>
          </a:prstGeom>
        </p:spPr>
        <p:txBody>
          <a:bodyPr vert="horz" wrap="square" lIns="0" tIns="13335" rIns="0" bIns="0" rtlCol="0">
            <a:spAutoFit/>
          </a:bodyPr>
          <a:lstStyle/>
          <a:p>
            <a:pPr marL="12700" marR="5080">
              <a:lnSpc>
                <a:spcPct val="100000"/>
              </a:lnSpc>
              <a:spcBef>
                <a:spcPts val="105"/>
              </a:spcBef>
            </a:pPr>
            <a:r>
              <a:rPr sz="2900" dirty="0">
                <a:solidFill>
                  <a:srgbClr val="FF0000"/>
                </a:solidFill>
                <a:latin typeface="Calibri"/>
                <a:cs typeface="Calibri"/>
              </a:rPr>
              <a:t>Silisyum</a:t>
            </a:r>
            <a:r>
              <a:rPr sz="2900" spc="-105" dirty="0">
                <a:solidFill>
                  <a:srgbClr val="FF0000"/>
                </a:solidFill>
                <a:latin typeface="Calibri"/>
                <a:cs typeface="Calibri"/>
              </a:rPr>
              <a:t> </a:t>
            </a:r>
            <a:r>
              <a:rPr sz="2900" dirty="0">
                <a:solidFill>
                  <a:srgbClr val="FF0000"/>
                </a:solidFill>
                <a:latin typeface="Calibri"/>
                <a:cs typeface="Calibri"/>
              </a:rPr>
              <a:t>ve</a:t>
            </a:r>
            <a:r>
              <a:rPr sz="2900" spc="-70" dirty="0">
                <a:solidFill>
                  <a:srgbClr val="FF0000"/>
                </a:solidFill>
                <a:latin typeface="Calibri"/>
                <a:cs typeface="Calibri"/>
              </a:rPr>
              <a:t> </a:t>
            </a:r>
            <a:r>
              <a:rPr sz="2900" dirty="0">
                <a:solidFill>
                  <a:srgbClr val="FF0000"/>
                </a:solidFill>
                <a:latin typeface="Calibri"/>
                <a:cs typeface="Calibri"/>
              </a:rPr>
              <a:t>Germanyum</a:t>
            </a:r>
            <a:r>
              <a:rPr sz="2900" spc="-105" dirty="0">
                <a:solidFill>
                  <a:srgbClr val="FF0000"/>
                </a:solidFill>
                <a:latin typeface="Calibri"/>
                <a:cs typeface="Calibri"/>
              </a:rPr>
              <a:t> </a:t>
            </a:r>
            <a:r>
              <a:rPr sz="2900" spc="-25" dirty="0">
                <a:solidFill>
                  <a:srgbClr val="FF0000"/>
                </a:solidFill>
                <a:latin typeface="Calibri"/>
                <a:cs typeface="Calibri"/>
              </a:rPr>
              <a:t>Yarıiletken</a:t>
            </a:r>
            <a:r>
              <a:rPr sz="2900" spc="-105" dirty="0">
                <a:solidFill>
                  <a:srgbClr val="FF0000"/>
                </a:solidFill>
                <a:latin typeface="Calibri"/>
                <a:cs typeface="Calibri"/>
              </a:rPr>
              <a:t> </a:t>
            </a:r>
            <a:r>
              <a:rPr sz="2900" spc="-10" dirty="0">
                <a:solidFill>
                  <a:srgbClr val="FF0000"/>
                </a:solidFill>
                <a:latin typeface="Calibri"/>
                <a:cs typeface="Calibri"/>
              </a:rPr>
              <a:t>Diyotların Karşılaştırılması</a:t>
            </a:r>
            <a:endParaRPr sz="2900">
              <a:latin typeface="Calibri"/>
              <a:cs typeface="Calibri"/>
            </a:endParaRPr>
          </a:p>
        </p:txBody>
      </p:sp>
      <p:grpSp>
        <p:nvGrpSpPr>
          <p:cNvPr id="3" name="object 3"/>
          <p:cNvGrpSpPr/>
          <p:nvPr/>
        </p:nvGrpSpPr>
        <p:grpSpPr>
          <a:xfrm>
            <a:off x="1382243" y="666690"/>
            <a:ext cx="5816600" cy="5603875"/>
            <a:chOff x="1382243" y="666690"/>
            <a:chExt cx="5816600" cy="5603875"/>
          </a:xfrm>
        </p:grpSpPr>
        <p:sp>
          <p:nvSpPr>
            <p:cNvPr id="4" name="object 4"/>
            <p:cNvSpPr/>
            <p:nvPr/>
          </p:nvSpPr>
          <p:spPr>
            <a:xfrm>
              <a:off x="3741210" y="1082877"/>
              <a:ext cx="1734185" cy="3418204"/>
            </a:xfrm>
            <a:custGeom>
              <a:avLst/>
              <a:gdLst/>
              <a:ahLst/>
              <a:cxnLst/>
              <a:rect l="l" t="t" r="r" b="b"/>
              <a:pathLst>
                <a:path w="1734185" h="3418204">
                  <a:moveTo>
                    <a:pt x="295016" y="3122863"/>
                  </a:moveTo>
                  <a:lnTo>
                    <a:pt x="215125" y="3326733"/>
                  </a:lnTo>
                  <a:lnTo>
                    <a:pt x="188130" y="3367574"/>
                  </a:lnTo>
                  <a:lnTo>
                    <a:pt x="147092" y="3394010"/>
                  </a:lnTo>
                  <a:lnTo>
                    <a:pt x="74716" y="3413360"/>
                  </a:lnTo>
                  <a:lnTo>
                    <a:pt x="37524" y="3417505"/>
                  </a:lnTo>
                  <a:lnTo>
                    <a:pt x="0" y="3417899"/>
                  </a:lnTo>
                </a:path>
                <a:path w="1734185" h="3418204">
                  <a:moveTo>
                    <a:pt x="295016" y="3122863"/>
                  </a:moveTo>
                  <a:lnTo>
                    <a:pt x="346273" y="3120590"/>
                  </a:lnTo>
                  <a:lnTo>
                    <a:pt x="397540" y="3118069"/>
                  </a:lnTo>
                  <a:lnTo>
                    <a:pt x="448813" y="3115303"/>
                  </a:lnTo>
                  <a:lnTo>
                    <a:pt x="500085" y="3112289"/>
                  </a:lnTo>
                  <a:lnTo>
                    <a:pt x="551352" y="3109029"/>
                  </a:lnTo>
                  <a:lnTo>
                    <a:pt x="602609" y="3105522"/>
                  </a:lnTo>
                  <a:lnTo>
                    <a:pt x="653850" y="3101769"/>
                  </a:lnTo>
                  <a:lnTo>
                    <a:pt x="705071" y="3097769"/>
                  </a:lnTo>
                  <a:lnTo>
                    <a:pt x="756266" y="3093522"/>
                  </a:lnTo>
                  <a:lnTo>
                    <a:pt x="756682" y="3093522"/>
                  </a:lnTo>
                  <a:lnTo>
                    <a:pt x="801919" y="3090054"/>
                  </a:lnTo>
                  <a:lnTo>
                    <a:pt x="846499" y="3082324"/>
                  </a:lnTo>
                  <a:lnTo>
                    <a:pt x="890258" y="3070437"/>
                  </a:lnTo>
                  <a:lnTo>
                    <a:pt x="933033" y="3054501"/>
                  </a:lnTo>
                  <a:lnTo>
                    <a:pt x="974661" y="3034622"/>
                  </a:lnTo>
                  <a:lnTo>
                    <a:pt x="1014978" y="3010909"/>
                  </a:lnTo>
                  <a:lnTo>
                    <a:pt x="1053822" y="2983467"/>
                  </a:lnTo>
                  <a:lnTo>
                    <a:pt x="1091029" y="2952404"/>
                  </a:lnTo>
                  <a:lnTo>
                    <a:pt x="1126435" y="2917826"/>
                  </a:lnTo>
                  <a:lnTo>
                    <a:pt x="1159878" y="2879841"/>
                  </a:lnTo>
                  <a:lnTo>
                    <a:pt x="1191194" y="2838555"/>
                  </a:lnTo>
                  <a:lnTo>
                    <a:pt x="1220221" y="2794075"/>
                  </a:lnTo>
                  <a:lnTo>
                    <a:pt x="1251402" y="2732505"/>
                  </a:lnTo>
                  <a:lnTo>
                    <a:pt x="1272442" y="2664225"/>
                  </a:lnTo>
                  <a:lnTo>
                    <a:pt x="1733899" y="0"/>
                  </a:lnTo>
                </a:path>
              </a:pathLst>
            </a:custGeom>
            <a:ln w="31210">
              <a:solidFill>
                <a:srgbClr val="1F467C"/>
              </a:solidFill>
            </a:ln>
          </p:spPr>
          <p:txBody>
            <a:bodyPr wrap="square" lIns="0" tIns="0" rIns="0" bIns="0" rtlCol="0"/>
            <a:lstStyle/>
            <a:p>
              <a:endParaRPr/>
            </a:p>
          </p:txBody>
        </p:sp>
        <p:sp>
          <p:nvSpPr>
            <p:cNvPr id="5" name="object 5"/>
            <p:cNvSpPr/>
            <p:nvPr/>
          </p:nvSpPr>
          <p:spPr>
            <a:xfrm>
              <a:off x="1776207" y="1082877"/>
              <a:ext cx="5014595" cy="4892675"/>
            </a:xfrm>
            <a:custGeom>
              <a:avLst/>
              <a:gdLst/>
              <a:ahLst/>
              <a:cxnLst/>
              <a:rect l="l" t="t" r="r" b="b"/>
              <a:pathLst>
                <a:path w="5014595" h="4892675">
                  <a:moveTo>
                    <a:pt x="2260020" y="3122863"/>
                  </a:moveTo>
                  <a:lnTo>
                    <a:pt x="3176070" y="3122863"/>
                  </a:lnTo>
                  <a:lnTo>
                    <a:pt x="3225222" y="3121181"/>
                  </a:lnTo>
                  <a:lnTo>
                    <a:pt x="3274372" y="3119360"/>
                  </a:lnTo>
                  <a:lnTo>
                    <a:pt x="3323520" y="3117401"/>
                  </a:lnTo>
                  <a:lnTo>
                    <a:pt x="3372663" y="3115303"/>
                  </a:lnTo>
                  <a:lnTo>
                    <a:pt x="3421801" y="3113066"/>
                  </a:lnTo>
                  <a:lnTo>
                    <a:pt x="3470931" y="3110690"/>
                  </a:lnTo>
                  <a:lnTo>
                    <a:pt x="3520052" y="3108175"/>
                  </a:lnTo>
                  <a:lnTo>
                    <a:pt x="3569164" y="3105522"/>
                  </a:lnTo>
                  <a:lnTo>
                    <a:pt x="3618264" y="3102730"/>
                  </a:lnTo>
                  <a:lnTo>
                    <a:pt x="3667350" y="3099800"/>
                  </a:lnTo>
                  <a:lnTo>
                    <a:pt x="3716423" y="3096730"/>
                  </a:lnTo>
                  <a:lnTo>
                    <a:pt x="3765479" y="3093522"/>
                  </a:lnTo>
                  <a:lnTo>
                    <a:pt x="3765896" y="3093522"/>
                  </a:lnTo>
                  <a:lnTo>
                    <a:pt x="3815487" y="3090813"/>
                  </a:lnTo>
                  <a:lnTo>
                    <a:pt x="3864488" y="3084961"/>
                  </a:lnTo>
                  <a:lnTo>
                    <a:pt x="3912766" y="3076033"/>
                  </a:lnTo>
                  <a:lnTo>
                    <a:pt x="3960188" y="3064097"/>
                  </a:lnTo>
                  <a:lnTo>
                    <a:pt x="4006621" y="3049219"/>
                  </a:lnTo>
                  <a:lnTo>
                    <a:pt x="4051935" y="3031467"/>
                  </a:lnTo>
                  <a:lnTo>
                    <a:pt x="4095995" y="3010909"/>
                  </a:lnTo>
                  <a:lnTo>
                    <a:pt x="4138670" y="2987611"/>
                  </a:lnTo>
                  <a:lnTo>
                    <a:pt x="4179828" y="2961642"/>
                  </a:lnTo>
                  <a:lnTo>
                    <a:pt x="4219335" y="2933068"/>
                  </a:lnTo>
                  <a:lnTo>
                    <a:pt x="4257060" y="2901957"/>
                  </a:lnTo>
                  <a:lnTo>
                    <a:pt x="4292871" y="2868377"/>
                  </a:lnTo>
                  <a:lnTo>
                    <a:pt x="4326634" y="2832393"/>
                  </a:lnTo>
                  <a:lnTo>
                    <a:pt x="4358218" y="2794075"/>
                  </a:lnTo>
                  <a:lnTo>
                    <a:pt x="4397982" y="2732505"/>
                  </a:lnTo>
                  <a:lnTo>
                    <a:pt x="4424794" y="2664225"/>
                  </a:lnTo>
                  <a:lnTo>
                    <a:pt x="5014412" y="0"/>
                  </a:lnTo>
                </a:path>
                <a:path w="5014595" h="4892675">
                  <a:moveTo>
                    <a:pt x="2260020" y="3122863"/>
                  </a:moveTo>
                  <a:lnTo>
                    <a:pt x="117091" y="3138678"/>
                  </a:lnTo>
                  <a:lnTo>
                    <a:pt x="71364" y="3148313"/>
                  </a:lnTo>
                  <a:lnTo>
                    <a:pt x="34110" y="3173768"/>
                  </a:lnTo>
                  <a:lnTo>
                    <a:pt x="9073" y="3211280"/>
                  </a:lnTo>
                  <a:lnTo>
                    <a:pt x="0" y="3257084"/>
                  </a:lnTo>
                  <a:lnTo>
                    <a:pt x="5513" y="4892576"/>
                  </a:lnTo>
                </a:path>
              </a:pathLst>
            </a:custGeom>
            <a:ln w="31210">
              <a:solidFill>
                <a:srgbClr val="FF0000"/>
              </a:solidFill>
            </a:ln>
          </p:spPr>
          <p:txBody>
            <a:bodyPr wrap="square" lIns="0" tIns="0" rIns="0" bIns="0" rtlCol="0"/>
            <a:lstStyle/>
            <a:p>
              <a:endParaRPr/>
            </a:p>
          </p:txBody>
        </p:sp>
        <p:sp>
          <p:nvSpPr>
            <p:cNvPr id="6" name="object 6"/>
            <p:cNvSpPr/>
            <p:nvPr/>
          </p:nvSpPr>
          <p:spPr>
            <a:xfrm>
              <a:off x="4036227" y="763245"/>
              <a:ext cx="0" cy="5410835"/>
            </a:xfrm>
            <a:custGeom>
              <a:avLst/>
              <a:gdLst/>
              <a:ahLst/>
              <a:cxnLst/>
              <a:rect l="l" t="t" r="r" b="b"/>
              <a:pathLst>
                <a:path h="5410835">
                  <a:moveTo>
                    <a:pt x="0" y="5410439"/>
                  </a:moveTo>
                  <a:lnTo>
                    <a:pt x="0" y="0"/>
                  </a:lnTo>
                </a:path>
              </a:pathLst>
            </a:custGeom>
            <a:ln w="15619">
              <a:solidFill>
                <a:srgbClr val="000000"/>
              </a:solidFill>
            </a:ln>
          </p:spPr>
          <p:txBody>
            <a:bodyPr wrap="square" lIns="0" tIns="0" rIns="0" bIns="0" rtlCol="0"/>
            <a:lstStyle/>
            <a:p>
              <a:endParaRPr/>
            </a:p>
          </p:txBody>
        </p:sp>
        <p:sp>
          <p:nvSpPr>
            <p:cNvPr id="7" name="object 7"/>
            <p:cNvSpPr/>
            <p:nvPr/>
          </p:nvSpPr>
          <p:spPr>
            <a:xfrm>
              <a:off x="4001058" y="666698"/>
              <a:ext cx="70485" cy="5603875"/>
            </a:xfrm>
            <a:custGeom>
              <a:avLst/>
              <a:gdLst/>
              <a:ahLst/>
              <a:cxnLst/>
              <a:rect l="l" t="t" r="r" b="b"/>
              <a:pathLst>
                <a:path w="70485" h="5603875">
                  <a:moveTo>
                    <a:pt x="70319" y="5498185"/>
                  </a:moveTo>
                  <a:lnTo>
                    <a:pt x="0" y="5498185"/>
                  </a:lnTo>
                  <a:lnTo>
                    <a:pt x="35166" y="5603697"/>
                  </a:lnTo>
                  <a:lnTo>
                    <a:pt x="70319" y="5498185"/>
                  </a:lnTo>
                  <a:close/>
                </a:path>
                <a:path w="70485" h="5603875">
                  <a:moveTo>
                    <a:pt x="70319" y="105498"/>
                  </a:moveTo>
                  <a:lnTo>
                    <a:pt x="35166" y="0"/>
                  </a:lnTo>
                  <a:lnTo>
                    <a:pt x="0" y="105498"/>
                  </a:lnTo>
                  <a:lnTo>
                    <a:pt x="70319" y="105498"/>
                  </a:lnTo>
                  <a:close/>
                </a:path>
              </a:pathLst>
            </a:custGeom>
            <a:solidFill>
              <a:srgbClr val="000000"/>
            </a:solidFill>
          </p:spPr>
          <p:txBody>
            <a:bodyPr wrap="square" lIns="0" tIns="0" rIns="0" bIns="0" rtlCol="0"/>
            <a:lstStyle/>
            <a:p>
              <a:endParaRPr/>
            </a:p>
          </p:txBody>
        </p:sp>
        <p:sp>
          <p:nvSpPr>
            <p:cNvPr id="8" name="object 8"/>
            <p:cNvSpPr/>
            <p:nvPr/>
          </p:nvSpPr>
          <p:spPr>
            <a:xfrm>
              <a:off x="1478935" y="3616003"/>
              <a:ext cx="2616200" cy="589915"/>
            </a:xfrm>
            <a:custGeom>
              <a:avLst/>
              <a:gdLst/>
              <a:ahLst/>
              <a:cxnLst/>
              <a:rect l="l" t="t" r="r" b="b"/>
              <a:pathLst>
                <a:path w="2616200" h="589914">
                  <a:moveTo>
                    <a:pt x="2557292" y="0"/>
                  </a:moveTo>
                  <a:lnTo>
                    <a:pt x="2616170" y="0"/>
                  </a:lnTo>
                </a:path>
                <a:path w="2616200" h="589914">
                  <a:moveTo>
                    <a:pt x="2557292" y="589737"/>
                  </a:moveTo>
                  <a:lnTo>
                    <a:pt x="0" y="589737"/>
                  </a:lnTo>
                </a:path>
              </a:pathLst>
            </a:custGeom>
            <a:ln w="15621">
              <a:solidFill>
                <a:srgbClr val="000000"/>
              </a:solidFill>
            </a:ln>
          </p:spPr>
          <p:txBody>
            <a:bodyPr wrap="square" lIns="0" tIns="0" rIns="0" bIns="0" rtlCol="0"/>
            <a:lstStyle/>
            <a:p>
              <a:endParaRPr/>
            </a:p>
          </p:txBody>
        </p:sp>
        <p:sp>
          <p:nvSpPr>
            <p:cNvPr id="9" name="object 9"/>
            <p:cNvSpPr/>
            <p:nvPr/>
          </p:nvSpPr>
          <p:spPr>
            <a:xfrm>
              <a:off x="1382243" y="4170573"/>
              <a:ext cx="106045" cy="70485"/>
            </a:xfrm>
            <a:custGeom>
              <a:avLst/>
              <a:gdLst/>
              <a:ahLst/>
              <a:cxnLst/>
              <a:rect l="l" t="t" r="r" b="b"/>
              <a:pathLst>
                <a:path w="106044" h="70485">
                  <a:moveTo>
                    <a:pt x="105482" y="0"/>
                  </a:moveTo>
                  <a:lnTo>
                    <a:pt x="0" y="35167"/>
                  </a:lnTo>
                  <a:lnTo>
                    <a:pt x="105482" y="70335"/>
                  </a:lnTo>
                  <a:lnTo>
                    <a:pt x="105482" y="0"/>
                  </a:lnTo>
                  <a:close/>
                </a:path>
              </a:pathLst>
            </a:custGeom>
            <a:solidFill>
              <a:srgbClr val="000000"/>
            </a:solidFill>
          </p:spPr>
          <p:txBody>
            <a:bodyPr wrap="square" lIns="0" tIns="0" rIns="0" bIns="0" rtlCol="0"/>
            <a:lstStyle/>
            <a:p>
              <a:endParaRPr/>
            </a:p>
          </p:txBody>
        </p:sp>
        <p:sp>
          <p:nvSpPr>
            <p:cNvPr id="10" name="object 10"/>
            <p:cNvSpPr/>
            <p:nvPr/>
          </p:nvSpPr>
          <p:spPr>
            <a:xfrm>
              <a:off x="4036227" y="4205741"/>
              <a:ext cx="3066415" cy="0"/>
            </a:xfrm>
            <a:custGeom>
              <a:avLst/>
              <a:gdLst/>
              <a:ahLst/>
              <a:cxnLst/>
              <a:rect l="l" t="t" r="r" b="b"/>
              <a:pathLst>
                <a:path w="3066415">
                  <a:moveTo>
                    <a:pt x="0" y="0"/>
                  </a:moveTo>
                  <a:lnTo>
                    <a:pt x="3066052" y="0"/>
                  </a:lnTo>
                </a:path>
              </a:pathLst>
            </a:custGeom>
            <a:ln w="15622">
              <a:solidFill>
                <a:srgbClr val="000000"/>
              </a:solidFill>
            </a:ln>
          </p:spPr>
          <p:txBody>
            <a:bodyPr wrap="square" lIns="0" tIns="0" rIns="0" bIns="0" rtlCol="0"/>
            <a:lstStyle/>
            <a:p>
              <a:endParaRPr/>
            </a:p>
          </p:txBody>
        </p:sp>
        <p:sp>
          <p:nvSpPr>
            <p:cNvPr id="11" name="object 11"/>
            <p:cNvSpPr/>
            <p:nvPr/>
          </p:nvSpPr>
          <p:spPr>
            <a:xfrm>
              <a:off x="7093334" y="4170573"/>
              <a:ext cx="106045" cy="70485"/>
            </a:xfrm>
            <a:custGeom>
              <a:avLst/>
              <a:gdLst/>
              <a:ahLst/>
              <a:cxnLst/>
              <a:rect l="l" t="t" r="r" b="b"/>
              <a:pathLst>
                <a:path w="106045" h="70485">
                  <a:moveTo>
                    <a:pt x="0" y="0"/>
                  </a:moveTo>
                  <a:lnTo>
                    <a:pt x="0" y="70335"/>
                  </a:lnTo>
                  <a:lnTo>
                    <a:pt x="105482" y="35167"/>
                  </a:lnTo>
                  <a:lnTo>
                    <a:pt x="0" y="0"/>
                  </a:lnTo>
                  <a:close/>
                </a:path>
              </a:pathLst>
            </a:custGeom>
            <a:solidFill>
              <a:srgbClr val="000000"/>
            </a:solidFill>
          </p:spPr>
          <p:txBody>
            <a:bodyPr wrap="square" lIns="0" tIns="0" rIns="0" bIns="0" rtlCol="0"/>
            <a:lstStyle/>
            <a:p>
              <a:endParaRPr/>
            </a:p>
          </p:txBody>
        </p:sp>
        <p:sp>
          <p:nvSpPr>
            <p:cNvPr id="12" name="object 12"/>
            <p:cNvSpPr/>
            <p:nvPr/>
          </p:nvSpPr>
          <p:spPr>
            <a:xfrm>
              <a:off x="4036227" y="2436319"/>
              <a:ext cx="59055" cy="589915"/>
            </a:xfrm>
            <a:custGeom>
              <a:avLst/>
              <a:gdLst/>
              <a:ahLst/>
              <a:cxnLst/>
              <a:rect l="l" t="t" r="r" b="b"/>
              <a:pathLst>
                <a:path w="59054" h="589914">
                  <a:moveTo>
                    <a:pt x="0" y="589737"/>
                  </a:moveTo>
                  <a:lnTo>
                    <a:pt x="58878" y="589737"/>
                  </a:lnTo>
                </a:path>
                <a:path w="59054" h="589914">
                  <a:moveTo>
                    <a:pt x="0" y="0"/>
                  </a:moveTo>
                  <a:lnTo>
                    <a:pt x="58878" y="0"/>
                  </a:lnTo>
                </a:path>
              </a:pathLst>
            </a:custGeom>
            <a:ln w="15621">
              <a:solidFill>
                <a:srgbClr val="000000"/>
              </a:solidFill>
            </a:ln>
          </p:spPr>
          <p:txBody>
            <a:bodyPr wrap="square" lIns="0" tIns="0" rIns="0" bIns="0" rtlCol="0"/>
            <a:lstStyle/>
            <a:p>
              <a:endParaRPr/>
            </a:p>
          </p:txBody>
        </p:sp>
      </p:grpSp>
      <p:sp>
        <p:nvSpPr>
          <p:cNvPr id="13" name="object 13"/>
          <p:cNvSpPr txBox="1"/>
          <p:nvPr/>
        </p:nvSpPr>
        <p:spPr>
          <a:xfrm>
            <a:off x="3778443" y="2287422"/>
            <a:ext cx="244475" cy="269875"/>
          </a:xfrm>
          <a:prstGeom prst="rect">
            <a:avLst/>
          </a:prstGeom>
        </p:spPr>
        <p:txBody>
          <a:bodyPr vert="horz" wrap="square" lIns="0" tIns="12700" rIns="0" bIns="0" rtlCol="0">
            <a:spAutoFit/>
          </a:bodyPr>
          <a:lstStyle/>
          <a:p>
            <a:pPr marL="12700">
              <a:lnSpc>
                <a:spcPct val="100000"/>
              </a:lnSpc>
              <a:spcBef>
                <a:spcPts val="100"/>
              </a:spcBef>
            </a:pPr>
            <a:r>
              <a:rPr sz="1600" spc="30" dirty="0">
                <a:latin typeface="Times New Roman"/>
                <a:cs typeface="Times New Roman"/>
              </a:rPr>
              <a:t>30</a:t>
            </a:r>
            <a:endParaRPr sz="1600">
              <a:latin typeface="Times New Roman"/>
              <a:cs typeface="Times New Roman"/>
            </a:endParaRPr>
          </a:p>
        </p:txBody>
      </p:sp>
      <p:sp>
        <p:nvSpPr>
          <p:cNvPr id="14" name="object 14"/>
          <p:cNvSpPr txBox="1"/>
          <p:nvPr/>
        </p:nvSpPr>
        <p:spPr>
          <a:xfrm>
            <a:off x="6553413" y="4157686"/>
            <a:ext cx="776605" cy="382905"/>
          </a:xfrm>
          <a:prstGeom prst="rect">
            <a:avLst/>
          </a:prstGeom>
        </p:spPr>
        <p:txBody>
          <a:bodyPr vert="horz" wrap="square" lIns="0" tIns="11430" rIns="0" bIns="0" rtlCol="0">
            <a:spAutoFit/>
          </a:bodyPr>
          <a:lstStyle/>
          <a:p>
            <a:pPr marL="38100">
              <a:lnSpc>
                <a:spcPct val="100000"/>
              </a:lnSpc>
              <a:spcBef>
                <a:spcPts val="90"/>
              </a:spcBef>
            </a:pPr>
            <a:r>
              <a:rPr sz="3525" i="1" spc="-15" baseline="3546" dirty="0">
                <a:latin typeface="Times New Roman"/>
                <a:cs typeface="Times New Roman"/>
              </a:rPr>
              <a:t>v</a:t>
            </a:r>
            <a:r>
              <a:rPr sz="2175" i="1" spc="-15" baseline="-7662" dirty="0">
                <a:latin typeface="Times New Roman"/>
                <a:cs typeface="Times New Roman"/>
              </a:rPr>
              <a:t>d</a:t>
            </a:r>
            <a:r>
              <a:rPr sz="1600" spc="-10" dirty="0">
                <a:latin typeface="Times New Roman"/>
                <a:cs typeface="Times New Roman"/>
              </a:rPr>
              <a:t>(volt)</a:t>
            </a:r>
            <a:endParaRPr sz="1600">
              <a:latin typeface="Times New Roman"/>
              <a:cs typeface="Times New Roman"/>
            </a:endParaRPr>
          </a:p>
        </p:txBody>
      </p:sp>
      <p:sp>
        <p:nvSpPr>
          <p:cNvPr id="15" name="object 15"/>
          <p:cNvSpPr/>
          <p:nvPr/>
        </p:nvSpPr>
        <p:spPr>
          <a:xfrm>
            <a:off x="4036227" y="1846373"/>
            <a:ext cx="59055" cy="0"/>
          </a:xfrm>
          <a:custGeom>
            <a:avLst/>
            <a:gdLst/>
            <a:ahLst/>
            <a:cxnLst/>
            <a:rect l="l" t="t" r="r" b="b"/>
            <a:pathLst>
              <a:path w="59054">
                <a:moveTo>
                  <a:pt x="0" y="0"/>
                </a:moveTo>
                <a:lnTo>
                  <a:pt x="58878" y="0"/>
                </a:lnTo>
              </a:path>
            </a:pathLst>
          </a:custGeom>
          <a:ln w="15622">
            <a:solidFill>
              <a:srgbClr val="000000"/>
            </a:solidFill>
          </a:ln>
        </p:spPr>
        <p:txBody>
          <a:bodyPr wrap="square" lIns="0" tIns="0" rIns="0" bIns="0" rtlCol="0"/>
          <a:lstStyle/>
          <a:p>
            <a:endParaRPr/>
          </a:p>
        </p:txBody>
      </p:sp>
      <p:sp>
        <p:nvSpPr>
          <p:cNvPr id="16" name="object 16"/>
          <p:cNvSpPr txBox="1"/>
          <p:nvPr/>
        </p:nvSpPr>
        <p:spPr>
          <a:xfrm>
            <a:off x="3778443" y="1696019"/>
            <a:ext cx="244475" cy="269875"/>
          </a:xfrm>
          <a:prstGeom prst="rect">
            <a:avLst/>
          </a:prstGeom>
        </p:spPr>
        <p:txBody>
          <a:bodyPr vert="horz" wrap="square" lIns="0" tIns="12700" rIns="0" bIns="0" rtlCol="0">
            <a:spAutoFit/>
          </a:bodyPr>
          <a:lstStyle/>
          <a:p>
            <a:pPr marL="12700">
              <a:lnSpc>
                <a:spcPct val="100000"/>
              </a:lnSpc>
              <a:spcBef>
                <a:spcPts val="100"/>
              </a:spcBef>
            </a:pPr>
            <a:r>
              <a:rPr sz="1600" spc="30" dirty="0">
                <a:latin typeface="Times New Roman"/>
                <a:cs typeface="Times New Roman"/>
              </a:rPr>
              <a:t>40</a:t>
            </a:r>
            <a:endParaRPr sz="1600">
              <a:latin typeface="Times New Roman"/>
              <a:cs typeface="Times New Roman"/>
            </a:endParaRPr>
          </a:p>
        </p:txBody>
      </p:sp>
      <p:sp>
        <p:nvSpPr>
          <p:cNvPr id="17" name="object 17"/>
          <p:cNvSpPr/>
          <p:nvPr/>
        </p:nvSpPr>
        <p:spPr>
          <a:xfrm>
            <a:off x="4036227" y="1256427"/>
            <a:ext cx="59055" cy="0"/>
          </a:xfrm>
          <a:custGeom>
            <a:avLst/>
            <a:gdLst/>
            <a:ahLst/>
            <a:cxnLst/>
            <a:rect l="l" t="t" r="r" b="b"/>
            <a:pathLst>
              <a:path w="59054">
                <a:moveTo>
                  <a:pt x="0" y="0"/>
                </a:moveTo>
                <a:lnTo>
                  <a:pt x="58878" y="0"/>
                </a:lnTo>
              </a:path>
            </a:pathLst>
          </a:custGeom>
          <a:ln w="15622">
            <a:solidFill>
              <a:srgbClr val="000000"/>
            </a:solidFill>
          </a:ln>
        </p:spPr>
        <p:txBody>
          <a:bodyPr wrap="square" lIns="0" tIns="0" rIns="0" bIns="0" rtlCol="0"/>
          <a:lstStyle/>
          <a:p>
            <a:endParaRPr/>
          </a:p>
        </p:txBody>
      </p:sp>
      <p:sp>
        <p:nvSpPr>
          <p:cNvPr id="18" name="object 18"/>
          <p:cNvSpPr txBox="1"/>
          <p:nvPr/>
        </p:nvSpPr>
        <p:spPr>
          <a:xfrm>
            <a:off x="3778443" y="741909"/>
            <a:ext cx="1092835" cy="632460"/>
          </a:xfrm>
          <a:prstGeom prst="rect">
            <a:avLst/>
          </a:prstGeom>
        </p:spPr>
        <p:txBody>
          <a:bodyPr vert="horz" wrap="square" lIns="0" tIns="17780" rIns="0" bIns="0" rtlCol="0">
            <a:spAutoFit/>
          </a:bodyPr>
          <a:lstStyle/>
          <a:p>
            <a:pPr marL="392430">
              <a:lnSpc>
                <a:spcPct val="100000"/>
              </a:lnSpc>
              <a:spcBef>
                <a:spcPts val="140"/>
              </a:spcBef>
            </a:pPr>
            <a:r>
              <a:rPr sz="3450" i="1" baseline="4830" dirty="0">
                <a:latin typeface="Times New Roman"/>
                <a:cs typeface="Times New Roman"/>
              </a:rPr>
              <a:t>i</a:t>
            </a:r>
            <a:r>
              <a:rPr sz="2175" i="1" baseline="-3831" dirty="0">
                <a:latin typeface="Times New Roman"/>
                <a:cs typeface="Times New Roman"/>
              </a:rPr>
              <a:t>d</a:t>
            </a:r>
            <a:r>
              <a:rPr sz="2175" i="1" spc="179" baseline="-3831" dirty="0">
                <a:latin typeface="Times New Roman"/>
                <a:cs typeface="Times New Roman"/>
              </a:rPr>
              <a:t> </a:t>
            </a:r>
            <a:r>
              <a:rPr sz="1600" spc="-20" dirty="0">
                <a:latin typeface="Times New Roman"/>
                <a:cs typeface="Times New Roman"/>
              </a:rPr>
              <a:t>(mA)</a:t>
            </a:r>
            <a:endParaRPr sz="1600">
              <a:latin typeface="Times New Roman"/>
              <a:cs typeface="Times New Roman"/>
            </a:endParaRPr>
          </a:p>
          <a:p>
            <a:pPr marL="12700">
              <a:lnSpc>
                <a:spcPct val="100000"/>
              </a:lnSpc>
              <a:spcBef>
                <a:spcPts val="55"/>
              </a:spcBef>
            </a:pPr>
            <a:r>
              <a:rPr sz="1600" spc="30" dirty="0">
                <a:latin typeface="Times New Roman"/>
                <a:cs typeface="Times New Roman"/>
              </a:rPr>
              <a:t>50</a:t>
            </a:r>
            <a:endParaRPr sz="1600">
              <a:latin typeface="Times New Roman"/>
              <a:cs typeface="Times New Roman"/>
            </a:endParaRPr>
          </a:p>
        </p:txBody>
      </p:sp>
      <p:grpSp>
        <p:nvGrpSpPr>
          <p:cNvPr id="19" name="object 19"/>
          <p:cNvGrpSpPr/>
          <p:nvPr/>
        </p:nvGrpSpPr>
        <p:grpSpPr>
          <a:xfrm>
            <a:off x="2519345" y="4484943"/>
            <a:ext cx="1584325" cy="1506855"/>
            <a:chOff x="2519345" y="4484943"/>
            <a:chExt cx="1584325" cy="1506855"/>
          </a:xfrm>
        </p:grpSpPr>
        <p:sp>
          <p:nvSpPr>
            <p:cNvPr id="20" name="object 20"/>
            <p:cNvSpPr/>
            <p:nvPr/>
          </p:nvSpPr>
          <p:spPr>
            <a:xfrm>
              <a:off x="4036227" y="4500777"/>
              <a:ext cx="59055" cy="885190"/>
            </a:xfrm>
            <a:custGeom>
              <a:avLst/>
              <a:gdLst/>
              <a:ahLst/>
              <a:cxnLst/>
              <a:rect l="l" t="t" r="r" b="b"/>
              <a:pathLst>
                <a:path w="59054" h="885189">
                  <a:moveTo>
                    <a:pt x="0" y="0"/>
                  </a:moveTo>
                  <a:lnTo>
                    <a:pt x="58878" y="0"/>
                  </a:lnTo>
                </a:path>
                <a:path w="59054" h="885189">
                  <a:moveTo>
                    <a:pt x="0" y="884794"/>
                  </a:moveTo>
                  <a:lnTo>
                    <a:pt x="58878" y="884794"/>
                  </a:lnTo>
                </a:path>
                <a:path w="59054" h="885189">
                  <a:moveTo>
                    <a:pt x="0" y="589862"/>
                  </a:moveTo>
                  <a:lnTo>
                    <a:pt x="58878" y="589862"/>
                  </a:lnTo>
                </a:path>
                <a:path w="59054" h="885189">
                  <a:moveTo>
                    <a:pt x="0" y="294931"/>
                  </a:moveTo>
                  <a:lnTo>
                    <a:pt x="58878" y="294931"/>
                  </a:lnTo>
                </a:path>
              </a:pathLst>
            </a:custGeom>
            <a:ln w="15621">
              <a:solidFill>
                <a:srgbClr val="000000"/>
              </a:solidFill>
            </a:ln>
          </p:spPr>
          <p:txBody>
            <a:bodyPr wrap="square" lIns="0" tIns="0" rIns="0" bIns="0" rtlCol="0"/>
            <a:lstStyle/>
            <a:p>
              <a:endParaRPr/>
            </a:p>
          </p:txBody>
        </p:sp>
        <p:sp>
          <p:nvSpPr>
            <p:cNvPr id="21" name="object 21"/>
            <p:cNvSpPr/>
            <p:nvPr/>
          </p:nvSpPr>
          <p:spPr>
            <a:xfrm>
              <a:off x="2535220" y="4500818"/>
              <a:ext cx="1206500" cy="1475105"/>
            </a:xfrm>
            <a:custGeom>
              <a:avLst/>
              <a:gdLst/>
              <a:ahLst/>
              <a:cxnLst/>
              <a:rect l="l" t="t" r="r" b="b"/>
              <a:pathLst>
                <a:path w="1206500" h="1475104">
                  <a:moveTo>
                    <a:pt x="1205990" y="749"/>
                  </a:moveTo>
                  <a:lnTo>
                    <a:pt x="118027" y="0"/>
                  </a:lnTo>
                  <a:lnTo>
                    <a:pt x="72110" y="9230"/>
                  </a:lnTo>
                  <a:lnTo>
                    <a:pt x="34601" y="34486"/>
                  </a:lnTo>
                  <a:lnTo>
                    <a:pt x="9298" y="71969"/>
                  </a:lnTo>
                  <a:lnTo>
                    <a:pt x="0" y="117885"/>
                  </a:lnTo>
                  <a:lnTo>
                    <a:pt x="0" y="118114"/>
                  </a:lnTo>
                  <a:lnTo>
                    <a:pt x="2891" y="1474635"/>
                  </a:lnTo>
                </a:path>
              </a:pathLst>
            </a:custGeom>
            <a:ln w="31210">
              <a:solidFill>
                <a:srgbClr val="1F467C"/>
              </a:solidFill>
            </a:ln>
          </p:spPr>
          <p:txBody>
            <a:bodyPr wrap="square" lIns="0" tIns="0" rIns="0" bIns="0" rtlCol="0"/>
            <a:lstStyle/>
            <a:p>
              <a:endParaRPr/>
            </a:p>
          </p:txBody>
        </p:sp>
      </p:grpSp>
      <p:sp>
        <p:nvSpPr>
          <p:cNvPr id="22" name="object 22"/>
          <p:cNvSpPr txBox="1"/>
          <p:nvPr/>
        </p:nvSpPr>
        <p:spPr>
          <a:xfrm>
            <a:off x="4130673" y="4218532"/>
            <a:ext cx="594995" cy="1276985"/>
          </a:xfrm>
          <a:prstGeom prst="rect">
            <a:avLst/>
          </a:prstGeom>
        </p:spPr>
        <p:txBody>
          <a:bodyPr vert="horz" wrap="square" lIns="0" tIns="17145" rIns="0" bIns="0" rtlCol="0">
            <a:spAutoFit/>
          </a:bodyPr>
          <a:lstStyle/>
          <a:p>
            <a:pPr marL="129539">
              <a:lnSpc>
                <a:spcPct val="100000"/>
              </a:lnSpc>
              <a:spcBef>
                <a:spcPts val="135"/>
              </a:spcBef>
              <a:tabLst>
                <a:tab pos="425450" algn="l"/>
              </a:tabLst>
            </a:pPr>
            <a:r>
              <a:rPr sz="950" spc="-25" dirty="0">
                <a:latin typeface="Times New Roman"/>
                <a:cs typeface="Times New Roman"/>
              </a:rPr>
              <a:t>0.1</a:t>
            </a:r>
            <a:r>
              <a:rPr sz="950" dirty="0">
                <a:latin typeface="Times New Roman"/>
                <a:cs typeface="Times New Roman"/>
              </a:rPr>
              <a:t>	</a:t>
            </a:r>
            <a:r>
              <a:rPr sz="950" spc="-25" dirty="0">
                <a:latin typeface="Times New Roman"/>
                <a:cs typeface="Times New Roman"/>
              </a:rPr>
              <a:t>0.2</a:t>
            </a:r>
            <a:endParaRPr sz="950">
              <a:latin typeface="Times New Roman"/>
              <a:cs typeface="Times New Roman"/>
            </a:endParaRPr>
          </a:p>
          <a:p>
            <a:pPr marL="14604">
              <a:lnSpc>
                <a:spcPct val="100000"/>
              </a:lnSpc>
              <a:spcBef>
                <a:spcPts val="70"/>
              </a:spcBef>
            </a:pPr>
            <a:r>
              <a:rPr sz="1350" spc="-25" dirty="0">
                <a:latin typeface="Times New Roman"/>
                <a:cs typeface="Times New Roman"/>
              </a:rPr>
              <a:t>2µA</a:t>
            </a:r>
            <a:endParaRPr sz="1350">
              <a:latin typeface="Times New Roman"/>
              <a:cs typeface="Times New Roman"/>
            </a:endParaRPr>
          </a:p>
          <a:p>
            <a:pPr marL="14604" indent="-2540">
              <a:lnSpc>
                <a:spcPct val="100000"/>
              </a:lnSpc>
              <a:spcBef>
                <a:spcPts val="705"/>
              </a:spcBef>
            </a:pPr>
            <a:r>
              <a:rPr sz="1350" spc="-25" dirty="0">
                <a:latin typeface="Times New Roman"/>
                <a:cs typeface="Times New Roman"/>
              </a:rPr>
              <a:t>4µA</a:t>
            </a:r>
            <a:endParaRPr sz="1350">
              <a:latin typeface="Times New Roman"/>
              <a:cs typeface="Times New Roman"/>
            </a:endParaRPr>
          </a:p>
          <a:p>
            <a:pPr marL="14604" marR="274955">
              <a:lnSpc>
                <a:spcPct val="143600"/>
              </a:lnSpc>
              <a:spcBef>
                <a:spcPts val="5"/>
              </a:spcBef>
            </a:pPr>
            <a:r>
              <a:rPr sz="1350" spc="-40" dirty="0">
                <a:latin typeface="Times New Roman"/>
                <a:cs typeface="Times New Roman"/>
              </a:rPr>
              <a:t>6µA 8µA</a:t>
            </a:r>
            <a:endParaRPr sz="1350">
              <a:latin typeface="Times New Roman"/>
              <a:cs typeface="Times New Roman"/>
            </a:endParaRPr>
          </a:p>
        </p:txBody>
      </p:sp>
      <p:sp>
        <p:nvSpPr>
          <p:cNvPr id="23" name="object 23"/>
          <p:cNvSpPr/>
          <p:nvPr/>
        </p:nvSpPr>
        <p:spPr>
          <a:xfrm>
            <a:off x="4331036" y="4146851"/>
            <a:ext cx="589915" cy="59055"/>
          </a:xfrm>
          <a:custGeom>
            <a:avLst/>
            <a:gdLst/>
            <a:ahLst/>
            <a:cxnLst/>
            <a:rect l="l" t="t" r="r" b="b"/>
            <a:pathLst>
              <a:path w="589914" h="59054">
                <a:moveTo>
                  <a:pt x="0" y="0"/>
                </a:moveTo>
                <a:lnTo>
                  <a:pt x="0" y="58890"/>
                </a:lnTo>
              </a:path>
              <a:path w="589914" h="59054">
                <a:moveTo>
                  <a:pt x="294808" y="0"/>
                </a:moveTo>
                <a:lnTo>
                  <a:pt x="294808" y="58890"/>
                </a:lnTo>
              </a:path>
              <a:path w="589914" h="59054">
                <a:moveTo>
                  <a:pt x="589617" y="0"/>
                </a:moveTo>
                <a:lnTo>
                  <a:pt x="589617" y="58890"/>
                </a:lnTo>
              </a:path>
            </a:pathLst>
          </a:custGeom>
          <a:ln w="15621">
            <a:solidFill>
              <a:srgbClr val="000000"/>
            </a:solidFill>
          </a:ln>
        </p:spPr>
        <p:txBody>
          <a:bodyPr wrap="square" lIns="0" tIns="0" rIns="0" bIns="0" rtlCol="0"/>
          <a:lstStyle/>
          <a:p>
            <a:endParaRPr/>
          </a:p>
        </p:txBody>
      </p:sp>
      <p:sp>
        <p:nvSpPr>
          <p:cNvPr id="24" name="object 24"/>
          <p:cNvSpPr txBox="1"/>
          <p:nvPr/>
        </p:nvSpPr>
        <p:spPr>
          <a:xfrm>
            <a:off x="4812874" y="4228438"/>
            <a:ext cx="237490" cy="232410"/>
          </a:xfrm>
          <a:prstGeom prst="rect">
            <a:avLst/>
          </a:prstGeom>
        </p:spPr>
        <p:txBody>
          <a:bodyPr vert="horz" wrap="square" lIns="0" tIns="13335" rIns="0" bIns="0" rtlCol="0">
            <a:spAutoFit/>
          </a:bodyPr>
          <a:lstStyle/>
          <a:p>
            <a:pPr marL="12700">
              <a:lnSpc>
                <a:spcPct val="100000"/>
              </a:lnSpc>
              <a:spcBef>
                <a:spcPts val="105"/>
              </a:spcBef>
            </a:pPr>
            <a:r>
              <a:rPr sz="1350" b="1" spc="-25" dirty="0">
                <a:solidFill>
                  <a:srgbClr val="1F467C"/>
                </a:solidFill>
                <a:latin typeface="Times New Roman"/>
                <a:cs typeface="Times New Roman"/>
              </a:rPr>
              <a:t>0.3</a:t>
            </a:r>
            <a:endParaRPr sz="1350">
              <a:latin typeface="Times New Roman"/>
              <a:cs typeface="Times New Roman"/>
            </a:endParaRPr>
          </a:p>
        </p:txBody>
      </p:sp>
      <p:sp>
        <p:nvSpPr>
          <p:cNvPr id="25" name="object 25"/>
          <p:cNvSpPr txBox="1"/>
          <p:nvPr/>
        </p:nvSpPr>
        <p:spPr>
          <a:xfrm>
            <a:off x="4090103" y="5768852"/>
            <a:ext cx="691515" cy="382905"/>
          </a:xfrm>
          <a:prstGeom prst="rect">
            <a:avLst/>
          </a:prstGeom>
        </p:spPr>
        <p:txBody>
          <a:bodyPr vert="horz" wrap="square" lIns="0" tIns="11430" rIns="0" bIns="0" rtlCol="0">
            <a:spAutoFit/>
          </a:bodyPr>
          <a:lstStyle/>
          <a:p>
            <a:pPr marL="12700">
              <a:lnSpc>
                <a:spcPct val="100000"/>
              </a:lnSpc>
              <a:spcBef>
                <a:spcPts val="90"/>
              </a:spcBef>
            </a:pPr>
            <a:r>
              <a:rPr sz="3525" i="1" baseline="5910" dirty="0">
                <a:latin typeface="Times New Roman"/>
                <a:cs typeface="Times New Roman"/>
              </a:rPr>
              <a:t>i</a:t>
            </a:r>
            <a:r>
              <a:rPr sz="2175" i="1" baseline="-3831" dirty="0">
                <a:latin typeface="Times New Roman"/>
                <a:cs typeface="Times New Roman"/>
              </a:rPr>
              <a:t>d</a:t>
            </a:r>
            <a:r>
              <a:rPr sz="2175" i="1" spc="412" baseline="-3831" dirty="0">
                <a:latin typeface="Times New Roman"/>
                <a:cs typeface="Times New Roman"/>
              </a:rPr>
              <a:t> </a:t>
            </a:r>
            <a:r>
              <a:rPr sz="1600" spc="-20" dirty="0">
                <a:latin typeface="Times New Roman"/>
                <a:cs typeface="Times New Roman"/>
              </a:rPr>
              <a:t>(µA)</a:t>
            </a:r>
            <a:endParaRPr sz="1600">
              <a:latin typeface="Times New Roman"/>
              <a:cs typeface="Times New Roman"/>
            </a:endParaRPr>
          </a:p>
        </p:txBody>
      </p:sp>
      <p:sp>
        <p:nvSpPr>
          <p:cNvPr id="26" name="object 26"/>
          <p:cNvSpPr txBox="1"/>
          <p:nvPr/>
        </p:nvSpPr>
        <p:spPr>
          <a:xfrm>
            <a:off x="2726743" y="4582717"/>
            <a:ext cx="86360" cy="213360"/>
          </a:xfrm>
          <a:prstGeom prst="rect">
            <a:avLst/>
          </a:prstGeom>
        </p:spPr>
        <p:txBody>
          <a:bodyPr vert="horz" wrap="square" lIns="0" tIns="16510" rIns="0" bIns="0" rtlCol="0">
            <a:spAutoFit/>
          </a:bodyPr>
          <a:lstStyle/>
          <a:p>
            <a:pPr marL="12700">
              <a:lnSpc>
                <a:spcPct val="100000"/>
              </a:lnSpc>
              <a:spcBef>
                <a:spcPts val="130"/>
              </a:spcBef>
            </a:pPr>
            <a:r>
              <a:rPr sz="1200" spc="-50" dirty="0">
                <a:solidFill>
                  <a:srgbClr val="1F467C"/>
                </a:solidFill>
                <a:latin typeface="Times New Roman"/>
                <a:cs typeface="Times New Roman"/>
              </a:rPr>
              <a:t>s</a:t>
            </a:r>
            <a:endParaRPr sz="1200">
              <a:latin typeface="Times New Roman"/>
              <a:cs typeface="Times New Roman"/>
            </a:endParaRPr>
          </a:p>
        </p:txBody>
      </p:sp>
      <p:sp>
        <p:nvSpPr>
          <p:cNvPr id="27" name="object 27"/>
          <p:cNvSpPr txBox="1"/>
          <p:nvPr/>
        </p:nvSpPr>
        <p:spPr>
          <a:xfrm>
            <a:off x="2643522" y="4453699"/>
            <a:ext cx="1276985" cy="325755"/>
          </a:xfrm>
          <a:prstGeom prst="rect">
            <a:avLst/>
          </a:prstGeom>
        </p:spPr>
        <p:txBody>
          <a:bodyPr vert="horz" wrap="square" lIns="0" tIns="15240" rIns="0" bIns="0" rtlCol="0">
            <a:spAutoFit/>
          </a:bodyPr>
          <a:lstStyle/>
          <a:p>
            <a:pPr marL="12700">
              <a:lnSpc>
                <a:spcPct val="100000"/>
              </a:lnSpc>
              <a:spcBef>
                <a:spcPts val="120"/>
              </a:spcBef>
            </a:pPr>
            <a:r>
              <a:rPr sz="1950" dirty="0">
                <a:solidFill>
                  <a:srgbClr val="1F467C"/>
                </a:solidFill>
                <a:latin typeface="Times New Roman"/>
                <a:cs typeface="Times New Roman"/>
              </a:rPr>
              <a:t>I</a:t>
            </a:r>
            <a:r>
              <a:rPr sz="1950" spc="490" dirty="0">
                <a:solidFill>
                  <a:srgbClr val="1F467C"/>
                </a:solidFill>
                <a:latin typeface="Times New Roman"/>
                <a:cs typeface="Times New Roman"/>
              </a:rPr>
              <a:t> </a:t>
            </a:r>
            <a:r>
              <a:rPr sz="1950" spc="-10" dirty="0">
                <a:solidFill>
                  <a:srgbClr val="1F467C"/>
                </a:solidFill>
                <a:latin typeface="Times New Roman"/>
                <a:cs typeface="Times New Roman"/>
              </a:rPr>
              <a:t>(Ge)=2µA</a:t>
            </a:r>
            <a:endParaRPr sz="1950">
              <a:latin typeface="Times New Roman"/>
              <a:cs typeface="Times New Roman"/>
            </a:endParaRPr>
          </a:p>
        </p:txBody>
      </p:sp>
      <p:sp>
        <p:nvSpPr>
          <p:cNvPr id="28" name="object 28"/>
          <p:cNvSpPr/>
          <p:nvPr/>
        </p:nvSpPr>
        <p:spPr>
          <a:xfrm>
            <a:off x="5215670" y="4146851"/>
            <a:ext cx="885190" cy="59055"/>
          </a:xfrm>
          <a:custGeom>
            <a:avLst/>
            <a:gdLst/>
            <a:ahLst/>
            <a:cxnLst/>
            <a:rect l="l" t="t" r="r" b="b"/>
            <a:pathLst>
              <a:path w="885189" h="59054">
                <a:moveTo>
                  <a:pt x="0" y="0"/>
                </a:moveTo>
                <a:lnTo>
                  <a:pt x="0" y="58890"/>
                </a:lnTo>
              </a:path>
              <a:path w="885189" h="59054">
                <a:moveTo>
                  <a:pt x="294808" y="0"/>
                </a:moveTo>
                <a:lnTo>
                  <a:pt x="294808" y="58890"/>
                </a:lnTo>
              </a:path>
              <a:path w="885189" h="59054">
                <a:moveTo>
                  <a:pt x="589617" y="0"/>
                </a:moveTo>
                <a:lnTo>
                  <a:pt x="589617" y="58890"/>
                </a:lnTo>
              </a:path>
              <a:path w="885189" h="59054">
                <a:moveTo>
                  <a:pt x="884634" y="0"/>
                </a:moveTo>
                <a:lnTo>
                  <a:pt x="884634" y="58890"/>
                </a:lnTo>
              </a:path>
            </a:pathLst>
          </a:custGeom>
          <a:ln w="15621">
            <a:solidFill>
              <a:srgbClr val="000000"/>
            </a:solidFill>
          </a:ln>
        </p:spPr>
        <p:txBody>
          <a:bodyPr wrap="square" lIns="0" tIns="0" rIns="0" bIns="0" rtlCol="0"/>
          <a:lstStyle/>
          <a:p>
            <a:endParaRPr/>
          </a:p>
        </p:txBody>
      </p:sp>
      <p:sp>
        <p:nvSpPr>
          <p:cNvPr id="29" name="object 29"/>
          <p:cNvSpPr txBox="1"/>
          <p:nvPr/>
        </p:nvSpPr>
        <p:spPr>
          <a:xfrm>
            <a:off x="5134521" y="4218532"/>
            <a:ext cx="774065" cy="175895"/>
          </a:xfrm>
          <a:prstGeom prst="rect">
            <a:avLst/>
          </a:prstGeom>
        </p:spPr>
        <p:txBody>
          <a:bodyPr vert="horz" wrap="square" lIns="0" tIns="17145" rIns="0" bIns="0" rtlCol="0">
            <a:spAutoFit/>
          </a:bodyPr>
          <a:lstStyle/>
          <a:p>
            <a:pPr marL="12700">
              <a:lnSpc>
                <a:spcPct val="100000"/>
              </a:lnSpc>
              <a:spcBef>
                <a:spcPts val="135"/>
              </a:spcBef>
              <a:tabLst>
                <a:tab pos="307975" algn="l"/>
                <a:tab pos="603885" algn="l"/>
              </a:tabLst>
            </a:pPr>
            <a:r>
              <a:rPr sz="950" spc="-25" dirty="0">
                <a:latin typeface="Times New Roman"/>
                <a:cs typeface="Times New Roman"/>
              </a:rPr>
              <a:t>0.4</a:t>
            </a:r>
            <a:r>
              <a:rPr sz="950" dirty="0">
                <a:latin typeface="Times New Roman"/>
                <a:cs typeface="Times New Roman"/>
              </a:rPr>
              <a:t>	</a:t>
            </a:r>
            <a:r>
              <a:rPr sz="950" spc="-25" dirty="0">
                <a:latin typeface="Times New Roman"/>
                <a:cs typeface="Times New Roman"/>
              </a:rPr>
              <a:t>0.5</a:t>
            </a:r>
            <a:r>
              <a:rPr sz="950" dirty="0">
                <a:latin typeface="Times New Roman"/>
                <a:cs typeface="Times New Roman"/>
              </a:rPr>
              <a:t>	</a:t>
            </a:r>
            <a:r>
              <a:rPr sz="950" spc="-25" dirty="0">
                <a:latin typeface="Times New Roman"/>
                <a:cs typeface="Times New Roman"/>
              </a:rPr>
              <a:t>0.6</a:t>
            </a:r>
            <a:endParaRPr sz="950">
              <a:latin typeface="Times New Roman"/>
              <a:cs typeface="Times New Roman"/>
            </a:endParaRPr>
          </a:p>
        </p:txBody>
      </p:sp>
      <p:sp>
        <p:nvSpPr>
          <p:cNvPr id="30" name="object 30"/>
          <p:cNvSpPr txBox="1"/>
          <p:nvPr/>
        </p:nvSpPr>
        <p:spPr>
          <a:xfrm>
            <a:off x="5995230" y="4228438"/>
            <a:ext cx="236854" cy="232410"/>
          </a:xfrm>
          <a:prstGeom prst="rect">
            <a:avLst/>
          </a:prstGeom>
        </p:spPr>
        <p:txBody>
          <a:bodyPr vert="horz" wrap="square" lIns="0" tIns="13335" rIns="0" bIns="0" rtlCol="0">
            <a:spAutoFit/>
          </a:bodyPr>
          <a:lstStyle/>
          <a:p>
            <a:pPr marL="12700">
              <a:lnSpc>
                <a:spcPct val="100000"/>
              </a:lnSpc>
              <a:spcBef>
                <a:spcPts val="105"/>
              </a:spcBef>
            </a:pPr>
            <a:r>
              <a:rPr sz="1350" b="1" spc="-25" dirty="0">
                <a:solidFill>
                  <a:srgbClr val="FF0000"/>
                </a:solidFill>
                <a:latin typeface="Times New Roman"/>
                <a:cs typeface="Times New Roman"/>
              </a:rPr>
              <a:t>0.7</a:t>
            </a:r>
            <a:endParaRPr sz="1350">
              <a:latin typeface="Times New Roman"/>
              <a:cs typeface="Times New Roman"/>
            </a:endParaRPr>
          </a:p>
        </p:txBody>
      </p:sp>
      <p:sp>
        <p:nvSpPr>
          <p:cNvPr id="31" name="object 31"/>
          <p:cNvSpPr/>
          <p:nvPr/>
        </p:nvSpPr>
        <p:spPr>
          <a:xfrm>
            <a:off x="6395113" y="4146851"/>
            <a:ext cx="0" cy="59055"/>
          </a:xfrm>
          <a:custGeom>
            <a:avLst/>
            <a:gdLst/>
            <a:ahLst/>
            <a:cxnLst/>
            <a:rect l="l" t="t" r="r" b="b"/>
            <a:pathLst>
              <a:path h="59054">
                <a:moveTo>
                  <a:pt x="0" y="0"/>
                </a:moveTo>
                <a:lnTo>
                  <a:pt x="0" y="58890"/>
                </a:lnTo>
              </a:path>
            </a:pathLst>
          </a:custGeom>
          <a:ln w="15619">
            <a:solidFill>
              <a:srgbClr val="000000"/>
            </a:solidFill>
          </a:ln>
        </p:spPr>
        <p:txBody>
          <a:bodyPr wrap="square" lIns="0" tIns="0" rIns="0" bIns="0" rtlCol="0"/>
          <a:lstStyle/>
          <a:p>
            <a:endParaRPr/>
          </a:p>
        </p:txBody>
      </p:sp>
      <p:sp>
        <p:nvSpPr>
          <p:cNvPr id="32" name="object 32"/>
          <p:cNvSpPr txBox="1"/>
          <p:nvPr/>
        </p:nvSpPr>
        <p:spPr>
          <a:xfrm>
            <a:off x="6317293" y="4218532"/>
            <a:ext cx="182245" cy="175895"/>
          </a:xfrm>
          <a:prstGeom prst="rect">
            <a:avLst/>
          </a:prstGeom>
        </p:spPr>
        <p:txBody>
          <a:bodyPr vert="horz" wrap="square" lIns="0" tIns="17145" rIns="0" bIns="0" rtlCol="0">
            <a:spAutoFit/>
          </a:bodyPr>
          <a:lstStyle/>
          <a:p>
            <a:pPr marL="12700">
              <a:lnSpc>
                <a:spcPct val="100000"/>
              </a:lnSpc>
              <a:spcBef>
                <a:spcPts val="135"/>
              </a:spcBef>
            </a:pPr>
            <a:r>
              <a:rPr sz="950" spc="-25" dirty="0">
                <a:latin typeface="Times New Roman"/>
                <a:cs typeface="Times New Roman"/>
              </a:rPr>
              <a:t>0.8</a:t>
            </a:r>
            <a:endParaRPr sz="950">
              <a:latin typeface="Times New Roman"/>
              <a:cs typeface="Times New Roman"/>
            </a:endParaRPr>
          </a:p>
        </p:txBody>
      </p:sp>
      <p:sp>
        <p:nvSpPr>
          <p:cNvPr id="33" name="object 33"/>
          <p:cNvSpPr/>
          <p:nvPr/>
        </p:nvSpPr>
        <p:spPr>
          <a:xfrm>
            <a:off x="4958727" y="1164242"/>
            <a:ext cx="1765935" cy="3041650"/>
          </a:xfrm>
          <a:custGeom>
            <a:avLst/>
            <a:gdLst/>
            <a:ahLst/>
            <a:cxnLst/>
            <a:rect l="l" t="t" r="r" b="b"/>
            <a:pathLst>
              <a:path w="1765934" h="3041650">
                <a:moveTo>
                  <a:pt x="1176946" y="3041499"/>
                </a:moveTo>
                <a:lnTo>
                  <a:pt x="1765939" y="322753"/>
                </a:lnTo>
              </a:path>
              <a:path w="1765934" h="3041650">
                <a:moveTo>
                  <a:pt x="0" y="3041499"/>
                </a:moveTo>
                <a:lnTo>
                  <a:pt x="528658" y="0"/>
                </a:lnTo>
              </a:path>
            </a:pathLst>
          </a:custGeom>
          <a:ln w="15621">
            <a:solidFill>
              <a:srgbClr val="000000"/>
            </a:solidFill>
            <a:prstDash val="sysDash"/>
          </a:ln>
        </p:spPr>
        <p:txBody>
          <a:bodyPr wrap="square" lIns="0" tIns="0" rIns="0" bIns="0" rtlCol="0"/>
          <a:lstStyle/>
          <a:p>
            <a:endParaRPr/>
          </a:p>
        </p:txBody>
      </p:sp>
      <p:sp>
        <p:nvSpPr>
          <p:cNvPr id="34" name="object 34"/>
          <p:cNvSpPr txBox="1"/>
          <p:nvPr/>
        </p:nvSpPr>
        <p:spPr>
          <a:xfrm>
            <a:off x="2526883" y="2879033"/>
            <a:ext cx="1508760" cy="1336040"/>
          </a:xfrm>
          <a:prstGeom prst="rect">
            <a:avLst/>
          </a:prstGeom>
        </p:spPr>
        <p:txBody>
          <a:bodyPr vert="horz" wrap="square" lIns="0" tIns="12700" rIns="0" bIns="0" rtlCol="0">
            <a:spAutoFit/>
          </a:bodyPr>
          <a:lstStyle/>
          <a:p>
            <a:pPr marL="1263650">
              <a:lnSpc>
                <a:spcPct val="100000"/>
              </a:lnSpc>
              <a:spcBef>
                <a:spcPts val="100"/>
              </a:spcBef>
            </a:pPr>
            <a:r>
              <a:rPr sz="1600" spc="30" dirty="0">
                <a:latin typeface="Times New Roman"/>
                <a:cs typeface="Times New Roman"/>
              </a:rPr>
              <a:t>20</a:t>
            </a:r>
            <a:endParaRPr sz="1600">
              <a:latin typeface="Times New Roman"/>
              <a:cs typeface="Times New Roman"/>
            </a:endParaRPr>
          </a:p>
          <a:p>
            <a:pPr>
              <a:lnSpc>
                <a:spcPct val="100000"/>
              </a:lnSpc>
              <a:spcBef>
                <a:spcPts val="894"/>
              </a:spcBef>
            </a:pPr>
            <a:endParaRPr sz="1600">
              <a:latin typeface="Times New Roman"/>
              <a:cs typeface="Times New Roman"/>
            </a:endParaRPr>
          </a:p>
          <a:p>
            <a:pPr marL="1263650">
              <a:lnSpc>
                <a:spcPct val="100000"/>
              </a:lnSpc>
            </a:pPr>
            <a:r>
              <a:rPr sz="1600" spc="30" dirty="0">
                <a:latin typeface="Times New Roman"/>
                <a:cs typeface="Times New Roman"/>
              </a:rPr>
              <a:t>10</a:t>
            </a:r>
            <a:endParaRPr sz="1600">
              <a:latin typeface="Times New Roman"/>
              <a:cs typeface="Times New Roman"/>
            </a:endParaRPr>
          </a:p>
          <a:p>
            <a:pPr marL="50800">
              <a:lnSpc>
                <a:spcPct val="100000"/>
              </a:lnSpc>
              <a:spcBef>
                <a:spcPts val="1400"/>
              </a:spcBef>
            </a:pPr>
            <a:r>
              <a:rPr sz="1950" dirty="0">
                <a:solidFill>
                  <a:srgbClr val="FF0000"/>
                </a:solidFill>
                <a:latin typeface="Times New Roman"/>
                <a:cs typeface="Times New Roman"/>
              </a:rPr>
              <a:t>I</a:t>
            </a:r>
            <a:r>
              <a:rPr sz="1800" baseline="-13888" dirty="0">
                <a:solidFill>
                  <a:srgbClr val="FF0000"/>
                </a:solidFill>
                <a:latin typeface="Times New Roman"/>
                <a:cs typeface="Times New Roman"/>
              </a:rPr>
              <a:t>s</a:t>
            </a:r>
            <a:r>
              <a:rPr sz="1800" spc="330" baseline="-13888" dirty="0">
                <a:solidFill>
                  <a:srgbClr val="FF0000"/>
                </a:solidFill>
                <a:latin typeface="Times New Roman"/>
                <a:cs typeface="Times New Roman"/>
              </a:rPr>
              <a:t> </a:t>
            </a:r>
            <a:r>
              <a:rPr sz="1950" dirty="0">
                <a:solidFill>
                  <a:srgbClr val="FF0000"/>
                </a:solidFill>
                <a:latin typeface="Times New Roman"/>
                <a:cs typeface="Times New Roman"/>
              </a:rPr>
              <a:t>(Si)=10</a:t>
            </a:r>
            <a:r>
              <a:rPr sz="1950" spc="15" dirty="0">
                <a:solidFill>
                  <a:srgbClr val="FF0000"/>
                </a:solidFill>
                <a:latin typeface="Times New Roman"/>
                <a:cs typeface="Times New Roman"/>
              </a:rPr>
              <a:t> </a:t>
            </a:r>
            <a:r>
              <a:rPr sz="1950" spc="-25" dirty="0">
                <a:solidFill>
                  <a:srgbClr val="FF0000"/>
                </a:solidFill>
                <a:latin typeface="Times New Roman"/>
                <a:cs typeface="Times New Roman"/>
              </a:rPr>
              <a:t>nA</a:t>
            </a:r>
            <a:endParaRPr sz="1950">
              <a:latin typeface="Times New Roman"/>
              <a:cs typeface="Times New Roman"/>
            </a:endParaRPr>
          </a:p>
        </p:txBody>
      </p:sp>
      <p:sp>
        <p:nvSpPr>
          <p:cNvPr id="35" name="object 35"/>
          <p:cNvSpPr txBox="1"/>
          <p:nvPr/>
        </p:nvSpPr>
        <p:spPr>
          <a:xfrm>
            <a:off x="6608565" y="2374821"/>
            <a:ext cx="328295" cy="475615"/>
          </a:xfrm>
          <a:prstGeom prst="rect">
            <a:avLst/>
          </a:prstGeom>
        </p:spPr>
        <p:txBody>
          <a:bodyPr vert="horz" wrap="square" lIns="0" tIns="12700" rIns="0" bIns="0" rtlCol="0">
            <a:spAutoFit/>
          </a:bodyPr>
          <a:lstStyle/>
          <a:p>
            <a:pPr marL="12700">
              <a:lnSpc>
                <a:spcPct val="100000"/>
              </a:lnSpc>
              <a:spcBef>
                <a:spcPts val="100"/>
              </a:spcBef>
            </a:pPr>
            <a:r>
              <a:rPr sz="2950" spc="-25" dirty="0">
                <a:solidFill>
                  <a:srgbClr val="FF0000"/>
                </a:solidFill>
                <a:latin typeface="Times New Roman"/>
                <a:cs typeface="Times New Roman"/>
              </a:rPr>
              <a:t>Si</a:t>
            </a:r>
            <a:endParaRPr sz="2950">
              <a:latin typeface="Times New Roman"/>
              <a:cs typeface="Times New Roman"/>
            </a:endParaRPr>
          </a:p>
        </p:txBody>
      </p:sp>
      <p:sp>
        <p:nvSpPr>
          <p:cNvPr id="36" name="object 36"/>
          <p:cNvSpPr txBox="1"/>
          <p:nvPr/>
        </p:nvSpPr>
        <p:spPr>
          <a:xfrm>
            <a:off x="5304499" y="2374821"/>
            <a:ext cx="452755" cy="475615"/>
          </a:xfrm>
          <a:prstGeom prst="rect">
            <a:avLst/>
          </a:prstGeom>
        </p:spPr>
        <p:txBody>
          <a:bodyPr vert="horz" wrap="square" lIns="0" tIns="12700" rIns="0" bIns="0" rtlCol="0">
            <a:spAutoFit/>
          </a:bodyPr>
          <a:lstStyle/>
          <a:p>
            <a:pPr marL="12700">
              <a:lnSpc>
                <a:spcPct val="100000"/>
              </a:lnSpc>
              <a:spcBef>
                <a:spcPts val="100"/>
              </a:spcBef>
            </a:pPr>
            <a:r>
              <a:rPr sz="2950" spc="-25" dirty="0">
                <a:solidFill>
                  <a:srgbClr val="1F467C"/>
                </a:solidFill>
                <a:latin typeface="Times New Roman"/>
                <a:cs typeface="Times New Roman"/>
              </a:rPr>
              <a:t>Ge</a:t>
            </a:r>
            <a:endParaRPr sz="2950">
              <a:latin typeface="Times New Roman"/>
              <a:cs typeface="Times New Roman"/>
            </a:endParaRPr>
          </a:p>
        </p:txBody>
      </p:sp>
      <p:sp>
        <p:nvSpPr>
          <p:cNvPr id="37" name="object 37"/>
          <p:cNvSpPr txBox="1"/>
          <p:nvPr/>
        </p:nvSpPr>
        <p:spPr>
          <a:xfrm>
            <a:off x="1837323" y="5122721"/>
            <a:ext cx="1202055" cy="476250"/>
          </a:xfrm>
          <a:prstGeom prst="rect">
            <a:avLst/>
          </a:prstGeom>
        </p:spPr>
        <p:txBody>
          <a:bodyPr vert="horz" wrap="square" lIns="0" tIns="13335" rIns="0" bIns="0" rtlCol="0">
            <a:spAutoFit/>
          </a:bodyPr>
          <a:lstStyle/>
          <a:p>
            <a:pPr marL="12700">
              <a:lnSpc>
                <a:spcPct val="100000"/>
              </a:lnSpc>
              <a:spcBef>
                <a:spcPts val="105"/>
              </a:spcBef>
              <a:tabLst>
                <a:tab pos="761365" algn="l"/>
              </a:tabLst>
            </a:pPr>
            <a:r>
              <a:rPr sz="2950" spc="-25" dirty="0">
                <a:solidFill>
                  <a:srgbClr val="FF0000"/>
                </a:solidFill>
                <a:latin typeface="Times New Roman"/>
                <a:cs typeface="Times New Roman"/>
              </a:rPr>
              <a:t>Si</a:t>
            </a:r>
            <a:r>
              <a:rPr sz="2950" dirty="0">
                <a:solidFill>
                  <a:srgbClr val="FF0000"/>
                </a:solidFill>
                <a:latin typeface="Times New Roman"/>
                <a:cs typeface="Times New Roman"/>
              </a:rPr>
              <a:t>	</a:t>
            </a:r>
            <a:r>
              <a:rPr sz="2950" spc="-25" dirty="0">
                <a:solidFill>
                  <a:srgbClr val="1F467C"/>
                </a:solidFill>
                <a:latin typeface="Times New Roman"/>
                <a:cs typeface="Times New Roman"/>
              </a:rPr>
              <a:t>Ge</a:t>
            </a:r>
            <a:endParaRPr sz="2950">
              <a:latin typeface="Times New Roman"/>
              <a:cs typeface="Times New Roman"/>
            </a:endParaRPr>
          </a:p>
        </p:txBody>
      </p:sp>
      <p:sp>
        <p:nvSpPr>
          <p:cNvPr id="38" name="object 38"/>
          <p:cNvSpPr txBox="1"/>
          <p:nvPr/>
        </p:nvSpPr>
        <p:spPr>
          <a:xfrm>
            <a:off x="1421827" y="6095555"/>
            <a:ext cx="598170" cy="269875"/>
          </a:xfrm>
          <a:prstGeom prst="rect">
            <a:avLst/>
          </a:prstGeom>
        </p:spPr>
        <p:txBody>
          <a:bodyPr vert="horz" wrap="square" lIns="0" tIns="12700" rIns="0" bIns="0" rtlCol="0">
            <a:spAutoFit/>
          </a:bodyPr>
          <a:lstStyle/>
          <a:p>
            <a:pPr marL="38100">
              <a:lnSpc>
                <a:spcPct val="100000"/>
              </a:lnSpc>
              <a:spcBef>
                <a:spcPts val="100"/>
              </a:spcBef>
            </a:pPr>
            <a:r>
              <a:rPr sz="1600" spc="-10" dirty="0">
                <a:solidFill>
                  <a:srgbClr val="FF0000"/>
                </a:solidFill>
                <a:latin typeface="Times New Roman"/>
                <a:cs typeface="Times New Roman"/>
              </a:rPr>
              <a:t>V</a:t>
            </a:r>
            <a:r>
              <a:rPr sz="1650" spc="-15" baseline="-12626" dirty="0">
                <a:solidFill>
                  <a:srgbClr val="FF0000"/>
                </a:solidFill>
                <a:latin typeface="Times New Roman"/>
                <a:cs typeface="Times New Roman"/>
              </a:rPr>
              <a:t>z</a:t>
            </a:r>
            <a:r>
              <a:rPr sz="1600" spc="-10" dirty="0">
                <a:solidFill>
                  <a:srgbClr val="FF0000"/>
                </a:solidFill>
                <a:latin typeface="Times New Roman"/>
                <a:cs typeface="Times New Roman"/>
              </a:rPr>
              <a:t>(Si)</a:t>
            </a:r>
            <a:endParaRPr sz="1600">
              <a:latin typeface="Times New Roman"/>
              <a:cs typeface="Times New Roman"/>
            </a:endParaRPr>
          </a:p>
        </p:txBody>
      </p:sp>
      <p:sp>
        <p:nvSpPr>
          <p:cNvPr id="39" name="object 39"/>
          <p:cNvSpPr txBox="1"/>
          <p:nvPr/>
        </p:nvSpPr>
        <p:spPr>
          <a:xfrm>
            <a:off x="2230107" y="6095555"/>
            <a:ext cx="668020" cy="269875"/>
          </a:xfrm>
          <a:prstGeom prst="rect">
            <a:avLst/>
          </a:prstGeom>
        </p:spPr>
        <p:txBody>
          <a:bodyPr vert="horz" wrap="square" lIns="0" tIns="12700" rIns="0" bIns="0" rtlCol="0">
            <a:spAutoFit/>
          </a:bodyPr>
          <a:lstStyle/>
          <a:p>
            <a:pPr marL="38100">
              <a:lnSpc>
                <a:spcPct val="100000"/>
              </a:lnSpc>
              <a:spcBef>
                <a:spcPts val="100"/>
              </a:spcBef>
            </a:pPr>
            <a:r>
              <a:rPr sz="1600" spc="-10" dirty="0">
                <a:solidFill>
                  <a:srgbClr val="1F467C"/>
                </a:solidFill>
                <a:latin typeface="Times New Roman"/>
                <a:cs typeface="Times New Roman"/>
              </a:rPr>
              <a:t>V</a:t>
            </a:r>
            <a:r>
              <a:rPr sz="1650" spc="-15" baseline="-12626" dirty="0">
                <a:solidFill>
                  <a:srgbClr val="1F467C"/>
                </a:solidFill>
                <a:latin typeface="Times New Roman"/>
                <a:cs typeface="Times New Roman"/>
              </a:rPr>
              <a:t>z</a:t>
            </a:r>
            <a:r>
              <a:rPr sz="1600" spc="-10" dirty="0">
                <a:solidFill>
                  <a:srgbClr val="1F467C"/>
                </a:solidFill>
                <a:latin typeface="Times New Roman"/>
                <a:cs typeface="Times New Roman"/>
              </a:rPr>
              <a:t>(Ge)</a:t>
            </a:r>
            <a:endParaRPr sz="1600">
              <a:latin typeface="Times New Roman"/>
              <a:cs typeface="Times New Roman"/>
            </a:endParaRPr>
          </a:p>
        </p:txBody>
      </p:sp>
      <p:grpSp>
        <p:nvGrpSpPr>
          <p:cNvPr id="40" name="object 40"/>
          <p:cNvGrpSpPr/>
          <p:nvPr/>
        </p:nvGrpSpPr>
        <p:grpSpPr>
          <a:xfrm>
            <a:off x="1741725" y="4203244"/>
            <a:ext cx="4366895" cy="1949450"/>
            <a:chOff x="1741725" y="4203244"/>
            <a:chExt cx="4366895" cy="1949450"/>
          </a:xfrm>
        </p:grpSpPr>
        <p:sp>
          <p:nvSpPr>
            <p:cNvPr id="41" name="object 41"/>
            <p:cNvSpPr/>
            <p:nvPr/>
          </p:nvSpPr>
          <p:spPr>
            <a:xfrm>
              <a:off x="1749535" y="4203244"/>
              <a:ext cx="758825" cy="1949450"/>
            </a:xfrm>
            <a:custGeom>
              <a:avLst/>
              <a:gdLst/>
              <a:ahLst/>
              <a:cxnLst/>
              <a:rect l="l" t="t" r="r" b="b"/>
              <a:pathLst>
                <a:path w="758825" h="1949450">
                  <a:moveTo>
                    <a:pt x="0" y="2497"/>
                  </a:moveTo>
                  <a:lnTo>
                    <a:pt x="0" y="1949173"/>
                  </a:lnTo>
                </a:path>
                <a:path w="758825" h="1949450">
                  <a:moveTo>
                    <a:pt x="758347" y="0"/>
                  </a:moveTo>
                  <a:lnTo>
                    <a:pt x="758347" y="1946571"/>
                  </a:lnTo>
                </a:path>
              </a:pathLst>
            </a:custGeom>
            <a:ln w="15621">
              <a:solidFill>
                <a:srgbClr val="000000"/>
              </a:solidFill>
              <a:prstDash val="sysDash"/>
            </a:ln>
          </p:spPr>
          <p:txBody>
            <a:bodyPr wrap="square" lIns="0" tIns="0" rIns="0" bIns="0" rtlCol="0"/>
            <a:lstStyle/>
            <a:p>
              <a:endParaRPr/>
            </a:p>
          </p:txBody>
        </p:sp>
        <p:sp>
          <p:nvSpPr>
            <p:cNvPr id="42" name="object 42"/>
            <p:cNvSpPr/>
            <p:nvPr/>
          </p:nvSpPr>
          <p:spPr>
            <a:xfrm>
              <a:off x="3741210" y="4500777"/>
              <a:ext cx="295275" cy="0"/>
            </a:xfrm>
            <a:custGeom>
              <a:avLst/>
              <a:gdLst/>
              <a:ahLst/>
              <a:cxnLst/>
              <a:rect l="l" t="t" r="r" b="b"/>
              <a:pathLst>
                <a:path w="295275">
                  <a:moveTo>
                    <a:pt x="0" y="0"/>
                  </a:moveTo>
                  <a:lnTo>
                    <a:pt x="295016" y="0"/>
                  </a:lnTo>
                </a:path>
              </a:pathLst>
            </a:custGeom>
            <a:ln w="15622">
              <a:solidFill>
                <a:srgbClr val="000000"/>
              </a:solidFill>
              <a:prstDash val="sysDash"/>
            </a:ln>
          </p:spPr>
          <p:txBody>
            <a:bodyPr wrap="square" lIns="0" tIns="0" rIns="0" bIns="0" rtlCol="0"/>
            <a:lstStyle/>
            <a:p>
              <a:endParaRPr/>
            </a:p>
          </p:txBody>
        </p:sp>
        <p:sp>
          <p:nvSpPr>
            <p:cNvPr id="43" name="object 43"/>
            <p:cNvSpPr/>
            <p:nvPr/>
          </p:nvSpPr>
          <p:spPr>
            <a:xfrm>
              <a:off x="4920653" y="4441782"/>
              <a:ext cx="0" cy="177165"/>
            </a:xfrm>
            <a:custGeom>
              <a:avLst/>
              <a:gdLst/>
              <a:ahLst/>
              <a:cxnLst/>
              <a:rect l="l" t="t" r="r" b="b"/>
              <a:pathLst>
                <a:path h="177164">
                  <a:moveTo>
                    <a:pt x="0" y="0"/>
                  </a:moveTo>
                  <a:lnTo>
                    <a:pt x="0" y="176962"/>
                  </a:lnTo>
                </a:path>
              </a:pathLst>
            </a:custGeom>
            <a:ln w="15619">
              <a:solidFill>
                <a:srgbClr val="1F467C"/>
              </a:solidFill>
              <a:prstDash val="sysDash"/>
            </a:ln>
          </p:spPr>
          <p:txBody>
            <a:bodyPr wrap="square" lIns="0" tIns="0" rIns="0" bIns="0" rtlCol="0"/>
            <a:lstStyle/>
            <a:p>
              <a:endParaRPr/>
            </a:p>
          </p:txBody>
        </p:sp>
        <p:sp>
          <p:nvSpPr>
            <p:cNvPr id="44" name="object 44"/>
            <p:cNvSpPr/>
            <p:nvPr/>
          </p:nvSpPr>
          <p:spPr>
            <a:xfrm>
              <a:off x="6100304" y="4441782"/>
              <a:ext cx="0" cy="162560"/>
            </a:xfrm>
            <a:custGeom>
              <a:avLst/>
              <a:gdLst/>
              <a:ahLst/>
              <a:cxnLst/>
              <a:rect l="l" t="t" r="r" b="b"/>
              <a:pathLst>
                <a:path h="162560">
                  <a:moveTo>
                    <a:pt x="0" y="0"/>
                  </a:moveTo>
                  <a:lnTo>
                    <a:pt x="0" y="162209"/>
                  </a:lnTo>
                </a:path>
              </a:pathLst>
            </a:custGeom>
            <a:ln w="15619">
              <a:solidFill>
                <a:srgbClr val="FF0000"/>
              </a:solidFill>
              <a:prstDash val="sysDash"/>
            </a:ln>
          </p:spPr>
          <p:txBody>
            <a:bodyPr wrap="square" lIns="0" tIns="0" rIns="0" bIns="0" rtlCol="0"/>
            <a:lstStyle/>
            <a:p>
              <a:endParaRPr/>
            </a:p>
          </p:txBody>
        </p:sp>
      </p:grpSp>
      <p:sp>
        <p:nvSpPr>
          <p:cNvPr id="45" name="object 45"/>
          <p:cNvSpPr txBox="1"/>
          <p:nvPr/>
        </p:nvSpPr>
        <p:spPr>
          <a:xfrm>
            <a:off x="5891394" y="4536417"/>
            <a:ext cx="621030" cy="269875"/>
          </a:xfrm>
          <a:prstGeom prst="rect">
            <a:avLst/>
          </a:prstGeom>
        </p:spPr>
        <p:txBody>
          <a:bodyPr vert="horz" wrap="square" lIns="0" tIns="12700" rIns="0" bIns="0" rtlCol="0">
            <a:spAutoFit/>
          </a:bodyPr>
          <a:lstStyle/>
          <a:p>
            <a:pPr marL="38100">
              <a:lnSpc>
                <a:spcPct val="100000"/>
              </a:lnSpc>
              <a:spcBef>
                <a:spcPts val="100"/>
              </a:spcBef>
            </a:pPr>
            <a:r>
              <a:rPr sz="1600" spc="-10" dirty="0">
                <a:solidFill>
                  <a:srgbClr val="FF0000"/>
                </a:solidFill>
                <a:latin typeface="Times New Roman"/>
                <a:cs typeface="Times New Roman"/>
              </a:rPr>
              <a:t>V</a:t>
            </a:r>
            <a:r>
              <a:rPr sz="1650" spc="-15" baseline="-12626" dirty="0">
                <a:solidFill>
                  <a:srgbClr val="FF0000"/>
                </a:solidFill>
                <a:latin typeface="Times New Roman"/>
                <a:cs typeface="Times New Roman"/>
              </a:rPr>
              <a:t>T</a:t>
            </a:r>
            <a:r>
              <a:rPr sz="1600" spc="-10" dirty="0">
                <a:solidFill>
                  <a:srgbClr val="FF0000"/>
                </a:solidFill>
                <a:latin typeface="Times New Roman"/>
                <a:cs typeface="Times New Roman"/>
              </a:rPr>
              <a:t>(Si)</a:t>
            </a:r>
            <a:endParaRPr sz="1600">
              <a:latin typeface="Times New Roman"/>
              <a:cs typeface="Times New Roman"/>
            </a:endParaRPr>
          </a:p>
        </p:txBody>
      </p:sp>
      <p:sp>
        <p:nvSpPr>
          <p:cNvPr id="47" name="object 47"/>
          <p:cNvSpPr txBox="1">
            <a:spLocks noGrp="1"/>
          </p:cNvSpPr>
          <p:nvPr>
            <p:ph type="sldNum" sz="quarter" idx="7"/>
          </p:nvPr>
        </p:nvSpPr>
        <p:spPr>
          <a:prstGeom prst="rect">
            <a:avLst/>
          </a:prstGeom>
        </p:spPr>
        <p:txBody>
          <a:bodyPr vert="horz" wrap="square" lIns="0" tIns="41528" rIns="0" bIns="0" rtlCol="0">
            <a:spAutoFit/>
          </a:bodyPr>
          <a:lstStyle/>
          <a:p>
            <a:pPr marL="295275">
              <a:lnSpc>
                <a:spcPts val="2380"/>
              </a:lnSpc>
            </a:pPr>
            <a:fld id="{81D60167-4931-47E6-BA6A-407CBD079E47}" type="slidenum">
              <a:rPr spc="-50" dirty="0"/>
              <a:t>5</a:t>
            </a:fld>
            <a:endParaRPr spc="-50" dirty="0"/>
          </a:p>
        </p:txBody>
      </p:sp>
      <p:sp>
        <p:nvSpPr>
          <p:cNvPr id="46" name="object 46"/>
          <p:cNvSpPr txBox="1"/>
          <p:nvPr/>
        </p:nvSpPr>
        <p:spPr>
          <a:xfrm>
            <a:off x="4724642" y="4536417"/>
            <a:ext cx="690245" cy="269875"/>
          </a:xfrm>
          <a:prstGeom prst="rect">
            <a:avLst/>
          </a:prstGeom>
        </p:spPr>
        <p:txBody>
          <a:bodyPr vert="horz" wrap="square" lIns="0" tIns="12700" rIns="0" bIns="0" rtlCol="0">
            <a:spAutoFit/>
          </a:bodyPr>
          <a:lstStyle/>
          <a:p>
            <a:pPr marL="38100">
              <a:lnSpc>
                <a:spcPct val="100000"/>
              </a:lnSpc>
              <a:spcBef>
                <a:spcPts val="100"/>
              </a:spcBef>
            </a:pPr>
            <a:r>
              <a:rPr sz="1600" spc="-10" dirty="0">
                <a:solidFill>
                  <a:srgbClr val="1F467C"/>
                </a:solidFill>
                <a:latin typeface="Times New Roman"/>
                <a:cs typeface="Times New Roman"/>
              </a:rPr>
              <a:t>V</a:t>
            </a:r>
            <a:r>
              <a:rPr sz="1650" spc="-15" baseline="-12626" dirty="0">
                <a:solidFill>
                  <a:srgbClr val="1F467C"/>
                </a:solidFill>
                <a:latin typeface="Times New Roman"/>
                <a:cs typeface="Times New Roman"/>
              </a:rPr>
              <a:t>T</a:t>
            </a:r>
            <a:r>
              <a:rPr sz="1600" spc="-10" dirty="0">
                <a:solidFill>
                  <a:srgbClr val="1F467C"/>
                </a:solidFill>
                <a:latin typeface="Times New Roman"/>
                <a:cs typeface="Times New Roman"/>
              </a:rPr>
              <a:t>(Ge)</a:t>
            </a:r>
            <a:endParaRPr sz="1600">
              <a:latin typeface="Times New Roman"/>
              <a:cs typeface="Times New Roman"/>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2891942" y="1744280"/>
            <a:ext cx="823594" cy="1186180"/>
            <a:chOff x="2891942" y="1744280"/>
            <a:chExt cx="823594" cy="1186180"/>
          </a:xfrm>
        </p:grpSpPr>
        <p:sp>
          <p:nvSpPr>
            <p:cNvPr id="3" name="object 3"/>
            <p:cNvSpPr/>
            <p:nvPr/>
          </p:nvSpPr>
          <p:spPr>
            <a:xfrm>
              <a:off x="2904629" y="2142741"/>
              <a:ext cx="798195" cy="398780"/>
            </a:xfrm>
            <a:custGeom>
              <a:avLst/>
              <a:gdLst/>
              <a:ahLst/>
              <a:cxnLst/>
              <a:rect l="l" t="t" r="r" b="b"/>
              <a:pathLst>
                <a:path w="798195" h="398780">
                  <a:moveTo>
                    <a:pt x="797693" y="0"/>
                  </a:moveTo>
                  <a:lnTo>
                    <a:pt x="0" y="0"/>
                  </a:lnTo>
                  <a:lnTo>
                    <a:pt x="398846" y="398422"/>
                  </a:lnTo>
                  <a:lnTo>
                    <a:pt x="797693" y="0"/>
                  </a:lnTo>
                  <a:close/>
                </a:path>
              </a:pathLst>
            </a:custGeom>
            <a:solidFill>
              <a:srgbClr val="C7C7AA"/>
            </a:solidFill>
          </p:spPr>
          <p:txBody>
            <a:bodyPr wrap="square" lIns="0" tIns="0" rIns="0" bIns="0" rtlCol="0"/>
            <a:lstStyle/>
            <a:p>
              <a:endParaRPr/>
            </a:p>
          </p:txBody>
        </p:sp>
        <p:sp>
          <p:nvSpPr>
            <p:cNvPr id="4" name="object 4"/>
            <p:cNvSpPr/>
            <p:nvPr/>
          </p:nvSpPr>
          <p:spPr>
            <a:xfrm>
              <a:off x="2904629" y="1744280"/>
              <a:ext cx="798195" cy="1186180"/>
            </a:xfrm>
            <a:custGeom>
              <a:avLst/>
              <a:gdLst/>
              <a:ahLst/>
              <a:cxnLst/>
              <a:rect l="l" t="t" r="r" b="b"/>
              <a:pathLst>
                <a:path w="798195" h="1186180">
                  <a:moveTo>
                    <a:pt x="797693" y="398460"/>
                  </a:moveTo>
                  <a:lnTo>
                    <a:pt x="0" y="398460"/>
                  </a:lnTo>
                  <a:lnTo>
                    <a:pt x="398846" y="796882"/>
                  </a:lnTo>
                  <a:lnTo>
                    <a:pt x="797693" y="398460"/>
                  </a:lnTo>
                  <a:close/>
                </a:path>
                <a:path w="798195" h="1186180">
                  <a:moveTo>
                    <a:pt x="797693" y="796882"/>
                  </a:moveTo>
                  <a:lnTo>
                    <a:pt x="0" y="796882"/>
                  </a:lnTo>
                </a:path>
                <a:path w="798195" h="1186180">
                  <a:moveTo>
                    <a:pt x="398846" y="0"/>
                  </a:moveTo>
                  <a:lnTo>
                    <a:pt x="398846" y="398460"/>
                  </a:lnTo>
                </a:path>
                <a:path w="798195" h="1186180">
                  <a:moveTo>
                    <a:pt x="398846" y="1185819"/>
                  </a:moveTo>
                  <a:lnTo>
                    <a:pt x="398846" y="796882"/>
                  </a:lnTo>
                </a:path>
              </a:pathLst>
            </a:custGeom>
            <a:ln w="25382">
              <a:solidFill>
                <a:srgbClr val="800000"/>
              </a:solidFill>
            </a:ln>
          </p:spPr>
          <p:txBody>
            <a:bodyPr wrap="square" lIns="0" tIns="0" rIns="0" bIns="0" rtlCol="0"/>
            <a:lstStyle/>
            <a:p>
              <a:endParaRPr/>
            </a:p>
          </p:txBody>
        </p:sp>
      </p:grpSp>
      <p:grpSp>
        <p:nvGrpSpPr>
          <p:cNvPr id="5" name="object 5"/>
          <p:cNvGrpSpPr/>
          <p:nvPr/>
        </p:nvGrpSpPr>
        <p:grpSpPr>
          <a:xfrm>
            <a:off x="4145459" y="1744280"/>
            <a:ext cx="823594" cy="1186180"/>
            <a:chOff x="4145459" y="1744280"/>
            <a:chExt cx="823594" cy="1186180"/>
          </a:xfrm>
        </p:grpSpPr>
        <p:sp>
          <p:nvSpPr>
            <p:cNvPr id="6" name="object 6"/>
            <p:cNvSpPr/>
            <p:nvPr/>
          </p:nvSpPr>
          <p:spPr>
            <a:xfrm>
              <a:off x="4158146" y="2142741"/>
              <a:ext cx="798195" cy="398780"/>
            </a:xfrm>
            <a:custGeom>
              <a:avLst/>
              <a:gdLst/>
              <a:ahLst/>
              <a:cxnLst/>
              <a:rect l="l" t="t" r="r" b="b"/>
              <a:pathLst>
                <a:path w="798195" h="398780">
                  <a:moveTo>
                    <a:pt x="797693" y="0"/>
                  </a:moveTo>
                  <a:lnTo>
                    <a:pt x="0" y="0"/>
                  </a:lnTo>
                  <a:lnTo>
                    <a:pt x="398846" y="398422"/>
                  </a:lnTo>
                  <a:lnTo>
                    <a:pt x="797693" y="0"/>
                  </a:lnTo>
                  <a:close/>
                </a:path>
              </a:pathLst>
            </a:custGeom>
            <a:solidFill>
              <a:srgbClr val="C7C7AA"/>
            </a:solidFill>
          </p:spPr>
          <p:txBody>
            <a:bodyPr wrap="square" lIns="0" tIns="0" rIns="0" bIns="0" rtlCol="0"/>
            <a:lstStyle/>
            <a:p>
              <a:endParaRPr/>
            </a:p>
          </p:txBody>
        </p:sp>
        <p:sp>
          <p:nvSpPr>
            <p:cNvPr id="7" name="object 7"/>
            <p:cNvSpPr/>
            <p:nvPr/>
          </p:nvSpPr>
          <p:spPr>
            <a:xfrm>
              <a:off x="4158146" y="1744280"/>
              <a:ext cx="798195" cy="1186180"/>
            </a:xfrm>
            <a:custGeom>
              <a:avLst/>
              <a:gdLst/>
              <a:ahLst/>
              <a:cxnLst/>
              <a:rect l="l" t="t" r="r" b="b"/>
              <a:pathLst>
                <a:path w="798195" h="1186180">
                  <a:moveTo>
                    <a:pt x="797693" y="398460"/>
                  </a:moveTo>
                  <a:lnTo>
                    <a:pt x="0" y="398460"/>
                  </a:lnTo>
                  <a:lnTo>
                    <a:pt x="398846" y="796882"/>
                  </a:lnTo>
                  <a:lnTo>
                    <a:pt x="797693" y="398460"/>
                  </a:lnTo>
                  <a:close/>
                </a:path>
                <a:path w="798195" h="1186180">
                  <a:moveTo>
                    <a:pt x="797693" y="796882"/>
                  </a:moveTo>
                  <a:lnTo>
                    <a:pt x="0" y="796882"/>
                  </a:lnTo>
                </a:path>
                <a:path w="798195" h="1186180">
                  <a:moveTo>
                    <a:pt x="398846" y="0"/>
                  </a:moveTo>
                  <a:lnTo>
                    <a:pt x="398846" y="398460"/>
                  </a:lnTo>
                </a:path>
                <a:path w="798195" h="1186180">
                  <a:moveTo>
                    <a:pt x="398846" y="1185819"/>
                  </a:moveTo>
                  <a:lnTo>
                    <a:pt x="398846" y="796882"/>
                  </a:lnTo>
                </a:path>
              </a:pathLst>
            </a:custGeom>
            <a:ln w="25382">
              <a:solidFill>
                <a:srgbClr val="800000"/>
              </a:solidFill>
            </a:ln>
          </p:spPr>
          <p:txBody>
            <a:bodyPr wrap="square" lIns="0" tIns="0" rIns="0" bIns="0" rtlCol="0"/>
            <a:lstStyle/>
            <a:p>
              <a:endParaRPr/>
            </a:p>
          </p:txBody>
        </p:sp>
      </p:grpSp>
      <p:grpSp>
        <p:nvGrpSpPr>
          <p:cNvPr id="8" name="object 8"/>
          <p:cNvGrpSpPr/>
          <p:nvPr/>
        </p:nvGrpSpPr>
        <p:grpSpPr>
          <a:xfrm>
            <a:off x="5398977" y="1744280"/>
            <a:ext cx="823594" cy="1195705"/>
            <a:chOff x="5398977" y="1744280"/>
            <a:chExt cx="823594" cy="1195705"/>
          </a:xfrm>
        </p:grpSpPr>
        <p:sp>
          <p:nvSpPr>
            <p:cNvPr id="9" name="object 9"/>
            <p:cNvSpPr/>
            <p:nvPr/>
          </p:nvSpPr>
          <p:spPr>
            <a:xfrm>
              <a:off x="5411664" y="2142741"/>
              <a:ext cx="798195" cy="398780"/>
            </a:xfrm>
            <a:custGeom>
              <a:avLst/>
              <a:gdLst/>
              <a:ahLst/>
              <a:cxnLst/>
              <a:rect l="l" t="t" r="r" b="b"/>
              <a:pathLst>
                <a:path w="798195" h="398780">
                  <a:moveTo>
                    <a:pt x="797693" y="0"/>
                  </a:moveTo>
                  <a:lnTo>
                    <a:pt x="0" y="0"/>
                  </a:lnTo>
                  <a:lnTo>
                    <a:pt x="398846" y="398422"/>
                  </a:lnTo>
                  <a:lnTo>
                    <a:pt x="797693" y="0"/>
                  </a:lnTo>
                  <a:close/>
                </a:path>
              </a:pathLst>
            </a:custGeom>
            <a:solidFill>
              <a:srgbClr val="C7C7AA"/>
            </a:solidFill>
          </p:spPr>
          <p:txBody>
            <a:bodyPr wrap="square" lIns="0" tIns="0" rIns="0" bIns="0" rtlCol="0"/>
            <a:lstStyle/>
            <a:p>
              <a:endParaRPr/>
            </a:p>
          </p:txBody>
        </p:sp>
        <p:sp>
          <p:nvSpPr>
            <p:cNvPr id="10" name="object 10"/>
            <p:cNvSpPr/>
            <p:nvPr/>
          </p:nvSpPr>
          <p:spPr>
            <a:xfrm>
              <a:off x="5411664" y="1744280"/>
              <a:ext cx="798195" cy="1195705"/>
            </a:xfrm>
            <a:custGeom>
              <a:avLst/>
              <a:gdLst/>
              <a:ahLst/>
              <a:cxnLst/>
              <a:rect l="l" t="t" r="r" b="b"/>
              <a:pathLst>
                <a:path w="798195" h="1195705">
                  <a:moveTo>
                    <a:pt x="797693" y="398460"/>
                  </a:moveTo>
                  <a:lnTo>
                    <a:pt x="0" y="398460"/>
                  </a:lnTo>
                  <a:lnTo>
                    <a:pt x="398846" y="796882"/>
                  </a:lnTo>
                  <a:lnTo>
                    <a:pt x="797693" y="398460"/>
                  </a:lnTo>
                  <a:close/>
                </a:path>
                <a:path w="798195" h="1195705">
                  <a:moveTo>
                    <a:pt x="797693" y="796882"/>
                  </a:moveTo>
                  <a:lnTo>
                    <a:pt x="0" y="796882"/>
                  </a:lnTo>
                </a:path>
                <a:path w="798195" h="1195705">
                  <a:moveTo>
                    <a:pt x="398846" y="0"/>
                  </a:moveTo>
                  <a:lnTo>
                    <a:pt x="398846" y="398460"/>
                  </a:lnTo>
                </a:path>
                <a:path w="798195" h="1195705">
                  <a:moveTo>
                    <a:pt x="398846" y="1195305"/>
                  </a:moveTo>
                  <a:lnTo>
                    <a:pt x="398846" y="796882"/>
                  </a:lnTo>
                </a:path>
              </a:pathLst>
            </a:custGeom>
            <a:ln w="25382">
              <a:solidFill>
                <a:srgbClr val="800000"/>
              </a:solidFill>
            </a:ln>
          </p:spPr>
          <p:txBody>
            <a:bodyPr wrap="square" lIns="0" tIns="0" rIns="0" bIns="0" rtlCol="0"/>
            <a:lstStyle/>
            <a:p>
              <a:endParaRPr/>
            </a:p>
          </p:txBody>
        </p:sp>
      </p:grpSp>
      <p:sp>
        <p:nvSpPr>
          <p:cNvPr id="11" name="object 11"/>
          <p:cNvSpPr txBox="1"/>
          <p:nvPr/>
        </p:nvSpPr>
        <p:spPr>
          <a:xfrm>
            <a:off x="3010253" y="1294204"/>
            <a:ext cx="1838325" cy="389890"/>
          </a:xfrm>
          <a:prstGeom prst="rect">
            <a:avLst/>
          </a:prstGeom>
        </p:spPr>
        <p:txBody>
          <a:bodyPr vert="horz" wrap="square" lIns="0" tIns="11430" rIns="0" bIns="0" rtlCol="0">
            <a:spAutoFit/>
          </a:bodyPr>
          <a:lstStyle/>
          <a:p>
            <a:pPr marL="12700">
              <a:lnSpc>
                <a:spcPct val="100000"/>
              </a:lnSpc>
              <a:spcBef>
                <a:spcPts val="90"/>
              </a:spcBef>
              <a:tabLst>
                <a:tab pos="1268730" algn="l"/>
              </a:tabLst>
            </a:pPr>
            <a:r>
              <a:rPr sz="2400" spc="-20" dirty="0">
                <a:latin typeface="Calibri"/>
                <a:cs typeface="Calibri"/>
              </a:rPr>
              <a:t>0,7V</a:t>
            </a:r>
            <a:r>
              <a:rPr sz="2400" dirty="0">
                <a:latin typeface="Calibri"/>
                <a:cs typeface="Calibri"/>
              </a:rPr>
              <a:t>	</a:t>
            </a:r>
            <a:r>
              <a:rPr sz="2400" spc="-20" dirty="0">
                <a:latin typeface="Calibri"/>
                <a:cs typeface="Calibri"/>
              </a:rPr>
              <a:t>3,6V</a:t>
            </a:r>
            <a:endParaRPr sz="2400">
              <a:latin typeface="Calibri"/>
              <a:cs typeface="Calibri"/>
            </a:endParaRPr>
          </a:p>
        </p:txBody>
      </p:sp>
      <p:sp>
        <p:nvSpPr>
          <p:cNvPr id="12" name="object 12"/>
          <p:cNvSpPr txBox="1"/>
          <p:nvPr/>
        </p:nvSpPr>
        <p:spPr>
          <a:xfrm>
            <a:off x="5555210" y="1276243"/>
            <a:ext cx="445134" cy="389890"/>
          </a:xfrm>
          <a:prstGeom prst="rect">
            <a:avLst/>
          </a:prstGeom>
        </p:spPr>
        <p:txBody>
          <a:bodyPr vert="horz" wrap="square" lIns="0" tIns="11430" rIns="0" bIns="0" rtlCol="0">
            <a:spAutoFit/>
          </a:bodyPr>
          <a:lstStyle/>
          <a:p>
            <a:pPr marL="12700">
              <a:lnSpc>
                <a:spcPct val="100000"/>
              </a:lnSpc>
              <a:spcBef>
                <a:spcPts val="90"/>
              </a:spcBef>
            </a:pPr>
            <a:r>
              <a:rPr sz="2400" spc="-10" dirty="0">
                <a:latin typeface="Calibri"/>
                <a:cs typeface="Calibri"/>
              </a:rPr>
              <a:t>-</a:t>
            </a:r>
            <a:r>
              <a:rPr sz="2400" spc="-25" dirty="0">
                <a:latin typeface="Calibri"/>
                <a:cs typeface="Calibri"/>
              </a:rPr>
              <a:t>5V</a:t>
            </a:r>
            <a:endParaRPr sz="2400">
              <a:latin typeface="Calibri"/>
              <a:cs typeface="Calibri"/>
            </a:endParaRPr>
          </a:p>
        </p:txBody>
      </p:sp>
      <p:sp>
        <p:nvSpPr>
          <p:cNvPr id="13" name="object 13"/>
          <p:cNvSpPr txBox="1"/>
          <p:nvPr/>
        </p:nvSpPr>
        <p:spPr>
          <a:xfrm>
            <a:off x="3125172" y="2907591"/>
            <a:ext cx="1608455" cy="389890"/>
          </a:xfrm>
          <a:prstGeom prst="rect">
            <a:avLst/>
          </a:prstGeom>
        </p:spPr>
        <p:txBody>
          <a:bodyPr vert="horz" wrap="square" lIns="0" tIns="11430" rIns="0" bIns="0" rtlCol="0">
            <a:spAutoFit/>
          </a:bodyPr>
          <a:lstStyle/>
          <a:p>
            <a:pPr marL="12700">
              <a:lnSpc>
                <a:spcPct val="100000"/>
              </a:lnSpc>
              <a:spcBef>
                <a:spcPts val="90"/>
              </a:spcBef>
              <a:tabLst>
                <a:tab pos="1268730" algn="l"/>
              </a:tabLst>
            </a:pPr>
            <a:r>
              <a:rPr sz="2400" spc="-25" dirty="0">
                <a:latin typeface="Calibri"/>
                <a:cs typeface="Calibri"/>
              </a:rPr>
              <a:t>0V</a:t>
            </a:r>
            <a:r>
              <a:rPr sz="2400" dirty="0">
                <a:latin typeface="Calibri"/>
                <a:cs typeface="Calibri"/>
              </a:rPr>
              <a:t>	</a:t>
            </a:r>
            <a:r>
              <a:rPr sz="2400" spc="-25" dirty="0">
                <a:latin typeface="Calibri"/>
                <a:cs typeface="Calibri"/>
              </a:rPr>
              <a:t>3V</a:t>
            </a:r>
            <a:endParaRPr sz="2400">
              <a:latin typeface="Calibri"/>
              <a:cs typeface="Calibri"/>
            </a:endParaRPr>
          </a:p>
        </p:txBody>
      </p:sp>
      <p:sp>
        <p:nvSpPr>
          <p:cNvPr id="14" name="object 14"/>
          <p:cNvSpPr txBox="1"/>
          <p:nvPr/>
        </p:nvSpPr>
        <p:spPr>
          <a:xfrm>
            <a:off x="5591044" y="2889665"/>
            <a:ext cx="445134" cy="389890"/>
          </a:xfrm>
          <a:prstGeom prst="rect">
            <a:avLst/>
          </a:prstGeom>
        </p:spPr>
        <p:txBody>
          <a:bodyPr vert="horz" wrap="square" lIns="0" tIns="11430" rIns="0" bIns="0" rtlCol="0">
            <a:spAutoFit/>
          </a:bodyPr>
          <a:lstStyle/>
          <a:p>
            <a:pPr marL="12700">
              <a:lnSpc>
                <a:spcPct val="100000"/>
              </a:lnSpc>
              <a:spcBef>
                <a:spcPts val="90"/>
              </a:spcBef>
            </a:pPr>
            <a:r>
              <a:rPr sz="2400" spc="-10" dirty="0">
                <a:latin typeface="Calibri"/>
                <a:cs typeface="Calibri"/>
              </a:rPr>
              <a:t>-</a:t>
            </a:r>
            <a:r>
              <a:rPr sz="2400" spc="-25" dirty="0">
                <a:latin typeface="Calibri"/>
                <a:cs typeface="Calibri"/>
              </a:rPr>
              <a:t>6V</a:t>
            </a:r>
            <a:endParaRPr sz="2400">
              <a:latin typeface="Calibri"/>
              <a:cs typeface="Calibri"/>
            </a:endParaRPr>
          </a:p>
        </p:txBody>
      </p:sp>
      <p:grpSp>
        <p:nvGrpSpPr>
          <p:cNvPr id="15" name="object 15"/>
          <p:cNvGrpSpPr/>
          <p:nvPr/>
        </p:nvGrpSpPr>
        <p:grpSpPr>
          <a:xfrm>
            <a:off x="2891942" y="4955348"/>
            <a:ext cx="823594" cy="1186180"/>
            <a:chOff x="2891942" y="4955348"/>
            <a:chExt cx="823594" cy="1186180"/>
          </a:xfrm>
        </p:grpSpPr>
        <p:sp>
          <p:nvSpPr>
            <p:cNvPr id="16" name="object 16"/>
            <p:cNvSpPr/>
            <p:nvPr/>
          </p:nvSpPr>
          <p:spPr>
            <a:xfrm>
              <a:off x="2904629" y="5353809"/>
              <a:ext cx="798195" cy="398780"/>
            </a:xfrm>
            <a:custGeom>
              <a:avLst/>
              <a:gdLst/>
              <a:ahLst/>
              <a:cxnLst/>
              <a:rect l="l" t="t" r="r" b="b"/>
              <a:pathLst>
                <a:path w="798195" h="398779">
                  <a:moveTo>
                    <a:pt x="797693" y="0"/>
                  </a:moveTo>
                  <a:lnTo>
                    <a:pt x="0" y="0"/>
                  </a:lnTo>
                  <a:lnTo>
                    <a:pt x="398846" y="398422"/>
                  </a:lnTo>
                  <a:lnTo>
                    <a:pt x="797693" y="0"/>
                  </a:lnTo>
                  <a:close/>
                </a:path>
              </a:pathLst>
            </a:custGeom>
            <a:solidFill>
              <a:srgbClr val="C7C7AA"/>
            </a:solidFill>
          </p:spPr>
          <p:txBody>
            <a:bodyPr wrap="square" lIns="0" tIns="0" rIns="0" bIns="0" rtlCol="0"/>
            <a:lstStyle/>
            <a:p>
              <a:endParaRPr/>
            </a:p>
          </p:txBody>
        </p:sp>
        <p:sp>
          <p:nvSpPr>
            <p:cNvPr id="17" name="object 17"/>
            <p:cNvSpPr/>
            <p:nvPr/>
          </p:nvSpPr>
          <p:spPr>
            <a:xfrm>
              <a:off x="2904629" y="4955348"/>
              <a:ext cx="798195" cy="1186180"/>
            </a:xfrm>
            <a:custGeom>
              <a:avLst/>
              <a:gdLst/>
              <a:ahLst/>
              <a:cxnLst/>
              <a:rect l="l" t="t" r="r" b="b"/>
              <a:pathLst>
                <a:path w="798195" h="1186179">
                  <a:moveTo>
                    <a:pt x="797693" y="398460"/>
                  </a:moveTo>
                  <a:lnTo>
                    <a:pt x="0" y="398460"/>
                  </a:lnTo>
                  <a:lnTo>
                    <a:pt x="398846" y="796882"/>
                  </a:lnTo>
                  <a:lnTo>
                    <a:pt x="797693" y="398460"/>
                  </a:lnTo>
                  <a:close/>
                </a:path>
                <a:path w="798195" h="1186179">
                  <a:moveTo>
                    <a:pt x="797693" y="796882"/>
                  </a:moveTo>
                  <a:lnTo>
                    <a:pt x="0" y="796882"/>
                  </a:lnTo>
                </a:path>
                <a:path w="798195" h="1186179">
                  <a:moveTo>
                    <a:pt x="398846" y="0"/>
                  </a:moveTo>
                  <a:lnTo>
                    <a:pt x="398846" y="398460"/>
                  </a:lnTo>
                </a:path>
                <a:path w="798195" h="1186179">
                  <a:moveTo>
                    <a:pt x="398846" y="1185819"/>
                  </a:moveTo>
                  <a:lnTo>
                    <a:pt x="398846" y="796882"/>
                  </a:lnTo>
                </a:path>
              </a:pathLst>
            </a:custGeom>
            <a:ln w="25382">
              <a:solidFill>
                <a:srgbClr val="800000"/>
              </a:solidFill>
            </a:ln>
          </p:spPr>
          <p:txBody>
            <a:bodyPr wrap="square" lIns="0" tIns="0" rIns="0" bIns="0" rtlCol="0"/>
            <a:lstStyle/>
            <a:p>
              <a:endParaRPr/>
            </a:p>
          </p:txBody>
        </p:sp>
      </p:grpSp>
      <p:grpSp>
        <p:nvGrpSpPr>
          <p:cNvPr id="18" name="object 18"/>
          <p:cNvGrpSpPr/>
          <p:nvPr/>
        </p:nvGrpSpPr>
        <p:grpSpPr>
          <a:xfrm>
            <a:off x="4145459" y="4955348"/>
            <a:ext cx="823594" cy="1186180"/>
            <a:chOff x="4145459" y="4955348"/>
            <a:chExt cx="823594" cy="1186180"/>
          </a:xfrm>
        </p:grpSpPr>
        <p:sp>
          <p:nvSpPr>
            <p:cNvPr id="19" name="object 19"/>
            <p:cNvSpPr/>
            <p:nvPr/>
          </p:nvSpPr>
          <p:spPr>
            <a:xfrm>
              <a:off x="4158146" y="5353809"/>
              <a:ext cx="798195" cy="398780"/>
            </a:xfrm>
            <a:custGeom>
              <a:avLst/>
              <a:gdLst/>
              <a:ahLst/>
              <a:cxnLst/>
              <a:rect l="l" t="t" r="r" b="b"/>
              <a:pathLst>
                <a:path w="798195" h="398779">
                  <a:moveTo>
                    <a:pt x="797693" y="0"/>
                  </a:moveTo>
                  <a:lnTo>
                    <a:pt x="0" y="0"/>
                  </a:lnTo>
                  <a:lnTo>
                    <a:pt x="398846" y="398422"/>
                  </a:lnTo>
                  <a:lnTo>
                    <a:pt x="797693" y="0"/>
                  </a:lnTo>
                  <a:close/>
                </a:path>
              </a:pathLst>
            </a:custGeom>
            <a:solidFill>
              <a:srgbClr val="C7C7AA"/>
            </a:solidFill>
          </p:spPr>
          <p:txBody>
            <a:bodyPr wrap="square" lIns="0" tIns="0" rIns="0" bIns="0" rtlCol="0"/>
            <a:lstStyle/>
            <a:p>
              <a:endParaRPr/>
            </a:p>
          </p:txBody>
        </p:sp>
        <p:sp>
          <p:nvSpPr>
            <p:cNvPr id="20" name="object 20"/>
            <p:cNvSpPr/>
            <p:nvPr/>
          </p:nvSpPr>
          <p:spPr>
            <a:xfrm>
              <a:off x="4158146" y="4955348"/>
              <a:ext cx="798195" cy="1186180"/>
            </a:xfrm>
            <a:custGeom>
              <a:avLst/>
              <a:gdLst/>
              <a:ahLst/>
              <a:cxnLst/>
              <a:rect l="l" t="t" r="r" b="b"/>
              <a:pathLst>
                <a:path w="798195" h="1186179">
                  <a:moveTo>
                    <a:pt x="797693" y="398460"/>
                  </a:moveTo>
                  <a:lnTo>
                    <a:pt x="0" y="398460"/>
                  </a:lnTo>
                  <a:lnTo>
                    <a:pt x="398846" y="796882"/>
                  </a:lnTo>
                  <a:lnTo>
                    <a:pt x="797693" y="398460"/>
                  </a:lnTo>
                  <a:close/>
                </a:path>
                <a:path w="798195" h="1186179">
                  <a:moveTo>
                    <a:pt x="797693" y="796882"/>
                  </a:moveTo>
                  <a:lnTo>
                    <a:pt x="0" y="796882"/>
                  </a:lnTo>
                </a:path>
                <a:path w="798195" h="1186179">
                  <a:moveTo>
                    <a:pt x="398846" y="0"/>
                  </a:moveTo>
                  <a:lnTo>
                    <a:pt x="398846" y="398460"/>
                  </a:lnTo>
                </a:path>
                <a:path w="798195" h="1186179">
                  <a:moveTo>
                    <a:pt x="398846" y="1185819"/>
                  </a:moveTo>
                  <a:lnTo>
                    <a:pt x="398846" y="796882"/>
                  </a:lnTo>
                </a:path>
              </a:pathLst>
            </a:custGeom>
            <a:ln w="25382">
              <a:solidFill>
                <a:srgbClr val="800000"/>
              </a:solidFill>
            </a:ln>
          </p:spPr>
          <p:txBody>
            <a:bodyPr wrap="square" lIns="0" tIns="0" rIns="0" bIns="0" rtlCol="0"/>
            <a:lstStyle/>
            <a:p>
              <a:endParaRPr/>
            </a:p>
          </p:txBody>
        </p:sp>
      </p:grpSp>
      <p:grpSp>
        <p:nvGrpSpPr>
          <p:cNvPr id="21" name="object 21"/>
          <p:cNvGrpSpPr/>
          <p:nvPr/>
        </p:nvGrpSpPr>
        <p:grpSpPr>
          <a:xfrm>
            <a:off x="5398977" y="4955348"/>
            <a:ext cx="823594" cy="1195705"/>
            <a:chOff x="5398977" y="4955348"/>
            <a:chExt cx="823594" cy="1195705"/>
          </a:xfrm>
        </p:grpSpPr>
        <p:sp>
          <p:nvSpPr>
            <p:cNvPr id="22" name="object 22"/>
            <p:cNvSpPr/>
            <p:nvPr/>
          </p:nvSpPr>
          <p:spPr>
            <a:xfrm>
              <a:off x="5411664" y="5353809"/>
              <a:ext cx="798195" cy="398780"/>
            </a:xfrm>
            <a:custGeom>
              <a:avLst/>
              <a:gdLst/>
              <a:ahLst/>
              <a:cxnLst/>
              <a:rect l="l" t="t" r="r" b="b"/>
              <a:pathLst>
                <a:path w="798195" h="398779">
                  <a:moveTo>
                    <a:pt x="797693" y="0"/>
                  </a:moveTo>
                  <a:lnTo>
                    <a:pt x="0" y="0"/>
                  </a:lnTo>
                  <a:lnTo>
                    <a:pt x="398846" y="398422"/>
                  </a:lnTo>
                  <a:lnTo>
                    <a:pt x="797693" y="0"/>
                  </a:lnTo>
                  <a:close/>
                </a:path>
              </a:pathLst>
            </a:custGeom>
            <a:solidFill>
              <a:srgbClr val="C7C7AA"/>
            </a:solidFill>
          </p:spPr>
          <p:txBody>
            <a:bodyPr wrap="square" lIns="0" tIns="0" rIns="0" bIns="0" rtlCol="0"/>
            <a:lstStyle/>
            <a:p>
              <a:endParaRPr/>
            </a:p>
          </p:txBody>
        </p:sp>
        <p:sp>
          <p:nvSpPr>
            <p:cNvPr id="23" name="object 23"/>
            <p:cNvSpPr/>
            <p:nvPr/>
          </p:nvSpPr>
          <p:spPr>
            <a:xfrm>
              <a:off x="5411664" y="4955348"/>
              <a:ext cx="798195" cy="1195705"/>
            </a:xfrm>
            <a:custGeom>
              <a:avLst/>
              <a:gdLst/>
              <a:ahLst/>
              <a:cxnLst/>
              <a:rect l="l" t="t" r="r" b="b"/>
              <a:pathLst>
                <a:path w="798195" h="1195704">
                  <a:moveTo>
                    <a:pt x="797693" y="398460"/>
                  </a:moveTo>
                  <a:lnTo>
                    <a:pt x="0" y="398460"/>
                  </a:lnTo>
                  <a:lnTo>
                    <a:pt x="398846" y="796882"/>
                  </a:lnTo>
                  <a:lnTo>
                    <a:pt x="797693" y="398460"/>
                  </a:lnTo>
                  <a:close/>
                </a:path>
                <a:path w="798195" h="1195704">
                  <a:moveTo>
                    <a:pt x="797693" y="796882"/>
                  </a:moveTo>
                  <a:lnTo>
                    <a:pt x="0" y="796882"/>
                  </a:lnTo>
                </a:path>
                <a:path w="798195" h="1195704">
                  <a:moveTo>
                    <a:pt x="398846" y="0"/>
                  </a:moveTo>
                  <a:lnTo>
                    <a:pt x="398846" y="398460"/>
                  </a:lnTo>
                </a:path>
                <a:path w="798195" h="1195704">
                  <a:moveTo>
                    <a:pt x="398846" y="1195305"/>
                  </a:moveTo>
                  <a:lnTo>
                    <a:pt x="398846" y="796882"/>
                  </a:lnTo>
                </a:path>
              </a:pathLst>
            </a:custGeom>
            <a:ln w="25382">
              <a:solidFill>
                <a:srgbClr val="800000"/>
              </a:solidFill>
            </a:ln>
          </p:spPr>
          <p:txBody>
            <a:bodyPr wrap="square" lIns="0" tIns="0" rIns="0" bIns="0" rtlCol="0"/>
            <a:lstStyle/>
            <a:p>
              <a:endParaRPr/>
            </a:p>
          </p:txBody>
        </p:sp>
      </p:grpSp>
      <p:sp>
        <p:nvSpPr>
          <p:cNvPr id="24" name="object 24"/>
          <p:cNvSpPr txBox="1"/>
          <p:nvPr/>
        </p:nvSpPr>
        <p:spPr>
          <a:xfrm>
            <a:off x="3125172" y="4505272"/>
            <a:ext cx="1608455" cy="389890"/>
          </a:xfrm>
          <a:prstGeom prst="rect">
            <a:avLst/>
          </a:prstGeom>
        </p:spPr>
        <p:txBody>
          <a:bodyPr vert="horz" wrap="square" lIns="0" tIns="11430" rIns="0" bIns="0" rtlCol="0">
            <a:spAutoFit/>
          </a:bodyPr>
          <a:lstStyle/>
          <a:p>
            <a:pPr marL="12700">
              <a:lnSpc>
                <a:spcPct val="100000"/>
              </a:lnSpc>
              <a:spcBef>
                <a:spcPts val="90"/>
              </a:spcBef>
              <a:tabLst>
                <a:tab pos="1268730" algn="l"/>
              </a:tabLst>
            </a:pPr>
            <a:r>
              <a:rPr sz="2400" spc="-25" dirty="0">
                <a:latin typeface="Calibri"/>
                <a:cs typeface="Calibri"/>
              </a:rPr>
              <a:t>7V</a:t>
            </a:r>
            <a:r>
              <a:rPr sz="2400" dirty="0">
                <a:latin typeface="Calibri"/>
                <a:cs typeface="Calibri"/>
              </a:rPr>
              <a:t>	</a:t>
            </a:r>
            <a:r>
              <a:rPr sz="2400" spc="-25" dirty="0">
                <a:latin typeface="Calibri"/>
                <a:cs typeface="Calibri"/>
              </a:rPr>
              <a:t>0V</a:t>
            </a:r>
            <a:endParaRPr sz="2400">
              <a:latin typeface="Calibri"/>
              <a:cs typeface="Calibri"/>
            </a:endParaRPr>
          </a:p>
        </p:txBody>
      </p:sp>
      <p:sp>
        <p:nvSpPr>
          <p:cNvPr id="32" name="object 32"/>
          <p:cNvSpPr txBox="1">
            <a:spLocks noGrp="1"/>
          </p:cNvSpPr>
          <p:nvPr>
            <p:ph type="sldNum" sz="quarter" idx="7"/>
          </p:nvPr>
        </p:nvSpPr>
        <p:spPr>
          <a:prstGeom prst="rect">
            <a:avLst/>
          </a:prstGeom>
        </p:spPr>
        <p:txBody>
          <a:bodyPr vert="horz" wrap="square" lIns="0" tIns="41528" rIns="0" bIns="0" rtlCol="0">
            <a:spAutoFit/>
          </a:bodyPr>
          <a:lstStyle/>
          <a:p>
            <a:pPr marL="141605">
              <a:lnSpc>
                <a:spcPts val="2380"/>
              </a:lnSpc>
            </a:pPr>
            <a:fld id="{81D60167-4931-47E6-BA6A-407CBD079E47}" type="slidenum">
              <a:rPr spc="-25" dirty="0"/>
              <a:t>50</a:t>
            </a:fld>
            <a:endParaRPr spc="-25" dirty="0"/>
          </a:p>
        </p:txBody>
      </p:sp>
      <p:sp>
        <p:nvSpPr>
          <p:cNvPr id="25" name="object 25"/>
          <p:cNvSpPr txBox="1"/>
          <p:nvPr/>
        </p:nvSpPr>
        <p:spPr>
          <a:xfrm>
            <a:off x="5555210" y="4487311"/>
            <a:ext cx="445134" cy="389890"/>
          </a:xfrm>
          <a:prstGeom prst="rect">
            <a:avLst/>
          </a:prstGeom>
        </p:spPr>
        <p:txBody>
          <a:bodyPr vert="horz" wrap="square" lIns="0" tIns="11430" rIns="0" bIns="0" rtlCol="0">
            <a:spAutoFit/>
          </a:bodyPr>
          <a:lstStyle/>
          <a:p>
            <a:pPr marL="12700">
              <a:lnSpc>
                <a:spcPct val="100000"/>
              </a:lnSpc>
              <a:spcBef>
                <a:spcPts val="90"/>
              </a:spcBef>
            </a:pPr>
            <a:r>
              <a:rPr sz="2400" spc="-10" dirty="0">
                <a:latin typeface="Calibri"/>
                <a:cs typeface="Calibri"/>
              </a:rPr>
              <a:t>-</a:t>
            </a:r>
            <a:r>
              <a:rPr sz="2400" spc="-25" dirty="0">
                <a:latin typeface="Calibri"/>
                <a:cs typeface="Calibri"/>
              </a:rPr>
              <a:t>5V</a:t>
            </a:r>
            <a:endParaRPr sz="2400">
              <a:latin typeface="Calibri"/>
              <a:cs typeface="Calibri"/>
            </a:endParaRPr>
          </a:p>
        </p:txBody>
      </p:sp>
      <p:sp>
        <p:nvSpPr>
          <p:cNvPr id="26" name="object 26"/>
          <p:cNvSpPr txBox="1"/>
          <p:nvPr/>
        </p:nvSpPr>
        <p:spPr>
          <a:xfrm>
            <a:off x="3125172" y="6118659"/>
            <a:ext cx="352425" cy="389890"/>
          </a:xfrm>
          <a:prstGeom prst="rect">
            <a:avLst/>
          </a:prstGeom>
        </p:spPr>
        <p:txBody>
          <a:bodyPr vert="horz" wrap="square" lIns="0" tIns="11430" rIns="0" bIns="0" rtlCol="0">
            <a:spAutoFit/>
          </a:bodyPr>
          <a:lstStyle/>
          <a:p>
            <a:pPr marL="12700">
              <a:lnSpc>
                <a:spcPct val="100000"/>
              </a:lnSpc>
              <a:spcBef>
                <a:spcPts val="90"/>
              </a:spcBef>
            </a:pPr>
            <a:r>
              <a:rPr sz="2400" spc="-25" dirty="0">
                <a:latin typeface="Calibri"/>
                <a:cs typeface="Calibri"/>
              </a:rPr>
              <a:t>8V</a:t>
            </a:r>
            <a:endParaRPr sz="2400">
              <a:latin typeface="Calibri"/>
              <a:cs typeface="Calibri"/>
            </a:endParaRPr>
          </a:p>
        </p:txBody>
      </p:sp>
      <p:sp>
        <p:nvSpPr>
          <p:cNvPr id="27" name="object 27"/>
          <p:cNvSpPr txBox="1"/>
          <p:nvPr/>
        </p:nvSpPr>
        <p:spPr>
          <a:xfrm>
            <a:off x="4381336" y="6118659"/>
            <a:ext cx="352425" cy="389890"/>
          </a:xfrm>
          <a:prstGeom prst="rect">
            <a:avLst/>
          </a:prstGeom>
        </p:spPr>
        <p:txBody>
          <a:bodyPr vert="horz" wrap="square" lIns="0" tIns="11430" rIns="0" bIns="0" rtlCol="0">
            <a:spAutoFit/>
          </a:bodyPr>
          <a:lstStyle/>
          <a:p>
            <a:pPr marL="12700">
              <a:lnSpc>
                <a:spcPct val="100000"/>
              </a:lnSpc>
              <a:spcBef>
                <a:spcPts val="90"/>
              </a:spcBef>
            </a:pPr>
            <a:r>
              <a:rPr sz="2400" spc="-25" dirty="0">
                <a:latin typeface="Calibri"/>
                <a:cs typeface="Calibri"/>
              </a:rPr>
              <a:t>3V</a:t>
            </a:r>
            <a:endParaRPr sz="2400">
              <a:latin typeface="Calibri"/>
              <a:cs typeface="Calibri"/>
            </a:endParaRPr>
          </a:p>
        </p:txBody>
      </p:sp>
      <p:sp>
        <p:nvSpPr>
          <p:cNvPr id="28" name="object 28"/>
          <p:cNvSpPr txBox="1"/>
          <p:nvPr/>
        </p:nvSpPr>
        <p:spPr>
          <a:xfrm>
            <a:off x="5591044" y="6100733"/>
            <a:ext cx="445134" cy="389890"/>
          </a:xfrm>
          <a:prstGeom prst="rect">
            <a:avLst/>
          </a:prstGeom>
        </p:spPr>
        <p:txBody>
          <a:bodyPr vert="horz" wrap="square" lIns="0" tIns="11430" rIns="0" bIns="0" rtlCol="0">
            <a:spAutoFit/>
          </a:bodyPr>
          <a:lstStyle/>
          <a:p>
            <a:pPr marL="12700">
              <a:lnSpc>
                <a:spcPct val="100000"/>
              </a:lnSpc>
              <a:spcBef>
                <a:spcPts val="90"/>
              </a:spcBef>
            </a:pPr>
            <a:r>
              <a:rPr sz="2400" spc="-10" dirty="0">
                <a:latin typeface="Calibri"/>
                <a:cs typeface="Calibri"/>
              </a:rPr>
              <a:t>-</a:t>
            </a:r>
            <a:r>
              <a:rPr sz="2400" spc="-25" dirty="0">
                <a:latin typeface="Calibri"/>
                <a:cs typeface="Calibri"/>
              </a:rPr>
              <a:t>3V</a:t>
            </a:r>
            <a:endParaRPr sz="2400">
              <a:latin typeface="Calibri"/>
              <a:cs typeface="Calibri"/>
            </a:endParaRPr>
          </a:p>
        </p:txBody>
      </p:sp>
      <p:sp>
        <p:nvSpPr>
          <p:cNvPr id="29" name="object 29"/>
          <p:cNvSpPr txBox="1">
            <a:spLocks noGrp="1"/>
          </p:cNvSpPr>
          <p:nvPr>
            <p:ph type="title"/>
          </p:nvPr>
        </p:nvSpPr>
        <p:spPr>
          <a:xfrm>
            <a:off x="330200" y="343027"/>
            <a:ext cx="7491730" cy="878840"/>
          </a:xfrm>
          <a:prstGeom prst="rect">
            <a:avLst/>
          </a:prstGeom>
        </p:spPr>
        <p:txBody>
          <a:bodyPr vert="horz" wrap="square" lIns="0" tIns="12065" rIns="0" bIns="0" rtlCol="0">
            <a:spAutoFit/>
          </a:bodyPr>
          <a:lstStyle/>
          <a:p>
            <a:pPr marL="12700" marR="5080">
              <a:lnSpc>
                <a:spcPct val="100000"/>
              </a:lnSpc>
              <a:spcBef>
                <a:spcPts val="95"/>
              </a:spcBef>
            </a:pPr>
            <a:r>
              <a:rPr sz="2800" dirty="0">
                <a:solidFill>
                  <a:srgbClr val="000000"/>
                </a:solidFill>
              </a:rPr>
              <a:t>Bir</a:t>
            </a:r>
            <a:r>
              <a:rPr sz="2800" spc="-75" dirty="0">
                <a:solidFill>
                  <a:srgbClr val="000000"/>
                </a:solidFill>
              </a:rPr>
              <a:t> </a:t>
            </a:r>
            <a:r>
              <a:rPr sz="2800" dirty="0">
                <a:solidFill>
                  <a:srgbClr val="000000"/>
                </a:solidFill>
              </a:rPr>
              <a:t>diyodu</a:t>
            </a:r>
            <a:r>
              <a:rPr sz="2800" spc="-50" dirty="0">
                <a:solidFill>
                  <a:srgbClr val="000000"/>
                </a:solidFill>
              </a:rPr>
              <a:t> </a:t>
            </a:r>
            <a:r>
              <a:rPr sz="2800" dirty="0">
                <a:solidFill>
                  <a:srgbClr val="000000"/>
                </a:solidFill>
              </a:rPr>
              <a:t>doğru</a:t>
            </a:r>
            <a:r>
              <a:rPr sz="2800" spc="-70" dirty="0">
                <a:solidFill>
                  <a:srgbClr val="000000"/>
                </a:solidFill>
              </a:rPr>
              <a:t> </a:t>
            </a:r>
            <a:r>
              <a:rPr sz="2800" dirty="0">
                <a:solidFill>
                  <a:srgbClr val="000000"/>
                </a:solidFill>
              </a:rPr>
              <a:t>yönde</a:t>
            </a:r>
            <a:r>
              <a:rPr sz="2800" spc="-55" dirty="0">
                <a:solidFill>
                  <a:srgbClr val="000000"/>
                </a:solidFill>
              </a:rPr>
              <a:t> </a:t>
            </a:r>
            <a:r>
              <a:rPr sz="2800" spc="-10" dirty="0">
                <a:solidFill>
                  <a:srgbClr val="000000"/>
                </a:solidFill>
              </a:rPr>
              <a:t>polarmalandırmak</a:t>
            </a:r>
            <a:r>
              <a:rPr sz="2800" spc="-50" dirty="0">
                <a:solidFill>
                  <a:srgbClr val="000000"/>
                </a:solidFill>
              </a:rPr>
              <a:t> </a:t>
            </a:r>
            <a:r>
              <a:rPr sz="2800" dirty="0">
                <a:solidFill>
                  <a:srgbClr val="000000"/>
                </a:solidFill>
              </a:rPr>
              <a:t>için</a:t>
            </a:r>
            <a:r>
              <a:rPr sz="2800" spc="-70" dirty="0">
                <a:solidFill>
                  <a:srgbClr val="000000"/>
                </a:solidFill>
              </a:rPr>
              <a:t> </a:t>
            </a:r>
            <a:r>
              <a:rPr sz="2800" spc="-20" dirty="0">
                <a:solidFill>
                  <a:srgbClr val="000000"/>
                </a:solidFill>
              </a:rPr>
              <a:t>Anot </a:t>
            </a:r>
            <a:r>
              <a:rPr sz="2800" dirty="0">
                <a:solidFill>
                  <a:srgbClr val="000000"/>
                </a:solidFill>
              </a:rPr>
              <a:t>gerilimi</a:t>
            </a:r>
            <a:r>
              <a:rPr sz="2800" spc="-110" dirty="0">
                <a:solidFill>
                  <a:srgbClr val="000000"/>
                </a:solidFill>
              </a:rPr>
              <a:t> </a:t>
            </a:r>
            <a:r>
              <a:rPr sz="2800" dirty="0">
                <a:solidFill>
                  <a:srgbClr val="000000"/>
                </a:solidFill>
              </a:rPr>
              <a:t>katod</a:t>
            </a:r>
            <a:r>
              <a:rPr sz="2800" spc="-90" dirty="0">
                <a:solidFill>
                  <a:srgbClr val="000000"/>
                </a:solidFill>
              </a:rPr>
              <a:t> </a:t>
            </a:r>
            <a:r>
              <a:rPr sz="2800" dirty="0">
                <a:solidFill>
                  <a:srgbClr val="000000"/>
                </a:solidFill>
              </a:rPr>
              <a:t>geriliminden</a:t>
            </a:r>
            <a:r>
              <a:rPr sz="2800" spc="-70" dirty="0">
                <a:solidFill>
                  <a:srgbClr val="000000"/>
                </a:solidFill>
              </a:rPr>
              <a:t> </a:t>
            </a:r>
            <a:r>
              <a:rPr sz="2800" dirty="0">
                <a:solidFill>
                  <a:srgbClr val="000000"/>
                </a:solidFill>
              </a:rPr>
              <a:t>daha</a:t>
            </a:r>
            <a:r>
              <a:rPr sz="2800" spc="-100" dirty="0">
                <a:solidFill>
                  <a:srgbClr val="000000"/>
                </a:solidFill>
              </a:rPr>
              <a:t> </a:t>
            </a:r>
            <a:r>
              <a:rPr sz="2800" dirty="0">
                <a:solidFill>
                  <a:srgbClr val="000000"/>
                </a:solidFill>
              </a:rPr>
              <a:t>pozitif</a:t>
            </a:r>
            <a:r>
              <a:rPr sz="2800" spc="-90" dirty="0">
                <a:solidFill>
                  <a:srgbClr val="000000"/>
                </a:solidFill>
              </a:rPr>
              <a:t> </a:t>
            </a:r>
            <a:r>
              <a:rPr sz="2800" spc="-10" dirty="0">
                <a:solidFill>
                  <a:srgbClr val="000000"/>
                </a:solidFill>
              </a:rPr>
              <a:t>olmak</a:t>
            </a:r>
            <a:endParaRPr sz="2800"/>
          </a:p>
        </p:txBody>
      </p:sp>
      <p:sp>
        <p:nvSpPr>
          <p:cNvPr id="30" name="object 30"/>
          <p:cNvSpPr txBox="1"/>
          <p:nvPr/>
        </p:nvSpPr>
        <p:spPr>
          <a:xfrm>
            <a:off x="330200" y="1196721"/>
            <a:ext cx="1645285" cy="452120"/>
          </a:xfrm>
          <a:prstGeom prst="rect">
            <a:avLst/>
          </a:prstGeom>
        </p:spPr>
        <p:txBody>
          <a:bodyPr vert="horz" wrap="square" lIns="0" tIns="12065" rIns="0" bIns="0" rtlCol="0">
            <a:spAutoFit/>
          </a:bodyPr>
          <a:lstStyle/>
          <a:p>
            <a:pPr marL="12700">
              <a:lnSpc>
                <a:spcPct val="100000"/>
              </a:lnSpc>
              <a:spcBef>
                <a:spcPts val="95"/>
              </a:spcBef>
            </a:pPr>
            <a:r>
              <a:rPr sz="2800" spc="-35" dirty="0">
                <a:latin typeface="Calibri"/>
                <a:cs typeface="Calibri"/>
              </a:rPr>
              <a:t>zorundadır.</a:t>
            </a:r>
            <a:endParaRPr sz="2800">
              <a:latin typeface="Calibri"/>
              <a:cs typeface="Calibri"/>
            </a:endParaRPr>
          </a:p>
        </p:txBody>
      </p:sp>
      <p:sp>
        <p:nvSpPr>
          <p:cNvPr id="31" name="object 31"/>
          <p:cNvSpPr txBox="1"/>
          <p:nvPr/>
        </p:nvSpPr>
        <p:spPr>
          <a:xfrm>
            <a:off x="330200" y="3440048"/>
            <a:ext cx="8331200" cy="878840"/>
          </a:xfrm>
          <a:prstGeom prst="rect">
            <a:avLst/>
          </a:prstGeom>
        </p:spPr>
        <p:txBody>
          <a:bodyPr vert="horz" wrap="square" lIns="0" tIns="12065" rIns="0" bIns="0" rtlCol="0">
            <a:spAutoFit/>
          </a:bodyPr>
          <a:lstStyle/>
          <a:p>
            <a:pPr marL="12700" marR="5080">
              <a:lnSpc>
                <a:spcPct val="100000"/>
              </a:lnSpc>
              <a:spcBef>
                <a:spcPts val="95"/>
              </a:spcBef>
            </a:pPr>
            <a:r>
              <a:rPr sz="2800" dirty="0">
                <a:latin typeface="Calibri"/>
                <a:cs typeface="Calibri"/>
              </a:rPr>
              <a:t>Bir</a:t>
            </a:r>
            <a:r>
              <a:rPr sz="2800" spc="-70" dirty="0">
                <a:latin typeface="Calibri"/>
                <a:cs typeface="Calibri"/>
              </a:rPr>
              <a:t> </a:t>
            </a:r>
            <a:r>
              <a:rPr sz="2800" dirty="0">
                <a:latin typeface="Calibri"/>
                <a:cs typeface="Calibri"/>
              </a:rPr>
              <a:t>diyodu</a:t>
            </a:r>
            <a:r>
              <a:rPr sz="2800" spc="-45" dirty="0">
                <a:latin typeface="Calibri"/>
                <a:cs typeface="Calibri"/>
              </a:rPr>
              <a:t> </a:t>
            </a:r>
            <a:r>
              <a:rPr sz="2800" dirty="0">
                <a:latin typeface="Calibri"/>
                <a:cs typeface="Calibri"/>
              </a:rPr>
              <a:t>ters</a:t>
            </a:r>
            <a:r>
              <a:rPr sz="2800" spc="-65" dirty="0">
                <a:latin typeface="Calibri"/>
                <a:cs typeface="Calibri"/>
              </a:rPr>
              <a:t> </a:t>
            </a:r>
            <a:r>
              <a:rPr sz="2800" spc="-10" dirty="0">
                <a:latin typeface="Calibri"/>
                <a:cs typeface="Calibri"/>
              </a:rPr>
              <a:t>polarmalandırmak</a:t>
            </a:r>
            <a:r>
              <a:rPr sz="2800" spc="-50" dirty="0">
                <a:latin typeface="Calibri"/>
                <a:cs typeface="Calibri"/>
              </a:rPr>
              <a:t> </a:t>
            </a:r>
            <a:r>
              <a:rPr sz="2800" dirty="0">
                <a:latin typeface="Calibri"/>
                <a:cs typeface="Calibri"/>
              </a:rPr>
              <a:t>için</a:t>
            </a:r>
            <a:r>
              <a:rPr sz="2800" spc="-60" dirty="0">
                <a:latin typeface="Calibri"/>
                <a:cs typeface="Calibri"/>
              </a:rPr>
              <a:t> </a:t>
            </a:r>
            <a:r>
              <a:rPr sz="2800" dirty="0">
                <a:latin typeface="Calibri"/>
                <a:cs typeface="Calibri"/>
              </a:rPr>
              <a:t>Anod</a:t>
            </a:r>
            <a:r>
              <a:rPr sz="2800" spc="-45" dirty="0">
                <a:latin typeface="Calibri"/>
                <a:cs typeface="Calibri"/>
              </a:rPr>
              <a:t> </a:t>
            </a:r>
            <a:r>
              <a:rPr sz="2800" dirty="0">
                <a:latin typeface="Calibri"/>
                <a:cs typeface="Calibri"/>
              </a:rPr>
              <a:t>gerilimi</a:t>
            </a:r>
            <a:r>
              <a:rPr sz="2800" spc="-70" dirty="0">
                <a:latin typeface="Calibri"/>
                <a:cs typeface="Calibri"/>
              </a:rPr>
              <a:t> </a:t>
            </a:r>
            <a:r>
              <a:rPr sz="2800" spc="-10" dirty="0">
                <a:latin typeface="Calibri"/>
                <a:cs typeface="Calibri"/>
              </a:rPr>
              <a:t>katod </a:t>
            </a:r>
            <a:r>
              <a:rPr sz="2800" dirty="0">
                <a:latin typeface="Calibri"/>
                <a:cs typeface="Calibri"/>
              </a:rPr>
              <a:t>geriliminden</a:t>
            </a:r>
            <a:r>
              <a:rPr sz="2800" spc="-50" dirty="0">
                <a:latin typeface="Calibri"/>
                <a:cs typeface="Calibri"/>
              </a:rPr>
              <a:t> </a:t>
            </a:r>
            <a:r>
              <a:rPr sz="2800" dirty="0">
                <a:latin typeface="Calibri"/>
                <a:cs typeface="Calibri"/>
              </a:rPr>
              <a:t>daha</a:t>
            </a:r>
            <a:r>
              <a:rPr sz="2800" spc="-55" dirty="0">
                <a:latin typeface="Calibri"/>
                <a:cs typeface="Calibri"/>
              </a:rPr>
              <a:t> </a:t>
            </a:r>
            <a:r>
              <a:rPr sz="2800" dirty="0">
                <a:latin typeface="Calibri"/>
                <a:cs typeface="Calibri"/>
              </a:rPr>
              <a:t>az</a:t>
            </a:r>
            <a:r>
              <a:rPr sz="2800" spc="-75" dirty="0">
                <a:latin typeface="Calibri"/>
                <a:cs typeface="Calibri"/>
              </a:rPr>
              <a:t> </a:t>
            </a:r>
            <a:r>
              <a:rPr sz="2800" dirty="0">
                <a:latin typeface="Calibri"/>
                <a:cs typeface="Calibri"/>
              </a:rPr>
              <a:t>pozitif</a:t>
            </a:r>
            <a:r>
              <a:rPr sz="2800" spc="-55" dirty="0">
                <a:latin typeface="Calibri"/>
                <a:cs typeface="Calibri"/>
              </a:rPr>
              <a:t> </a:t>
            </a:r>
            <a:r>
              <a:rPr sz="2800" spc="-10" dirty="0">
                <a:latin typeface="Calibri"/>
                <a:cs typeface="Calibri"/>
              </a:rPr>
              <a:t>olmalıdır.</a:t>
            </a:r>
            <a:endParaRPr sz="2800">
              <a:latin typeface="Calibri"/>
              <a:cs typeface="Calibri"/>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131470" y="362153"/>
            <a:ext cx="8624570" cy="4417060"/>
          </a:xfrm>
          <a:prstGeom prst="rect">
            <a:avLst/>
          </a:prstGeom>
        </p:spPr>
        <p:txBody>
          <a:bodyPr vert="horz" wrap="square" lIns="0" tIns="13335" rIns="0" bIns="0" rtlCol="0">
            <a:spAutoFit/>
          </a:bodyPr>
          <a:lstStyle/>
          <a:p>
            <a:pPr marL="12700" marR="5080">
              <a:lnSpc>
                <a:spcPct val="100000"/>
              </a:lnSpc>
              <a:spcBef>
                <a:spcPts val="105"/>
              </a:spcBef>
            </a:pPr>
            <a:r>
              <a:rPr sz="3200" dirty="0">
                <a:latin typeface="Calibri"/>
                <a:cs typeface="Calibri"/>
              </a:rPr>
              <a:t>Şekildeki</a:t>
            </a:r>
            <a:r>
              <a:rPr sz="3200" spc="-80" dirty="0">
                <a:latin typeface="Calibri"/>
                <a:cs typeface="Calibri"/>
              </a:rPr>
              <a:t> </a:t>
            </a:r>
            <a:r>
              <a:rPr sz="3200" dirty="0">
                <a:latin typeface="Calibri"/>
                <a:cs typeface="Calibri"/>
              </a:rPr>
              <a:t>devrede</a:t>
            </a:r>
            <a:r>
              <a:rPr sz="3200" spc="-110" dirty="0">
                <a:latin typeface="Calibri"/>
                <a:cs typeface="Calibri"/>
              </a:rPr>
              <a:t> </a:t>
            </a:r>
            <a:r>
              <a:rPr sz="3200" dirty="0">
                <a:latin typeface="Calibri"/>
                <a:cs typeface="Calibri"/>
              </a:rPr>
              <a:t>diyodun</a:t>
            </a:r>
            <a:r>
              <a:rPr sz="3200" spc="-55" dirty="0">
                <a:latin typeface="Calibri"/>
                <a:cs typeface="Calibri"/>
              </a:rPr>
              <a:t> </a:t>
            </a:r>
            <a:r>
              <a:rPr sz="3200" dirty="0">
                <a:latin typeface="Calibri"/>
                <a:cs typeface="Calibri"/>
              </a:rPr>
              <a:t>iletime</a:t>
            </a:r>
            <a:r>
              <a:rPr sz="3200" spc="-75" dirty="0">
                <a:latin typeface="Calibri"/>
                <a:cs typeface="Calibri"/>
              </a:rPr>
              <a:t> </a:t>
            </a:r>
            <a:r>
              <a:rPr sz="3200" dirty="0">
                <a:latin typeface="Calibri"/>
                <a:cs typeface="Calibri"/>
              </a:rPr>
              <a:t>geçmesi</a:t>
            </a:r>
            <a:r>
              <a:rPr sz="3200" spc="-90" dirty="0">
                <a:latin typeface="Calibri"/>
                <a:cs typeface="Calibri"/>
              </a:rPr>
              <a:t> </a:t>
            </a:r>
            <a:r>
              <a:rPr sz="3200" dirty="0">
                <a:latin typeface="Calibri"/>
                <a:cs typeface="Calibri"/>
              </a:rPr>
              <a:t>için</a:t>
            </a:r>
            <a:r>
              <a:rPr sz="3200" spc="-65" dirty="0">
                <a:latin typeface="Calibri"/>
                <a:cs typeface="Calibri"/>
              </a:rPr>
              <a:t> </a:t>
            </a:r>
            <a:r>
              <a:rPr sz="3200" spc="-10" dirty="0">
                <a:latin typeface="Calibri"/>
                <a:cs typeface="Calibri"/>
              </a:rPr>
              <a:t>diyot </a:t>
            </a:r>
            <a:r>
              <a:rPr sz="3200" dirty="0">
                <a:latin typeface="Calibri"/>
                <a:cs typeface="Calibri"/>
              </a:rPr>
              <a:t>uçlarına</a:t>
            </a:r>
            <a:r>
              <a:rPr sz="3200" spc="-45" dirty="0">
                <a:latin typeface="Calibri"/>
                <a:cs typeface="Calibri"/>
              </a:rPr>
              <a:t> </a:t>
            </a:r>
            <a:r>
              <a:rPr sz="3200" dirty="0">
                <a:latin typeface="Calibri"/>
                <a:cs typeface="Calibri"/>
              </a:rPr>
              <a:t>en</a:t>
            </a:r>
            <a:r>
              <a:rPr sz="3200" spc="-60" dirty="0">
                <a:latin typeface="Calibri"/>
                <a:cs typeface="Calibri"/>
              </a:rPr>
              <a:t> </a:t>
            </a:r>
            <a:r>
              <a:rPr sz="3200" dirty="0">
                <a:latin typeface="Calibri"/>
                <a:cs typeface="Calibri"/>
              </a:rPr>
              <a:t>az</a:t>
            </a:r>
            <a:r>
              <a:rPr sz="3200" spc="-65" dirty="0">
                <a:latin typeface="Calibri"/>
                <a:cs typeface="Calibri"/>
              </a:rPr>
              <a:t> </a:t>
            </a:r>
            <a:r>
              <a:rPr sz="3200" dirty="0">
                <a:latin typeface="Calibri"/>
                <a:cs typeface="Calibri"/>
              </a:rPr>
              <a:t>kaç</a:t>
            </a:r>
            <a:r>
              <a:rPr sz="3200" spc="-50" dirty="0">
                <a:latin typeface="Calibri"/>
                <a:cs typeface="Calibri"/>
              </a:rPr>
              <a:t> </a:t>
            </a:r>
            <a:r>
              <a:rPr sz="3200" dirty="0">
                <a:latin typeface="Calibri"/>
                <a:cs typeface="Calibri"/>
              </a:rPr>
              <a:t>volt</a:t>
            </a:r>
            <a:r>
              <a:rPr sz="3200" spc="-55" dirty="0">
                <a:latin typeface="Calibri"/>
                <a:cs typeface="Calibri"/>
              </a:rPr>
              <a:t> </a:t>
            </a:r>
            <a:r>
              <a:rPr sz="3200" dirty="0">
                <a:latin typeface="Calibri"/>
                <a:cs typeface="Calibri"/>
              </a:rPr>
              <a:t>gerilim</a:t>
            </a:r>
            <a:r>
              <a:rPr sz="3200" spc="-55" dirty="0">
                <a:latin typeface="Calibri"/>
                <a:cs typeface="Calibri"/>
              </a:rPr>
              <a:t> </a:t>
            </a:r>
            <a:r>
              <a:rPr sz="3200" dirty="0">
                <a:latin typeface="Calibri"/>
                <a:cs typeface="Calibri"/>
              </a:rPr>
              <a:t>(Vi)</a:t>
            </a:r>
            <a:r>
              <a:rPr sz="3200" spc="-35" dirty="0">
                <a:latin typeface="Calibri"/>
                <a:cs typeface="Calibri"/>
              </a:rPr>
              <a:t> </a:t>
            </a:r>
            <a:r>
              <a:rPr sz="3200" spc="-10" dirty="0">
                <a:latin typeface="Calibri"/>
                <a:cs typeface="Calibri"/>
              </a:rPr>
              <a:t>uygulanması </a:t>
            </a:r>
            <a:r>
              <a:rPr sz="3200" dirty="0">
                <a:latin typeface="Calibri"/>
                <a:cs typeface="Calibri"/>
              </a:rPr>
              <a:t>gerekir?</a:t>
            </a:r>
            <a:r>
              <a:rPr sz="3200" spc="-145" dirty="0">
                <a:latin typeface="Calibri"/>
                <a:cs typeface="Calibri"/>
              </a:rPr>
              <a:t> </a:t>
            </a:r>
            <a:r>
              <a:rPr sz="3200" dirty="0">
                <a:latin typeface="Calibri"/>
                <a:cs typeface="Calibri"/>
              </a:rPr>
              <a:t>(Diyot</a:t>
            </a:r>
            <a:r>
              <a:rPr sz="3200" spc="-100" dirty="0">
                <a:latin typeface="Calibri"/>
                <a:cs typeface="Calibri"/>
              </a:rPr>
              <a:t> </a:t>
            </a:r>
            <a:r>
              <a:rPr sz="3200" dirty="0">
                <a:latin typeface="Calibri"/>
                <a:cs typeface="Calibri"/>
              </a:rPr>
              <a:t>silisyum</a:t>
            </a:r>
            <a:r>
              <a:rPr sz="3200" spc="-100" dirty="0">
                <a:latin typeface="Calibri"/>
                <a:cs typeface="Calibri"/>
              </a:rPr>
              <a:t> </a:t>
            </a:r>
            <a:r>
              <a:rPr sz="3200" spc="-10" dirty="0">
                <a:latin typeface="Calibri"/>
                <a:cs typeface="Calibri"/>
              </a:rPr>
              <a:t>diyottur).</a:t>
            </a:r>
            <a:endParaRPr sz="3200">
              <a:latin typeface="Calibri"/>
              <a:cs typeface="Calibri"/>
            </a:endParaRPr>
          </a:p>
          <a:p>
            <a:pPr marL="400685" indent="-387985">
              <a:lnSpc>
                <a:spcPct val="100000"/>
              </a:lnSpc>
              <a:spcBef>
                <a:spcPts val="3845"/>
              </a:spcBef>
              <a:buAutoNum type="alphaLcPeriod"/>
              <a:tabLst>
                <a:tab pos="400685" algn="l"/>
              </a:tabLst>
            </a:pPr>
            <a:r>
              <a:rPr sz="3200" dirty="0">
                <a:latin typeface="Calibri"/>
                <a:cs typeface="Calibri"/>
              </a:rPr>
              <a:t>2.2</a:t>
            </a:r>
            <a:r>
              <a:rPr sz="3200" spc="-35" dirty="0">
                <a:latin typeface="Calibri"/>
                <a:cs typeface="Calibri"/>
              </a:rPr>
              <a:t> </a:t>
            </a:r>
            <a:r>
              <a:rPr sz="3200" spc="-50" dirty="0">
                <a:latin typeface="Calibri"/>
                <a:cs typeface="Calibri"/>
              </a:rPr>
              <a:t>V</a:t>
            </a:r>
            <a:endParaRPr sz="3200">
              <a:latin typeface="Calibri"/>
              <a:cs typeface="Calibri"/>
            </a:endParaRPr>
          </a:p>
          <a:p>
            <a:pPr marL="421005" indent="-408305">
              <a:lnSpc>
                <a:spcPct val="100000"/>
              </a:lnSpc>
              <a:buAutoNum type="alphaLcPeriod"/>
              <a:tabLst>
                <a:tab pos="421005" algn="l"/>
              </a:tabLst>
            </a:pPr>
            <a:r>
              <a:rPr sz="3200" dirty="0">
                <a:latin typeface="Calibri"/>
                <a:cs typeface="Calibri"/>
              </a:rPr>
              <a:t>1.2</a:t>
            </a:r>
            <a:r>
              <a:rPr sz="3200" spc="-35" dirty="0">
                <a:latin typeface="Calibri"/>
                <a:cs typeface="Calibri"/>
              </a:rPr>
              <a:t> </a:t>
            </a:r>
            <a:r>
              <a:rPr sz="3200" spc="-50" dirty="0">
                <a:latin typeface="Calibri"/>
                <a:cs typeface="Calibri"/>
              </a:rPr>
              <a:t>V</a:t>
            </a:r>
            <a:endParaRPr sz="3200">
              <a:latin typeface="Calibri"/>
              <a:cs typeface="Calibri"/>
            </a:endParaRPr>
          </a:p>
          <a:p>
            <a:pPr marL="12700">
              <a:lnSpc>
                <a:spcPct val="100000"/>
              </a:lnSpc>
              <a:spcBef>
                <a:spcPts val="5"/>
              </a:spcBef>
            </a:pPr>
            <a:r>
              <a:rPr sz="3200" dirty="0">
                <a:latin typeface="Calibri"/>
                <a:cs typeface="Calibri"/>
              </a:rPr>
              <a:t>c.</a:t>
            </a:r>
            <a:r>
              <a:rPr sz="3200" spc="-20" dirty="0">
                <a:latin typeface="Calibri"/>
                <a:cs typeface="Calibri"/>
              </a:rPr>
              <a:t> </a:t>
            </a:r>
            <a:r>
              <a:rPr sz="3200" dirty="0">
                <a:latin typeface="Calibri"/>
                <a:cs typeface="Calibri"/>
              </a:rPr>
              <a:t>1</a:t>
            </a:r>
            <a:r>
              <a:rPr sz="3200" spc="-10" dirty="0">
                <a:latin typeface="Calibri"/>
                <a:cs typeface="Calibri"/>
              </a:rPr>
              <a:t> </a:t>
            </a:r>
            <a:r>
              <a:rPr sz="3200" spc="-50" dirty="0">
                <a:latin typeface="Calibri"/>
                <a:cs typeface="Calibri"/>
              </a:rPr>
              <a:t>V</a:t>
            </a:r>
            <a:endParaRPr sz="3200">
              <a:latin typeface="Calibri"/>
              <a:cs typeface="Calibri"/>
            </a:endParaRPr>
          </a:p>
          <a:p>
            <a:pPr marL="421005" indent="-408305">
              <a:lnSpc>
                <a:spcPct val="100000"/>
              </a:lnSpc>
              <a:buAutoNum type="alphaLcPeriod" startAt="4"/>
              <a:tabLst>
                <a:tab pos="421005" algn="l"/>
              </a:tabLst>
            </a:pPr>
            <a:r>
              <a:rPr sz="3200" dirty="0">
                <a:latin typeface="Calibri"/>
                <a:cs typeface="Calibri"/>
              </a:rPr>
              <a:t>0.7</a:t>
            </a:r>
            <a:r>
              <a:rPr sz="3200" spc="-45" dirty="0">
                <a:latin typeface="Calibri"/>
                <a:cs typeface="Calibri"/>
              </a:rPr>
              <a:t> </a:t>
            </a:r>
            <a:r>
              <a:rPr sz="3200" spc="-50" dirty="0">
                <a:latin typeface="Calibri"/>
                <a:cs typeface="Calibri"/>
              </a:rPr>
              <a:t>V</a:t>
            </a:r>
            <a:endParaRPr sz="3200">
              <a:latin typeface="Calibri"/>
              <a:cs typeface="Calibri"/>
            </a:endParaRPr>
          </a:p>
          <a:p>
            <a:pPr marL="408305" indent="-395605">
              <a:lnSpc>
                <a:spcPct val="100000"/>
              </a:lnSpc>
              <a:buAutoNum type="alphaLcPeriod" startAt="4"/>
              <a:tabLst>
                <a:tab pos="408305" algn="l"/>
              </a:tabLst>
            </a:pPr>
            <a:r>
              <a:rPr sz="3200" dirty="0">
                <a:latin typeface="Calibri"/>
                <a:cs typeface="Calibri"/>
              </a:rPr>
              <a:t>0.3</a:t>
            </a:r>
            <a:r>
              <a:rPr sz="3200" spc="-40" dirty="0">
                <a:latin typeface="Calibri"/>
                <a:cs typeface="Calibri"/>
              </a:rPr>
              <a:t> </a:t>
            </a:r>
            <a:r>
              <a:rPr sz="3200" spc="-50" dirty="0">
                <a:latin typeface="Calibri"/>
                <a:cs typeface="Calibri"/>
              </a:rPr>
              <a:t>V</a:t>
            </a:r>
            <a:endParaRPr sz="3200">
              <a:latin typeface="Calibri"/>
              <a:cs typeface="Calibri"/>
            </a:endParaRPr>
          </a:p>
        </p:txBody>
      </p:sp>
      <p:pic>
        <p:nvPicPr>
          <p:cNvPr id="3" name="object 3"/>
          <p:cNvPicPr/>
          <p:nvPr/>
        </p:nvPicPr>
        <p:blipFill>
          <a:blip r:embed="rId2" cstate="print"/>
          <a:stretch>
            <a:fillRect/>
          </a:stretch>
        </p:blipFill>
        <p:spPr>
          <a:xfrm>
            <a:off x="3907826" y="2386220"/>
            <a:ext cx="2899735" cy="2199605"/>
          </a:xfrm>
          <a:prstGeom prst="rect">
            <a:avLst/>
          </a:prstGeom>
        </p:spPr>
      </p:pic>
      <p:sp>
        <p:nvSpPr>
          <p:cNvPr id="4" name="object 4"/>
          <p:cNvSpPr txBox="1">
            <a:spLocks noGrp="1"/>
          </p:cNvSpPr>
          <p:nvPr>
            <p:ph type="sldNum" sz="quarter" idx="7"/>
          </p:nvPr>
        </p:nvSpPr>
        <p:spPr>
          <a:prstGeom prst="rect">
            <a:avLst/>
          </a:prstGeom>
        </p:spPr>
        <p:txBody>
          <a:bodyPr vert="horz" wrap="square" lIns="0" tIns="41528" rIns="0" bIns="0" rtlCol="0">
            <a:spAutoFit/>
          </a:bodyPr>
          <a:lstStyle/>
          <a:p>
            <a:pPr marL="141605">
              <a:lnSpc>
                <a:spcPts val="2380"/>
              </a:lnSpc>
            </a:pPr>
            <a:fld id="{81D60167-4931-47E6-BA6A-407CBD079E47}" type="slidenum">
              <a:rPr spc="-25" dirty="0"/>
              <a:t>51</a:t>
            </a:fld>
            <a:endParaRPr spc="-25"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544068" y="325866"/>
            <a:ext cx="8327390" cy="6206490"/>
            <a:chOff x="544068" y="325866"/>
            <a:chExt cx="8327390" cy="6206490"/>
          </a:xfrm>
        </p:grpSpPr>
        <p:sp>
          <p:nvSpPr>
            <p:cNvPr id="3" name="object 3"/>
            <p:cNvSpPr/>
            <p:nvPr/>
          </p:nvSpPr>
          <p:spPr>
            <a:xfrm>
              <a:off x="544068" y="325881"/>
              <a:ext cx="8315325" cy="6194425"/>
            </a:xfrm>
            <a:custGeom>
              <a:avLst/>
              <a:gdLst/>
              <a:ahLst/>
              <a:cxnLst/>
              <a:rect l="l" t="t" r="r" b="b"/>
              <a:pathLst>
                <a:path w="8315325" h="6194425">
                  <a:moveTo>
                    <a:pt x="8315122" y="418846"/>
                  </a:moveTo>
                  <a:lnTo>
                    <a:pt x="0" y="418846"/>
                  </a:lnTo>
                  <a:lnTo>
                    <a:pt x="0" y="6194323"/>
                  </a:lnTo>
                  <a:lnTo>
                    <a:pt x="8315122" y="6194323"/>
                  </a:lnTo>
                  <a:lnTo>
                    <a:pt x="8315122" y="418846"/>
                  </a:lnTo>
                  <a:close/>
                </a:path>
                <a:path w="8315325" h="6194425">
                  <a:moveTo>
                    <a:pt x="8315122" y="0"/>
                  </a:moveTo>
                  <a:lnTo>
                    <a:pt x="0" y="0"/>
                  </a:lnTo>
                  <a:lnTo>
                    <a:pt x="0" y="383451"/>
                  </a:lnTo>
                  <a:lnTo>
                    <a:pt x="8315122" y="383451"/>
                  </a:lnTo>
                  <a:lnTo>
                    <a:pt x="8315122" y="0"/>
                  </a:lnTo>
                  <a:close/>
                </a:path>
              </a:pathLst>
            </a:custGeom>
            <a:solidFill>
              <a:srgbClr val="DFDFD0"/>
            </a:solidFill>
          </p:spPr>
          <p:txBody>
            <a:bodyPr wrap="square" lIns="0" tIns="0" rIns="0" bIns="0" rtlCol="0"/>
            <a:lstStyle/>
            <a:p>
              <a:endParaRPr/>
            </a:p>
          </p:txBody>
        </p:sp>
        <p:sp>
          <p:nvSpPr>
            <p:cNvPr id="4" name="object 4"/>
            <p:cNvSpPr/>
            <p:nvPr/>
          </p:nvSpPr>
          <p:spPr>
            <a:xfrm>
              <a:off x="544068" y="325868"/>
              <a:ext cx="8327390" cy="6206490"/>
            </a:xfrm>
            <a:custGeom>
              <a:avLst/>
              <a:gdLst/>
              <a:ahLst/>
              <a:cxnLst/>
              <a:rect l="l" t="t" r="r" b="b"/>
              <a:pathLst>
                <a:path w="8327390" h="6206490">
                  <a:moveTo>
                    <a:pt x="454075" y="84594"/>
                  </a:moveTo>
                  <a:lnTo>
                    <a:pt x="446151" y="76695"/>
                  </a:lnTo>
                  <a:lnTo>
                    <a:pt x="426618" y="76695"/>
                  </a:lnTo>
                  <a:lnTo>
                    <a:pt x="418693" y="84594"/>
                  </a:lnTo>
                  <a:lnTo>
                    <a:pt x="418693" y="176987"/>
                  </a:lnTo>
                  <a:lnTo>
                    <a:pt x="418693" y="221234"/>
                  </a:lnTo>
                  <a:lnTo>
                    <a:pt x="418693" y="286131"/>
                  </a:lnTo>
                  <a:lnTo>
                    <a:pt x="383311" y="312674"/>
                  </a:lnTo>
                  <a:lnTo>
                    <a:pt x="255003" y="312674"/>
                  </a:lnTo>
                  <a:lnTo>
                    <a:pt x="237312" y="294970"/>
                  </a:lnTo>
                  <a:lnTo>
                    <a:pt x="229984" y="287642"/>
                  </a:lnTo>
                  <a:lnTo>
                    <a:pt x="229984" y="282460"/>
                  </a:lnTo>
                  <a:lnTo>
                    <a:pt x="229984" y="224891"/>
                  </a:lnTo>
                  <a:lnTo>
                    <a:pt x="229984" y="219710"/>
                  </a:lnTo>
                  <a:lnTo>
                    <a:pt x="237312" y="212382"/>
                  </a:lnTo>
                  <a:lnTo>
                    <a:pt x="255003" y="194678"/>
                  </a:lnTo>
                  <a:lnTo>
                    <a:pt x="383298" y="194678"/>
                  </a:lnTo>
                  <a:lnTo>
                    <a:pt x="418693" y="221234"/>
                  </a:lnTo>
                  <a:lnTo>
                    <a:pt x="418693" y="176987"/>
                  </a:lnTo>
                  <a:lnTo>
                    <a:pt x="395109" y="159283"/>
                  </a:lnTo>
                  <a:lnTo>
                    <a:pt x="240360" y="159283"/>
                  </a:lnTo>
                  <a:lnTo>
                    <a:pt x="194602" y="205066"/>
                  </a:lnTo>
                  <a:lnTo>
                    <a:pt x="194602" y="302285"/>
                  </a:lnTo>
                  <a:lnTo>
                    <a:pt x="240360" y="348068"/>
                  </a:lnTo>
                  <a:lnTo>
                    <a:pt x="395109" y="348068"/>
                  </a:lnTo>
                  <a:lnTo>
                    <a:pt x="418693" y="330377"/>
                  </a:lnTo>
                  <a:lnTo>
                    <a:pt x="418693" y="340156"/>
                  </a:lnTo>
                  <a:lnTo>
                    <a:pt x="426618" y="348068"/>
                  </a:lnTo>
                  <a:lnTo>
                    <a:pt x="446151" y="348068"/>
                  </a:lnTo>
                  <a:lnTo>
                    <a:pt x="454075" y="340156"/>
                  </a:lnTo>
                  <a:lnTo>
                    <a:pt x="454075" y="84594"/>
                  </a:lnTo>
                  <a:close/>
                </a:path>
                <a:path w="8327390" h="6206490">
                  <a:moveTo>
                    <a:pt x="630999" y="167195"/>
                  </a:moveTo>
                  <a:lnTo>
                    <a:pt x="623074" y="159283"/>
                  </a:lnTo>
                  <a:lnTo>
                    <a:pt x="603542" y="159283"/>
                  </a:lnTo>
                  <a:lnTo>
                    <a:pt x="595617" y="167195"/>
                  </a:lnTo>
                  <a:lnTo>
                    <a:pt x="595617" y="340156"/>
                  </a:lnTo>
                  <a:lnTo>
                    <a:pt x="603542" y="348068"/>
                  </a:lnTo>
                  <a:lnTo>
                    <a:pt x="623074" y="348068"/>
                  </a:lnTo>
                  <a:lnTo>
                    <a:pt x="630999" y="340156"/>
                  </a:lnTo>
                  <a:lnTo>
                    <a:pt x="630999" y="176987"/>
                  </a:lnTo>
                  <a:lnTo>
                    <a:pt x="630999" y="167195"/>
                  </a:lnTo>
                  <a:close/>
                </a:path>
                <a:path w="8327390" h="6206490">
                  <a:moveTo>
                    <a:pt x="642797" y="84594"/>
                  </a:moveTo>
                  <a:lnTo>
                    <a:pt x="634873" y="76695"/>
                  </a:lnTo>
                  <a:lnTo>
                    <a:pt x="613308" y="76695"/>
                  </a:lnTo>
                  <a:lnTo>
                    <a:pt x="603542" y="76695"/>
                  </a:lnTo>
                  <a:lnTo>
                    <a:pt x="595617" y="84594"/>
                  </a:lnTo>
                  <a:lnTo>
                    <a:pt x="595617" y="104190"/>
                  </a:lnTo>
                  <a:lnTo>
                    <a:pt x="603542" y="112090"/>
                  </a:lnTo>
                  <a:lnTo>
                    <a:pt x="634873" y="112090"/>
                  </a:lnTo>
                  <a:lnTo>
                    <a:pt x="642797" y="104190"/>
                  </a:lnTo>
                  <a:lnTo>
                    <a:pt x="642797" y="84594"/>
                  </a:lnTo>
                  <a:close/>
                </a:path>
                <a:path w="8327390" h="6206490">
                  <a:moveTo>
                    <a:pt x="1362252" y="203530"/>
                  </a:moveTo>
                  <a:lnTo>
                    <a:pt x="1350467" y="194678"/>
                  </a:lnTo>
                  <a:lnTo>
                    <a:pt x="1345742" y="191147"/>
                  </a:lnTo>
                  <a:lnTo>
                    <a:pt x="1343545" y="189496"/>
                  </a:lnTo>
                  <a:lnTo>
                    <a:pt x="1326896" y="177012"/>
                  </a:lnTo>
                  <a:lnTo>
                    <a:pt x="1326896" y="212420"/>
                  </a:lnTo>
                  <a:lnTo>
                    <a:pt x="1326870" y="221234"/>
                  </a:lnTo>
                  <a:lnTo>
                    <a:pt x="1326870" y="286118"/>
                  </a:lnTo>
                  <a:lnTo>
                    <a:pt x="1291488" y="312674"/>
                  </a:lnTo>
                  <a:lnTo>
                    <a:pt x="1163180" y="312674"/>
                  </a:lnTo>
                  <a:lnTo>
                    <a:pt x="1145489" y="294970"/>
                  </a:lnTo>
                  <a:lnTo>
                    <a:pt x="1138161" y="287642"/>
                  </a:lnTo>
                  <a:lnTo>
                    <a:pt x="1138161" y="282460"/>
                  </a:lnTo>
                  <a:lnTo>
                    <a:pt x="1138161" y="230111"/>
                  </a:lnTo>
                  <a:lnTo>
                    <a:pt x="1138161" y="219710"/>
                  </a:lnTo>
                  <a:lnTo>
                    <a:pt x="1163193" y="194678"/>
                  </a:lnTo>
                  <a:lnTo>
                    <a:pt x="1291475" y="194678"/>
                  </a:lnTo>
                  <a:lnTo>
                    <a:pt x="1326870" y="221234"/>
                  </a:lnTo>
                  <a:lnTo>
                    <a:pt x="1326870" y="212420"/>
                  </a:lnTo>
                  <a:lnTo>
                    <a:pt x="1326896" y="177012"/>
                  </a:lnTo>
                  <a:lnTo>
                    <a:pt x="1303286" y="159283"/>
                  </a:lnTo>
                  <a:lnTo>
                    <a:pt x="1148524" y="159283"/>
                  </a:lnTo>
                  <a:lnTo>
                    <a:pt x="1113142" y="194678"/>
                  </a:lnTo>
                  <a:lnTo>
                    <a:pt x="1110703" y="194678"/>
                  </a:lnTo>
                  <a:lnTo>
                    <a:pt x="1102779" y="202590"/>
                  </a:lnTo>
                  <a:lnTo>
                    <a:pt x="1102779" y="212420"/>
                  </a:lnTo>
                  <a:lnTo>
                    <a:pt x="1102779" y="302285"/>
                  </a:lnTo>
                  <a:lnTo>
                    <a:pt x="1148524" y="348068"/>
                  </a:lnTo>
                  <a:lnTo>
                    <a:pt x="1303286" y="348068"/>
                  </a:lnTo>
                  <a:lnTo>
                    <a:pt x="1343545" y="317855"/>
                  </a:lnTo>
                  <a:lnTo>
                    <a:pt x="1345742" y="316204"/>
                  </a:lnTo>
                  <a:lnTo>
                    <a:pt x="1350467" y="312674"/>
                  </a:lnTo>
                  <a:lnTo>
                    <a:pt x="1362252" y="303822"/>
                  </a:lnTo>
                  <a:lnTo>
                    <a:pt x="1362252" y="294970"/>
                  </a:lnTo>
                  <a:lnTo>
                    <a:pt x="1362252" y="280809"/>
                  </a:lnTo>
                  <a:lnTo>
                    <a:pt x="1362252" y="226542"/>
                  </a:lnTo>
                  <a:lnTo>
                    <a:pt x="1362252" y="212420"/>
                  </a:lnTo>
                  <a:lnTo>
                    <a:pt x="1362252" y="203530"/>
                  </a:lnTo>
                  <a:close/>
                </a:path>
                <a:path w="8327390" h="6206490">
                  <a:moveTo>
                    <a:pt x="1668741" y="297446"/>
                  </a:moveTo>
                  <a:lnTo>
                    <a:pt x="1668411" y="290677"/>
                  </a:lnTo>
                  <a:lnTo>
                    <a:pt x="1665376" y="284353"/>
                  </a:lnTo>
                  <a:lnTo>
                    <a:pt x="1660118" y="279679"/>
                  </a:lnTo>
                  <a:lnTo>
                    <a:pt x="1653705" y="277444"/>
                  </a:lnTo>
                  <a:lnTo>
                    <a:pt x="1646936" y="277787"/>
                  </a:lnTo>
                  <a:lnTo>
                    <a:pt x="1640611" y="280809"/>
                  </a:lnTo>
                  <a:lnTo>
                    <a:pt x="1598129" y="312674"/>
                  </a:lnTo>
                  <a:lnTo>
                    <a:pt x="1505204" y="312674"/>
                  </a:lnTo>
                  <a:lnTo>
                    <a:pt x="1487512" y="294970"/>
                  </a:lnTo>
                  <a:lnTo>
                    <a:pt x="1480210" y="287655"/>
                  </a:lnTo>
                  <a:lnTo>
                    <a:pt x="1480210" y="282460"/>
                  </a:lnTo>
                  <a:lnTo>
                    <a:pt x="1480210" y="194678"/>
                  </a:lnTo>
                  <a:lnTo>
                    <a:pt x="1613839" y="194678"/>
                  </a:lnTo>
                  <a:lnTo>
                    <a:pt x="1621739" y="186778"/>
                  </a:lnTo>
                  <a:lnTo>
                    <a:pt x="1621739" y="167195"/>
                  </a:lnTo>
                  <a:lnTo>
                    <a:pt x="1613839" y="159283"/>
                  </a:lnTo>
                  <a:lnTo>
                    <a:pt x="1480210" y="159283"/>
                  </a:lnTo>
                  <a:lnTo>
                    <a:pt x="1480210" y="84594"/>
                  </a:lnTo>
                  <a:lnTo>
                    <a:pt x="1472298" y="76695"/>
                  </a:lnTo>
                  <a:lnTo>
                    <a:pt x="1452727" y="76695"/>
                  </a:lnTo>
                  <a:lnTo>
                    <a:pt x="1444815" y="84594"/>
                  </a:lnTo>
                  <a:lnTo>
                    <a:pt x="1444815" y="159283"/>
                  </a:lnTo>
                  <a:lnTo>
                    <a:pt x="1427124" y="159283"/>
                  </a:lnTo>
                  <a:lnTo>
                    <a:pt x="1417345" y="159283"/>
                  </a:lnTo>
                  <a:lnTo>
                    <a:pt x="1409433" y="167195"/>
                  </a:lnTo>
                  <a:lnTo>
                    <a:pt x="1409433" y="186778"/>
                  </a:lnTo>
                  <a:lnTo>
                    <a:pt x="1417345" y="194678"/>
                  </a:lnTo>
                  <a:lnTo>
                    <a:pt x="1444815" y="194678"/>
                  </a:lnTo>
                  <a:lnTo>
                    <a:pt x="1444815" y="302285"/>
                  </a:lnTo>
                  <a:lnTo>
                    <a:pt x="1490586" y="348068"/>
                  </a:lnTo>
                  <a:lnTo>
                    <a:pt x="1609940" y="348068"/>
                  </a:lnTo>
                  <a:lnTo>
                    <a:pt x="1650199" y="317855"/>
                  </a:lnTo>
                  <a:lnTo>
                    <a:pt x="1652409" y="316204"/>
                  </a:lnTo>
                  <a:lnTo>
                    <a:pt x="1657121" y="312674"/>
                  </a:lnTo>
                  <a:lnTo>
                    <a:pt x="1661845" y="309130"/>
                  </a:lnTo>
                  <a:lnTo>
                    <a:pt x="1666506" y="303860"/>
                  </a:lnTo>
                  <a:lnTo>
                    <a:pt x="1668741" y="297446"/>
                  </a:lnTo>
                  <a:close/>
                </a:path>
                <a:path w="8327390" h="6206490">
                  <a:moveTo>
                    <a:pt x="2270366" y="175501"/>
                  </a:moveTo>
                  <a:lnTo>
                    <a:pt x="2268436" y="168719"/>
                  </a:lnTo>
                  <a:lnTo>
                    <a:pt x="2263965" y="163296"/>
                  </a:lnTo>
                  <a:lnTo>
                    <a:pt x="2257958" y="160096"/>
                  </a:lnTo>
                  <a:lnTo>
                    <a:pt x="2251214" y="159346"/>
                  </a:lnTo>
                  <a:lnTo>
                    <a:pt x="2244483" y="161290"/>
                  </a:lnTo>
                  <a:lnTo>
                    <a:pt x="2046338" y="265620"/>
                  </a:lnTo>
                  <a:lnTo>
                    <a:pt x="2046338" y="94399"/>
                  </a:lnTo>
                  <a:lnTo>
                    <a:pt x="2046338" y="84594"/>
                  </a:lnTo>
                  <a:lnTo>
                    <a:pt x="2038438" y="76695"/>
                  </a:lnTo>
                  <a:lnTo>
                    <a:pt x="2018855" y="76695"/>
                  </a:lnTo>
                  <a:lnTo>
                    <a:pt x="2010956" y="84594"/>
                  </a:lnTo>
                  <a:lnTo>
                    <a:pt x="2010956" y="340156"/>
                  </a:lnTo>
                  <a:lnTo>
                    <a:pt x="2018855" y="348068"/>
                  </a:lnTo>
                  <a:lnTo>
                    <a:pt x="2038438" y="348068"/>
                  </a:lnTo>
                  <a:lnTo>
                    <a:pt x="2046338" y="340156"/>
                  </a:lnTo>
                  <a:lnTo>
                    <a:pt x="2046338" y="305701"/>
                  </a:lnTo>
                  <a:lnTo>
                    <a:pt x="2261006" y="192671"/>
                  </a:lnTo>
                  <a:lnTo>
                    <a:pt x="2266429" y="188226"/>
                  </a:lnTo>
                  <a:lnTo>
                    <a:pt x="2269629" y="182245"/>
                  </a:lnTo>
                  <a:lnTo>
                    <a:pt x="2270366" y="175501"/>
                  </a:lnTo>
                  <a:close/>
                </a:path>
                <a:path w="8327390" h="6206490">
                  <a:moveTo>
                    <a:pt x="8326793" y="0"/>
                  </a:moveTo>
                  <a:lnTo>
                    <a:pt x="8297431" y="0"/>
                  </a:lnTo>
                  <a:lnTo>
                    <a:pt x="8297431" y="29502"/>
                  </a:lnTo>
                  <a:lnTo>
                    <a:pt x="8297431" y="383463"/>
                  </a:lnTo>
                  <a:lnTo>
                    <a:pt x="8297431" y="418858"/>
                  </a:lnTo>
                  <a:lnTo>
                    <a:pt x="8297431" y="6176632"/>
                  </a:lnTo>
                  <a:lnTo>
                    <a:pt x="29476" y="6176632"/>
                  </a:lnTo>
                  <a:lnTo>
                    <a:pt x="29476" y="418858"/>
                  </a:lnTo>
                  <a:lnTo>
                    <a:pt x="8297431" y="418858"/>
                  </a:lnTo>
                  <a:lnTo>
                    <a:pt x="8297431" y="383463"/>
                  </a:lnTo>
                  <a:lnTo>
                    <a:pt x="996632" y="383463"/>
                  </a:lnTo>
                  <a:lnTo>
                    <a:pt x="1039088" y="351599"/>
                  </a:lnTo>
                  <a:lnTo>
                    <a:pt x="1043813" y="348068"/>
                  </a:lnTo>
                  <a:lnTo>
                    <a:pt x="1055598" y="339217"/>
                  </a:lnTo>
                  <a:lnTo>
                    <a:pt x="1055598" y="330365"/>
                  </a:lnTo>
                  <a:lnTo>
                    <a:pt x="1055598" y="316204"/>
                  </a:lnTo>
                  <a:lnTo>
                    <a:pt x="1055598" y="247815"/>
                  </a:lnTo>
                  <a:lnTo>
                    <a:pt x="1055598" y="167195"/>
                  </a:lnTo>
                  <a:lnTo>
                    <a:pt x="1047673" y="159283"/>
                  </a:lnTo>
                  <a:lnTo>
                    <a:pt x="1028141" y="159283"/>
                  </a:lnTo>
                  <a:lnTo>
                    <a:pt x="1020216" y="167195"/>
                  </a:lnTo>
                  <a:lnTo>
                    <a:pt x="1020216" y="240449"/>
                  </a:lnTo>
                  <a:lnTo>
                    <a:pt x="983386" y="277279"/>
                  </a:lnTo>
                  <a:lnTo>
                    <a:pt x="858050" y="277279"/>
                  </a:lnTo>
                  <a:lnTo>
                    <a:pt x="835964" y="247815"/>
                  </a:lnTo>
                  <a:lnTo>
                    <a:pt x="831507" y="241871"/>
                  </a:lnTo>
                  <a:lnTo>
                    <a:pt x="831507" y="237159"/>
                  </a:lnTo>
                  <a:lnTo>
                    <a:pt x="831507" y="167195"/>
                  </a:lnTo>
                  <a:lnTo>
                    <a:pt x="823582" y="159283"/>
                  </a:lnTo>
                  <a:lnTo>
                    <a:pt x="804049" y="159283"/>
                  </a:lnTo>
                  <a:lnTo>
                    <a:pt x="796124" y="167195"/>
                  </a:lnTo>
                  <a:lnTo>
                    <a:pt x="796124" y="253669"/>
                  </a:lnTo>
                  <a:lnTo>
                    <a:pt x="840346" y="312674"/>
                  </a:lnTo>
                  <a:lnTo>
                    <a:pt x="998054" y="312674"/>
                  </a:lnTo>
                  <a:lnTo>
                    <a:pt x="1020216" y="290512"/>
                  </a:lnTo>
                  <a:lnTo>
                    <a:pt x="1020216" y="321513"/>
                  </a:lnTo>
                  <a:lnTo>
                    <a:pt x="984834" y="348068"/>
                  </a:lnTo>
                  <a:lnTo>
                    <a:pt x="804049" y="348068"/>
                  </a:lnTo>
                  <a:lnTo>
                    <a:pt x="796124" y="355968"/>
                  </a:lnTo>
                  <a:lnTo>
                    <a:pt x="796124" y="375551"/>
                  </a:lnTo>
                  <a:lnTo>
                    <a:pt x="804049" y="383463"/>
                  </a:lnTo>
                  <a:lnTo>
                    <a:pt x="29476" y="383463"/>
                  </a:lnTo>
                  <a:lnTo>
                    <a:pt x="29476" y="29502"/>
                  </a:lnTo>
                  <a:lnTo>
                    <a:pt x="8297431" y="29502"/>
                  </a:lnTo>
                  <a:lnTo>
                    <a:pt x="8297431" y="0"/>
                  </a:lnTo>
                  <a:lnTo>
                    <a:pt x="0" y="0"/>
                  </a:lnTo>
                  <a:lnTo>
                    <a:pt x="0" y="385483"/>
                  </a:lnTo>
                  <a:lnTo>
                    <a:pt x="0" y="416839"/>
                  </a:lnTo>
                  <a:lnTo>
                    <a:pt x="0" y="6205994"/>
                  </a:lnTo>
                  <a:lnTo>
                    <a:pt x="8326793" y="6205994"/>
                  </a:lnTo>
                  <a:lnTo>
                    <a:pt x="8326793" y="6194336"/>
                  </a:lnTo>
                  <a:lnTo>
                    <a:pt x="8326793" y="6176632"/>
                  </a:lnTo>
                  <a:lnTo>
                    <a:pt x="8326793" y="416966"/>
                  </a:lnTo>
                  <a:lnTo>
                    <a:pt x="8326793" y="385343"/>
                  </a:lnTo>
                  <a:lnTo>
                    <a:pt x="8326793" y="29502"/>
                  </a:lnTo>
                  <a:lnTo>
                    <a:pt x="8326793" y="11798"/>
                  </a:lnTo>
                  <a:lnTo>
                    <a:pt x="8326793" y="0"/>
                  </a:lnTo>
                  <a:close/>
                </a:path>
              </a:pathLst>
            </a:custGeom>
            <a:solidFill>
              <a:srgbClr val="C0C0C0"/>
            </a:solidFill>
          </p:spPr>
          <p:txBody>
            <a:bodyPr wrap="square" lIns="0" tIns="0" rIns="0" bIns="0" rtlCol="0"/>
            <a:lstStyle/>
            <a:p>
              <a:endParaRPr/>
            </a:p>
          </p:txBody>
        </p:sp>
        <p:pic>
          <p:nvPicPr>
            <p:cNvPr id="5" name="object 5"/>
            <p:cNvPicPr/>
            <p:nvPr/>
          </p:nvPicPr>
          <p:blipFill>
            <a:blip r:embed="rId2" cstate="print"/>
            <a:stretch>
              <a:fillRect/>
            </a:stretch>
          </p:blipFill>
          <p:spPr>
            <a:xfrm>
              <a:off x="2625894" y="556037"/>
              <a:ext cx="188520" cy="117795"/>
            </a:xfrm>
            <a:prstGeom prst="rect">
              <a:avLst/>
            </a:prstGeom>
          </p:spPr>
        </p:pic>
        <p:sp>
          <p:nvSpPr>
            <p:cNvPr id="6" name="object 6"/>
            <p:cNvSpPr/>
            <p:nvPr/>
          </p:nvSpPr>
          <p:spPr>
            <a:xfrm>
              <a:off x="2856026" y="402564"/>
              <a:ext cx="1185545" cy="271780"/>
            </a:xfrm>
            <a:custGeom>
              <a:avLst/>
              <a:gdLst/>
              <a:ahLst/>
              <a:cxnLst/>
              <a:rect l="l" t="t" r="r" b="b"/>
              <a:pathLst>
                <a:path w="1185545" h="271780">
                  <a:moveTo>
                    <a:pt x="265137" y="126834"/>
                  </a:moveTo>
                  <a:lnTo>
                    <a:pt x="253339" y="117983"/>
                  </a:lnTo>
                  <a:lnTo>
                    <a:pt x="248627" y="114452"/>
                  </a:lnTo>
                  <a:lnTo>
                    <a:pt x="206159" y="82588"/>
                  </a:lnTo>
                  <a:lnTo>
                    <a:pt x="48945" y="82588"/>
                  </a:lnTo>
                  <a:lnTo>
                    <a:pt x="41033" y="90500"/>
                  </a:lnTo>
                  <a:lnTo>
                    <a:pt x="41033" y="110083"/>
                  </a:lnTo>
                  <a:lnTo>
                    <a:pt x="48945" y="117983"/>
                  </a:lnTo>
                  <a:lnTo>
                    <a:pt x="194348" y="117983"/>
                  </a:lnTo>
                  <a:lnTo>
                    <a:pt x="229755" y="144538"/>
                  </a:lnTo>
                  <a:lnTo>
                    <a:pt x="229755" y="153377"/>
                  </a:lnTo>
                  <a:lnTo>
                    <a:pt x="229755" y="188785"/>
                  </a:lnTo>
                  <a:lnTo>
                    <a:pt x="229755" y="235978"/>
                  </a:lnTo>
                  <a:lnTo>
                    <a:pt x="66040" y="235978"/>
                  </a:lnTo>
                  <a:lnTo>
                    <a:pt x="58966" y="228892"/>
                  </a:lnTo>
                  <a:lnTo>
                    <a:pt x="46697" y="216623"/>
                  </a:lnTo>
                  <a:lnTo>
                    <a:pt x="54838" y="205765"/>
                  </a:lnTo>
                  <a:lnTo>
                    <a:pt x="67576" y="188785"/>
                  </a:lnTo>
                  <a:lnTo>
                    <a:pt x="229755" y="188785"/>
                  </a:lnTo>
                  <a:lnTo>
                    <a:pt x="229755" y="153377"/>
                  </a:lnTo>
                  <a:lnTo>
                    <a:pt x="49885" y="153377"/>
                  </a:lnTo>
                  <a:lnTo>
                    <a:pt x="0" y="219925"/>
                  </a:lnTo>
                  <a:lnTo>
                    <a:pt x="51422" y="271373"/>
                  </a:lnTo>
                  <a:lnTo>
                    <a:pt x="265137" y="271373"/>
                  </a:lnTo>
                  <a:lnTo>
                    <a:pt x="265137" y="253669"/>
                  </a:lnTo>
                  <a:lnTo>
                    <a:pt x="265137" y="235978"/>
                  </a:lnTo>
                  <a:lnTo>
                    <a:pt x="265137" y="135686"/>
                  </a:lnTo>
                  <a:lnTo>
                    <a:pt x="265137" y="126834"/>
                  </a:lnTo>
                  <a:close/>
                </a:path>
                <a:path w="1185545" h="271780">
                  <a:moveTo>
                    <a:pt x="571614" y="133210"/>
                  </a:moveTo>
                  <a:lnTo>
                    <a:pt x="553072" y="112801"/>
                  </a:lnTo>
                  <a:lnTo>
                    <a:pt x="512813" y="82588"/>
                  </a:lnTo>
                  <a:lnTo>
                    <a:pt x="358076" y="82588"/>
                  </a:lnTo>
                  <a:lnTo>
                    <a:pt x="347700" y="92976"/>
                  </a:lnTo>
                  <a:lnTo>
                    <a:pt x="347700" y="90500"/>
                  </a:lnTo>
                  <a:lnTo>
                    <a:pt x="339788" y="82588"/>
                  </a:lnTo>
                  <a:lnTo>
                    <a:pt x="320217" y="82588"/>
                  </a:lnTo>
                  <a:lnTo>
                    <a:pt x="312318" y="90500"/>
                  </a:lnTo>
                  <a:lnTo>
                    <a:pt x="312318" y="135534"/>
                  </a:lnTo>
                  <a:lnTo>
                    <a:pt x="312280" y="135724"/>
                  </a:lnTo>
                  <a:lnTo>
                    <a:pt x="312318" y="135928"/>
                  </a:lnTo>
                  <a:lnTo>
                    <a:pt x="312318" y="253669"/>
                  </a:lnTo>
                  <a:lnTo>
                    <a:pt x="312318" y="263461"/>
                  </a:lnTo>
                  <a:lnTo>
                    <a:pt x="320217" y="271373"/>
                  </a:lnTo>
                  <a:lnTo>
                    <a:pt x="339788" y="271373"/>
                  </a:lnTo>
                  <a:lnTo>
                    <a:pt x="347700" y="263461"/>
                  </a:lnTo>
                  <a:lnTo>
                    <a:pt x="347700" y="143002"/>
                  </a:lnTo>
                  <a:lnTo>
                    <a:pt x="372694" y="117983"/>
                  </a:lnTo>
                  <a:lnTo>
                    <a:pt x="501002" y="117983"/>
                  </a:lnTo>
                  <a:lnTo>
                    <a:pt x="543483" y="149847"/>
                  </a:lnTo>
                  <a:lnTo>
                    <a:pt x="549808" y="152869"/>
                  </a:lnTo>
                  <a:lnTo>
                    <a:pt x="571487" y="135724"/>
                  </a:lnTo>
                  <a:lnTo>
                    <a:pt x="571614" y="133210"/>
                  </a:lnTo>
                  <a:close/>
                </a:path>
                <a:path w="1185545" h="271780">
                  <a:moveTo>
                    <a:pt x="878446" y="126834"/>
                  </a:moveTo>
                  <a:lnTo>
                    <a:pt x="866648" y="117983"/>
                  </a:lnTo>
                  <a:lnTo>
                    <a:pt x="861936" y="114452"/>
                  </a:lnTo>
                  <a:lnTo>
                    <a:pt x="819480" y="82588"/>
                  </a:lnTo>
                  <a:lnTo>
                    <a:pt x="662254" y="82588"/>
                  </a:lnTo>
                  <a:lnTo>
                    <a:pt x="654354" y="90500"/>
                  </a:lnTo>
                  <a:lnTo>
                    <a:pt x="654354" y="110083"/>
                  </a:lnTo>
                  <a:lnTo>
                    <a:pt x="662254" y="117983"/>
                  </a:lnTo>
                  <a:lnTo>
                    <a:pt x="807669" y="117983"/>
                  </a:lnTo>
                  <a:lnTo>
                    <a:pt x="843064" y="144538"/>
                  </a:lnTo>
                  <a:lnTo>
                    <a:pt x="843064" y="153377"/>
                  </a:lnTo>
                  <a:lnTo>
                    <a:pt x="843064" y="188785"/>
                  </a:lnTo>
                  <a:lnTo>
                    <a:pt x="843064" y="235978"/>
                  </a:lnTo>
                  <a:lnTo>
                    <a:pt x="679361" y="235978"/>
                  </a:lnTo>
                  <a:lnTo>
                    <a:pt x="672274" y="228892"/>
                  </a:lnTo>
                  <a:lnTo>
                    <a:pt x="660019" y="216623"/>
                  </a:lnTo>
                  <a:lnTo>
                    <a:pt x="668147" y="205765"/>
                  </a:lnTo>
                  <a:lnTo>
                    <a:pt x="680885" y="188785"/>
                  </a:lnTo>
                  <a:lnTo>
                    <a:pt x="843064" y="188785"/>
                  </a:lnTo>
                  <a:lnTo>
                    <a:pt x="843064" y="153377"/>
                  </a:lnTo>
                  <a:lnTo>
                    <a:pt x="663194" y="153377"/>
                  </a:lnTo>
                  <a:lnTo>
                    <a:pt x="613308" y="219925"/>
                  </a:lnTo>
                  <a:lnTo>
                    <a:pt x="664730" y="271373"/>
                  </a:lnTo>
                  <a:lnTo>
                    <a:pt x="878446" y="271373"/>
                  </a:lnTo>
                  <a:lnTo>
                    <a:pt x="878446" y="253669"/>
                  </a:lnTo>
                  <a:lnTo>
                    <a:pt x="878446" y="235978"/>
                  </a:lnTo>
                  <a:lnTo>
                    <a:pt x="878446" y="135686"/>
                  </a:lnTo>
                  <a:lnTo>
                    <a:pt x="878446" y="126834"/>
                  </a:lnTo>
                  <a:close/>
                </a:path>
                <a:path w="1185545" h="271780">
                  <a:moveTo>
                    <a:pt x="1185037" y="98806"/>
                  </a:moveTo>
                  <a:lnTo>
                    <a:pt x="1183106" y="92024"/>
                  </a:lnTo>
                  <a:lnTo>
                    <a:pt x="1178636" y="86601"/>
                  </a:lnTo>
                  <a:lnTo>
                    <a:pt x="1172629" y="83400"/>
                  </a:lnTo>
                  <a:lnTo>
                    <a:pt x="1165885" y="82651"/>
                  </a:lnTo>
                  <a:lnTo>
                    <a:pt x="1159154" y="84594"/>
                  </a:lnTo>
                  <a:lnTo>
                    <a:pt x="961009" y="188925"/>
                  </a:lnTo>
                  <a:lnTo>
                    <a:pt x="961009" y="17703"/>
                  </a:lnTo>
                  <a:lnTo>
                    <a:pt x="961009" y="7899"/>
                  </a:lnTo>
                  <a:lnTo>
                    <a:pt x="953109" y="0"/>
                  </a:lnTo>
                  <a:lnTo>
                    <a:pt x="933526" y="0"/>
                  </a:lnTo>
                  <a:lnTo>
                    <a:pt x="925626" y="7899"/>
                  </a:lnTo>
                  <a:lnTo>
                    <a:pt x="925626" y="263461"/>
                  </a:lnTo>
                  <a:lnTo>
                    <a:pt x="933526" y="271373"/>
                  </a:lnTo>
                  <a:lnTo>
                    <a:pt x="953109" y="271373"/>
                  </a:lnTo>
                  <a:lnTo>
                    <a:pt x="961009" y="263461"/>
                  </a:lnTo>
                  <a:lnTo>
                    <a:pt x="961009" y="229006"/>
                  </a:lnTo>
                  <a:lnTo>
                    <a:pt x="1175664" y="115976"/>
                  </a:lnTo>
                  <a:lnTo>
                    <a:pt x="1181100" y="111531"/>
                  </a:lnTo>
                  <a:lnTo>
                    <a:pt x="1184300" y="105549"/>
                  </a:lnTo>
                  <a:lnTo>
                    <a:pt x="1185037" y="98806"/>
                  </a:lnTo>
                  <a:close/>
                </a:path>
              </a:pathLst>
            </a:custGeom>
            <a:solidFill>
              <a:srgbClr val="C0C0C0"/>
            </a:solidFill>
          </p:spPr>
          <p:txBody>
            <a:bodyPr wrap="square" lIns="0" tIns="0" rIns="0" bIns="0" rtlCol="0"/>
            <a:lstStyle/>
            <a:p>
              <a:endParaRPr/>
            </a:p>
          </p:txBody>
        </p:sp>
        <p:pic>
          <p:nvPicPr>
            <p:cNvPr id="7" name="object 7"/>
            <p:cNvPicPr/>
            <p:nvPr/>
          </p:nvPicPr>
          <p:blipFill>
            <a:blip r:embed="rId2" cstate="print"/>
            <a:stretch>
              <a:fillRect/>
            </a:stretch>
          </p:blipFill>
          <p:spPr>
            <a:xfrm>
              <a:off x="3852523" y="556037"/>
              <a:ext cx="188520" cy="117795"/>
            </a:xfrm>
            <a:prstGeom prst="rect">
              <a:avLst/>
            </a:prstGeom>
          </p:spPr>
        </p:pic>
        <p:sp>
          <p:nvSpPr>
            <p:cNvPr id="8" name="object 8"/>
            <p:cNvSpPr/>
            <p:nvPr/>
          </p:nvSpPr>
          <p:spPr>
            <a:xfrm>
              <a:off x="4076522" y="402564"/>
              <a:ext cx="2394585" cy="271780"/>
            </a:xfrm>
            <a:custGeom>
              <a:avLst/>
              <a:gdLst/>
              <a:ahLst/>
              <a:cxnLst/>
              <a:rect l="l" t="t" r="r" b="b"/>
              <a:pathLst>
                <a:path w="2394585" h="271780">
                  <a:moveTo>
                    <a:pt x="259295" y="220751"/>
                  </a:moveTo>
                  <a:lnTo>
                    <a:pt x="258965" y="213982"/>
                  </a:lnTo>
                  <a:lnTo>
                    <a:pt x="255930" y="207657"/>
                  </a:lnTo>
                  <a:lnTo>
                    <a:pt x="250672" y="202984"/>
                  </a:lnTo>
                  <a:lnTo>
                    <a:pt x="244259" y="200748"/>
                  </a:lnTo>
                  <a:lnTo>
                    <a:pt x="237490" y="201091"/>
                  </a:lnTo>
                  <a:lnTo>
                    <a:pt x="231165" y="204114"/>
                  </a:lnTo>
                  <a:lnTo>
                    <a:pt x="188683" y="235978"/>
                  </a:lnTo>
                  <a:lnTo>
                    <a:pt x="95770" y="235978"/>
                  </a:lnTo>
                  <a:lnTo>
                    <a:pt x="78079" y="218274"/>
                  </a:lnTo>
                  <a:lnTo>
                    <a:pt x="70764" y="210959"/>
                  </a:lnTo>
                  <a:lnTo>
                    <a:pt x="70764" y="205765"/>
                  </a:lnTo>
                  <a:lnTo>
                    <a:pt x="70764" y="117983"/>
                  </a:lnTo>
                  <a:lnTo>
                    <a:pt x="204393" y="117983"/>
                  </a:lnTo>
                  <a:lnTo>
                    <a:pt x="212293" y="110083"/>
                  </a:lnTo>
                  <a:lnTo>
                    <a:pt x="212293" y="90500"/>
                  </a:lnTo>
                  <a:lnTo>
                    <a:pt x="204393" y="82588"/>
                  </a:lnTo>
                  <a:lnTo>
                    <a:pt x="70764" y="82588"/>
                  </a:lnTo>
                  <a:lnTo>
                    <a:pt x="70764" y="7899"/>
                  </a:lnTo>
                  <a:lnTo>
                    <a:pt x="62865" y="0"/>
                  </a:lnTo>
                  <a:lnTo>
                    <a:pt x="43281" y="0"/>
                  </a:lnTo>
                  <a:lnTo>
                    <a:pt x="35382" y="7899"/>
                  </a:lnTo>
                  <a:lnTo>
                    <a:pt x="35382" y="82588"/>
                  </a:lnTo>
                  <a:lnTo>
                    <a:pt x="17691" y="82588"/>
                  </a:lnTo>
                  <a:lnTo>
                    <a:pt x="7899" y="82588"/>
                  </a:lnTo>
                  <a:lnTo>
                    <a:pt x="0" y="90500"/>
                  </a:lnTo>
                  <a:lnTo>
                    <a:pt x="0" y="110083"/>
                  </a:lnTo>
                  <a:lnTo>
                    <a:pt x="7899" y="117983"/>
                  </a:lnTo>
                  <a:lnTo>
                    <a:pt x="35382" y="117983"/>
                  </a:lnTo>
                  <a:lnTo>
                    <a:pt x="35382" y="225590"/>
                  </a:lnTo>
                  <a:lnTo>
                    <a:pt x="81140" y="271373"/>
                  </a:lnTo>
                  <a:lnTo>
                    <a:pt x="200494" y="271373"/>
                  </a:lnTo>
                  <a:lnTo>
                    <a:pt x="240753" y="241160"/>
                  </a:lnTo>
                  <a:lnTo>
                    <a:pt x="242963" y="239509"/>
                  </a:lnTo>
                  <a:lnTo>
                    <a:pt x="247675" y="235978"/>
                  </a:lnTo>
                  <a:lnTo>
                    <a:pt x="252399" y="232435"/>
                  </a:lnTo>
                  <a:lnTo>
                    <a:pt x="257060" y="227164"/>
                  </a:lnTo>
                  <a:lnTo>
                    <a:pt x="259295" y="220751"/>
                  </a:lnTo>
                  <a:close/>
                </a:path>
                <a:path w="2394585" h="271780">
                  <a:moveTo>
                    <a:pt x="566127" y="126834"/>
                  </a:moveTo>
                  <a:lnTo>
                    <a:pt x="554329" y="117983"/>
                  </a:lnTo>
                  <a:lnTo>
                    <a:pt x="549617" y="114452"/>
                  </a:lnTo>
                  <a:lnTo>
                    <a:pt x="547420" y="112801"/>
                  </a:lnTo>
                  <a:lnTo>
                    <a:pt x="530745" y="100291"/>
                  </a:lnTo>
                  <a:lnTo>
                    <a:pt x="530745" y="144538"/>
                  </a:lnTo>
                  <a:lnTo>
                    <a:pt x="530745" y="153377"/>
                  </a:lnTo>
                  <a:lnTo>
                    <a:pt x="342036" y="153377"/>
                  </a:lnTo>
                  <a:lnTo>
                    <a:pt x="342036" y="148196"/>
                  </a:lnTo>
                  <a:lnTo>
                    <a:pt x="342036" y="143002"/>
                  </a:lnTo>
                  <a:lnTo>
                    <a:pt x="349351" y="135686"/>
                  </a:lnTo>
                  <a:lnTo>
                    <a:pt x="367042" y="117983"/>
                  </a:lnTo>
                  <a:lnTo>
                    <a:pt x="495338" y="117983"/>
                  </a:lnTo>
                  <a:lnTo>
                    <a:pt x="530745" y="144538"/>
                  </a:lnTo>
                  <a:lnTo>
                    <a:pt x="530745" y="100291"/>
                  </a:lnTo>
                  <a:lnTo>
                    <a:pt x="507161" y="82588"/>
                  </a:lnTo>
                  <a:lnTo>
                    <a:pt x="352412" y="82588"/>
                  </a:lnTo>
                  <a:lnTo>
                    <a:pt x="306654" y="128371"/>
                  </a:lnTo>
                  <a:lnTo>
                    <a:pt x="306654" y="161290"/>
                  </a:lnTo>
                  <a:lnTo>
                    <a:pt x="306654" y="180873"/>
                  </a:lnTo>
                  <a:lnTo>
                    <a:pt x="306654" y="225590"/>
                  </a:lnTo>
                  <a:lnTo>
                    <a:pt x="352412" y="271373"/>
                  </a:lnTo>
                  <a:lnTo>
                    <a:pt x="511048" y="271373"/>
                  </a:lnTo>
                  <a:lnTo>
                    <a:pt x="518947" y="263461"/>
                  </a:lnTo>
                  <a:lnTo>
                    <a:pt x="518947" y="243878"/>
                  </a:lnTo>
                  <a:lnTo>
                    <a:pt x="516242" y="241160"/>
                  </a:lnTo>
                  <a:lnTo>
                    <a:pt x="511048" y="235978"/>
                  </a:lnTo>
                  <a:lnTo>
                    <a:pt x="367042" y="235978"/>
                  </a:lnTo>
                  <a:lnTo>
                    <a:pt x="349351" y="218274"/>
                  </a:lnTo>
                  <a:lnTo>
                    <a:pt x="342036" y="210959"/>
                  </a:lnTo>
                  <a:lnTo>
                    <a:pt x="342036" y="205765"/>
                  </a:lnTo>
                  <a:lnTo>
                    <a:pt x="342036" y="188785"/>
                  </a:lnTo>
                  <a:lnTo>
                    <a:pt x="566127" y="188785"/>
                  </a:lnTo>
                  <a:lnTo>
                    <a:pt x="566127" y="171081"/>
                  </a:lnTo>
                  <a:lnTo>
                    <a:pt x="566127" y="153377"/>
                  </a:lnTo>
                  <a:lnTo>
                    <a:pt x="566127" y="149847"/>
                  </a:lnTo>
                  <a:lnTo>
                    <a:pt x="566127" y="135686"/>
                  </a:lnTo>
                  <a:lnTo>
                    <a:pt x="566127" y="126834"/>
                  </a:lnTo>
                  <a:close/>
                </a:path>
                <a:path w="2394585" h="271780">
                  <a:moveTo>
                    <a:pt x="872604" y="133210"/>
                  </a:moveTo>
                  <a:lnTo>
                    <a:pt x="870381" y="126796"/>
                  </a:lnTo>
                  <a:lnTo>
                    <a:pt x="865708" y="121526"/>
                  </a:lnTo>
                  <a:lnTo>
                    <a:pt x="860996" y="117983"/>
                  </a:lnTo>
                  <a:lnTo>
                    <a:pt x="856272" y="114452"/>
                  </a:lnTo>
                  <a:lnTo>
                    <a:pt x="854075" y="112801"/>
                  </a:lnTo>
                  <a:lnTo>
                    <a:pt x="813816" y="82588"/>
                  </a:lnTo>
                  <a:lnTo>
                    <a:pt x="659066" y="82588"/>
                  </a:lnTo>
                  <a:lnTo>
                    <a:pt x="648690" y="92976"/>
                  </a:lnTo>
                  <a:lnTo>
                    <a:pt x="648690" y="90500"/>
                  </a:lnTo>
                  <a:lnTo>
                    <a:pt x="640791" y="82588"/>
                  </a:lnTo>
                  <a:lnTo>
                    <a:pt x="621207" y="82588"/>
                  </a:lnTo>
                  <a:lnTo>
                    <a:pt x="613308" y="90500"/>
                  </a:lnTo>
                  <a:lnTo>
                    <a:pt x="613308" y="135597"/>
                  </a:lnTo>
                  <a:lnTo>
                    <a:pt x="613283" y="135724"/>
                  </a:lnTo>
                  <a:lnTo>
                    <a:pt x="613308" y="135864"/>
                  </a:lnTo>
                  <a:lnTo>
                    <a:pt x="613308" y="253669"/>
                  </a:lnTo>
                  <a:lnTo>
                    <a:pt x="613308" y="263461"/>
                  </a:lnTo>
                  <a:lnTo>
                    <a:pt x="621207" y="271373"/>
                  </a:lnTo>
                  <a:lnTo>
                    <a:pt x="640791" y="271373"/>
                  </a:lnTo>
                  <a:lnTo>
                    <a:pt x="648690" y="263461"/>
                  </a:lnTo>
                  <a:lnTo>
                    <a:pt x="648690" y="143002"/>
                  </a:lnTo>
                  <a:lnTo>
                    <a:pt x="673696" y="117983"/>
                  </a:lnTo>
                  <a:lnTo>
                    <a:pt x="802005" y="117983"/>
                  </a:lnTo>
                  <a:lnTo>
                    <a:pt x="844486" y="149847"/>
                  </a:lnTo>
                  <a:lnTo>
                    <a:pt x="850811" y="152869"/>
                  </a:lnTo>
                  <a:lnTo>
                    <a:pt x="872490" y="135724"/>
                  </a:lnTo>
                  <a:lnTo>
                    <a:pt x="872604" y="133210"/>
                  </a:lnTo>
                  <a:close/>
                </a:path>
                <a:path w="2394585" h="271780">
                  <a:moveTo>
                    <a:pt x="1061504" y="90500"/>
                  </a:moveTo>
                  <a:lnTo>
                    <a:pt x="1053592" y="82588"/>
                  </a:lnTo>
                  <a:lnTo>
                    <a:pt x="1034021" y="82588"/>
                  </a:lnTo>
                  <a:lnTo>
                    <a:pt x="1026121" y="90500"/>
                  </a:lnTo>
                  <a:lnTo>
                    <a:pt x="1026121" y="263461"/>
                  </a:lnTo>
                  <a:lnTo>
                    <a:pt x="1034021" y="271373"/>
                  </a:lnTo>
                  <a:lnTo>
                    <a:pt x="1053592" y="271373"/>
                  </a:lnTo>
                  <a:lnTo>
                    <a:pt x="1061504" y="263461"/>
                  </a:lnTo>
                  <a:lnTo>
                    <a:pt x="1061504" y="100291"/>
                  </a:lnTo>
                  <a:lnTo>
                    <a:pt x="1061504" y="90500"/>
                  </a:lnTo>
                  <a:close/>
                </a:path>
                <a:path w="2394585" h="271780">
                  <a:moveTo>
                    <a:pt x="1073289" y="7899"/>
                  </a:moveTo>
                  <a:lnTo>
                    <a:pt x="1065390" y="0"/>
                  </a:lnTo>
                  <a:lnTo>
                    <a:pt x="1043813" y="0"/>
                  </a:lnTo>
                  <a:lnTo>
                    <a:pt x="1034021" y="0"/>
                  </a:lnTo>
                  <a:lnTo>
                    <a:pt x="1026121" y="7899"/>
                  </a:lnTo>
                  <a:lnTo>
                    <a:pt x="1026121" y="27495"/>
                  </a:lnTo>
                  <a:lnTo>
                    <a:pt x="1034021" y="35394"/>
                  </a:lnTo>
                  <a:lnTo>
                    <a:pt x="1065390" y="35394"/>
                  </a:lnTo>
                  <a:lnTo>
                    <a:pt x="1073289" y="27495"/>
                  </a:lnTo>
                  <a:lnTo>
                    <a:pt x="1073289" y="7899"/>
                  </a:lnTo>
                  <a:close/>
                </a:path>
                <a:path w="2394585" h="271780">
                  <a:moveTo>
                    <a:pt x="1495298" y="220167"/>
                  </a:moveTo>
                  <a:lnTo>
                    <a:pt x="1479257" y="204114"/>
                  </a:lnTo>
                  <a:lnTo>
                    <a:pt x="1463929" y="188785"/>
                  </a:lnTo>
                  <a:lnTo>
                    <a:pt x="1458734" y="183591"/>
                  </a:lnTo>
                  <a:lnTo>
                    <a:pt x="1433728" y="158572"/>
                  </a:lnTo>
                  <a:lnTo>
                    <a:pt x="1428546" y="153377"/>
                  </a:lnTo>
                  <a:lnTo>
                    <a:pt x="1287005" y="153377"/>
                  </a:lnTo>
                  <a:lnTo>
                    <a:pt x="1281823" y="148196"/>
                  </a:lnTo>
                  <a:lnTo>
                    <a:pt x="1269314" y="135686"/>
                  </a:lnTo>
                  <a:lnTo>
                    <a:pt x="1281823" y="123177"/>
                  </a:lnTo>
                  <a:lnTo>
                    <a:pt x="1287005" y="117983"/>
                  </a:lnTo>
                  <a:lnTo>
                    <a:pt x="1431023" y="117983"/>
                  </a:lnTo>
                  <a:lnTo>
                    <a:pt x="1436204" y="112801"/>
                  </a:lnTo>
                  <a:lnTo>
                    <a:pt x="1438922" y="110083"/>
                  </a:lnTo>
                  <a:lnTo>
                    <a:pt x="1438922" y="90500"/>
                  </a:lnTo>
                  <a:lnTo>
                    <a:pt x="1431023" y="82588"/>
                  </a:lnTo>
                  <a:lnTo>
                    <a:pt x="1272387" y="82588"/>
                  </a:lnTo>
                  <a:lnTo>
                    <a:pt x="1219314" y="135686"/>
                  </a:lnTo>
                  <a:lnTo>
                    <a:pt x="1272387" y="188785"/>
                  </a:lnTo>
                  <a:lnTo>
                    <a:pt x="1413916" y="188785"/>
                  </a:lnTo>
                  <a:lnTo>
                    <a:pt x="1441488" y="216357"/>
                  </a:lnTo>
                  <a:lnTo>
                    <a:pt x="1415338" y="235978"/>
                  </a:lnTo>
                  <a:lnTo>
                    <a:pt x="1234528" y="235978"/>
                  </a:lnTo>
                  <a:lnTo>
                    <a:pt x="1226616" y="243878"/>
                  </a:lnTo>
                  <a:lnTo>
                    <a:pt x="1226616" y="263461"/>
                  </a:lnTo>
                  <a:lnTo>
                    <a:pt x="1234528" y="271373"/>
                  </a:lnTo>
                  <a:lnTo>
                    <a:pt x="1427124" y="271373"/>
                  </a:lnTo>
                  <a:lnTo>
                    <a:pt x="1469542" y="239509"/>
                  </a:lnTo>
                  <a:lnTo>
                    <a:pt x="1474254" y="235978"/>
                  </a:lnTo>
                  <a:lnTo>
                    <a:pt x="1481162" y="230784"/>
                  </a:lnTo>
                  <a:lnTo>
                    <a:pt x="1495298" y="220167"/>
                  </a:lnTo>
                  <a:close/>
                </a:path>
                <a:path w="2394585" h="271780">
                  <a:moveTo>
                    <a:pt x="1780781" y="220751"/>
                  </a:moveTo>
                  <a:lnTo>
                    <a:pt x="1780451" y="213982"/>
                  </a:lnTo>
                  <a:lnTo>
                    <a:pt x="1777428" y="207657"/>
                  </a:lnTo>
                  <a:lnTo>
                    <a:pt x="1772158" y="202984"/>
                  </a:lnTo>
                  <a:lnTo>
                    <a:pt x="1765744" y="200748"/>
                  </a:lnTo>
                  <a:lnTo>
                    <a:pt x="1758988" y="201091"/>
                  </a:lnTo>
                  <a:lnTo>
                    <a:pt x="1752663" y="204114"/>
                  </a:lnTo>
                  <a:lnTo>
                    <a:pt x="1710194" y="235978"/>
                  </a:lnTo>
                  <a:lnTo>
                    <a:pt x="1617256" y="235978"/>
                  </a:lnTo>
                  <a:lnTo>
                    <a:pt x="1599565" y="218274"/>
                  </a:lnTo>
                  <a:lnTo>
                    <a:pt x="1592249" y="210959"/>
                  </a:lnTo>
                  <a:lnTo>
                    <a:pt x="1592249" y="205765"/>
                  </a:lnTo>
                  <a:lnTo>
                    <a:pt x="1592249" y="117983"/>
                  </a:lnTo>
                  <a:lnTo>
                    <a:pt x="1725879" y="117983"/>
                  </a:lnTo>
                  <a:lnTo>
                    <a:pt x="1733791" y="110083"/>
                  </a:lnTo>
                  <a:lnTo>
                    <a:pt x="1733791" y="90500"/>
                  </a:lnTo>
                  <a:lnTo>
                    <a:pt x="1725879" y="82588"/>
                  </a:lnTo>
                  <a:lnTo>
                    <a:pt x="1592249" y="82588"/>
                  </a:lnTo>
                  <a:lnTo>
                    <a:pt x="1592249" y="7899"/>
                  </a:lnTo>
                  <a:lnTo>
                    <a:pt x="1584350" y="0"/>
                  </a:lnTo>
                  <a:lnTo>
                    <a:pt x="1564767" y="0"/>
                  </a:lnTo>
                  <a:lnTo>
                    <a:pt x="1556867" y="7899"/>
                  </a:lnTo>
                  <a:lnTo>
                    <a:pt x="1556867" y="82588"/>
                  </a:lnTo>
                  <a:lnTo>
                    <a:pt x="1539176" y="82588"/>
                  </a:lnTo>
                  <a:lnTo>
                    <a:pt x="1529384" y="82588"/>
                  </a:lnTo>
                  <a:lnTo>
                    <a:pt x="1521485" y="90500"/>
                  </a:lnTo>
                  <a:lnTo>
                    <a:pt x="1521485" y="110083"/>
                  </a:lnTo>
                  <a:lnTo>
                    <a:pt x="1529384" y="117983"/>
                  </a:lnTo>
                  <a:lnTo>
                    <a:pt x="1556867" y="117983"/>
                  </a:lnTo>
                  <a:lnTo>
                    <a:pt x="1556867" y="225590"/>
                  </a:lnTo>
                  <a:lnTo>
                    <a:pt x="1602625" y="271373"/>
                  </a:lnTo>
                  <a:lnTo>
                    <a:pt x="1721993" y="271373"/>
                  </a:lnTo>
                  <a:lnTo>
                    <a:pt x="1762252" y="241160"/>
                  </a:lnTo>
                  <a:lnTo>
                    <a:pt x="1764449" y="239509"/>
                  </a:lnTo>
                  <a:lnTo>
                    <a:pt x="1769173" y="235978"/>
                  </a:lnTo>
                  <a:lnTo>
                    <a:pt x="1773885" y="232435"/>
                  </a:lnTo>
                  <a:lnTo>
                    <a:pt x="1778558" y="227164"/>
                  </a:lnTo>
                  <a:lnTo>
                    <a:pt x="1780781" y="220751"/>
                  </a:lnTo>
                  <a:close/>
                </a:path>
                <a:path w="2394585" h="271780">
                  <a:moveTo>
                    <a:pt x="1969681" y="90500"/>
                  </a:moveTo>
                  <a:lnTo>
                    <a:pt x="1961769" y="82588"/>
                  </a:lnTo>
                  <a:lnTo>
                    <a:pt x="1942198" y="82588"/>
                  </a:lnTo>
                  <a:lnTo>
                    <a:pt x="1934298" y="90500"/>
                  </a:lnTo>
                  <a:lnTo>
                    <a:pt x="1934298" y="263461"/>
                  </a:lnTo>
                  <a:lnTo>
                    <a:pt x="1942198" y="271373"/>
                  </a:lnTo>
                  <a:lnTo>
                    <a:pt x="1961769" y="271373"/>
                  </a:lnTo>
                  <a:lnTo>
                    <a:pt x="1969681" y="263461"/>
                  </a:lnTo>
                  <a:lnTo>
                    <a:pt x="1969681" y="100291"/>
                  </a:lnTo>
                  <a:lnTo>
                    <a:pt x="1969681" y="90500"/>
                  </a:lnTo>
                  <a:close/>
                </a:path>
                <a:path w="2394585" h="271780">
                  <a:moveTo>
                    <a:pt x="1981466" y="7899"/>
                  </a:moveTo>
                  <a:lnTo>
                    <a:pt x="1973567" y="0"/>
                  </a:lnTo>
                  <a:lnTo>
                    <a:pt x="1951990" y="0"/>
                  </a:lnTo>
                  <a:lnTo>
                    <a:pt x="1942198" y="0"/>
                  </a:lnTo>
                  <a:lnTo>
                    <a:pt x="1934298" y="7899"/>
                  </a:lnTo>
                  <a:lnTo>
                    <a:pt x="1934298" y="27495"/>
                  </a:lnTo>
                  <a:lnTo>
                    <a:pt x="1942198" y="35394"/>
                  </a:lnTo>
                  <a:lnTo>
                    <a:pt x="1973567" y="35394"/>
                  </a:lnTo>
                  <a:lnTo>
                    <a:pt x="1981466" y="27495"/>
                  </a:lnTo>
                  <a:lnTo>
                    <a:pt x="1981466" y="7899"/>
                  </a:lnTo>
                  <a:close/>
                </a:path>
                <a:path w="2394585" h="271780">
                  <a:moveTo>
                    <a:pt x="2394216" y="98806"/>
                  </a:moveTo>
                  <a:lnTo>
                    <a:pt x="2392273" y="92024"/>
                  </a:lnTo>
                  <a:lnTo>
                    <a:pt x="2387803" y="86601"/>
                  </a:lnTo>
                  <a:lnTo>
                    <a:pt x="2381808" y="83400"/>
                  </a:lnTo>
                  <a:lnTo>
                    <a:pt x="2375052" y="82651"/>
                  </a:lnTo>
                  <a:lnTo>
                    <a:pt x="2368334" y="84594"/>
                  </a:lnTo>
                  <a:lnTo>
                    <a:pt x="2170188" y="188912"/>
                  </a:lnTo>
                  <a:lnTo>
                    <a:pt x="2170188" y="17703"/>
                  </a:lnTo>
                  <a:lnTo>
                    <a:pt x="2170188" y="7899"/>
                  </a:lnTo>
                  <a:lnTo>
                    <a:pt x="2162276" y="0"/>
                  </a:lnTo>
                  <a:lnTo>
                    <a:pt x="2142706" y="0"/>
                  </a:lnTo>
                  <a:lnTo>
                    <a:pt x="2134793" y="7899"/>
                  </a:lnTo>
                  <a:lnTo>
                    <a:pt x="2134793" y="263461"/>
                  </a:lnTo>
                  <a:lnTo>
                    <a:pt x="2142706" y="271373"/>
                  </a:lnTo>
                  <a:lnTo>
                    <a:pt x="2162276" y="271373"/>
                  </a:lnTo>
                  <a:lnTo>
                    <a:pt x="2170188" y="263461"/>
                  </a:lnTo>
                  <a:lnTo>
                    <a:pt x="2170188" y="229006"/>
                  </a:lnTo>
                  <a:lnTo>
                    <a:pt x="2384844" y="115976"/>
                  </a:lnTo>
                  <a:lnTo>
                    <a:pt x="2390267" y="111531"/>
                  </a:lnTo>
                  <a:lnTo>
                    <a:pt x="2393467" y="105549"/>
                  </a:lnTo>
                  <a:lnTo>
                    <a:pt x="2394216" y="98806"/>
                  </a:lnTo>
                  <a:close/>
                </a:path>
              </a:pathLst>
            </a:custGeom>
            <a:solidFill>
              <a:srgbClr val="C0C0C0"/>
            </a:solidFill>
          </p:spPr>
          <p:txBody>
            <a:bodyPr wrap="square" lIns="0" tIns="0" rIns="0" bIns="0" rtlCol="0"/>
            <a:lstStyle/>
            <a:p>
              <a:endParaRPr/>
            </a:p>
          </p:txBody>
        </p:sp>
        <p:pic>
          <p:nvPicPr>
            <p:cNvPr id="9" name="object 9"/>
            <p:cNvPicPr/>
            <p:nvPr/>
          </p:nvPicPr>
          <p:blipFill>
            <a:blip r:embed="rId2" cstate="print"/>
            <a:stretch>
              <a:fillRect/>
            </a:stretch>
          </p:blipFill>
          <p:spPr>
            <a:xfrm>
              <a:off x="6282191" y="556037"/>
              <a:ext cx="188520" cy="117795"/>
            </a:xfrm>
            <a:prstGeom prst="rect">
              <a:avLst/>
            </a:prstGeom>
          </p:spPr>
        </p:pic>
        <p:sp>
          <p:nvSpPr>
            <p:cNvPr id="10" name="object 10"/>
            <p:cNvSpPr/>
            <p:nvPr/>
          </p:nvSpPr>
          <p:spPr>
            <a:xfrm>
              <a:off x="1847354" y="402564"/>
              <a:ext cx="6817359" cy="5640070"/>
            </a:xfrm>
            <a:custGeom>
              <a:avLst/>
              <a:gdLst/>
              <a:ahLst/>
              <a:cxnLst/>
              <a:rect l="l" t="t" r="r" b="b"/>
              <a:pathLst>
                <a:path w="6817359" h="5640070">
                  <a:moveTo>
                    <a:pt x="5236756" y="126834"/>
                  </a:moveTo>
                  <a:lnTo>
                    <a:pt x="5224970" y="117983"/>
                  </a:lnTo>
                  <a:lnTo>
                    <a:pt x="5220246" y="114452"/>
                  </a:lnTo>
                  <a:lnTo>
                    <a:pt x="5218049" y="112801"/>
                  </a:lnTo>
                  <a:lnTo>
                    <a:pt x="5201374" y="100291"/>
                  </a:lnTo>
                  <a:lnTo>
                    <a:pt x="5201374" y="144538"/>
                  </a:lnTo>
                  <a:lnTo>
                    <a:pt x="5201374" y="153377"/>
                  </a:lnTo>
                  <a:lnTo>
                    <a:pt x="5012664" y="153377"/>
                  </a:lnTo>
                  <a:lnTo>
                    <a:pt x="5012664" y="148196"/>
                  </a:lnTo>
                  <a:lnTo>
                    <a:pt x="5012664" y="143002"/>
                  </a:lnTo>
                  <a:lnTo>
                    <a:pt x="5019980" y="135686"/>
                  </a:lnTo>
                  <a:lnTo>
                    <a:pt x="5037671" y="117983"/>
                  </a:lnTo>
                  <a:lnTo>
                    <a:pt x="5165979" y="117983"/>
                  </a:lnTo>
                  <a:lnTo>
                    <a:pt x="5201374" y="144538"/>
                  </a:lnTo>
                  <a:lnTo>
                    <a:pt x="5201374" y="100291"/>
                  </a:lnTo>
                  <a:lnTo>
                    <a:pt x="5177790" y="82588"/>
                  </a:lnTo>
                  <a:lnTo>
                    <a:pt x="5023040" y="82588"/>
                  </a:lnTo>
                  <a:lnTo>
                    <a:pt x="4977282" y="128371"/>
                  </a:lnTo>
                  <a:lnTo>
                    <a:pt x="4977282" y="161290"/>
                  </a:lnTo>
                  <a:lnTo>
                    <a:pt x="4977282" y="180873"/>
                  </a:lnTo>
                  <a:lnTo>
                    <a:pt x="4977282" y="225590"/>
                  </a:lnTo>
                  <a:lnTo>
                    <a:pt x="5023040" y="271373"/>
                  </a:lnTo>
                  <a:lnTo>
                    <a:pt x="5181676" y="271373"/>
                  </a:lnTo>
                  <a:lnTo>
                    <a:pt x="5189588" y="263461"/>
                  </a:lnTo>
                  <a:lnTo>
                    <a:pt x="5189588" y="243878"/>
                  </a:lnTo>
                  <a:lnTo>
                    <a:pt x="5186870" y="241160"/>
                  </a:lnTo>
                  <a:lnTo>
                    <a:pt x="5181676" y="235978"/>
                  </a:lnTo>
                  <a:lnTo>
                    <a:pt x="5037671" y="235978"/>
                  </a:lnTo>
                  <a:lnTo>
                    <a:pt x="5019980" y="218274"/>
                  </a:lnTo>
                  <a:lnTo>
                    <a:pt x="5012664" y="210959"/>
                  </a:lnTo>
                  <a:lnTo>
                    <a:pt x="5012664" y="205765"/>
                  </a:lnTo>
                  <a:lnTo>
                    <a:pt x="5012664" y="188785"/>
                  </a:lnTo>
                  <a:lnTo>
                    <a:pt x="5236756" y="188785"/>
                  </a:lnTo>
                  <a:lnTo>
                    <a:pt x="5236756" y="171081"/>
                  </a:lnTo>
                  <a:lnTo>
                    <a:pt x="5236756" y="153377"/>
                  </a:lnTo>
                  <a:lnTo>
                    <a:pt x="5236756" y="149847"/>
                  </a:lnTo>
                  <a:lnTo>
                    <a:pt x="5236756" y="135686"/>
                  </a:lnTo>
                  <a:lnTo>
                    <a:pt x="5236756" y="126834"/>
                  </a:lnTo>
                  <a:close/>
                </a:path>
                <a:path w="6817359" h="5640070">
                  <a:moveTo>
                    <a:pt x="5531650" y="171119"/>
                  </a:moveTo>
                  <a:lnTo>
                    <a:pt x="5531624" y="170992"/>
                  </a:lnTo>
                  <a:lnTo>
                    <a:pt x="5531624" y="90500"/>
                  </a:lnTo>
                  <a:lnTo>
                    <a:pt x="5523725" y="82588"/>
                  </a:lnTo>
                  <a:lnTo>
                    <a:pt x="5504142" y="82588"/>
                  </a:lnTo>
                  <a:lnTo>
                    <a:pt x="5496242" y="90500"/>
                  </a:lnTo>
                  <a:lnTo>
                    <a:pt x="5496242" y="100304"/>
                  </a:lnTo>
                  <a:lnTo>
                    <a:pt x="5496242" y="144551"/>
                  </a:lnTo>
                  <a:lnTo>
                    <a:pt x="5496242" y="163766"/>
                  </a:lnTo>
                  <a:lnTo>
                    <a:pt x="5459438" y="200583"/>
                  </a:lnTo>
                  <a:lnTo>
                    <a:pt x="5334063" y="200583"/>
                  </a:lnTo>
                  <a:lnTo>
                    <a:pt x="5311978" y="171119"/>
                  </a:lnTo>
                  <a:lnTo>
                    <a:pt x="5307533" y="165176"/>
                  </a:lnTo>
                  <a:lnTo>
                    <a:pt x="5307533" y="160464"/>
                  </a:lnTo>
                  <a:lnTo>
                    <a:pt x="5307533" y="148196"/>
                  </a:lnTo>
                  <a:lnTo>
                    <a:pt x="5307533" y="143002"/>
                  </a:lnTo>
                  <a:lnTo>
                    <a:pt x="5314835" y="135686"/>
                  </a:lnTo>
                  <a:lnTo>
                    <a:pt x="5332527" y="117983"/>
                  </a:lnTo>
                  <a:lnTo>
                    <a:pt x="5460835" y="117983"/>
                  </a:lnTo>
                  <a:lnTo>
                    <a:pt x="5496242" y="144551"/>
                  </a:lnTo>
                  <a:lnTo>
                    <a:pt x="5496242" y="100304"/>
                  </a:lnTo>
                  <a:lnTo>
                    <a:pt x="5472646" y="82588"/>
                  </a:lnTo>
                  <a:lnTo>
                    <a:pt x="5317909" y="82588"/>
                  </a:lnTo>
                  <a:lnTo>
                    <a:pt x="5272138" y="128371"/>
                  </a:lnTo>
                  <a:lnTo>
                    <a:pt x="5272138" y="176974"/>
                  </a:lnTo>
                  <a:lnTo>
                    <a:pt x="5316372" y="235978"/>
                  </a:lnTo>
                  <a:lnTo>
                    <a:pt x="5474068" y="235978"/>
                  </a:lnTo>
                  <a:lnTo>
                    <a:pt x="5496242" y="213804"/>
                  </a:lnTo>
                  <a:lnTo>
                    <a:pt x="5496242" y="244817"/>
                  </a:lnTo>
                  <a:lnTo>
                    <a:pt x="5460835" y="271373"/>
                  </a:lnTo>
                  <a:lnTo>
                    <a:pt x="5280050" y="271373"/>
                  </a:lnTo>
                  <a:lnTo>
                    <a:pt x="5272138" y="279273"/>
                  </a:lnTo>
                  <a:lnTo>
                    <a:pt x="5272138" y="298856"/>
                  </a:lnTo>
                  <a:lnTo>
                    <a:pt x="5280050" y="306768"/>
                  </a:lnTo>
                  <a:lnTo>
                    <a:pt x="5472646" y="306768"/>
                  </a:lnTo>
                  <a:lnTo>
                    <a:pt x="5515114" y="274904"/>
                  </a:lnTo>
                  <a:lnTo>
                    <a:pt x="5519826" y="271373"/>
                  </a:lnTo>
                  <a:lnTo>
                    <a:pt x="5531624" y="262521"/>
                  </a:lnTo>
                  <a:lnTo>
                    <a:pt x="5531624" y="253669"/>
                  </a:lnTo>
                  <a:lnTo>
                    <a:pt x="5531624" y="239509"/>
                  </a:lnTo>
                  <a:lnTo>
                    <a:pt x="5531624" y="171259"/>
                  </a:lnTo>
                  <a:lnTo>
                    <a:pt x="5531650" y="171119"/>
                  </a:lnTo>
                  <a:close/>
                </a:path>
                <a:path w="6817359" h="5640070">
                  <a:moveTo>
                    <a:pt x="5838101" y="133210"/>
                  </a:moveTo>
                  <a:lnTo>
                    <a:pt x="5835866" y="126796"/>
                  </a:lnTo>
                  <a:lnTo>
                    <a:pt x="5831205" y="121526"/>
                  </a:lnTo>
                  <a:lnTo>
                    <a:pt x="5826480" y="117983"/>
                  </a:lnTo>
                  <a:lnTo>
                    <a:pt x="5821769" y="114452"/>
                  </a:lnTo>
                  <a:lnTo>
                    <a:pt x="5819572" y="112801"/>
                  </a:lnTo>
                  <a:lnTo>
                    <a:pt x="5779313" y="82588"/>
                  </a:lnTo>
                  <a:lnTo>
                    <a:pt x="5624563" y="82588"/>
                  </a:lnTo>
                  <a:lnTo>
                    <a:pt x="5614187" y="92976"/>
                  </a:lnTo>
                  <a:lnTo>
                    <a:pt x="5614187" y="90500"/>
                  </a:lnTo>
                  <a:lnTo>
                    <a:pt x="5606288" y="82588"/>
                  </a:lnTo>
                  <a:lnTo>
                    <a:pt x="5586704" y="82588"/>
                  </a:lnTo>
                  <a:lnTo>
                    <a:pt x="5578805" y="90500"/>
                  </a:lnTo>
                  <a:lnTo>
                    <a:pt x="5578805" y="135534"/>
                  </a:lnTo>
                  <a:lnTo>
                    <a:pt x="5578767" y="135724"/>
                  </a:lnTo>
                  <a:lnTo>
                    <a:pt x="5578805" y="135928"/>
                  </a:lnTo>
                  <a:lnTo>
                    <a:pt x="5578805" y="253669"/>
                  </a:lnTo>
                  <a:lnTo>
                    <a:pt x="5578805" y="263461"/>
                  </a:lnTo>
                  <a:lnTo>
                    <a:pt x="5586704" y="271373"/>
                  </a:lnTo>
                  <a:lnTo>
                    <a:pt x="5606288" y="271373"/>
                  </a:lnTo>
                  <a:lnTo>
                    <a:pt x="5614187" y="263461"/>
                  </a:lnTo>
                  <a:lnTo>
                    <a:pt x="5614187" y="143002"/>
                  </a:lnTo>
                  <a:lnTo>
                    <a:pt x="5639193" y="117983"/>
                  </a:lnTo>
                  <a:lnTo>
                    <a:pt x="5767489" y="117983"/>
                  </a:lnTo>
                  <a:lnTo>
                    <a:pt x="5809970" y="149847"/>
                  </a:lnTo>
                  <a:lnTo>
                    <a:pt x="5816295" y="152869"/>
                  </a:lnTo>
                  <a:lnTo>
                    <a:pt x="5837974" y="135724"/>
                  </a:lnTo>
                  <a:lnTo>
                    <a:pt x="5838101" y="133210"/>
                  </a:lnTo>
                  <a:close/>
                </a:path>
                <a:path w="6817359" h="5640070">
                  <a:moveTo>
                    <a:pt x="6026988" y="90500"/>
                  </a:moveTo>
                  <a:lnTo>
                    <a:pt x="6019089" y="82588"/>
                  </a:lnTo>
                  <a:lnTo>
                    <a:pt x="5999505" y="82588"/>
                  </a:lnTo>
                  <a:lnTo>
                    <a:pt x="5991606" y="90500"/>
                  </a:lnTo>
                  <a:lnTo>
                    <a:pt x="5991606" y="263461"/>
                  </a:lnTo>
                  <a:lnTo>
                    <a:pt x="5999505" y="271373"/>
                  </a:lnTo>
                  <a:lnTo>
                    <a:pt x="6019089" y="271373"/>
                  </a:lnTo>
                  <a:lnTo>
                    <a:pt x="6026988" y="263461"/>
                  </a:lnTo>
                  <a:lnTo>
                    <a:pt x="6026988" y="100291"/>
                  </a:lnTo>
                  <a:lnTo>
                    <a:pt x="6026988" y="90500"/>
                  </a:lnTo>
                  <a:close/>
                </a:path>
                <a:path w="6817359" h="5640070">
                  <a:moveTo>
                    <a:pt x="6038786" y="7899"/>
                  </a:moveTo>
                  <a:lnTo>
                    <a:pt x="6030887" y="0"/>
                  </a:lnTo>
                  <a:lnTo>
                    <a:pt x="6009297" y="0"/>
                  </a:lnTo>
                  <a:lnTo>
                    <a:pt x="5999505" y="0"/>
                  </a:lnTo>
                  <a:lnTo>
                    <a:pt x="5991606" y="7899"/>
                  </a:lnTo>
                  <a:lnTo>
                    <a:pt x="5991606" y="27495"/>
                  </a:lnTo>
                  <a:lnTo>
                    <a:pt x="5999505" y="35394"/>
                  </a:lnTo>
                  <a:lnTo>
                    <a:pt x="6030887" y="35394"/>
                  </a:lnTo>
                  <a:lnTo>
                    <a:pt x="6038786" y="27495"/>
                  </a:lnTo>
                  <a:lnTo>
                    <a:pt x="6038786" y="7899"/>
                  </a:lnTo>
                  <a:close/>
                </a:path>
                <a:path w="6817359" h="5640070">
                  <a:moveTo>
                    <a:pt x="6460795" y="220167"/>
                  </a:moveTo>
                  <a:lnTo>
                    <a:pt x="6444755" y="204114"/>
                  </a:lnTo>
                  <a:lnTo>
                    <a:pt x="6429426" y="188785"/>
                  </a:lnTo>
                  <a:lnTo>
                    <a:pt x="6424231" y="183591"/>
                  </a:lnTo>
                  <a:lnTo>
                    <a:pt x="6399225" y="158572"/>
                  </a:lnTo>
                  <a:lnTo>
                    <a:pt x="6394043" y="153377"/>
                  </a:lnTo>
                  <a:lnTo>
                    <a:pt x="6252502" y="153377"/>
                  </a:lnTo>
                  <a:lnTo>
                    <a:pt x="6247308" y="148196"/>
                  </a:lnTo>
                  <a:lnTo>
                    <a:pt x="6234811" y="135686"/>
                  </a:lnTo>
                  <a:lnTo>
                    <a:pt x="6247308" y="123177"/>
                  </a:lnTo>
                  <a:lnTo>
                    <a:pt x="6252502" y="117983"/>
                  </a:lnTo>
                  <a:lnTo>
                    <a:pt x="6396520" y="117983"/>
                  </a:lnTo>
                  <a:lnTo>
                    <a:pt x="6401702" y="112801"/>
                  </a:lnTo>
                  <a:lnTo>
                    <a:pt x="6404419" y="110083"/>
                  </a:lnTo>
                  <a:lnTo>
                    <a:pt x="6404419" y="90500"/>
                  </a:lnTo>
                  <a:lnTo>
                    <a:pt x="6396520" y="82588"/>
                  </a:lnTo>
                  <a:lnTo>
                    <a:pt x="6237884" y="82588"/>
                  </a:lnTo>
                  <a:lnTo>
                    <a:pt x="6184798" y="135686"/>
                  </a:lnTo>
                  <a:lnTo>
                    <a:pt x="6237884" y="188785"/>
                  </a:lnTo>
                  <a:lnTo>
                    <a:pt x="6379400" y="188785"/>
                  </a:lnTo>
                  <a:lnTo>
                    <a:pt x="6406972" y="216357"/>
                  </a:lnTo>
                  <a:lnTo>
                    <a:pt x="6380823" y="235978"/>
                  </a:lnTo>
                  <a:lnTo>
                    <a:pt x="6200013" y="235978"/>
                  </a:lnTo>
                  <a:lnTo>
                    <a:pt x="6192113" y="243878"/>
                  </a:lnTo>
                  <a:lnTo>
                    <a:pt x="6192113" y="263461"/>
                  </a:lnTo>
                  <a:lnTo>
                    <a:pt x="6200013" y="271373"/>
                  </a:lnTo>
                  <a:lnTo>
                    <a:pt x="6392621" y="271373"/>
                  </a:lnTo>
                  <a:lnTo>
                    <a:pt x="6435039" y="239509"/>
                  </a:lnTo>
                  <a:lnTo>
                    <a:pt x="6439751" y="235978"/>
                  </a:lnTo>
                  <a:lnTo>
                    <a:pt x="6446660" y="230784"/>
                  </a:lnTo>
                  <a:lnTo>
                    <a:pt x="6460795" y="220167"/>
                  </a:lnTo>
                  <a:close/>
                </a:path>
                <a:path w="6817359" h="5640070">
                  <a:moveTo>
                    <a:pt x="6640309" y="90500"/>
                  </a:moveTo>
                  <a:lnTo>
                    <a:pt x="6632410" y="82588"/>
                  </a:lnTo>
                  <a:lnTo>
                    <a:pt x="6612826" y="82588"/>
                  </a:lnTo>
                  <a:lnTo>
                    <a:pt x="6604927" y="90500"/>
                  </a:lnTo>
                  <a:lnTo>
                    <a:pt x="6604927" y="263461"/>
                  </a:lnTo>
                  <a:lnTo>
                    <a:pt x="6612826" y="271373"/>
                  </a:lnTo>
                  <a:lnTo>
                    <a:pt x="6632410" y="271373"/>
                  </a:lnTo>
                  <a:lnTo>
                    <a:pt x="6640309" y="263461"/>
                  </a:lnTo>
                  <a:lnTo>
                    <a:pt x="6640309" y="100291"/>
                  </a:lnTo>
                  <a:lnTo>
                    <a:pt x="6640309" y="90500"/>
                  </a:lnTo>
                  <a:close/>
                </a:path>
                <a:path w="6817359" h="5640070">
                  <a:moveTo>
                    <a:pt x="6652107" y="7899"/>
                  </a:moveTo>
                  <a:lnTo>
                    <a:pt x="6644195" y="0"/>
                  </a:lnTo>
                  <a:lnTo>
                    <a:pt x="6622618" y="0"/>
                  </a:lnTo>
                  <a:lnTo>
                    <a:pt x="6612826" y="0"/>
                  </a:lnTo>
                  <a:lnTo>
                    <a:pt x="6604927" y="7899"/>
                  </a:lnTo>
                  <a:lnTo>
                    <a:pt x="6604927" y="27495"/>
                  </a:lnTo>
                  <a:lnTo>
                    <a:pt x="6612826" y="35394"/>
                  </a:lnTo>
                  <a:lnTo>
                    <a:pt x="6644195" y="35394"/>
                  </a:lnTo>
                  <a:lnTo>
                    <a:pt x="6652107" y="27495"/>
                  </a:lnTo>
                  <a:lnTo>
                    <a:pt x="6652107" y="7899"/>
                  </a:lnTo>
                  <a:close/>
                </a:path>
                <a:path w="6817359" h="5640070">
                  <a:moveTo>
                    <a:pt x="6817220" y="420865"/>
                  </a:moveTo>
                  <a:lnTo>
                    <a:pt x="6809321" y="412953"/>
                  </a:lnTo>
                  <a:lnTo>
                    <a:pt x="27482" y="412953"/>
                  </a:lnTo>
                  <a:lnTo>
                    <a:pt x="17691" y="412953"/>
                  </a:lnTo>
                  <a:lnTo>
                    <a:pt x="7899" y="412953"/>
                  </a:lnTo>
                  <a:lnTo>
                    <a:pt x="0" y="420865"/>
                  </a:lnTo>
                  <a:lnTo>
                    <a:pt x="0" y="440448"/>
                  </a:lnTo>
                  <a:lnTo>
                    <a:pt x="0" y="5399951"/>
                  </a:lnTo>
                  <a:lnTo>
                    <a:pt x="0" y="5622087"/>
                  </a:lnTo>
                  <a:lnTo>
                    <a:pt x="0" y="5631878"/>
                  </a:lnTo>
                  <a:lnTo>
                    <a:pt x="7899" y="5639790"/>
                  </a:lnTo>
                  <a:lnTo>
                    <a:pt x="27482" y="5639790"/>
                  </a:lnTo>
                  <a:lnTo>
                    <a:pt x="35382" y="5631878"/>
                  </a:lnTo>
                  <a:lnTo>
                    <a:pt x="35382" y="5399951"/>
                  </a:lnTo>
                  <a:lnTo>
                    <a:pt x="35382" y="448348"/>
                  </a:lnTo>
                  <a:lnTo>
                    <a:pt x="6809321" y="448348"/>
                  </a:lnTo>
                  <a:lnTo>
                    <a:pt x="6817220" y="440448"/>
                  </a:lnTo>
                  <a:lnTo>
                    <a:pt x="6817220" y="420865"/>
                  </a:lnTo>
                  <a:close/>
                </a:path>
              </a:pathLst>
            </a:custGeom>
            <a:solidFill>
              <a:srgbClr val="C0C0C0"/>
            </a:solidFill>
          </p:spPr>
          <p:txBody>
            <a:bodyPr wrap="square" lIns="0" tIns="0" rIns="0" bIns="0" rtlCol="0"/>
            <a:lstStyle/>
            <a:p>
              <a:endParaRPr/>
            </a:p>
          </p:txBody>
        </p:sp>
        <p:pic>
          <p:nvPicPr>
            <p:cNvPr id="11" name="object 11"/>
            <p:cNvPicPr/>
            <p:nvPr/>
          </p:nvPicPr>
          <p:blipFill>
            <a:blip r:embed="rId3" cstate="print"/>
            <a:stretch>
              <a:fillRect/>
            </a:stretch>
          </p:blipFill>
          <p:spPr>
            <a:xfrm>
              <a:off x="1847360" y="6077744"/>
              <a:ext cx="188712" cy="247772"/>
            </a:xfrm>
            <a:prstGeom prst="rect">
              <a:avLst/>
            </a:prstGeom>
          </p:spPr>
        </p:pic>
        <p:pic>
          <p:nvPicPr>
            <p:cNvPr id="12" name="object 12"/>
            <p:cNvPicPr/>
            <p:nvPr/>
          </p:nvPicPr>
          <p:blipFill>
            <a:blip r:embed="rId4" cstate="print"/>
            <a:stretch>
              <a:fillRect/>
            </a:stretch>
          </p:blipFill>
          <p:spPr>
            <a:xfrm>
              <a:off x="2130429" y="6254724"/>
              <a:ext cx="70767" cy="70792"/>
            </a:xfrm>
            <a:prstGeom prst="rect">
              <a:avLst/>
            </a:prstGeom>
          </p:spPr>
        </p:pic>
        <p:pic>
          <p:nvPicPr>
            <p:cNvPr id="13" name="object 13"/>
            <p:cNvPicPr/>
            <p:nvPr/>
          </p:nvPicPr>
          <p:blipFill>
            <a:blip r:embed="rId3" cstate="print"/>
            <a:stretch>
              <a:fillRect/>
            </a:stretch>
          </p:blipFill>
          <p:spPr>
            <a:xfrm>
              <a:off x="2271963" y="6077744"/>
              <a:ext cx="188712" cy="247772"/>
            </a:xfrm>
            <a:prstGeom prst="rect">
              <a:avLst/>
            </a:prstGeom>
          </p:spPr>
        </p:pic>
        <p:pic>
          <p:nvPicPr>
            <p:cNvPr id="14" name="object 14"/>
            <p:cNvPicPr/>
            <p:nvPr/>
          </p:nvPicPr>
          <p:blipFill>
            <a:blip r:embed="rId5" cstate="print"/>
            <a:stretch>
              <a:fillRect/>
            </a:stretch>
          </p:blipFill>
          <p:spPr>
            <a:xfrm>
              <a:off x="2484264" y="6077744"/>
              <a:ext cx="188712" cy="247772"/>
            </a:xfrm>
            <a:prstGeom prst="rect">
              <a:avLst/>
            </a:prstGeom>
          </p:spPr>
        </p:pic>
        <p:sp>
          <p:nvSpPr>
            <p:cNvPr id="15" name="object 15"/>
            <p:cNvSpPr/>
            <p:nvPr/>
          </p:nvSpPr>
          <p:spPr>
            <a:xfrm>
              <a:off x="2189391" y="780122"/>
              <a:ext cx="3078480" cy="5262245"/>
            </a:xfrm>
            <a:custGeom>
              <a:avLst/>
              <a:gdLst/>
              <a:ahLst/>
              <a:cxnLst/>
              <a:rect l="l" t="t" r="r" b="b"/>
              <a:pathLst>
                <a:path w="3078479" h="5262245">
                  <a:moveTo>
                    <a:pt x="35382" y="5163972"/>
                  </a:moveTo>
                  <a:lnTo>
                    <a:pt x="27482" y="5156047"/>
                  </a:lnTo>
                  <a:lnTo>
                    <a:pt x="7912" y="5156047"/>
                  </a:lnTo>
                  <a:lnTo>
                    <a:pt x="0" y="5163972"/>
                  </a:lnTo>
                  <a:lnTo>
                    <a:pt x="0" y="5244528"/>
                  </a:lnTo>
                  <a:lnTo>
                    <a:pt x="0" y="5254320"/>
                  </a:lnTo>
                  <a:lnTo>
                    <a:pt x="7912" y="5262232"/>
                  </a:lnTo>
                  <a:lnTo>
                    <a:pt x="27482" y="5262232"/>
                  </a:lnTo>
                  <a:lnTo>
                    <a:pt x="35382" y="5254320"/>
                  </a:lnTo>
                  <a:lnTo>
                    <a:pt x="35382" y="5163972"/>
                  </a:lnTo>
                  <a:close/>
                </a:path>
                <a:path w="3078479" h="5262245">
                  <a:moveTo>
                    <a:pt x="377431" y="5163972"/>
                  </a:moveTo>
                  <a:lnTo>
                    <a:pt x="369531" y="5156047"/>
                  </a:lnTo>
                  <a:lnTo>
                    <a:pt x="349948" y="5156047"/>
                  </a:lnTo>
                  <a:lnTo>
                    <a:pt x="342049" y="5163972"/>
                  </a:lnTo>
                  <a:lnTo>
                    <a:pt x="342049" y="5244528"/>
                  </a:lnTo>
                  <a:lnTo>
                    <a:pt x="342049" y="5254320"/>
                  </a:lnTo>
                  <a:lnTo>
                    <a:pt x="349948" y="5262232"/>
                  </a:lnTo>
                  <a:lnTo>
                    <a:pt x="369531" y="5262232"/>
                  </a:lnTo>
                  <a:lnTo>
                    <a:pt x="377431" y="5254320"/>
                  </a:lnTo>
                  <a:lnTo>
                    <a:pt x="377431" y="5163972"/>
                  </a:lnTo>
                  <a:close/>
                </a:path>
                <a:path w="3078479" h="5262245">
                  <a:moveTo>
                    <a:pt x="719467" y="5163972"/>
                  </a:moveTo>
                  <a:lnTo>
                    <a:pt x="711568" y="5156047"/>
                  </a:lnTo>
                  <a:lnTo>
                    <a:pt x="691984" y="5156047"/>
                  </a:lnTo>
                  <a:lnTo>
                    <a:pt x="684085" y="5163972"/>
                  </a:lnTo>
                  <a:lnTo>
                    <a:pt x="684085" y="5244528"/>
                  </a:lnTo>
                  <a:lnTo>
                    <a:pt x="684085" y="5254320"/>
                  </a:lnTo>
                  <a:lnTo>
                    <a:pt x="691984" y="5262232"/>
                  </a:lnTo>
                  <a:lnTo>
                    <a:pt x="711568" y="5262232"/>
                  </a:lnTo>
                  <a:lnTo>
                    <a:pt x="719467" y="5254320"/>
                  </a:lnTo>
                  <a:lnTo>
                    <a:pt x="719467" y="5163972"/>
                  </a:lnTo>
                  <a:close/>
                </a:path>
                <a:path w="3078479" h="5262245">
                  <a:moveTo>
                    <a:pt x="1049718" y="5163972"/>
                  </a:moveTo>
                  <a:lnTo>
                    <a:pt x="1041819" y="5156047"/>
                  </a:lnTo>
                  <a:lnTo>
                    <a:pt x="1022235" y="5156047"/>
                  </a:lnTo>
                  <a:lnTo>
                    <a:pt x="1014336" y="5163972"/>
                  </a:lnTo>
                  <a:lnTo>
                    <a:pt x="1014336" y="5244528"/>
                  </a:lnTo>
                  <a:lnTo>
                    <a:pt x="1014336" y="5254320"/>
                  </a:lnTo>
                  <a:lnTo>
                    <a:pt x="1022235" y="5262232"/>
                  </a:lnTo>
                  <a:lnTo>
                    <a:pt x="1041819" y="5262232"/>
                  </a:lnTo>
                  <a:lnTo>
                    <a:pt x="1049718" y="5254320"/>
                  </a:lnTo>
                  <a:lnTo>
                    <a:pt x="1049718" y="5163972"/>
                  </a:lnTo>
                  <a:close/>
                </a:path>
                <a:path w="3078479" h="5262245">
                  <a:moveTo>
                    <a:pt x="1391754" y="5163972"/>
                  </a:moveTo>
                  <a:lnTo>
                    <a:pt x="1383855" y="5156047"/>
                  </a:lnTo>
                  <a:lnTo>
                    <a:pt x="1364272" y="5156047"/>
                  </a:lnTo>
                  <a:lnTo>
                    <a:pt x="1356372" y="5163972"/>
                  </a:lnTo>
                  <a:lnTo>
                    <a:pt x="1356372" y="5244528"/>
                  </a:lnTo>
                  <a:lnTo>
                    <a:pt x="1356372" y="5254320"/>
                  </a:lnTo>
                  <a:lnTo>
                    <a:pt x="1364272" y="5262232"/>
                  </a:lnTo>
                  <a:lnTo>
                    <a:pt x="1383855" y="5262232"/>
                  </a:lnTo>
                  <a:lnTo>
                    <a:pt x="1391754" y="5254320"/>
                  </a:lnTo>
                  <a:lnTo>
                    <a:pt x="1391754" y="5163972"/>
                  </a:lnTo>
                  <a:close/>
                </a:path>
                <a:path w="3078479" h="5262245">
                  <a:moveTo>
                    <a:pt x="1733791" y="5163972"/>
                  </a:moveTo>
                  <a:lnTo>
                    <a:pt x="1725891" y="5156047"/>
                  </a:lnTo>
                  <a:lnTo>
                    <a:pt x="1706321" y="5156047"/>
                  </a:lnTo>
                  <a:lnTo>
                    <a:pt x="1698409" y="5163972"/>
                  </a:lnTo>
                  <a:lnTo>
                    <a:pt x="1698409" y="5244528"/>
                  </a:lnTo>
                  <a:lnTo>
                    <a:pt x="1698409" y="5254320"/>
                  </a:lnTo>
                  <a:lnTo>
                    <a:pt x="1706321" y="5262232"/>
                  </a:lnTo>
                  <a:lnTo>
                    <a:pt x="1725891" y="5262232"/>
                  </a:lnTo>
                  <a:lnTo>
                    <a:pt x="1733791" y="5254320"/>
                  </a:lnTo>
                  <a:lnTo>
                    <a:pt x="1733791" y="5163972"/>
                  </a:lnTo>
                  <a:close/>
                </a:path>
                <a:path w="3078479" h="5262245">
                  <a:moveTo>
                    <a:pt x="2075840" y="5163972"/>
                  </a:moveTo>
                  <a:lnTo>
                    <a:pt x="2067941" y="5156047"/>
                  </a:lnTo>
                  <a:lnTo>
                    <a:pt x="2048357" y="5156047"/>
                  </a:lnTo>
                  <a:lnTo>
                    <a:pt x="2040458" y="5163972"/>
                  </a:lnTo>
                  <a:lnTo>
                    <a:pt x="2040458" y="5244528"/>
                  </a:lnTo>
                  <a:lnTo>
                    <a:pt x="2040458" y="5254320"/>
                  </a:lnTo>
                  <a:lnTo>
                    <a:pt x="2048357" y="5262232"/>
                  </a:lnTo>
                  <a:lnTo>
                    <a:pt x="2067941" y="5262232"/>
                  </a:lnTo>
                  <a:lnTo>
                    <a:pt x="2075840" y="5254320"/>
                  </a:lnTo>
                  <a:lnTo>
                    <a:pt x="2075840" y="5163972"/>
                  </a:lnTo>
                  <a:close/>
                </a:path>
                <a:path w="3078479" h="5262245">
                  <a:moveTo>
                    <a:pt x="2417876" y="5163972"/>
                  </a:moveTo>
                  <a:lnTo>
                    <a:pt x="2409977" y="5156047"/>
                  </a:lnTo>
                  <a:lnTo>
                    <a:pt x="2390394" y="5156047"/>
                  </a:lnTo>
                  <a:lnTo>
                    <a:pt x="2382494" y="5163972"/>
                  </a:lnTo>
                  <a:lnTo>
                    <a:pt x="2382494" y="5244528"/>
                  </a:lnTo>
                  <a:lnTo>
                    <a:pt x="2382494" y="5254320"/>
                  </a:lnTo>
                  <a:lnTo>
                    <a:pt x="2390394" y="5262232"/>
                  </a:lnTo>
                  <a:lnTo>
                    <a:pt x="2409977" y="5262232"/>
                  </a:lnTo>
                  <a:lnTo>
                    <a:pt x="2417876" y="5254320"/>
                  </a:lnTo>
                  <a:lnTo>
                    <a:pt x="2417876" y="5163972"/>
                  </a:lnTo>
                  <a:close/>
                </a:path>
                <a:path w="3078479" h="5262245">
                  <a:moveTo>
                    <a:pt x="2748127" y="5163972"/>
                  </a:moveTo>
                  <a:lnTo>
                    <a:pt x="2740228" y="5156047"/>
                  </a:lnTo>
                  <a:lnTo>
                    <a:pt x="2720644" y="5156047"/>
                  </a:lnTo>
                  <a:lnTo>
                    <a:pt x="2712745" y="5163972"/>
                  </a:lnTo>
                  <a:lnTo>
                    <a:pt x="2712745" y="5244528"/>
                  </a:lnTo>
                  <a:lnTo>
                    <a:pt x="2712745" y="5254320"/>
                  </a:lnTo>
                  <a:lnTo>
                    <a:pt x="2720644" y="5262232"/>
                  </a:lnTo>
                  <a:lnTo>
                    <a:pt x="2740228" y="5262232"/>
                  </a:lnTo>
                  <a:lnTo>
                    <a:pt x="2748127" y="5254320"/>
                  </a:lnTo>
                  <a:lnTo>
                    <a:pt x="2748127" y="5163972"/>
                  </a:lnTo>
                  <a:close/>
                </a:path>
                <a:path w="3078479" h="5262245">
                  <a:moveTo>
                    <a:pt x="3078365" y="7899"/>
                  </a:moveTo>
                  <a:lnTo>
                    <a:pt x="3070466" y="0"/>
                  </a:lnTo>
                  <a:lnTo>
                    <a:pt x="3050883" y="0"/>
                  </a:lnTo>
                  <a:lnTo>
                    <a:pt x="3042983" y="7899"/>
                  </a:lnTo>
                  <a:lnTo>
                    <a:pt x="3042983" y="5022393"/>
                  </a:lnTo>
                  <a:lnTo>
                    <a:pt x="3042983" y="5244528"/>
                  </a:lnTo>
                  <a:lnTo>
                    <a:pt x="3042983" y="5254320"/>
                  </a:lnTo>
                  <a:lnTo>
                    <a:pt x="3050883" y="5262232"/>
                  </a:lnTo>
                  <a:lnTo>
                    <a:pt x="3070466" y="5262232"/>
                  </a:lnTo>
                  <a:lnTo>
                    <a:pt x="3078365" y="5254320"/>
                  </a:lnTo>
                  <a:lnTo>
                    <a:pt x="3078365" y="5022393"/>
                  </a:lnTo>
                  <a:lnTo>
                    <a:pt x="3078365" y="17703"/>
                  </a:lnTo>
                  <a:lnTo>
                    <a:pt x="3078365" y="7899"/>
                  </a:lnTo>
                  <a:close/>
                </a:path>
              </a:pathLst>
            </a:custGeom>
            <a:solidFill>
              <a:srgbClr val="C0C0C0"/>
            </a:solidFill>
          </p:spPr>
          <p:txBody>
            <a:bodyPr wrap="square" lIns="0" tIns="0" rIns="0" bIns="0" rtlCol="0"/>
            <a:lstStyle/>
            <a:p>
              <a:endParaRPr/>
            </a:p>
          </p:txBody>
        </p:sp>
        <p:pic>
          <p:nvPicPr>
            <p:cNvPr id="16" name="object 16"/>
            <p:cNvPicPr/>
            <p:nvPr/>
          </p:nvPicPr>
          <p:blipFill>
            <a:blip r:embed="rId6" cstate="print"/>
            <a:stretch>
              <a:fillRect/>
            </a:stretch>
          </p:blipFill>
          <p:spPr>
            <a:xfrm>
              <a:off x="4819546" y="6077744"/>
              <a:ext cx="176947" cy="247772"/>
            </a:xfrm>
            <a:prstGeom prst="rect">
              <a:avLst/>
            </a:prstGeom>
          </p:spPr>
        </p:pic>
        <p:pic>
          <p:nvPicPr>
            <p:cNvPr id="17" name="object 17"/>
            <p:cNvPicPr/>
            <p:nvPr/>
          </p:nvPicPr>
          <p:blipFill>
            <a:blip r:embed="rId3" cstate="print"/>
            <a:stretch>
              <a:fillRect/>
            </a:stretch>
          </p:blipFill>
          <p:spPr>
            <a:xfrm>
              <a:off x="5020082" y="6077744"/>
              <a:ext cx="188712" cy="247772"/>
            </a:xfrm>
            <a:prstGeom prst="rect">
              <a:avLst/>
            </a:prstGeom>
          </p:spPr>
        </p:pic>
        <p:pic>
          <p:nvPicPr>
            <p:cNvPr id="18" name="object 18"/>
            <p:cNvPicPr/>
            <p:nvPr/>
          </p:nvPicPr>
          <p:blipFill>
            <a:blip r:embed="rId5" cstate="print"/>
            <a:stretch>
              <a:fillRect/>
            </a:stretch>
          </p:blipFill>
          <p:spPr>
            <a:xfrm>
              <a:off x="5232384" y="6077744"/>
              <a:ext cx="188712" cy="247772"/>
            </a:xfrm>
            <a:prstGeom prst="rect">
              <a:avLst/>
            </a:prstGeom>
          </p:spPr>
        </p:pic>
        <p:pic>
          <p:nvPicPr>
            <p:cNvPr id="19" name="object 19"/>
            <p:cNvPicPr/>
            <p:nvPr/>
          </p:nvPicPr>
          <p:blipFill>
            <a:blip r:embed="rId7" cstate="print"/>
            <a:stretch>
              <a:fillRect/>
            </a:stretch>
          </p:blipFill>
          <p:spPr>
            <a:xfrm>
              <a:off x="5444685" y="6130495"/>
              <a:ext cx="188711" cy="195020"/>
            </a:xfrm>
            <a:prstGeom prst="rect">
              <a:avLst/>
            </a:prstGeom>
          </p:spPr>
        </p:pic>
        <p:sp>
          <p:nvSpPr>
            <p:cNvPr id="20" name="object 20"/>
            <p:cNvSpPr/>
            <p:nvPr/>
          </p:nvSpPr>
          <p:spPr>
            <a:xfrm>
              <a:off x="5574424" y="815517"/>
              <a:ext cx="3090545" cy="5227320"/>
            </a:xfrm>
            <a:custGeom>
              <a:avLst/>
              <a:gdLst/>
              <a:ahLst/>
              <a:cxnLst/>
              <a:rect l="l" t="t" r="r" b="b"/>
              <a:pathLst>
                <a:path w="3090545" h="5227320">
                  <a:moveTo>
                    <a:pt x="35382" y="5128577"/>
                  </a:moveTo>
                  <a:lnTo>
                    <a:pt x="27470" y="5120652"/>
                  </a:lnTo>
                  <a:lnTo>
                    <a:pt x="7899" y="5120652"/>
                  </a:lnTo>
                  <a:lnTo>
                    <a:pt x="0" y="5128577"/>
                  </a:lnTo>
                  <a:lnTo>
                    <a:pt x="0" y="5209133"/>
                  </a:lnTo>
                  <a:lnTo>
                    <a:pt x="0" y="5218925"/>
                  </a:lnTo>
                  <a:lnTo>
                    <a:pt x="7899" y="5226837"/>
                  </a:lnTo>
                  <a:lnTo>
                    <a:pt x="27470" y="5226837"/>
                  </a:lnTo>
                  <a:lnTo>
                    <a:pt x="35382" y="5218925"/>
                  </a:lnTo>
                  <a:lnTo>
                    <a:pt x="35382" y="5128577"/>
                  </a:lnTo>
                  <a:close/>
                </a:path>
                <a:path w="3090545" h="5227320">
                  <a:moveTo>
                    <a:pt x="377418" y="5128577"/>
                  </a:moveTo>
                  <a:lnTo>
                    <a:pt x="369519" y="5120652"/>
                  </a:lnTo>
                  <a:lnTo>
                    <a:pt x="349935" y="5120652"/>
                  </a:lnTo>
                  <a:lnTo>
                    <a:pt x="342036" y="5128577"/>
                  </a:lnTo>
                  <a:lnTo>
                    <a:pt x="342036" y="5209133"/>
                  </a:lnTo>
                  <a:lnTo>
                    <a:pt x="342036" y="5218925"/>
                  </a:lnTo>
                  <a:lnTo>
                    <a:pt x="349935" y="5226837"/>
                  </a:lnTo>
                  <a:lnTo>
                    <a:pt x="369519" y="5226837"/>
                  </a:lnTo>
                  <a:lnTo>
                    <a:pt x="377418" y="5218925"/>
                  </a:lnTo>
                  <a:lnTo>
                    <a:pt x="377418" y="5128577"/>
                  </a:lnTo>
                  <a:close/>
                </a:path>
                <a:path w="3090545" h="5227320">
                  <a:moveTo>
                    <a:pt x="719455" y="5128577"/>
                  </a:moveTo>
                  <a:lnTo>
                    <a:pt x="711555" y="5120652"/>
                  </a:lnTo>
                  <a:lnTo>
                    <a:pt x="691984" y="5120652"/>
                  </a:lnTo>
                  <a:lnTo>
                    <a:pt x="684072" y="5128577"/>
                  </a:lnTo>
                  <a:lnTo>
                    <a:pt x="684072" y="5209133"/>
                  </a:lnTo>
                  <a:lnTo>
                    <a:pt x="684072" y="5218925"/>
                  </a:lnTo>
                  <a:lnTo>
                    <a:pt x="691984" y="5226837"/>
                  </a:lnTo>
                  <a:lnTo>
                    <a:pt x="711555" y="5226837"/>
                  </a:lnTo>
                  <a:lnTo>
                    <a:pt x="719455" y="5218925"/>
                  </a:lnTo>
                  <a:lnTo>
                    <a:pt x="719455" y="5128577"/>
                  </a:lnTo>
                  <a:close/>
                </a:path>
                <a:path w="3090545" h="5227320">
                  <a:moveTo>
                    <a:pt x="1061504" y="5128577"/>
                  </a:moveTo>
                  <a:lnTo>
                    <a:pt x="1053592" y="5120652"/>
                  </a:lnTo>
                  <a:lnTo>
                    <a:pt x="1034021" y="5120652"/>
                  </a:lnTo>
                  <a:lnTo>
                    <a:pt x="1026121" y="5128577"/>
                  </a:lnTo>
                  <a:lnTo>
                    <a:pt x="1026121" y="5209133"/>
                  </a:lnTo>
                  <a:lnTo>
                    <a:pt x="1026121" y="5218925"/>
                  </a:lnTo>
                  <a:lnTo>
                    <a:pt x="1034021" y="5226837"/>
                  </a:lnTo>
                  <a:lnTo>
                    <a:pt x="1053592" y="5226837"/>
                  </a:lnTo>
                  <a:lnTo>
                    <a:pt x="1061504" y="5218925"/>
                  </a:lnTo>
                  <a:lnTo>
                    <a:pt x="1061504" y="5128577"/>
                  </a:lnTo>
                  <a:close/>
                </a:path>
                <a:path w="3090545" h="5227320">
                  <a:moveTo>
                    <a:pt x="1391742" y="5128577"/>
                  </a:moveTo>
                  <a:lnTo>
                    <a:pt x="1383842" y="5120652"/>
                  </a:lnTo>
                  <a:lnTo>
                    <a:pt x="1364259" y="5120652"/>
                  </a:lnTo>
                  <a:lnTo>
                    <a:pt x="1356360" y="5128577"/>
                  </a:lnTo>
                  <a:lnTo>
                    <a:pt x="1356360" y="5209133"/>
                  </a:lnTo>
                  <a:lnTo>
                    <a:pt x="1356360" y="5218925"/>
                  </a:lnTo>
                  <a:lnTo>
                    <a:pt x="1364259" y="5226837"/>
                  </a:lnTo>
                  <a:lnTo>
                    <a:pt x="1383842" y="5226837"/>
                  </a:lnTo>
                  <a:lnTo>
                    <a:pt x="1391742" y="5218925"/>
                  </a:lnTo>
                  <a:lnTo>
                    <a:pt x="1391742" y="5128577"/>
                  </a:lnTo>
                  <a:close/>
                </a:path>
                <a:path w="3090545" h="5227320">
                  <a:moveTo>
                    <a:pt x="1733791" y="5128577"/>
                  </a:moveTo>
                  <a:lnTo>
                    <a:pt x="1725879" y="5120652"/>
                  </a:lnTo>
                  <a:lnTo>
                    <a:pt x="1706308" y="5120652"/>
                  </a:lnTo>
                  <a:lnTo>
                    <a:pt x="1698409" y="5128577"/>
                  </a:lnTo>
                  <a:lnTo>
                    <a:pt x="1698409" y="5209133"/>
                  </a:lnTo>
                  <a:lnTo>
                    <a:pt x="1698409" y="5218925"/>
                  </a:lnTo>
                  <a:lnTo>
                    <a:pt x="1706308" y="5226837"/>
                  </a:lnTo>
                  <a:lnTo>
                    <a:pt x="1725879" y="5226837"/>
                  </a:lnTo>
                  <a:lnTo>
                    <a:pt x="1733791" y="5218925"/>
                  </a:lnTo>
                  <a:lnTo>
                    <a:pt x="1733791" y="5128577"/>
                  </a:lnTo>
                  <a:close/>
                </a:path>
                <a:path w="3090545" h="5227320">
                  <a:moveTo>
                    <a:pt x="2075827" y="5128577"/>
                  </a:moveTo>
                  <a:lnTo>
                    <a:pt x="2067928" y="5120652"/>
                  </a:lnTo>
                  <a:lnTo>
                    <a:pt x="2048344" y="5120652"/>
                  </a:lnTo>
                  <a:lnTo>
                    <a:pt x="2040445" y="5128577"/>
                  </a:lnTo>
                  <a:lnTo>
                    <a:pt x="2040445" y="5209133"/>
                  </a:lnTo>
                  <a:lnTo>
                    <a:pt x="2040445" y="5218925"/>
                  </a:lnTo>
                  <a:lnTo>
                    <a:pt x="2048344" y="5226837"/>
                  </a:lnTo>
                  <a:lnTo>
                    <a:pt x="2067928" y="5226837"/>
                  </a:lnTo>
                  <a:lnTo>
                    <a:pt x="2075827" y="5218925"/>
                  </a:lnTo>
                  <a:lnTo>
                    <a:pt x="2075827" y="5128577"/>
                  </a:lnTo>
                  <a:close/>
                </a:path>
                <a:path w="3090545" h="5227320">
                  <a:moveTo>
                    <a:pt x="2417864" y="5128577"/>
                  </a:moveTo>
                  <a:lnTo>
                    <a:pt x="2409964" y="5120652"/>
                  </a:lnTo>
                  <a:lnTo>
                    <a:pt x="2390381" y="5120652"/>
                  </a:lnTo>
                  <a:lnTo>
                    <a:pt x="2382482" y="5128577"/>
                  </a:lnTo>
                  <a:lnTo>
                    <a:pt x="2382482" y="5209133"/>
                  </a:lnTo>
                  <a:lnTo>
                    <a:pt x="2382482" y="5218925"/>
                  </a:lnTo>
                  <a:lnTo>
                    <a:pt x="2390381" y="5226837"/>
                  </a:lnTo>
                  <a:lnTo>
                    <a:pt x="2409964" y="5226837"/>
                  </a:lnTo>
                  <a:lnTo>
                    <a:pt x="2417864" y="5218925"/>
                  </a:lnTo>
                  <a:lnTo>
                    <a:pt x="2417864" y="5128577"/>
                  </a:lnTo>
                  <a:close/>
                </a:path>
                <a:path w="3090545" h="5227320">
                  <a:moveTo>
                    <a:pt x="2759913" y="5128577"/>
                  </a:moveTo>
                  <a:lnTo>
                    <a:pt x="2752001" y="5120652"/>
                  </a:lnTo>
                  <a:lnTo>
                    <a:pt x="2732430" y="5120652"/>
                  </a:lnTo>
                  <a:lnTo>
                    <a:pt x="2724531" y="5128577"/>
                  </a:lnTo>
                  <a:lnTo>
                    <a:pt x="2724531" y="5209133"/>
                  </a:lnTo>
                  <a:lnTo>
                    <a:pt x="2724531" y="5218925"/>
                  </a:lnTo>
                  <a:lnTo>
                    <a:pt x="2732430" y="5226837"/>
                  </a:lnTo>
                  <a:lnTo>
                    <a:pt x="2752001" y="5226837"/>
                  </a:lnTo>
                  <a:lnTo>
                    <a:pt x="2759913" y="5218925"/>
                  </a:lnTo>
                  <a:lnTo>
                    <a:pt x="2759913" y="5128577"/>
                  </a:lnTo>
                  <a:close/>
                </a:path>
                <a:path w="3090545" h="5227320">
                  <a:moveTo>
                    <a:pt x="3090151" y="7912"/>
                  </a:moveTo>
                  <a:lnTo>
                    <a:pt x="3082252" y="0"/>
                  </a:lnTo>
                  <a:lnTo>
                    <a:pt x="3062668" y="0"/>
                  </a:lnTo>
                  <a:lnTo>
                    <a:pt x="3054769" y="7912"/>
                  </a:lnTo>
                  <a:lnTo>
                    <a:pt x="3054769" y="4986998"/>
                  </a:lnTo>
                  <a:lnTo>
                    <a:pt x="3054769" y="5209133"/>
                  </a:lnTo>
                  <a:lnTo>
                    <a:pt x="3054769" y="5218925"/>
                  </a:lnTo>
                  <a:lnTo>
                    <a:pt x="3062668" y="5226837"/>
                  </a:lnTo>
                  <a:lnTo>
                    <a:pt x="3082252" y="5226837"/>
                  </a:lnTo>
                  <a:lnTo>
                    <a:pt x="3090151" y="5218925"/>
                  </a:lnTo>
                  <a:lnTo>
                    <a:pt x="3090151" y="4986998"/>
                  </a:lnTo>
                  <a:lnTo>
                    <a:pt x="3090151" y="17703"/>
                  </a:lnTo>
                  <a:lnTo>
                    <a:pt x="3090151" y="7912"/>
                  </a:lnTo>
                  <a:close/>
                </a:path>
              </a:pathLst>
            </a:custGeom>
            <a:solidFill>
              <a:srgbClr val="C0C0C0"/>
            </a:solidFill>
          </p:spPr>
          <p:txBody>
            <a:bodyPr wrap="square" lIns="0" tIns="0" rIns="0" bIns="0" rtlCol="0"/>
            <a:lstStyle/>
            <a:p>
              <a:endParaRPr/>
            </a:p>
          </p:txBody>
        </p:sp>
        <p:sp>
          <p:nvSpPr>
            <p:cNvPr id="21" name="object 21"/>
            <p:cNvSpPr/>
            <p:nvPr/>
          </p:nvSpPr>
          <p:spPr>
            <a:xfrm>
              <a:off x="7827249" y="6046559"/>
              <a:ext cx="94615" cy="279400"/>
            </a:xfrm>
            <a:custGeom>
              <a:avLst/>
              <a:gdLst/>
              <a:ahLst/>
              <a:cxnLst/>
              <a:rect l="l" t="t" r="r" b="b"/>
              <a:pathLst>
                <a:path w="94615" h="279400">
                  <a:moveTo>
                    <a:pt x="94282" y="48882"/>
                  </a:moveTo>
                  <a:lnTo>
                    <a:pt x="58898" y="48882"/>
                  </a:lnTo>
                  <a:lnTo>
                    <a:pt x="90154" y="60208"/>
                  </a:lnTo>
                  <a:lnTo>
                    <a:pt x="58898" y="97728"/>
                  </a:lnTo>
                  <a:lnTo>
                    <a:pt x="58898" y="271039"/>
                  </a:lnTo>
                  <a:lnTo>
                    <a:pt x="66801" y="278956"/>
                  </a:lnTo>
                  <a:lnTo>
                    <a:pt x="86380" y="278956"/>
                  </a:lnTo>
                  <a:lnTo>
                    <a:pt x="94282" y="271039"/>
                  </a:lnTo>
                  <a:lnTo>
                    <a:pt x="94282" y="48882"/>
                  </a:lnTo>
                  <a:close/>
                </a:path>
                <a:path w="94615" h="279400">
                  <a:moveTo>
                    <a:pt x="94282" y="0"/>
                  </a:moveTo>
                  <a:lnTo>
                    <a:pt x="4054" y="108347"/>
                  </a:lnTo>
                  <a:lnTo>
                    <a:pt x="705" y="114527"/>
                  </a:lnTo>
                  <a:lnTo>
                    <a:pt x="0" y="121275"/>
                  </a:lnTo>
                  <a:lnTo>
                    <a:pt x="1881" y="127789"/>
                  </a:lnTo>
                  <a:lnTo>
                    <a:pt x="6295" y="133266"/>
                  </a:lnTo>
                  <a:lnTo>
                    <a:pt x="12489" y="136612"/>
                  </a:lnTo>
                  <a:lnTo>
                    <a:pt x="19225" y="137301"/>
                  </a:lnTo>
                  <a:lnTo>
                    <a:pt x="25717" y="135406"/>
                  </a:lnTo>
                  <a:lnTo>
                    <a:pt x="31181" y="131000"/>
                  </a:lnTo>
                  <a:lnTo>
                    <a:pt x="58898" y="97728"/>
                  </a:lnTo>
                  <a:lnTo>
                    <a:pt x="58898" y="48882"/>
                  </a:lnTo>
                  <a:lnTo>
                    <a:pt x="94282" y="48882"/>
                  </a:lnTo>
                  <a:lnTo>
                    <a:pt x="94282" y="0"/>
                  </a:lnTo>
                  <a:close/>
                </a:path>
                <a:path w="94615" h="279400">
                  <a:moveTo>
                    <a:pt x="58898" y="48882"/>
                  </a:moveTo>
                  <a:lnTo>
                    <a:pt x="58898" y="97728"/>
                  </a:lnTo>
                  <a:lnTo>
                    <a:pt x="90154" y="60208"/>
                  </a:lnTo>
                  <a:lnTo>
                    <a:pt x="58898" y="48882"/>
                  </a:lnTo>
                  <a:close/>
                </a:path>
              </a:pathLst>
            </a:custGeom>
            <a:solidFill>
              <a:srgbClr val="00C0C0"/>
            </a:solidFill>
          </p:spPr>
          <p:txBody>
            <a:bodyPr wrap="square" lIns="0" tIns="0" rIns="0" bIns="0" rtlCol="0"/>
            <a:lstStyle/>
            <a:p>
              <a:endParaRPr/>
            </a:p>
          </p:txBody>
        </p:sp>
        <p:pic>
          <p:nvPicPr>
            <p:cNvPr id="22" name="object 22"/>
            <p:cNvPicPr/>
            <p:nvPr/>
          </p:nvPicPr>
          <p:blipFill>
            <a:blip r:embed="rId4" cstate="print"/>
            <a:stretch>
              <a:fillRect/>
            </a:stretch>
          </p:blipFill>
          <p:spPr>
            <a:xfrm>
              <a:off x="8063065" y="6254724"/>
              <a:ext cx="70767" cy="70792"/>
            </a:xfrm>
            <a:prstGeom prst="rect">
              <a:avLst/>
            </a:prstGeom>
          </p:spPr>
        </p:pic>
        <p:pic>
          <p:nvPicPr>
            <p:cNvPr id="23" name="object 23"/>
            <p:cNvPicPr/>
            <p:nvPr/>
          </p:nvPicPr>
          <p:blipFill>
            <a:blip r:embed="rId5" cstate="print"/>
            <a:stretch>
              <a:fillRect/>
            </a:stretch>
          </p:blipFill>
          <p:spPr>
            <a:xfrm>
              <a:off x="8204599" y="6077744"/>
              <a:ext cx="188712" cy="247772"/>
            </a:xfrm>
            <a:prstGeom prst="rect">
              <a:avLst/>
            </a:prstGeom>
          </p:spPr>
        </p:pic>
        <p:pic>
          <p:nvPicPr>
            <p:cNvPr id="24" name="object 24"/>
            <p:cNvPicPr/>
            <p:nvPr/>
          </p:nvPicPr>
          <p:blipFill>
            <a:blip r:embed="rId3" cstate="print"/>
            <a:stretch>
              <a:fillRect/>
            </a:stretch>
          </p:blipFill>
          <p:spPr>
            <a:xfrm>
              <a:off x="8416900" y="6077744"/>
              <a:ext cx="188712" cy="247772"/>
            </a:xfrm>
            <a:prstGeom prst="rect">
              <a:avLst/>
            </a:prstGeom>
          </p:spPr>
        </p:pic>
        <p:sp>
          <p:nvSpPr>
            <p:cNvPr id="25" name="object 25"/>
            <p:cNvSpPr/>
            <p:nvPr/>
          </p:nvSpPr>
          <p:spPr>
            <a:xfrm>
              <a:off x="1847354" y="6006960"/>
              <a:ext cx="6782434" cy="35560"/>
            </a:xfrm>
            <a:custGeom>
              <a:avLst/>
              <a:gdLst/>
              <a:ahLst/>
              <a:cxnLst/>
              <a:rect l="l" t="t" r="r" b="b"/>
              <a:pathLst>
                <a:path w="6782434" h="35560">
                  <a:moveTo>
                    <a:pt x="6781838" y="7924"/>
                  </a:moveTo>
                  <a:lnTo>
                    <a:pt x="6773939" y="0"/>
                  </a:lnTo>
                  <a:lnTo>
                    <a:pt x="239776" y="0"/>
                  </a:lnTo>
                  <a:lnTo>
                    <a:pt x="53073" y="0"/>
                  </a:lnTo>
                  <a:lnTo>
                    <a:pt x="43281" y="0"/>
                  </a:lnTo>
                  <a:lnTo>
                    <a:pt x="17691" y="0"/>
                  </a:lnTo>
                  <a:lnTo>
                    <a:pt x="7899" y="0"/>
                  </a:lnTo>
                  <a:lnTo>
                    <a:pt x="0" y="7924"/>
                  </a:lnTo>
                  <a:lnTo>
                    <a:pt x="0" y="27482"/>
                  </a:lnTo>
                  <a:lnTo>
                    <a:pt x="7899" y="35394"/>
                  </a:lnTo>
                  <a:lnTo>
                    <a:pt x="43281" y="35394"/>
                  </a:lnTo>
                  <a:lnTo>
                    <a:pt x="239776" y="35394"/>
                  </a:lnTo>
                  <a:lnTo>
                    <a:pt x="6773939" y="35394"/>
                  </a:lnTo>
                  <a:lnTo>
                    <a:pt x="6781838" y="27482"/>
                  </a:lnTo>
                  <a:lnTo>
                    <a:pt x="6781838" y="7924"/>
                  </a:lnTo>
                  <a:close/>
                </a:path>
              </a:pathLst>
            </a:custGeom>
            <a:solidFill>
              <a:srgbClr val="C0C0C0"/>
            </a:solidFill>
          </p:spPr>
          <p:txBody>
            <a:bodyPr wrap="square" lIns="0" tIns="0" rIns="0" bIns="0" rtlCol="0"/>
            <a:lstStyle/>
            <a:p>
              <a:endParaRPr/>
            </a:p>
          </p:txBody>
        </p:sp>
        <p:pic>
          <p:nvPicPr>
            <p:cNvPr id="26" name="object 26"/>
            <p:cNvPicPr/>
            <p:nvPr/>
          </p:nvPicPr>
          <p:blipFill>
            <a:blip r:embed="rId8" cstate="print"/>
            <a:stretch>
              <a:fillRect/>
            </a:stretch>
          </p:blipFill>
          <p:spPr>
            <a:xfrm>
              <a:off x="962772" y="5723783"/>
              <a:ext cx="188712" cy="247772"/>
            </a:xfrm>
            <a:prstGeom prst="rect">
              <a:avLst/>
            </a:prstGeom>
          </p:spPr>
        </p:pic>
        <p:pic>
          <p:nvPicPr>
            <p:cNvPr id="27" name="object 27"/>
            <p:cNvPicPr/>
            <p:nvPr/>
          </p:nvPicPr>
          <p:blipFill>
            <a:blip r:embed="rId9" cstate="print"/>
            <a:stretch>
              <a:fillRect/>
            </a:stretch>
          </p:blipFill>
          <p:spPr>
            <a:xfrm>
              <a:off x="1245841" y="5900763"/>
              <a:ext cx="70767" cy="70792"/>
            </a:xfrm>
            <a:prstGeom prst="rect">
              <a:avLst/>
            </a:prstGeom>
          </p:spPr>
        </p:pic>
        <p:pic>
          <p:nvPicPr>
            <p:cNvPr id="28" name="object 28"/>
            <p:cNvPicPr/>
            <p:nvPr/>
          </p:nvPicPr>
          <p:blipFill>
            <a:blip r:embed="rId8" cstate="print"/>
            <a:stretch>
              <a:fillRect/>
            </a:stretch>
          </p:blipFill>
          <p:spPr>
            <a:xfrm>
              <a:off x="1387375" y="5723783"/>
              <a:ext cx="188712" cy="247772"/>
            </a:xfrm>
            <a:prstGeom prst="rect">
              <a:avLst/>
            </a:prstGeom>
          </p:spPr>
        </p:pic>
        <p:pic>
          <p:nvPicPr>
            <p:cNvPr id="29" name="object 29"/>
            <p:cNvPicPr/>
            <p:nvPr/>
          </p:nvPicPr>
          <p:blipFill>
            <a:blip r:embed="rId10" cstate="print"/>
            <a:stretch>
              <a:fillRect/>
            </a:stretch>
          </p:blipFill>
          <p:spPr>
            <a:xfrm>
              <a:off x="1599676" y="5723783"/>
              <a:ext cx="188712" cy="247772"/>
            </a:xfrm>
            <a:prstGeom prst="rect">
              <a:avLst/>
            </a:prstGeom>
          </p:spPr>
        </p:pic>
        <p:sp>
          <p:nvSpPr>
            <p:cNvPr id="30" name="object 30"/>
            <p:cNvSpPr/>
            <p:nvPr/>
          </p:nvSpPr>
          <p:spPr>
            <a:xfrm>
              <a:off x="1847354" y="4272533"/>
              <a:ext cx="6782434" cy="1593215"/>
            </a:xfrm>
            <a:custGeom>
              <a:avLst/>
              <a:gdLst/>
              <a:ahLst/>
              <a:cxnLst/>
              <a:rect l="l" t="t" r="r" b="b"/>
              <a:pathLst>
                <a:path w="6782434" h="1593214">
                  <a:moveTo>
                    <a:pt x="106146" y="1565376"/>
                  </a:moveTo>
                  <a:lnTo>
                    <a:pt x="98247" y="1557439"/>
                  </a:lnTo>
                  <a:lnTo>
                    <a:pt x="17691" y="1557439"/>
                  </a:lnTo>
                  <a:lnTo>
                    <a:pt x="7899" y="1557439"/>
                  </a:lnTo>
                  <a:lnTo>
                    <a:pt x="0" y="1565376"/>
                  </a:lnTo>
                  <a:lnTo>
                    <a:pt x="0" y="1584921"/>
                  </a:lnTo>
                  <a:lnTo>
                    <a:pt x="7899" y="1592834"/>
                  </a:lnTo>
                  <a:lnTo>
                    <a:pt x="98247" y="1592834"/>
                  </a:lnTo>
                  <a:lnTo>
                    <a:pt x="106146" y="1584921"/>
                  </a:lnTo>
                  <a:lnTo>
                    <a:pt x="106146" y="1565376"/>
                  </a:lnTo>
                  <a:close/>
                </a:path>
                <a:path w="6782434" h="1593214">
                  <a:moveTo>
                    <a:pt x="106146" y="1388389"/>
                  </a:moveTo>
                  <a:lnTo>
                    <a:pt x="98247" y="1380464"/>
                  </a:lnTo>
                  <a:lnTo>
                    <a:pt x="17691" y="1380464"/>
                  </a:lnTo>
                  <a:lnTo>
                    <a:pt x="7899" y="1380464"/>
                  </a:lnTo>
                  <a:lnTo>
                    <a:pt x="0" y="1388389"/>
                  </a:lnTo>
                  <a:lnTo>
                    <a:pt x="0" y="1407947"/>
                  </a:lnTo>
                  <a:lnTo>
                    <a:pt x="7899" y="1415859"/>
                  </a:lnTo>
                  <a:lnTo>
                    <a:pt x="98247" y="1415859"/>
                  </a:lnTo>
                  <a:lnTo>
                    <a:pt x="106146" y="1407947"/>
                  </a:lnTo>
                  <a:lnTo>
                    <a:pt x="106146" y="1388389"/>
                  </a:lnTo>
                  <a:close/>
                </a:path>
                <a:path w="6782434" h="1593214">
                  <a:moveTo>
                    <a:pt x="106146" y="1211414"/>
                  </a:moveTo>
                  <a:lnTo>
                    <a:pt x="98247" y="1203477"/>
                  </a:lnTo>
                  <a:lnTo>
                    <a:pt x="17691" y="1203477"/>
                  </a:lnTo>
                  <a:lnTo>
                    <a:pt x="7899" y="1203477"/>
                  </a:lnTo>
                  <a:lnTo>
                    <a:pt x="0" y="1211414"/>
                  </a:lnTo>
                  <a:lnTo>
                    <a:pt x="0" y="1230960"/>
                  </a:lnTo>
                  <a:lnTo>
                    <a:pt x="7899" y="1238885"/>
                  </a:lnTo>
                  <a:lnTo>
                    <a:pt x="98247" y="1238885"/>
                  </a:lnTo>
                  <a:lnTo>
                    <a:pt x="106146" y="1230960"/>
                  </a:lnTo>
                  <a:lnTo>
                    <a:pt x="106146" y="1211414"/>
                  </a:lnTo>
                  <a:close/>
                </a:path>
                <a:path w="6782434" h="1593214">
                  <a:moveTo>
                    <a:pt x="106146" y="1046200"/>
                  </a:moveTo>
                  <a:lnTo>
                    <a:pt x="98247" y="1038288"/>
                  </a:lnTo>
                  <a:lnTo>
                    <a:pt x="17691" y="1038288"/>
                  </a:lnTo>
                  <a:lnTo>
                    <a:pt x="7899" y="1038288"/>
                  </a:lnTo>
                  <a:lnTo>
                    <a:pt x="0" y="1046200"/>
                  </a:lnTo>
                  <a:lnTo>
                    <a:pt x="0" y="1065784"/>
                  </a:lnTo>
                  <a:lnTo>
                    <a:pt x="7899" y="1073683"/>
                  </a:lnTo>
                  <a:lnTo>
                    <a:pt x="98247" y="1073683"/>
                  </a:lnTo>
                  <a:lnTo>
                    <a:pt x="106146" y="1065784"/>
                  </a:lnTo>
                  <a:lnTo>
                    <a:pt x="106146" y="1046200"/>
                  </a:lnTo>
                  <a:close/>
                </a:path>
                <a:path w="6782434" h="1593214">
                  <a:moveTo>
                    <a:pt x="106146" y="869213"/>
                  </a:moveTo>
                  <a:lnTo>
                    <a:pt x="98247" y="861314"/>
                  </a:lnTo>
                  <a:lnTo>
                    <a:pt x="17691" y="861314"/>
                  </a:lnTo>
                  <a:lnTo>
                    <a:pt x="7899" y="861314"/>
                  </a:lnTo>
                  <a:lnTo>
                    <a:pt x="0" y="869213"/>
                  </a:lnTo>
                  <a:lnTo>
                    <a:pt x="0" y="888796"/>
                  </a:lnTo>
                  <a:lnTo>
                    <a:pt x="7899" y="896708"/>
                  </a:lnTo>
                  <a:lnTo>
                    <a:pt x="98247" y="896708"/>
                  </a:lnTo>
                  <a:lnTo>
                    <a:pt x="106146" y="888796"/>
                  </a:lnTo>
                  <a:lnTo>
                    <a:pt x="106146" y="869213"/>
                  </a:lnTo>
                  <a:close/>
                </a:path>
                <a:path w="6782434" h="1593214">
                  <a:moveTo>
                    <a:pt x="106146" y="704037"/>
                  </a:moveTo>
                  <a:lnTo>
                    <a:pt x="98247" y="696125"/>
                  </a:lnTo>
                  <a:lnTo>
                    <a:pt x="17691" y="696125"/>
                  </a:lnTo>
                  <a:lnTo>
                    <a:pt x="7899" y="696125"/>
                  </a:lnTo>
                  <a:lnTo>
                    <a:pt x="0" y="704037"/>
                  </a:lnTo>
                  <a:lnTo>
                    <a:pt x="0" y="723620"/>
                  </a:lnTo>
                  <a:lnTo>
                    <a:pt x="7899" y="731520"/>
                  </a:lnTo>
                  <a:lnTo>
                    <a:pt x="98247" y="731520"/>
                  </a:lnTo>
                  <a:lnTo>
                    <a:pt x="106146" y="723620"/>
                  </a:lnTo>
                  <a:lnTo>
                    <a:pt x="106146" y="704037"/>
                  </a:lnTo>
                  <a:close/>
                </a:path>
                <a:path w="6782434" h="1593214">
                  <a:moveTo>
                    <a:pt x="106146" y="527050"/>
                  </a:moveTo>
                  <a:lnTo>
                    <a:pt x="98247" y="519150"/>
                  </a:lnTo>
                  <a:lnTo>
                    <a:pt x="17691" y="519150"/>
                  </a:lnTo>
                  <a:lnTo>
                    <a:pt x="7899" y="519150"/>
                  </a:lnTo>
                  <a:lnTo>
                    <a:pt x="0" y="527050"/>
                  </a:lnTo>
                  <a:lnTo>
                    <a:pt x="0" y="546633"/>
                  </a:lnTo>
                  <a:lnTo>
                    <a:pt x="7899" y="554545"/>
                  </a:lnTo>
                  <a:lnTo>
                    <a:pt x="98247" y="554545"/>
                  </a:lnTo>
                  <a:lnTo>
                    <a:pt x="106146" y="546633"/>
                  </a:lnTo>
                  <a:lnTo>
                    <a:pt x="106146" y="527050"/>
                  </a:lnTo>
                  <a:close/>
                </a:path>
                <a:path w="6782434" h="1593214">
                  <a:moveTo>
                    <a:pt x="106146" y="350075"/>
                  </a:moveTo>
                  <a:lnTo>
                    <a:pt x="98247" y="342163"/>
                  </a:lnTo>
                  <a:lnTo>
                    <a:pt x="17691" y="342163"/>
                  </a:lnTo>
                  <a:lnTo>
                    <a:pt x="7899" y="342163"/>
                  </a:lnTo>
                  <a:lnTo>
                    <a:pt x="0" y="350075"/>
                  </a:lnTo>
                  <a:lnTo>
                    <a:pt x="0" y="369658"/>
                  </a:lnTo>
                  <a:lnTo>
                    <a:pt x="7899" y="377558"/>
                  </a:lnTo>
                  <a:lnTo>
                    <a:pt x="98247" y="377558"/>
                  </a:lnTo>
                  <a:lnTo>
                    <a:pt x="106146" y="369658"/>
                  </a:lnTo>
                  <a:lnTo>
                    <a:pt x="106146" y="350075"/>
                  </a:lnTo>
                  <a:close/>
                </a:path>
                <a:path w="6782434" h="1593214">
                  <a:moveTo>
                    <a:pt x="106146" y="173088"/>
                  </a:moveTo>
                  <a:lnTo>
                    <a:pt x="98247" y="165188"/>
                  </a:lnTo>
                  <a:lnTo>
                    <a:pt x="17691" y="165188"/>
                  </a:lnTo>
                  <a:lnTo>
                    <a:pt x="7899" y="165188"/>
                  </a:lnTo>
                  <a:lnTo>
                    <a:pt x="0" y="173088"/>
                  </a:lnTo>
                  <a:lnTo>
                    <a:pt x="0" y="192671"/>
                  </a:lnTo>
                  <a:lnTo>
                    <a:pt x="7899" y="200583"/>
                  </a:lnTo>
                  <a:lnTo>
                    <a:pt x="98247" y="200583"/>
                  </a:lnTo>
                  <a:lnTo>
                    <a:pt x="106146" y="192671"/>
                  </a:lnTo>
                  <a:lnTo>
                    <a:pt x="106146" y="173088"/>
                  </a:lnTo>
                  <a:close/>
                </a:path>
                <a:path w="6782434" h="1593214">
                  <a:moveTo>
                    <a:pt x="6781838" y="7912"/>
                  </a:moveTo>
                  <a:lnTo>
                    <a:pt x="6773939" y="0"/>
                  </a:lnTo>
                  <a:lnTo>
                    <a:pt x="239776" y="0"/>
                  </a:lnTo>
                  <a:lnTo>
                    <a:pt x="53073" y="0"/>
                  </a:lnTo>
                  <a:lnTo>
                    <a:pt x="43281" y="0"/>
                  </a:lnTo>
                  <a:lnTo>
                    <a:pt x="17691" y="0"/>
                  </a:lnTo>
                  <a:lnTo>
                    <a:pt x="7899" y="0"/>
                  </a:lnTo>
                  <a:lnTo>
                    <a:pt x="0" y="7912"/>
                  </a:lnTo>
                  <a:lnTo>
                    <a:pt x="0" y="27495"/>
                  </a:lnTo>
                  <a:lnTo>
                    <a:pt x="7899" y="35394"/>
                  </a:lnTo>
                  <a:lnTo>
                    <a:pt x="43281" y="35394"/>
                  </a:lnTo>
                  <a:lnTo>
                    <a:pt x="239776" y="35394"/>
                  </a:lnTo>
                  <a:lnTo>
                    <a:pt x="6773939" y="35394"/>
                  </a:lnTo>
                  <a:lnTo>
                    <a:pt x="6781838" y="27495"/>
                  </a:lnTo>
                  <a:lnTo>
                    <a:pt x="6781838" y="7912"/>
                  </a:lnTo>
                  <a:close/>
                </a:path>
              </a:pathLst>
            </a:custGeom>
            <a:solidFill>
              <a:srgbClr val="C0C0C0"/>
            </a:solidFill>
          </p:spPr>
          <p:txBody>
            <a:bodyPr wrap="square" lIns="0" tIns="0" rIns="0" bIns="0" rtlCol="0"/>
            <a:lstStyle/>
            <a:p>
              <a:endParaRPr/>
            </a:p>
          </p:txBody>
        </p:sp>
        <p:pic>
          <p:nvPicPr>
            <p:cNvPr id="31" name="object 31"/>
            <p:cNvPicPr/>
            <p:nvPr/>
          </p:nvPicPr>
          <p:blipFill>
            <a:blip r:embed="rId11" cstate="print"/>
            <a:stretch>
              <a:fillRect/>
            </a:stretch>
          </p:blipFill>
          <p:spPr>
            <a:xfrm>
              <a:off x="762266" y="4166342"/>
              <a:ext cx="176917" cy="247772"/>
            </a:xfrm>
            <a:prstGeom prst="rect">
              <a:avLst/>
            </a:prstGeom>
          </p:spPr>
        </p:pic>
        <p:pic>
          <p:nvPicPr>
            <p:cNvPr id="32" name="object 32"/>
            <p:cNvPicPr/>
            <p:nvPr/>
          </p:nvPicPr>
          <p:blipFill>
            <a:blip r:embed="rId12" cstate="print"/>
            <a:stretch>
              <a:fillRect/>
            </a:stretch>
          </p:blipFill>
          <p:spPr>
            <a:xfrm>
              <a:off x="1033540" y="4343323"/>
              <a:ext cx="70767" cy="70792"/>
            </a:xfrm>
            <a:prstGeom prst="rect">
              <a:avLst/>
            </a:prstGeom>
          </p:spPr>
        </p:pic>
        <p:pic>
          <p:nvPicPr>
            <p:cNvPr id="33" name="object 33"/>
            <p:cNvPicPr/>
            <p:nvPr/>
          </p:nvPicPr>
          <p:blipFill>
            <a:blip r:embed="rId13" cstate="print"/>
            <a:stretch>
              <a:fillRect/>
            </a:stretch>
          </p:blipFill>
          <p:spPr>
            <a:xfrm>
              <a:off x="1175074" y="4166342"/>
              <a:ext cx="188712" cy="247772"/>
            </a:xfrm>
            <a:prstGeom prst="rect">
              <a:avLst/>
            </a:prstGeom>
          </p:spPr>
        </p:pic>
        <p:pic>
          <p:nvPicPr>
            <p:cNvPr id="34" name="object 34"/>
            <p:cNvPicPr/>
            <p:nvPr/>
          </p:nvPicPr>
          <p:blipFill>
            <a:blip r:embed="rId14" cstate="print"/>
            <a:stretch>
              <a:fillRect/>
            </a:stretch>
          </p:blipFill>
          <p:spPr>
            <a:xfrm>
              <a:off x="1387375" y="4166342"/>
              <a:ext cx="188712" cy="247772"/>
            </a:xfrm>
            <a:prstGeom prst="rect">
              <a:avLst/>
            </a:prstGeom>
          </p:spPr>
        </p:pic>
        <p:pic>
          <p:nvPicPr>
            <p:cNvPr id="35" name="object 35"/>
            <p:cNvPicPr/>
            <p:nvPr/>
          </p:nvPicPr>
          <p:blipFill>
            <a:blip r:embed="rId15" cstate="print"/>
            <a:stretch>
              <a:fillRect/>
            </a:stretch>
          </p:blipFill>
          <p:spPr>
            <a:xfrm>
              <a:off x="1599676" y="4219083"/>
              <a:ext cx="188712" cy="195032"/>
            </a:xfrm>
            <a:prstGeom prst="rect">
              <a:avLst/>
            </a:prstGeom>
          </p:spPr>
        </p:pic>
        <p:sp>
          <p:nvSpPr>
            <p:cNvPr id="36" name="object 36"/>
            <p:cNvSpPr/>
            <p:nvPr/>
          </p:nvSpPr>
          <p:spPr>
            <a:xfrm>
              <a:off x="1847354" y="2549931"/>
              <a:ext cx="6782434" cy="1581150"/>
            </a:xfrm>
            <a:custGeom>
              <a:avLst/>
              <a:gdLst/>
              <a:ahLst/>
              <a:cxnLst/>
              <a:rect l="l" t="t" r="r" b="b"/>
              <a:pathLst>
                <a:path w="6782434" h="1581150">
                  <a:moveTo>
                    <a:pt x="106146" y="1553527"/>
                  </a:moveTo>
                  <a:lnTo>
                    <a:pt x="98247" y="1545628"/>
                  </a:lnTo>
                  <a:lnTo>
                    <a:pt x="17691" y="1545628"/>
                  </a:lnTo>
                  <a:lnTo>
                    <a:pt x="7899" y="1545628"/>
                  </a:lnTo>
                  <a:lnTo>
                    <a:pt x="0" y="1553527"/>
                  </a:lnTo>
                  <a:lnTo>
                    <a:pt x="0" y="1573110"/>
                  </a:lnTo>
                  <a:lnTo>
                    <a:pt x="7899" y="1581023"/>
                  </a:lnTo>
                  <a:lnTo>
                    <a:pt x="98247" y="1581023"/>
                  </a:lnTo>
                  <a:lnTo>
                    <a:pt x="106146" y="1573110"/>
                  </a:lnTo>
                  <a:lnTo>
                    <a:pt x="106146" y="1553527"/>
                  </a:lnTo>
                  <a:close/>
                </a:path>
                <a:path w="6782434" h="1581150">
                  <a:moveTo>
                    <a:pt x="106146" y="1376553"/>
                  </a:moveTo>
                  <a:lnTo>
                    <a:pt x="98247" y="1368640"/>
                  </a:lnTo>
                  <a:lnTo>
                    <a:pt x="17691" y="1368640"/>
                  </a:lnTo>
                  <a:lnTo>
                    <a:pt x="7899" y="1368640"/>
                  </a:lnTo>
                  <a:lnTo>
                    <a:pt x="0" y="1376553"/>
                  </a:lnTo>
                  <a:lnTo>
                    <a:pt x="0" y="1396136"/>
                  </a:lnTo>
                  <a:lnTo>
                    <a:pt x="7899" y="1404035"/>
                  </a:lnTo>
                  <a:lnTo>
                    <a:pt x="98247" y="1404035"/>
                  </a:lnTo>
                  <a:lnTo>
                    <a:pt x="106146" y="1396136"/>
                  </a:lnTo>
                  <a:lnTo>
                    <a:pt x="106146" y="1376553"/>
                  </a:lnTo>
                  <a:close/>
                </a:path>
                <a:path w="6782434" h="1581150">
                  <a:moveTo>
                    <a:pt x="106146" y="1199565"/>
                  </a:moveTo>
                  <a:lnTo>
                    <a:pt x="98247" y="1191666"/>
                  </a:lnTo>
                  <a:lnTo>
                    <a:pt x="17691" y="1191666"/>
                  </a:lnTo>
                  <a:lnTo>
                    <a:pt x="7899" y="1191666"/>
                  </a:lnTo>
                  <a:lnTo>
                    <a:pt x="0" y="1199565"/>
                  </a:lnTo>
                  <a:lnTo>
                    <a:pt x="0" y="1219161"/>
                  </a:lnTo>
                  <a:lnTo>
                    <a:pt x="7899" y="1227061"/>
                  </a:lnTo>
                  <a:lnTo>
                    <a:pt x="98247" y="1227061"/>
                  </a:lnTo>
                  <a:lnTo>
                    <a:pt x="106146" y="1219161"/>
                  </a:lnTo>
                  <a:lnTo>
                    <a:pt x="106146" y="1199565"/>
                  </a:lnTo>
                  <a:close/>
                </a:path>
                <a:path w="6782434" h="1581150">
                  <a:moveTo>
                    <a:pt x="106146" y="1034389"/>
                  </a:moveTo>
                  <a:lnTo>
                    <a:pt x="98247" y="1026477"/>
                  </a:lnTo>
                  <a:lnTo>
                    <a:pt x="17691" y="1026477"/>
                  </a:lnTo>
                  <a:lnTo>
                    <a:pt x="7899" y="1026477"/>
                  </a:lnTo>
                  <a:lnTo>
                    <a:pt x="0" y="1034389"/>
                  </a:lnTo>
                  <a:lnTo>
                    <a:pt x="0" y="1053973"/>
                  </a:lnTo>
                  <a:lnTo>
                    <a:pt x="7899" y="1061885"/>
                  </a:lnTo>
                  <a:lnTo>
                    <a:pt x="98247" y="1061885"/>
                  </a:lnTo>
                  <a:lnTo>
                    <a:pt x="106146" y="1053973"/>
                  </a:lnTo>
                  <a:lnTo>
                    <a:pt x="106146" y="1034389"/>
                  </a:lnTo>
                  <a:close/>
                </a:path>
                <a:path w="6782434" h="1581150">
                  <a:moveTo>
                    <a:pt x="106146" y="869200"/>
                  </a:moveTo>
                  <a:lnTo>
                    <a:pt x="98247" y="861301"/>
                  </a:lnTo>
                  <a:lnTo>
                    <a:pt x="17691" y="861301"/>
                  </a:lnTo>
                  <a:lnTo>
                    <a:pt x="7899" y="861301"/>
                  </a:lnTo>
                  <a:lnTo>
                    <a:pt x="0" y="869200"/>
                  </a:lnTo>
                  <a:lnTo>
                    <a:pt x="0" y="888796"/>
                  </a:lnTo>
                  <a:lnTo>
                    <a:pt x="7899" y="896696"/>
                  </a:lnTo>
                  <a:lnTo>
                    <a:pt x="98247" y="896696"/>
                  </a:lnTo>
                  <a:lnTo>
                    <a:pt x="106146" y="888796"/>
                  </a:lnTo>
                  <a:lnTo>
                    <a:pt x="106146" y="869200"/>
                  </a:lnTo>
                  <a:close/>
                </a:path>
                <a:path w="6782434" h="1581150">
                  <a:moveTo>
                    <a:pt x="106146" y="692226"/>
                  </a:moveTo>
                  <a:lnTo>
                    <a:pt x="98247" y="684326"/>
                  </a:lnTo>
                  <a:lnTo>
                    <a:pt x="17691" y="684326"/>
                  </a:lnTo>
                  <a:lnTo>
                    <a:pt x="7899" y="684326"/>
                  </a:lnTo>
                  <a:lnTo>
                    <a:pt x="0" y="692226"/>
                  </a:lnTo>
                  <a:lnTo>
                    <a:pt x="0" y="711809"/>
                  </a:lnTo>
                  <a:lnTo>
                    <a:pt x="7899" y="719721"/>
                  </a:lnTo>
                  <a:lnTo>
                    <a:pt x="98247" y="719721"/>
                  </a:lnTo>
                  <a:lnTo>
                    <a:pt x="106146" y="711809"/>
                  </a:lnTo>
                  <a:lnTo>
                    <a:pt x="106146" y="692226"/>
                  </a:lnTo>
                  <a:close/>
                </a:path>
                <a:path w="6782434" h="1581150">
                  <a:moveTo>
                    <a:pt x="106146" y="515251"/>
                  </a:moveTo>
                  <a:lnTo>
                    <a:pt x="98247" y="507339"/>
                  </a:lnTo>
                  <a:lnTo>
                    <a:pt x="17691" y="507339"/>
                  </a:lnTo>
                  <a:lnTo>
                    <a:pt x="7899" y="507339"/>
                  </a:lnTo>
                  <a:lnTo>
                    <a:pt x="0" y="515251"/>
                  </a:lnTo>
                  <a:lnTo>
                    <a:pt x="0" y="534835"/>
                  </a:lnTo>
                  <a:lnTo>
                    <a:pt x="7899" y="542734"/>
                  </a:lnTo>
                  <a:lnTo>
                    <a:pt x="98247" y="542734"/>
                  </a:lnTo>
                  <a:lnTo>
                    <a:pt x="106146" y="534835"/>
                  </a:lnTo>
                  <a:lnTo>
                    <a:pt x="106146" y="515251"/>
                  </a:lnTo>
                  <a:close/>
                </a:path>
                <a:path w="6782434" h="1581150">
                  <a:moveTo>
                    <a:pt x="106146" y="350062"/>
                  </a:moveTo>
                  <a:lnTo>
                    <a:pt x="98247" y="342163"/>
                  </a:lnTo>
                  <a:lnTo>
                    <a:pt x="17691" y="342163"/>
                  </a:lnTo>
                  <a:lnTo>
                    <a:pt x="7899" y="342163"/>
                  </a:lnTo>
                  <a:lnTo>
                    <a:pt x="0" y="350062"/>
                  </a:lnTo>
                  <a:lnTo>
                    <a:pt x="0" y="369646"/>
                  </a:lnTo>
                  <a:lnTo>
                    <a:pt x="7899" y="377558"/>
                  </a:lnTo>
                  <a:lnTo>
                    <a:pt x="98247" y="377558"/>
                  </a:lnTo>
                  <a:lnTo>
                    <a:pt x="106146" y="369646"/>
                  </a:lnTo>
                  <a:lnTo>
                    <a:pt x="106146" y="350062"/>
                  </a:lnTo>
                  <a:close/>
                </a:path>
                <a:path w="6782434" h="1581150">
                  <a:moveTo>
                    <a:pt x="106146" y="173088"/>
                  </a:moveTo>
                  <a:lnTo>
                    <a:pt x="98247" y="165176"/>
                  </a:lnTo>
                  <a:lnTo>
                    <a:pt x="17691" y="165176"/>
                  </a:lnTo>
                  <a:lnTo>
                    <a:pt x="7899" y="165176"/>
                  </a:lnTo>
                  <a:lnTo>
                    <a:pt x="0" y="173088"/>
                  </a:lnTo>
                  <a:lnTo>
                    <a:pt x="0" y="192671"/>
                  </a:lnTo>
                  <a:lnTo>
                    <a:pt x="7899" y="200571"/>
                  </a:lnTo>
                  <a:lnTo>
                    <a:pt x="98247" y="200571"/>
                  </a:lnTo>
                  <a:lnTo>
                    <a:pt x="106146" y="192671"/>
                  </a:lnTo>
                  <a:lnTo>
                    <a:pt x="106146" y="173088"/>
                  </a:lnTo>
                  <a:close/>
                </a:path>
                <a:path w="6782434" h="1581150">
                  <a:moveTo>
                    <a:pt x="6781838" y="7899"/>
                  </a:moveTo>
                  <a:lnTo>
                    <a:pt x="6773939" y="0"/>
                  </a:lnTo>
                  <a:lnTo>
                    <a:pt x="239776" y="0"/>
                  </a:lnTo>
                  <a:lnTo>
                    <a:pt x="53073" y="0"/>
                  </a:lnTo>
                  <a:lnTo>
                    <a:pt x="43281" y="0"/>
                  </a:lnTo>
                  <a:lnTo>
                    <a:pt x="17691" y="0"/>
                  </a:lnTo>
                  <a:lnTo>
                    <a:pt x="7899" y="0"/>
                  </a:lnTo>
                  <a:lnTo>
                    <a:pt x="0" y="7899"/>
                  </a:lnTo>
                  <a:lnTo>
                    <a:pt x="0" y="27482"/>
                  </a:lnTo>
                  <a:lnTo>
                    <a:pt x="7899" y="35394"/>
                  </a:lnTo>
                  <a:lnTo>
                    <a:pt x="43281" y="35394"/>
                  </a:lnTo>
                  <a:lnTo>
                    <a:pt x="239776" y="35394"/>
                  </a:lnTo>
                  <a:lnTo>
                    <a:pt x="6773939" y="35394"/>
                  </a:lnTo>
                  <a:lnTo>
                    <a:pt x="6781838" y="27482"/>
                  </a:lnTo>
                  <a:lnTo>
                    <a:pt x="6781838" y="7899"/>
                  </a:lnTo>
                  <a:close/>
                </a:path>
              </a:pathLst>
            </a:custGeom>
            <a:solidFill>
              <a:srgbClr val="C0C0C0"/>
            </a:solidFill>
          </p:spPr>
          <p:txBody>
            <a:bodyPr wrap="square" lIns="0" tIns="0" rIns="0" bIns="0" rtlCol="0"/>
            <a:lstStyle/>
            <a:p>
              <a:endParaRPr/>
            </a:p>
          </p:txBody>
        </p:sp>
        <p:sp>
          <p:nvSpPr>
            <p:cNvPr id="37" name="object 37"/>
            <p:cNvSpPr/>
            <p:nvPr/>
          </p:nvSpPr>
          <p:spPr>
            <a:xfrm>
              <a:off x="732780" y="2408337"/>
              <a:ext cx="207010" cy="283210"/>
            </a:xfrm>
            <a:custGeom>
              <a:avLst/>
              <a:gdLst/>
              <a:ahLst/>
              <a:cxnLst/>
              <a:rect l="l" t="t" r="r" b="b"/>
              <a:pathLst>
                <a:path w="207009" h="283210">
                  <a:moveTo>
                    <a:pt x="159225" y="53094"/>
                  </a:moveTo>
                  <a:lnTo>
                    <a:pt x="123842" y="53094"/>
                  </a:lnTo>
                  <a:lnTo>
                    <a:pt x="155687" y="63712"/>
                  </a:lnTo>
                  <a:lnTo>
                    <a:pt x="123842" y="106188"/>
                  </a:lnTo>
                  <a:lnTo>
                    <a:pt x="123842" y="275263"/>
                  </a:lnTo>
                  <a:lnTo>
                    <a:pt x="131768" y="283168"/>
                  </a:lnTo>
                  <a:lnTo>
                    <a:pt x="151299" y="283168"/>
                  </a:lnTo>
                  <a:lnTo>
                    <a:pt x="159225" y="275263"/>
                  </a:lnTo>
                  <a:lnTo>
                    <a:pt x="159225" y="53094"/>
                  </a:lnTo>
                  <a:close/>
                </a:path>
                <a:path w="207009" h="283210">
                  <a:moveTo>
                    <a:pt x="159225" y="0"/>
                  </a:moveTo>
                  <a:lnTo>
                    <a:pt x="0" y="212376"/>
                  </a:lnTo>
                  <a:lnTo>
                    <a:pt x="123842" y="212376"/>
                  </a:lnTo>
                  <a:lnTo>
                    <a:pt x="123842" y="205297"/>
                  </a:lnTo>
                  <a:lnTo>
                    <a:pt x="49536" y="205297"/>
                  </a:lnTo>
                  <a:lnTo>
                    <a:pt x="35383" y="176980"/>
                  </a:lnTo>
                  <a:lnTo>
                    <a:pt x="70767" y="176980"/>
                  </a:lnTo>
                  <a:lnTo>
                    <a:pt x="123842" y="106188"/>
                  </a:lnTo>
                  <a:lnTo>
                    <a:pt x="123842" y="53094"/>
                  </a:lnTo>
                  <a:lnTo>
                    <a:pt x="159225" y="53094"/>
                  </a:lnTo>
                  <a:lnTo>
                    <a:pt x="159225" y="0"/>
                  </a:lnTo>
                  <a:close/>
                </a:path>
                <a:path w="207009" h="283210">
                  <a:moveTo>
                    <a:pt x="198477" y="176980"/>
                  </a:moveTo>
                  <a:lnTo>
                    <a:pt x="159225" y="176980"/>
                  </a:lnTo>
                  <a:lnTo>
                    <a:pt x="159225" y="212376"/>
                  </a:lnTo>
                  <a:lnTo>
                    <a:pt x="198477" y="212376"/>
                  </a:lnTo>
                  <a:lnTo>
                    <a:pt x="206403" y="204471"/>
                  </a:lnTo>
                  <a:lnTo>
                    <a:pt x="206403" y="184885"/>
                  </a:lnTo>
                  <a:lnTo>
                    <a:pt x="198477" y="176980"/>
                  </a:lnTo>
                  <a:close/>
                </a:path>
                <a:path w="207009" h="283210">
                  <a:moveTo>
                    <a:pt x="70767" y="176980"/>
                  </a:moveTo>
                  <a:lnTo>
                    <a:pt x="35383" y="176980"/>
                  </a:lnTo>
                  <a:lnTo>
                    <a:pt x="49536" y="205297"/>
                  </a:lnTo>
                  <a:lnTo>
                    <a:pt x="70767" y="176980"/>
                  </a:lnTo>
                  <a:close/>
                </a:path>
                <a:path w="207009" h="283210">
                  <a:moveTo>
                    <a:pt x="123842" y="176980"/>
                  </a:moveTo>
                  <a:lnTo>
                    <a:pt x="70767" y="176980"/>
                  </a:lnTo>
                  <a:lnTo>
                    <a:pt x="49536" y="205297"/>
                  </a:lnTo>
                  <a:lnTo>
                    <a:pt x="123842" y="205297"/>
                  </a:lnTo>
                  <a:lnTo>
                    <a:pt x="123842" y="176980"/>
                  </a:lnTo>
                  <a:close/>
                </a:path>
                <a:path w="207009" h="283210">
                  <a:moveTo>
                    <a:pt x="123842" y="53094"/>
                  </a:moveTo>
                  <a:lnTo>
                    <a:pt x="123842" y="106188"/>
                  </a:lnTo>
                  <a:lnTo>
                    <a:pt x="155687" y="63712"/>
                  </a:lnTo>
                  <a:lnTo>
                    <a:pt x="123842" y="53094"/>
                  </a:lnTo>
                  <a:close/>
                </a:path>
              </a:pathLst>
            </a:custGeom>
            <a:solidFill>
              <a:srgbClr val="00C0C0"/>
            </a:solidFill>
          </p:spPr>
          <p:txBody>
            <a:bodyPr wrap="square" lIns="0" tIns="0" rIns="0" bIns="0" rtlCol="0"/>
            <a:lstStyle/>
            <a:p>
              <a:endParaRPr/>
            </a:p>
          </p:txBody>
        </p:sp>
        <p:pic>
          <p:nvPicPr>
            <p:cNvPr id="38" name="object 38"/>
            <p:cNvPicPr/>
            <p:nvPr/>
          </p:nvPicPr>
          <p:blipFill>
            <a:blip r:embed="rId12" cstate="print"/>
            <a:stretch>
              <a:fillRect/>
            </a:stretch>
          </p:blipFill>
          <p:spPr>
            <a:xfrm>
              <a:off x="1033540" y="2620713"/>
              <a:ext cx="70767" cy="70792"/>
            </a:xfrm>
            <a:prstGeom prst="rect">
              <a:avLst/>
            </a:prstGeom>
          </p:spPr>
        </p:pic>
        <p:pic>
          <p:nvPicPr>
            <p:cNvPr id="39" name="object 39"/>
            <p:cNvPicPr/>
            <p:nvPr/>
          </p:nvPicPr>
          <p:blipFill>
            <a:blip r:embed="rId13" cstate="print"/>
            <a:stretch>
              <a:fillRect/>
            </a:stretch>
          </p:blipFill>
          <p:spPr>
            <a:xfrm>
              <a:off x="1175074" y="2443733"/>
              <a:ext cx="188712" cy="247772"/>
            </a:xfrm>
            <a:prstGeom prst="rect">
              <a:avLst/>
            </a:prstGeom>
          </p:spPr>
        </p:pic>
        <p:pic>
          <p:nvPicPr>
            <p:cNvPr id="40" name="object 40"/>
            <p:cNvPicPr/>
            <p:nvPr/>
          </p:nvPicPr>
          <p:blipFill>
            <a:blip r:embed="rId14" cstate="print"/>
            <a:stretch>
              <a:fillRect/>
            </a:stretch>
          </p:blipFill>
          <p:spPr>
            <a:xfrm>
              <a:off x="1387375" y="2443733"/>
              <a:ext cx="188712" cy="247772"/>
            </a:xfrm>
            <a:prstGeom prst="rect">
              <a:avLst/>
            </a:prstGeom>
          </p:spPr>
        </p:pic>
        <p:pic>
          <p:nvPicPr>
            <p:cNvPr id="41" name="object 41"/>
            <p:cNvPicPr/>
            <p:nvPr/>
          </p:nvPicPr>
          <p:blipFill>
            <a:blip r:embed="rId15" cstate="print"/>
            <a:stretch>
              <a:fillRect/>
            </a:stretch>
          </p:blipFill>
          <p:spPr>
            <a:xfrm>
              <a:off x="1599676" y="2496473"/>
              <a:ext cx="188712" cy="195032"/>
            </a:xfrm>
            <a:prstGeom prst="rect">
              <a:avLst/>
            </a:prstGeom>
          </p:spPr>
        </p:pic>
        <p:sp>
          <p:nvSpPr>
            <p:cNvPr id="42" name="object 42"/>
            <p:cNvSpPr/>
            <p:nvPr/>
          </p:nvSpPr>
          <p:spPr>
            <a:xfrm>
              <a:off x="1847354" y="815517"/>
              <a:ext cx="6782434" cy="1593215"/>
            </a:xfrm>
            <a:custGeom>
              <a:avLst/>
              <a:gdLst/>
              <a:ahLst/>
              <a:cxnLst/>
              <a:rect l="l" t="t" r="r" b="b"/>
              <a:pathLst>
                <a:path w="6782434" h="1593214">
                  <a:moveTo>
                    <a:pt x="106146" y="1565338"/>
                  </a:moveTo>
                  <a:lnTo>
                    <a:pt x="98247" y="1557426"/>
                  </a:lnTo>
                  <a:lnTo>
                    <a:pt x="17691" y="1557426"/>
                  </a:lnTo>
                  <a:lnTo>
                    <a:pt x="7899" y="1557426"/>
                  </a:lnTo>
                  <a:lnTo>
                    <a:pt x="0" y="1565338"/>
                  </a:lnTo>
                  <a:lnTo>
                    <a:pt x="0" y="1584921"/>
                  </a:lnTo>
                  <a:lnTo>
                    <a:pt x="7899" y="1592821"/>
                  </a:lnTo>
                  <a:lnTo>
                    <a:pt x="98247" y="1592821"/>
                  </a:lnTo>
                  <a:lnTo>
                    <a:pt x="106146" y="1584921"/>
                  </a:lnTo>
                  <a:lnTo>
                    <a:pt x="106146" y="1565338"/>
                  </a:lnTo>
                  <a:close/>
                </a:path>
                <a:path w="6782434" h="1593214">
                  <a:moveTo>
                    <a:pt x="106146" y="1388351"/>
                  </a:moveTo>
                  <a:lnTo>
                    <a:pt x="98247" y="1380451"/>
                  </a:lnTo>
                  <a:lnTo>
                    <a:pt x="17691" y="1380451"/>
                  </a:lnTo>
                  <a:lnTo>
                    <a:pt x="7899" y="1380451"/>
                  </a:lnTo>
                  <a:lnTo>
                    <a:pt x="0" y="1388351"/>
                  </a:lnTo>
                  <a:lnTo>
                    <a:pt x="0" y="1407934"/>
                  </a:lnTo>
                  <a:lnTo>
                    <a:pt x="7899" y="1415846"/>
                  </a:lnTo>
                  <a:lnTo>
                    <a:pt x="98247" y="1415846"/>
                  </a:lnTo>
                  <a:lnTo>
                    <a:pt x="106146" y="1407934"/>
                  </a:lnTo>
                  <a:lnTo>
                    <a:pt x="106146" y="1388351"/>
                  </a:lnTo>
                  <a:close/>
                </a:path>
                <a:path w="6782434" h="1593214">
                  <a:moveTo>
                    <a:pt x="106146" y="1211376"/>
                  </a:moveTo>
                  <a:lnTo>
                    <a:pt x="98247" y="1203464"/>
                  </a:lnTo>
                  <a:lnTo>
                    <a:pt x="17691" y="1203464"/>
                  </a:lnTo>
                  <a:lnTo>
                    <a:pt x="7899" y="1203464"/>
                  </a:lnTo>
                  <a:lnTo>
                    <a:pt x="0" y="1211376"/>
                  </a:lnTo>
                  <a:lnTo>
                    <a:pt x="0" y="1230960"/>
                  </a:lnTo>
                  <a:lnTo>
                    <a:pt x="7899" y="1238859"/>
                  </a:lnTo>
                  <a:lnTo>
                    <a:pt x="98247" y="1238859"/>
                  </a:lnTo>
                  <a:lnTo>
                    <a:pt x="106146" y="1230960"/>
                  </a:lnTo>
                  <a:lnTo>
                    <a:pt x="106146" y="1211376"/>
                  </a:lnTo>
                  <a:close/>
                </a:path>
                <a:path w="6782434" h="1593214">
                  <a:moveTo>
                    <a:pt x="106146" y="1046187"/>
                  </a:moveTo>
                  <a:lnTo>
                    <a:pt x="98247" y="1038288"/>
                  </a:lnTo>
                  <a:lnTo>
                    <a:pt x="17691" y="1038288"/>
                  </a:lnTo>
                  <a:lnTo>
                    <a:pt x="7899" y="1038288"/>
                  </a:lnTo>
                  <a:lnTo>
                    <a:pt x="0" y="1046187"/>
                  </a:lnTo>
                  <a:lnTo>
                    <a:pt x="0" y="1065784"/>
                  </a:lnTo>
                  <a:lnTo>
                    <a:pt x="7899" y="1073683"/>
                  </a:lnTo>
                  <a:lnTo>
                    <a:pt x="98247" y="1073683"/>
                  </a:lnTo>
                  <a:lnTo>
                    <a:pt x="106146" y="1065784"/>
                  </a:lnTo>
                  <a:lnTo>
                    <a:pt x="106146" y="1046187"/>
                  </a:lnTo>
                  <a:close/>
                </a:path>
                <a:path w="6782434" h="1593214">
                  <a:moveTo>
                    <a:pt x="106146" y="869213"/>
                  </a:moveTo>
                  <a:lnTo>
                    <a:pt x="98247" y="861301"/>
                  </a:lnTo>
                  <a:lnTo>
                    <a:pt x="17691" y="861301"/>
                  </a:lnTo>
                  <a:lnTo>
                    <a:pt x="7899" y="861301"/>
                  </a:lnTo>
                  <a:lnTo>
                    <a:pt x="0" y="869213"/>
                  </a:lnTo>
                  <a:lnTo>
                    <a:pt x="0" y="888796"/>
                  </a:lnTo>
                  <a:lnTo>
                    <a:pt x="7899" y="896696"/>
                  </a:lnTo>
                  <a:lnTo>
                    <a:pt x="98247" y="896696"/>
                  </a:lnTo>
                  <a:lnTo>
                    <a:pt x="106146" y="888796"/>
                  </a:lnTo>
                  <a:lnTo>
                    <a:pt x="106146" y="869213"/>
                  </a:lnTo>
                  <a:close/>
                </a:path>
                <a:path w="6782434" h="1593214">
                  <a:moveTo>
                    <a:pt x="106146" y="692226"/>
                  </a:moveTo>
                  <a:lnTo>
                    <a:pt x="98247" y="684326"/>
                  </a:lnTo>
                  <a:lnTo>
                    <a:pt x="17691" y="684326"/>
                  </a:lnTo>
                  <a:lnTo>
                    <a:pt x="7899" y="684326"/>
                  </a:lnTo>
                  <a:lnTo>
                    <a:pt x="0" y="692226"/>
                  </a:lnTo>
                  <a:lnTo>
                    <a:pt x="0" y="711822"/>
                  </a:lnTo>
                  <a:lnTo>
                    <a:pt x="7899" y="719721"/>
                  </a:lnTo>
                  <a:lnTo>
                    <a:pt x="98247" y="719721"/>
                  </a:lnTo>
                  <a:lnTo>
                    <a:pt x="106146" y="711822"/>
                  </a:lnTo>
                  <a:lnTo>
                    <a:pt x="106146" y="692226"/>
                  </a:lnTo>
                  <a:close/>
                </a:path>
                <a:path w="6782434" h="1593214">
                  <a:moveTo>
                    <a:pt x="106146" y="515251"/>
                  </a:moveTo>
                  <a:lnTo>
                    <a:pt x="98247" y="507339"/>
                  </a:lnTo>
                  <a:lnTo>
                    <a:pt x="17691" y="507339"/>
                  </a:lnTo>
                  <a:lnTo>
                    <a:pt x="7899" y="507339"/>
                  </a:lnTo>
                  <a:lnTo>
                    <a:pt x="0" y="515251"/>
                  </a:lnTo>
                  <a:lnTo>
                    <a:pt x="0" y="534835"/>
                  </a:lnTo>
                  <a:lnTo>
                    <a:pt x="7899" y="542747"/>
                  </a:lnTo>
                  <a:lnTo>
                    <a:pt x="98247" y="542747"/>
                  </a:lnTo>
                  <a:lnTo>
                    <a:pt x="106146" y="534835"/>
                  </a:lnTo>
                  <a:lnTo>
                    <a:pt x="106146" y="515251"/>
                  </a:lnTo>
                  <a:close/>
                </a:path>
                <a:path w="6782434" h="1593214">
                  <a:moveTo>
                    <a:pt x="106146" y="350062"/>
                  </a:moveTo>
                  <a:lnTo>
                    <a:pt x="98247" y="342163"/>
                  </a:lnTo>
                  <a:lnTo>
                    <a:pt x="17691" y="342163"/>
                  </a:lnTo>
                  <a:lnTo>
                    <a:pt x="7899" y="342163"/>
                  </a:lnTo>
                  <a:lnTo>
                    <a:pt x="0" y="350062"/>
                  </a:lnTo>
                  <a:lnTo>
                    <a:pt x="0" y="369658"/>
                  </a:lnTo>
                  <a:lnTo>
                    <a:pt x="7899" y="377558"/>
                  </a:lnTo>
                  <a:lnTo>
                    <a:pt x="98247" y="377558"/>
                  </a:lnTo>
                  <a:lnTo>
                    <a:pt x="106146" y="369658"/>
                  </a:lnTo>
                  <a:lnTo>
                    <a:pt x="106146" y="350062"/>
                  </a:lnTo>
                  <a:close/>
                </a:path>
                <a:path w="6782434" h="1593214">
                  <a:moveTo>
                    <a:pt x="106146" y="173088"/>
                  </a:moveTo>
                  <a:lnTo>
                    <a:pt x="98247" y="165188"/>
                  </a:lnTo>
                  <a:lnTo>
                    <a:pt x="17691" y="165188"/>
                  </a:lnTo>
                  <a:lnTo>
                    <a:pt x="7899" y="165188"/>
                  </a:lnTo>
                  <a:lnTo>
                    <a:pt x="0" y="173088"/>
                  </a:lnTo>
                  <a:lnTo>
                    <a:pt x="0" y="192671"/>
                  </a:lnTo>
                  <a:lnTo>
                    <a:pt x="7899" y="200583"/>
                  </a:lnTo>
                  <a:lnTo>
                    <a:pt x="98247" y="200583"/>
                  </a:lnTo>
                  <a:lnTo>
                    <a:pt x="106146" y="192671"/>
                  </a:lnTo>
                  <a:lnTo>
                    <a:pt x="106146" y="173088"/>
                  </a:lnTo>
                  <a:close/>
                </a:path>
                <a:path w="6782434" h="1593214">
                  <a:moveTo>
                    <a:pt x="6781838" y="7912"/>
                  </a:moveTo>
                  <a:lnTo>
                    <a:pt x="6773939" y="0"/>
                  </a:lnTo>
                  <a:lnTo>
                    <a:pt x="239776" y="0"/>
                  </a:lnTo>
                  <a:lnTo>
                    <a:pt x="53073" y="0"/>
                  </a:lnTo>
                  <a:lnTo>
                    <a:pt x="43281" y="0"/>
                  </a:lnTo>
                  <a:lnTo>
                    <a:pt x="17691" y="0"/>
                  </a:lnTo>
                  <a:lnTo>
                    <a:pt x="7899" y="0"/>
                  </a:lnTo>
                  <a:lnTo>
                    <a:pt x="0" y="7912"/>
                  </a:lnTo>
                  <a:lnTo>
                    <a:pt x="0" y="27495"/>
                  </a:lnTo>
                  <a:lnTo>
                    <a:pt x="7899" y="35394"/>
                  </a:lnTo>
                  <a:lnTo>
                    <a:pt x="43281" y="35394"/>
                  </a:lnTo>
                  <a:lnTo>
                    <a:pt x="239776" y="35394"/>
                  </a:lnTo>
                  <a:lnTo>
                    <a:pt x="6773939" y="35394"/>
                  </a:lnTo>
                  <a:lnTo>
                    <a:pt x="6781838" y="27495"/>
                  </a:lnTo>
                  <a:lnTo>
                    <a:pt x="6781838" y="7912"/>
                  </a:lnTo>
                  <a:close/>
                </a:path>
              </a:pathLst>
            </a:custGeom>
            <a:solidFill>
              <a:srgbClr val="C0C0C0"/>
            </a:solidFill>
          </p:spPr>
          <p:txBody>
            <a:bodyPr wrap="square" lIns="0" tIns="0" rIns="0" bIns="0" rtlCol="0"/>
            <a:lstStyle/>
            <a:p>
              <a:endParaRPr/>
            </a:p>
          </p:txBody>
        </p:sp>
        <p:pic>
          <p:nvPicPr>
            <p:cNvPr id="43" name="object 43"/>
            <p:cNvPicPr/>
            <p:nvPr/>
          </p:nvPicPr>
          <p:blipFill>
            <a:blip r:embed="rId16" cstate="print"/>
            <a:stretch>
              <a:fillRect/>
            </a:stretch>
          </p:blipFill>
          <p:spPr>
            <a:xfrm>
              <a:off x="762266" y="886304"/>
              <a:ext cx="176917" cy="247772"/>
            </a:xfrm>
            <a:prstGeom prst="rect">
              <a:avLst/>
            </a:prstGeom>
          </p:spPr>
        </p:pic>
        <p:pic>
          <p:nvPicPr>
            <p:cNvPr id="44" name="object 44"/>
            <p:cNvPicPr/>
            <p:nvPr/>
          </p:nvPicPr>
          <p:blipFill>
            <a:blip r:embed="rId12" cstate="print"/>
            <a:stretch>
              <a:fillRect/>
            </a:stretch>
          </p:blipFill>
          <p:spPr>
            <a:xfrm>
              <a:off x="1033540" y="1063285"/>
              <a:ext cx="70767" cy="70792"/>
            </a:xfrm>
            <a:prstGeom prst="rect">
              <a:avLst/>
            </a:prstGeom>
          </p:spPr>
        </p:pic>
        <p:pic>
          <p:nvPicPr>
            <p:cNvPr id="45" name="object 45"/>
            <p:cNvPicPr/>
            <p:nvPr/>
          </p:nvPicPr>
          <p:blipFill>
            <a:blip r:embed="rId13" cstate="print"/>
            <a:stretch>
              <a:fillRect/>
            </a:stretch>
          </p:blipFill>
          <p:spPr>
            <a:xfrm>
              <a:off x="1175074" y="886304"/>
              <a:ext cx="188712" cy="247772"/>
            </a:xfrm>
            <a:prstGeom prst="rect">
              <a:avLst/>
            </a:prstGeom>
          </p:spPr>
        </p:pic>
        <p:pic>
          <p:nvPicPr>
            <p:cNvPr id="46" name="object 46"/>
            <p:cNvPicPr/>
            <p:nvPr/>
          </p:nvPicPr>
          <p:blipFill>
            <a:blip r:embed="rId14" cstate="print"/>
            <a:stretch>
              <a:fillRect/>
            </a:stretch>
          </p:blipFill>
          <p:spPr>
            <a:xfrm>
              <a:off x="1387375" y="886304"/>
              <a:ext cx="188712" cy="247772"/>
            </a:xfrm>
            <a:prstGeom prst="rect">
              <a:avLst/>
            </a:prstGeom>
          </p:spPr>
        </p:pic>
        <p:pic>
          <p:nvPicPr>
            <p:cNvPr id="47" name="object 47"/>
            <p:cNvPicPr/>
            <p:nvPr/>
          </p:nvPicPr>
          <p:blipFill>
            <a:blip r:embed="rId15" cstate="print"/>
            <a:stretch>
              <a:fillRect/>
            </a:stretch>
          </p:blipFill>
          <p:spPr>
            <a:xfrm>
              <a:off x="1599676" y="939045"/>
              <a:ext cx="188712" cy="195032"/>
            </a:xfrm>
            <a:prstGeom prst="rect">
              <a:avLst/>
            </a:prstGeom>
          </p:spPr>
        </p:pic>
        <p:pic>
          <p:nvPicPr>
            <p:cNvPr id="48" name="object 48"/>
            <p:cNvPicPr/>
            <p:nvPr/>
          </p:nvPicPr>
          <p:blipFill>
            <a:blip r:embed="rId17" cstate="print"/>
            <a:stretch>
              <a:fillRect/>
            </a:stretch>
          </p:blipFill>
          <p:spPr>
            <a:xfrm>
              <a:off x="2071456" y="886305"/>
              <a:ext cx="141534" cy="247772"/>
            </a:xfrm>
            <a:prstGeom prst="rect">
              <a:avLst/>
            </a:prstGeom>
          </p:spPr>
        </p:pic>
        <p:sp>
          <p:nvSpPr>
            <p:cNvPr id="49" name="object 49"/>
            <p:cNvSpPr/>
            <p:nvPr/>
          </p:nvSpPr>
          <p:spPr>
            <a:xfrm>
              <a:off x="7555902" y="833222"/>
              <a:ext cx="35560" cy="5203825"/>
            </a:xfrm>
            <a:custGeom>
              <a:avLst/>
              <a:gdLst/>
              <a:ahLst/>
              <a:cxnLst/>
              <a:rect l="l" t="t" r="r" b="b"/>
              <a:pathLst>
                <a:path w="35559" h="5203825">
                  <a:moveTo>
                    <a:pt x="35383" y="0"/>
                  </a:moveTo>
                  <a:lnTo>
                    <a:pt x="0" y="0"/>
                  </a:lnTo>
                  <a:lnTo>
                    <a:pt x="0" y="5203226"/>
                  </a:lnTo>
                  <a:lnTo>
                    <a:pt x="35383" y="5203226"/>
                  </a:lnTo>
                  <a:lnTo>
                    <a:pt x="35383" y="0"/>
                  </a:lnTo>
                  <a:close/>
                </a:path>
              </a:pathLst>
            </a:custGeom>
            <a:solidFill>
              <a:srgbClr val="FF0000"/>
            </a:solidFill>
          </p:spPr>
          <p:txBody>
            <a:bodyPr wrap="square" lIns="0" tIns="0" rIns="0" bIns="0" rtlCol="0"/>
            <a:lstStyle/>
            <a:p>
              <a:endParaRPr/>
            </a:p>
          </p:txBody>
        </p:sp>
      </p:grpSp>
      <p:sp>
        <p:nvSpPr>
          <p:cNvPr id="50" name="object 50"/>
          <p:cNvSpPr txBox="1">
            <a:spLocks noGrp="1"/>
          </p:cNvSpPr>
          <p:nvPr>
            <p:ph type="sldNum" sz="quarter" idx="7"/>
          </p:nvPr>
        </p:nvSpPr>
        <p:spPr>
          <a:prstGeom prst="rect">
            <a:avLst/>
          </a:prstGeom>
        </p:spPr>
        <p:txBody>
          <a:bodyPr vert="horz" wrap="square" lIns="0" tIns="41528" rIns="0" bIns="0" rtlCol="0">
            <a:spAutoFit/>
          </a:bodyPr>
          <a:lstStyle/>
          <a:p>
            <a:pPr marL="141605">
              <a:lnSpc>
                <a:spcPts val="2380"/>
              </a:lnSpc>
            </a:pPr>
            <a:fld id="{81D60167-4931-47E6-BA6A-407CBD079E47}" type="slidenum">
              <a:rPr spc="-25" dirty="0"/>
              <a:t>6</a:t>
            </a:fld>
            <a:endParaRPr spc="-25"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700" rIns="0" bIns="0" rtlCol="0">
            <a:spAutoFit/>
          </a:bodyPr>
          <a:lstStyle/>
          <a:p>
            <a:pPr marL="926465">
              <a:lnSpc>
                <a:spcPct val="100000"/>
              </a:lnSpc>
              <a:spcBef>
                <a:spcPts val="100"/>
              </a:spcBef>
            </a:pPr>
            <a:r>
              <a:rPr b="1" dirty="0">
                <a:solidFill>
                  <a:srgbClr val="0000CC"/>
                </a:solidFill>
                <a:latin typeface="Calibri"/>
                <a:cs typeface="Calibri"/>
              </a:rPr>
              <a:t>DC</a:t>
            </a:r>
            <a:r>
              <a:rPr b="1" spc="-70" dirty="0">
                <a:solidFill>
                  <a:srgbClr val="0000CC"/>
                </a:solidFill>
                <a:latin typeface="Calibri"/>
                <a:cs typeface="Calibri"/>
              </a:rPr>
              <a:t> </a:t>
            </a:r>
            <a:r>
              <a:rPr b="1" dirty="0">
                <a:solidFill>
                  <a:srgbClr val="0000CC"/>
                </a:solidFill>
                <a:latin typeface="Calibri"/>
                <a:cs typeface="Calibri"/>
              </a:rPr>
              <a:t>Direnç</a:t>
            </a:r>
            <a:r>
              <a:rPr b="1" spc="-70" dirty="0">
                <a:solidFill>
                  <a:srgbClr val="0000CC"/>
                </a:solidFill>
                <a:latin typeface="Calibri"/>
                <a:cs typeface="Calibri"/>
              </a:rPr>
              <a:t> </a:t>
            </a:r>
            <a:r>
              <a:rPr b="1" dirty="0">
                <a:solidFill>
                  <a:srgbClr val="0000CC"/>
                </a:solidFill>
                <a:latin typeface="Calibri"/>
                <a:cs typeface="Calibri"/>
              </a:rPr>
              <a:t>(Statik</a:t>
            </a:r>
            <a:r>
              <a:rPr b="1" spc="-80" dirty="0">
                <a:solidFill>
                  <a:srgbClr val="0000CC"/>
                </a:solidFill>
                <a:latin typeface="Calibri"/>
                <a:cs typeface="Calibri"/>
              </a:rPr>
              <a:t> </a:t>
            </a:r>
            <a:r>
              <a:rPr b="1" spc="-10" dirty="0">
                <a:solidFill>
                  <a:srgbClr val="0000CC"/>
                </a:solidFill>
                <a:latin typeface="Calibri"/>
                <a:cs typeface="Calibri"/>
              </a:rPr>
              <a:t>Direnç)</a:t>
            </a:r>
          </a:p>
        </p:txBody>
      </p:sp>
      <p:sp>
        <p:nvSpPr>
          <p:cNvPr id="3" name="object 3"/>
          <p:cNvSpPr txBox="1"/>
          <p:nvPr/>
        </p:nvSpPr>
        <p:spPr>
          <a:xfrm>
            <a:off x="131470" y="591692"/>
            <a:ext cx="5499735" cy="982980"/>
          </a:xfrm>
          <a:prstGeom prst="rect">
            <a:avLst/>
          </a:prstGeom>
        </p:spPr>
        <p:txBody>
          <a:bodyPr vert="horz" wrap="square" lIns="0" tIns="82550" rIns="0" bIns="0" rtlCol="0">
            <a:spAutoFit/>
          </a:bodyPr>
          <a:lstStyle/>
          <a:p>
            <a:pPr marL="12700" marR="5080" indent="914400" algn="just">
              <a:lnSpc>
                <a:spcPct val="80800"/>
              </a:lnSpc>
              <a:spcBef>
                <a:spcPts val="650"/>
              </a:spcBef>
            </a:pPr>
            <a:r>
              <a:rPr sz="2400" dirty="0">
                <a:latin typeface="Times New Roman"/>
                <a:cs typeface="Times New Roman"/>
              </a:rPr>
              <a:t>Diyotun,</a:t>
            </a:r>
            <a:r>
              <a:rPr sz="2400" spc="375" dirty="0">
                <a:latin typeface="Times New Roman"/>
                <a:cs typeface="Times New Roman"/>
              </a:rPr>
              <a:t>    </a:t>
            </a:r>
            <a:r>
              <a:rPr sz="2400" dirty="0">
                <a:latin typeface="Times New Roman"/>
                <a:cs typeface="Times New Roman"/>
              </a:rPr>
              <a:t>belirli</a:t>
            </a:r>
            <a:r>
              <a:rPr sz="2400" spc="370" dirty="0">
                <a:latin typeface="Times New Roman"/>
                <a:cs typeface="Times New Roman"/>
              </a:rPr>
              <a:t>    </a:t>
            </a:r>
            <a:r>
              <a:rPr sz="2400" dirty="0">
                <a:latin typeface="Times New Roman"/>
                <a:cs typeface="Times New Roman"/>
              </a:rPr>
              <a:t>bir</a:t>
            </a:r>
            <a:r>
              <a:rPr sz="2400" spc="380" dirty="0">
                <a:latin typeface="Times New Roman"/>
                <a:cs typeface="Times New Roman"/>
              </a:rPr>
              <a:t>    </a:t>
            </a:r>
            <a:r>
              <a:rPr sz="2400" spc="-10" dirty="0">
                <a:latin typeface="Times New Roman"/>
                <a:cs typeface="Times New Roman"/>
              </a:rPr>
              <a:t>çalışma </a:t>
            </a:r>
            <a:r>
              <a:rPr sz="2400" dirty="0">
                <a:latin typeface="Times New Roman"/>
                <a:cs typeface="Times New Roman"/>
              </a:rPr>
              <a:t>noktasındaki</a:t>
            </a:r>
            <a:r>
              <a:rPr sz="2400" spc="395" dirty="0">
                <a:latin typeface="Times New Roman"/>
                <a:cs typeface="Times New Roman"/>
              </a:rPr>
              <a:t>  </a:t>
            </a:r>
            <a:r>
              <a:rPr sz="2400" dirty="0">
                <a:latin typeface="Times New Roman"/>
                <a:cs typeface="Times New Roman"/>
              </a:rPr>
              <a:t>direncine</a:t>
            </a:r>
            <a:r>
              <a:rPr sz="2400" spc="400" dirty="0">
                <a:latin typeface="Times New Roman"/>
                <a:cs typeface="Times New Roman"/>
              </a:rPr>
              <a:t>  </a:t>
            </a:r>
            <a:r>
              <a:rPr sz="2400" dirty="0">
                <a:latin typeface="Times New Roman"/>
                <a:cs typeface="Times New Roman"/>
              </a:rPr>
              <a:t>DC</a:t>
            </a:r>
            <a:r>
              <a:rPr sz="2400" spc="400" dirty="0">
                <a:latin typeface="Times New Roman"/>
                <a:cs typeface="Times New Roman"/>
              </a:rPr>
              <a:t>  </a:t>
            </a:r>
            <a:r>
              <a:rPr sz="2400" dirty="0">
                <a:latin typeface="Times New Roman"/>
                <a:cs typeface="Times New Roman"/>
              </a:rPr>
              <a:t>direnç</a:t>
            </a:r>
            <a:r>
              <a:rPr sz="2400" spc="400" dirty="0">
                <a:latin typeface="Times New Roman"/>
                <a:cs typeface="Times New Roman"/>
              </a:rPr>
              <a:t>  </a:t>
            </a:r>
            <a:r>
              <a:rPr sz="2400" spc="-20" dirty="0">
                <a:latin typeface="Times New Roman"/>
                <a:cs typeface="Times New Roman"/>
              </a:rPr>
              <a:t>veya </a:t>
            </a:r>
            <a:r>
              <a:rPr sz="2400" dirty="0">
                <a:latin typeface="Times New Roman"/>
                <a:cs typeface="Times New Roman"/>
              </a:rPr>
              <a:t>statik</a:t>
            </a:r>
            <a:r>
              <a:rPr sz="2400" spc="-60" dirty="0">
                <a:latin typeface="Times New Roman"/>
                <a:cs typeface="Times New Roman"/>
              </a:rPr>
              <a:t> </a:t>
            </a:r>
            <a:r>
              <a:rPr sz="2400" dirty="0">
                <a:latin typeface="Times New Roman"/>
                <a:cs typeface="Times New Roman"/>
              </a:rPr>
              <a:t>direnci</a:t>
            </a:r>
            <a:r>
              <a:rPr sz="2400" spc="-50" dirty="0">
                <a:latin typeface="Times New Roman"/>
                <a:cs typeface="Times New Roman"/>
              </a:rPr>
              <a:t> </a:t>
            </a:r>
            <a:r>
              <a:rPr sz="2400" dirty="0">
                <a:latin typeface="Times New Roman"/>
                <a:cs typeface="Times New Roman"/>
              </a:rPr>
              <a:t>denir.</a:t>
            </a:r>
            <a:r>
              <a:rPr sz="2400" spc="-45" dirty="0">
                <a:latin typeface="Times New Roman"/>
                <a:cs typeface="Times New Roman"/>
              </a:rPr>
              <a:t> </a:t>
            </a:r>
            <a:r>
              <a:rPr sz="2400" dirty="0">
                <a:latin typeface="Times New Roman"/>
                <a:cs typeface="Times New Roman"/>
              </a:rPr>
              <a:t>Şu</a:t>
            </a:r>
            <a:r>
              <a:rPr sz="2400" spc="-35" dirty="0">
                <a:latin typeface="Times New Roman"/>
                <a:cs typeface="Times New Roman"/>
              </a:rPr>
              <a:t> </a:t>
            </a:r>
            <a:r>
              <a:rPr sz="2400" dirty="0">
                <a:latin typeface="Times New Roman"/>
                <a:cs typeface="Times New Roman"/>
              </a:rPr>
              <a:t>şekilde</a:t>
            </a:r>
            <a:r>
              <a:rPr sz="2400" spc="-40" dirty="0">
                <a:latin typeface="Times New Roman"/>
                <a:cs typeface="Times New Roman"/>
              </a:rPr>
              <a:t> </a:t>
            </a:r>
            <a:r>
              <a:rPr sz="2400" spc="-10" dirty="0">
                <a:latin typeface="Times New Roman"/>
                <a:cs typeface="Times New Roman"/>
              </a:rPr>
              <a:t>hesaplanır;</a:t>
            </a:r>
            <a:endParaRPr sz="2400">
              <a:latin typeface="Times New Roman"/>
              <a:cs typeface="Times New Roman"/>
            </a:endParaRPr>
          </a:p>
        </p:txBody>
      </p:sp>
      <p:sp>
        <p:nvSpPr>
          <p:cNvPr id="4" name="object 4"/>
          <p:cNvSpPr/>
          <p:nvPr/>
        </p:nvSpPr>
        <p:spPr>
          <a:xfrm>
            <a:off x="6699516" y="1164820"/>
            <a:ext cx="669925" cy="0"/>
          </a:xfrm>
          <a:custGeom>
            <a:avLst/>
            <a:gdLst/>
            <a:ahLst/>
            <a:cxnLst/>
            <a:rect l="l" t="t" r="r" b="b"/>
            <a:pathLst>
              <a:path w="669925">
                <a:moveTo>
                  <a:pt x="0" y="0"/>
                </a:moveTo>
                <a:lnTo>
                  <a:pt x="669678" y="0"/>
                </a:lnTo>
              </a:path>
            </a:pathLst>
          </a:custGeom>
          <a:ln w="13108">
            <a:solidFill>
              <a:srgbClr val="000000"/>
            </a:solidFill>
          </a:ln>
        </p:spPr>
        <p:txBody>
          <a:bodyPr wrap="square" lIns="0" tIns="0" rIns="0" bIns="0" rtlCol="0"/>
          <a:lstStyle/>
          <a:p>
            <a:endParaRPr/>
          </a:p>
        </p:txBody>
      </p:sp>
      <p:sp>
        <p:nvSpPr>
          <p:cNvPr id="5" name="object 5"/>
          <p:cNvSpPr txBox="1"/>
          <p:nvPr/>
        </p:nvSpPr>
        <p:spPr>
          <a:xfrm>
            <a:off x="7668817" y="916424"/>
            <a:ext cx="624205" cy="402590"/>
          </a:xfrm>
          <a:prstGeom prst="rect">
            <a:avLst/>
          </a:prstGeom>
        </p:spPr>
        <p:txBody>
          <a:bodyPr vert="horz" wrap="square" lIns="0" tIns="15875" rIns="0" bIns="0" rtlCol="0">
            <a:spAutoFit/>
          </a:bodyPr>
          <a:lstStyle/>
          <a:p>
            <a:pPr>
              <a:lnSpc>
                <a:spcPct val="100000"/>
              </a:lnSpc>
              <a:spcBef>
                <a:spcPts val="125"/>
              </a:spcBef>
            </a:pPr>
            <a:r>
              <a:rPr sz="2450" i="1" spc="-25" dirty="0">
                <a:latin typeface="Times New Roman"/>
                <a:cs typeface="Times New Roman"/>
              </a:rPr>
              <a:t>Ohm</a:t>
            </a:r>
            <a:endParaRPr sz="2450">
              <a:latin typeface="Times New Roman"/>
              <a:cs typeface="Times New Roman"/>
            </a:endParaRPr>
          </a:p>
        </p:txBody>
      </p:sp>
      <p:sp>
        <p:nvSpPr>
          <p:cNvPr id="6" name="object 6"/>
          <p:cNvSpPr txBox="1"/>
          <p:nvPr/>
        </p:nvSpPr>
        <p:spPr>
          <a:xfrm>
            <a:off x="6774016" y="1161947"/>
            <a:ext cx="117475" cy="402590"/>
          </a:xfrm>
          <a:prstGeom prst="rect">
            <a:avLst/>
          </a:prstGeom>
        </p:spPr>
        <p:txBody>
          <a:bodyPr vert="horz" wrap="square" lIns="0" tIns="15875" rIns="0" bIns="0" rtlCol="0">
            <a:spAutoFit/>
          </a:bodyPr>
          <a:lstStyle/>
          <a:p>
            <a:pPr>
              <a:lnSpc>
                <a:spcPct val="100000"/>
              </a:lnSpc>
              <a:spcBef>
                <a:spcPts val="125"/>
              </a:spcBef>
            </a:pPr>
            <a:r>
              <a:rPr sz="2450" i="1" spc="-50" dirty="0">
                <a:latin typeface="Times New Roman"/>
                <a:cs typeface="Times New Roman"/>
              </a:rPr>
              <a:t>I</a:t>
            </a:r>
            <a:endParaRPr sz="2450">
              <a:latin typeface="Times New Roman"/>
              <a:cs typeface="Times New Roman"/>
            </a:endParaRPr>
          </a:p>
        </p:txBody>
      </p:sp>
      <p:sp>
        <p:nvSpPr>
          <p:cNvPr id="7" name="object 7"/>
          <p:cNvSpPr txBox="1"/>
          <p:nvPr/>
        </p:nvSpPr>
        <p:spPr>
          <a:xfrm>
            <a:off x="5886614" y="916424"/>
            <a:ext cx="205104" cy="402590"/>
          </a:xfrm>
          <a:prstGeom prst="rect">
            <a:avLst/>
          </a:prstGeom>
        </p:spPr>
        <p:txBody>
          <a:bodyPr vert="horz" wrap="square" lIns="0" tIns="15875" rIns="0" bIns="0" rtlCol="0">
            <a:spAutoFit/>
          </a:bodyPr>
          <a:lstStyle/>
          <a:p>
            <a:pPr>
              <a:lnSpc>
                <a:spcPct val="100000"/>
              </a:lnSpc>
              <a:spcBef>
                <a:spcPts val="125"/>
              </a:spcBef>
            </a:pPr>
            <a:r>
              <a:rPr sz="2450" i="1" spc="-50" dirty="0">
                <a:latin typeface="Times New Roman"/>
                <a:cs typeface="Times New Roman"/>
              </a:rPr>
              <a:t>R</a:t>
            </a:r>
            <a:endParaRPr sz="2450">
              <a:latin typeface="Times New Roman"/>
              <a:cs typeface="Times New Roman"/>
            </a:endParaRPr>
          </a:p>
        </p:txBody>
      </p:sp>
      <p:sp>
        <p:nvSpPr>
          <p:cNvPr id="8" name="object 8"/>
          <p:cNvSpPr txBox="1"/>
          <p:nvPr/>
        </p:nvSpPr>
        <p:spPr>
          <a:xfrm>
            <a:off x="6901733" y="1371437"/>
            <a:ext cx="379730" cy="245745"/>
          </a:xfrm>
          <a:prstGeom prst="rect">
            <a:avLst/>
          </a:prstGeom>
        </p:spPr>
        <p:txBody>
          <a:bodyPr vert="horz" wrap="square" lIns="0" tIns="11430" rIns="0" bIns="0" rtlCol="0">
            <a:spAutoFit/>
          </a:bodyPr>
          <a:lstStyle/>
          <a:p>
            <a:pPr>
              <a:lnSpc>
                <a:spcPct val="100000"/>
              </a:lnSpc>
              <a:spcBef>
                <a:spcPts val="90"/>
              </a:spcBef>
            </a:pPr>
            <a:r>
              <a:rPr sz="1450" i="1" spc="-10" dirty="0">
                <a:latin typeface="Times New Roman"/>
                <a:cs typeface="Times New Roman"/>
              </a:rPr>
              <a:t>diyot</a:t>
            </a:r>
            <a:endParaRPr sz="1450">
              <a:latin typeface="Times New Roman"/>
              <a:cs typeface="Times New Roman"/>
            </a:endParaRPr>
          </a:p>
        </p:txBody>
      </p:sp>
      <p:sp>
        <p:nvSpPr>
          <p:cNvPr id="9" name="object 9"/>
          <p:cNvSpPr txBox="1"/>
          <p:nvPr/>
        </p:nvSpPr>
        <p:spPr>
          <a:xfrm>
            <a:off x="6078165" y="1125921"/>
            <a:ext cx="267970" cy="245745"/>
          </a:xfrm>
          <a:prstGeom prst="rect">
            <a:avLst/>
          </a:prstGeom>
        </p:spPr>
        <p:txBody>
          <a:bodyPr vert="horz" wrap="square" lIns="0" tIns="11430" rIns="0" bIns="0" rtlCol="0">
            <a:spAutoFit/>
          </a:bodyPr>
          <a:lstStyle/>
          <a:p>
            <a:pPr>
              <a:lnSpc>
                <a:spcPct val="100000"/>
              </a:lnSpc>
              <a:spcBef>
                <a:spcPts val="90"/>
              </a:spcBef>
            </a:pPr>
            <a:r>
              <a:rPr sz="1450" i="1" spc="-25" dirty="0">
                <a:latin typeface="Times New Roman"/>
                <a:cs typeface="Times New Roman"/>
              </a:rPr>
              <a:t>DC</a:t>
            </a:r>
            <a:endParaRPr sz="1450">
              <a:latin typeface="Times New Roman"/>
              <a:cs typeface="Times New Roman"/>
            </a:endParaRPr>
          </a:p>
        </p:txBody>
      </p:sp>
      <p:sp>
        <p:nvSpPr>
          <p:cNvPr id="10" name="object 10"/>
          <p:cNvSpPr txBox="1"/>
          <p:nvPr/>
        </p:nvSpPr>
        <p:spPr>
          <a:xfrm>
            <a:off x="6423620" y="758484"/>
            <a:ext cx="925830" cy="402590"/>
          </a:xfrm>
          <a:prstGeom prst="rect">
            <a:avLst/>
          </a:prstGeom>
        </p:spPr>
        <p:txBody>
          <a:bodyPr vert="horz" wrap="square" lIns="0" tIns="15875" rIns="0" bIns="0" rtlCol="0">
            <a:spAutoFit/>
          </a:bodyPr>
          <a:lstStyle/>
          <a:p>
            <a:pPr marL="25400">
              <a:lnSpc>
                <a:spcPct val="100000"/>
              </a:lnSpc>
              <a:spcBef>
                <a:spcPts val="125"/>
              </a:spcBef>
            </a:pPr>
            <a:r>
              <a:rPr sz="3675" baseline="-28344" dirty="0">
                <a:latin typeface="Symbol"/>
                <a:cs typeface="Symbol"/>
              </a:rPr>
              <a:t></a:t>
            </a:r>
            <a:r>
              <a:rPr sz="3675" spc="-97" baseline="-28344" dirty="0">
                <a:latin typeface="Times New Roman"/>
                <a:cs typeface="Times New Roman"/>
              </a:rPr>
              <a:t> </a:t>
            </a:r>
            <a:r>
              <a:rPr sz="3675" i="1" baseline="13605" dirty="0">
                <a:latin typeface="Times New Roman"/>
                <a:cs typeface="Times New Roman"/>
              </a:rPr>
              <a:t>V</a:t>
            </a:r>
            <a:r>
              <a:rPr sz="3675" i="1" spc="-202" baseline="13605" dirty="0">
                <a:latin typeface="Times New Roman"/>
                <a:cs typeface="Times New Roman"/>
              </a:rPr>
              <a:t> </a:t>
            </a:r>
            <a:r>
              <a:rPr sz="1450" i="1" spc="-10" dirty="0">
                <a:latin typeface="Times New Roman"/>
                <a:cs typeface="Times New Roman"/>
              </a:rPr>
              <a:t>diyot</a:t>
            </a:r>
            <a:endParaRPr sz="1450">
              <a:latin typeface="Times New Roman"/>
              <a:cs typeface="Times New Roman"/>
            </a:endParaRPr>
          </a:p>
        </p:txBody>
      </p:sp>
      <p:sp>
        <p:nvSpPr>
          <p:cNvPr id="11" name="object 11"/>
          <p:cNvSpPr/>
          <p:nvPr/>
        </p:nvSpPr>
        <p:spPr>
          <a:xfrm>
            <a:off x="5824728" y="688848"/>
            <a:ext cx="2524125" cy="978535"/>
          </a:xfrm>
          <a:custGeom>
            <a:avLst/>
            <a:gdLst/>
            <a:ahLst/>
            <a:cxnLst/>
            <a:rect l="l" t="t" r="r" b="b"/>
            <a:pathLst>
              <a:path w="2524125" h="978535">
                <a:moveTo>
                  <a:pt x="0" y="978408"/>
                </a:moveTo>
                <a:lnTo>
                  <a:pt x="2523744" y="978408"/>
                </a:lnTo>
                <a:lnTo>
                  <a:pt x="2523744" y="0"/>
                </a:lnTo>
                <a:lnTo>
                  <a:pt x="0" y="0"/>
                </a:lnTo>
                <a:lnTo>
                  <a:pt x="0" y="978408"/>
                </a:lnTo>
                <a:close/>
              </a:path>
            </a:pathLst>
          </a:custGeom>
          <a:ln w="9144">
            <a:solidFill>
              <a:srgbClr val="4F81BC"/>
            </a:solidFill>
          </a:ln>
        </p:spPr>
        <p:txBody>
          <a:bodyPr wrap="square" lIns="0" tIns="0" rIns="0" bIns="0" rtlCol="0"/>
          <a:lstStyle/>
          <a:p>
            <a:endParaRPr/>
          </a:p>
        </p:txBody>
      </p:sp>
      <p:sp>
        <p:nvSpPr>
          <p:cNvPr id="12" name="object 12"/>
          <p:cNvSpPr txBox="1"/>
          <p:nvPr/>
        </p:nvSpPr>
        <p:spPr>
          <a:xfrm>
            <a:off x="226161" y="1696339"/>
            <a:ext cx="8873490" cy="731520"/>
          </a:xfrm>
          <a:prstGeom prst="rect">
            <a:avLst/>
          </a:prstGeom>
        </p:spPr>
        <p:txBody>
          <a:bodyPr vert="horz" wrap="square" lIns="0" tIns="91440" rIns="0" bIns="0" rtlCol="0">
            <a:spAutoFit/>
          </a:bodyPr>
          <a:lstStyle/>
          <a:p>
            <a:pPr marL="38100" marR="30480" indent="541020">
              <a:lnSpc>
                <a:spcPct val="80800"/>
              </a:lnSpc>
              <a:spcBef>
                <a:spcPts val="720"/>
              </a:spcBef>
              <a:tabLst>
                <a:tab pos="1741805" algn="l"/>
                <a:tab pos="2749550" algn="l"/>
                <a:tab pos="3671570" algn="l"/>
                <a:tab pos="4107179" algn="l"/>
                <a:tab pos="5113655" algn="l"/>
                <a:tab pos="6035675" algn="l"/>
                <a:tab pos="6605905" algn="l"/>
                <a:tab pos="7517130" algn="l"/>
              </a:tabLst>
            </a:pPr>
            <a:r>
              <a:rPr sz="2700" b="1" dirty="0">
                <a:solidFill>
                  <a:srgbClr val="0000CC"/>
                </a:solidFill>
                <a:latin typeface="Times New Roman"/>
                <a:cs typeface="Times New Roman"/>
              </a:rPr>
              <a:t>Örnek:</a:t>
            </a:r>
            <a:r>
              <a:rPr sz="2700" b="1" spc="50" dirty="0">
                <a:solidFill>
                  <a:srgbClr val="0000CC"/>
                </a:solidFill>
                <a:latin typeface="Times New Roman"/>
                <a:cs typeface="Times New Roman"/>
              </a:rPr>
              <a:t> </a:t>
            </a:r>
            <a:r>
              <a:rPr sz="2400" dirty="0">
                <a:latin typeface="Times New Roman"/>
                <a:cs typeface="Times New Roman"/>
              </a:rPr>
              <a:t>Aşağıdaki</a:t>
            </a:r>
            <a:r>
              <a:rPr sz="2400" spc="-10" dirty="0">
                <a:latin typeface="Times New Roman"/>
                <a:cs typeface="Times New Roman"/>
              </a:rPr>
              <a:t> </a:t>
            </a:r>
            <a:r>
              <a:rPr sz="2400" dirty="0">
                <a:latin typeface="Times New Roman"/>
                <a:cs typeface="Times New Roman"/>
              </a:rPr>
              <a:t>diyot</a:t>
            </a:r>
            <a:r>
              <a:rPr sz="2400" spc="-15" dirty="0">
                <a:latin typeface="Times New Roman"/>
                <a:cs typeface="Times New Roman"/>
              </a:rPr>
              <a:t> </a:t>
            </a:r>
            <a:r>
              <a:rPr sz="2400" dirty="0">
                <a:latin typeface="Times New Roman"/>
                <a:cs typeface="Times New Roman"/>
              </a:rPr>
              <a:t>karakteristik</a:t>
            </a:r>
            <a:r>
              <a:rPr sz="2400" spc="-25" dirty="0">
                <a:latin typeface="Times New Roman"/>
                <a:cs typeface="Times New Roman"/>
              </a:rPr>
              <a:t> </a:t>
            </a:r>
            <a:r>
              <a:rPr sz="2400" dirty="0">
                <a:latin typeface="Times New Roman"/>
                <a:cs typeface="Times New Roman"/>
              </a:rPr>
              <a:t>eğrisinin</a:t>
            </a:r>
            <a:r>
              <a:rPr sz="2400" spc="-10" dirty="0">
                <a:latin typeface="Times New Roman"/>
                <a:cs typeface="Times New Roman"/>
              </a:rPr>
              <a:t> </a:t>
            </a:r>
            <a:r>
              <a:rPr sz="2400" dirty="0">
                <a:latin typeface="Times New Roman"/>
                <a:cs typeface="Times New Roman"/>
              </a:rPr>
              <a:t>ileri</a:t>
            </a:r>
            <a:r>
              <a:rPr sz="2400" spc="-25" dirty="0">
                <a:latin typeface="Times New Roman"/>
                <a:cs typeface="Times New Roman"/>
              </a:rPr>
              <a:t> </a:t>
            </a:r>
            <a:r>
              <a:rPr sz="2400" spc="-10" dirty="0">
                <a:latin typeface="Times New Roman"/>
                <a:cs typeface="Times New Roman"/>
              </a:rPr>
              <a:t>öngerilimleme bölgesindeki</a:t>
            </a:r>
            <a:r>
              <a:rPr sz="2400" dirty="0">
                <a:latin typeface="Times New Roman"/>
                <a:cs typeface="Times New Roman"/>
              </a:rPr>
              <a:t>	</a:t>
            </a:r>
            <a:r>
              <a:rPr sz="2400" b="1" i="1" spc="-10" dirty="0">
                <a:latin typeface="Times New Roman"/>
                <a:cs typeface="Times New Roman"/>
              </a:rPr>
              <a:t>V</a:t>
            </a:r>
            <a:r>
              <a:rPr sz="2400" b="1" i="1" spc="-15" baseline="-20833" dirty="0">
                <a:latin typeface="Times New Roman"/>
                <a:cs typeface="Times New Roman"/>
              </a:rPr>
              <a:t>d</a:t>
            </a:r>
            <a:r>
              <a:rPr sz="2400" b="1" i="1" spc="-10" dirty="0">
                <a:latin typeface="Times New Roman"/>
                <a:cs typeface="Times New Roman"/>
              </a:rPr>
              <a:t>=</a:t>
            </a:r>
            <a:r>
              <a:rPr sz="2400" b="1" spc="-10" dirty="0">
                <a:latin typeface="Times New Roman"/>
                <a:cs typeface="Times New Roman"/>
              </a:rPr>
              <a:t>0,5</a:t>
            </a:r>
            <a:r>
              <a:rPr sz="2400" b="1" dirty="0">
                <a:latin typeface="Times New Roman"/>
                <a:cs typeface="Times New Roman"/>
              </a:rPr>
              <a:t>	</a:t>
            </a:r>
            <a:r>
              <a:rPr sz="2400" b="1" spc="-10" dirty="0">
                <a:latin typeface="Times New Roman"/>
                <a:cs typeface="Times New Roman"/>
              </a:rPr>
              <a:t>V</a:t>
            </a:r>
            <a:r>
              <a:rPr sz="2400" spc="-10" dirty="0">
                <a:latin typeface="Times New Roman"/>
                <a:cs typeface="Times New Roman"/>
              </a:rPr>
              <a:t>’taki</a:t>
            </a:r>
            <a:r>
              <a:rPr sz="2400" dirty="0">
                <a:latin typeface="Times New Roman"/>
                <a:cs typeface="Times New Roman"/>
              </a:rPr>
              <a:t>	</a:t>
            </a:r>
            <a:r>
              <a:rPr sz="2400" spc="-25" dirty="0">
                <a:latin typeface="Times New Roman"/>
                <a:cs typeface="Times New Roman"/>
              </a:rPr>
              <a:t>ve</a:t>
            </a:r>
            <a:r>
              <a:rPr sz="2400" dirty="0">
                <a:latin typeface="Times New Roman"/>
                <a:cs typeface="Times New Roman"/>
              </a:rPr>
              <a:t>	</a:t>
            </a:r>
            <a:r>
              <a:rPr sz="2400" b="1" i="1" spc="-10" dirty="0">
                <a:latin typeface="Times New Roman"/>
                <a:cs typeface="Times New Roman"/>
              </a:rPr>
              <a:t>V</a:t>
            </a:r>
            <a:r>
              <a:rPr sz="2400" b="1" i="1" spc="-15" baseline="-20833" dirty="0">
                <a:latin typeface="Times New Roman"/>
                <a:cs typeface="Times New Roman"/>
              </a:rPr>
              <a:t>d</a:t>
            </a:r>
            <a:r>
              <a:rPr sz="2400" b="1" i="1" spc="-10" dirty="0">
                <a:latin typeface="Times New Roman"/>
                <a:cs typeface="Times New Roman"/>
              </a:rPr>
              <a:t>=</a:t>
            </a:r>
            <a:r>
              <a:rPr sz="2400" b="1" spc="-10" dirty="0">
                <a:latin typeface="Times New Roman"/>
                <a:cs typeface="Times New Roman"/>
              </a:rPr>
              <a:t>0,8</a:t>
            </a:r>
            <a:r>
              <a:rPr sz="2400" b="1" dirty="0">
                <a:latin typeface="Times New Roman"/>
                <a:cs typeface="Times New Roman"/>
              </a:rPr>
              <a:t>	</a:t>
            </a:r>
            <a:r>
              <a:rPr sz="2400" b="1" spc="-10" dirty="0">
                <a:latin typeface="Times New Roman"/>
                <a:cs typeface="Times New Roman"/>
              </a:rPr>
              <a:t>V</a:t>
            </a:r>
            <a:r>
              <a:rPr sz="2400" spc="-10" dirty="0">
                <a:latin typeface="Times New Roman"/>
                <a:cs typeface="Times New Roman"/>
              </a:rPr>
              <a:t>’taki</a:t>
            </a:r>
            <a:r>
              <a:rPr sz="2400" dirty="0">
                <a:latin typeface="Times New Roman"/>
                <a:cs typeface="Times New Roman"/>
              </a:rPr>
              <a:t>	</a:t>
            </a:r>
            <a:r>
              <a:rPr sz="2400" spc="-25" dirty="0">
                <a:latin typeface="Times New Roman"/>
                <a:cs typeface="Times New Roman"/>
              </a:rPr>
              <a:t>DC</a:t>
            </a:r>
            <a:r>
              <a:rPr sz="2400" dirty="0">
                <a:latin typeface="Times New Roman"/>
                <a:cs typeface="Times New Roman"/>
              </a:rPr>
              <a:t>	</a:t>
            </a:r>
            <a:r>
              <a:rPr sz="2400" spc="-10" dirty="0">
                <a:latin typeface="Times New Roman"/>
                <a:cs typeface="Times New Roman"/>
              </a:rPr>
              <a:t>direnç</a:t>
            </a:r>
            <a:r>
              <a:rPr sz="2400" dirty="0">
                <a:latin typeface="Times New Roman"/>
                <a:cs typeface="Times New Roman"/>
              </a:rPr>
              <a:t>	</a:t>
            </a:r>
            <a:r>
              <a:rPr sz="2400" spc="-10" dirty="0">
                <a:latin typeface="Times New Roman"/>
                <a:cs typeface="Times New Roman"/>
              </a:rPr>
              <a:t>değerlerini</a:t>
            </a:r>
            <a:endParaRPr sz="2400">
              <a:latin typeface="Times New Roman"/>
              <a:cs typeface="Times New Roman"/>
            </a:endParaRPr>
          </a:p>
        </p:txBody>
      </p:sp>
      <p:sp>
        <p:nvSpPr>
          <p:cNvPr id="13" name="object 13"/>
          <p:cNvSpPr/>
          <p:nvPr/>
        </p:nvSpPr>
        <p:spPr>
          <a:xfrm>
            <a:off x="6113406" y="4135050"/>
            <a:ext cx="863600" cy="0"/>
          </a:xfrm>
          <a:custGeom>
            <a:avLst/>
            <a:gdLst/>
            <a:ahLst/>
            <a:cxnLst/>
            <a:rect l="l" t="t" r="r" b="b"/>
            <a:pathLst>
              <a:path w="863600">
                <a:moveTo>
                  <a:pt x="0" y="0"/>
                </a:moveTo>
                <a:lnTo>
                  <a:pt x="863464" y="0"/>
                </a:lnTo>
              </a:path>
            </a:pathLst>
          </a:custGeom>
          <a:ln w="13097">
            <a:solidFill>
              <a:srgbClr val="000000"/>
            </a:solidFill>
          </a:ln>
        </p:spPr>
        <p:txBody>
          <a:bodyPr wrap="square" lIns="0" tIns="0" rIns="0" bIns="0" rtlCol="0"/>
          <a:lstStyle/>
          <a:p>
            <a:endParaRPr/>
          </a:p>
        </p:txBody>
      </p:sp>
      <p:sp>
        <p:nvSpPr>
          <p:cNvPr id="14" name="object 14"/>
          <p:cNvSpPr txBox="1"/>
          <p:nvPr/>
        </p:nvSpPr>
        <p:spPr>
          <a:xfrm>
            <a:off x="6122004" y="4132183"/>
            <a:ext cx="852169" cy="403225"/>
          </a:xfrm>
          <a:prstGeom prst="rect">
            <a:avLst/>
          </a:prstGeom>
        </p:spPr>
        <p:txBody>
          <a:bodyPr vert="horz" wrap="square" lIns="0" tIns="15875" rIns="0" bIns="0" rtlCol="0">
            <a:spAutoFit/>
          </a:bodyPr>
          <a:lstStyle/>
          <a:p>
            <a:pPr marL="12700">
              <a:lnSpc>
                <a:spcPct val="100000"/>
              </a:lnSpc>
              <a:spcBef>
                <a:spcPts val="125"/>
              </a:spcBef>
            </a:pPr>
            <a:r>
              <a:rPr sz="2450" dirty="0">
                <a:latin typeface="Times New Roman"/>
                <a:cs typeface="Times New Roman"/>
              </a:rPr>
              <a:t>20</a:t>
            </a:r>
            <a:r>
              <a:rPr sz="2450" spc="-290" dirty="0">
                <a:latin typeface="Times New Roman"/>
                <a:cs typeface="Times New Roman"/>
              </a:rPr>
              <a:t> </a:t>
            </a:r>
            <a:r>
              <a:rPr sz="2450" spc="-25" dirty="0">
                <a:latin typeface="Times New Roman"/>
                <a:cs typeface="Times New Roman"/>
              </a:rPr>
              <a:t>mA</a:t>
            </a:r>
            <a:endParaRPr sz="2450">
              <a:latin typeface="Times New Roman"/>
              <a:cs typeface="Times New Roman"/>
            </a:endParaRPr>
          </a:p>
        </p:txBody>
      </p:sp>
      <p:sp>
        <p:nvSpPr>
          <p:cNvPr id="15" name="object 15"/>
          <p:cNvSpPr txBox="1"/>
          <p:nvPr/>
        </p:nvSpPr>
        <p:spPr>
          <a:xfrm>
            <a:off x="5478915" y="4096143"/>
            <a:ext cx="281305" cy="245745"/>
          </a:xfrm>
          <a:prstGeom prst="rect">
            <a:avLst/>
          </a:prstGeom>
        </p:spPr>
        <p:txBody>
          <a:bodyPr vert="horz" wrap="square" lIns="0" tIns="12065" rIns="0" bIns="0" rtlCol="0">
            <a:spAutoFit/>
          </a:bodyPr>
          <a:lstStyle/>
          <a:p>
            <a:pPr marL="12700">
              <a:lnSpc>
                <a:spcPct val="100000"/>
              </a:lnSpc>
              <a:spcBef>
                <a:spcPts val="95"/>
              </a:spcBef>
            </a:pPr>
            <a:r>
              <a:rPr sz="1450" i="1" spc="-25" dirty="0">
                <a:latin typeface="Times New Roman"/>
                <a:cs typeface="Times New Roman"/>
              </a:rPr>
              <a:t>DC</a:t>
            </a:r>
            <a:endParaRPr sz="1450">
              <a:latin typeface="Times New Roman"/>
              <a:cs typeface="Times New Roman"/>
            </a:endParaRPr>
          </a:p>
        </p:txBody>
      </p:sp>
      <p:sp>
        <p:nvSpPr>
          <p:cNvPr id="16" name="object 16"/>
          <p:cNvSpPr txBox="1"/>
          <p:nvPr/>
        </p:nvSpPr>
        <p:spPr>
          <a:xfrm>
            <a:off x="5261797" y="3886377"/>
            <a:ext cx="2707640" cy="403225"/>
          </a:xfrm>
          <a:prstGeom prst="rect">
            <a:avLst/>
          </a:prstGeom>
        </p:spPr>
        <p:txBody>
          <a:bodyPr vert="horz" wrap="square" lIns="0" tIns="15875" rIns="0" bIns="0" rtlCol="0">
            <a:spAutoFit/>
          </a:bodyPr>
          <a:lstStyle/>
          <a:p>
            <a:pPr marL="38100">
              <a:lnSpc>
                <a:spcPct val="100000"/>
              </a:lnSpc>
              <a:spcBef>
                <a:spcPts val="125"/>
              </a:spcBef>
              <a:tabLst>
                <a:tab pos="600710" algn="l"/>
                <a:tab pos="953769" algn="l"/>
                <a:tab pos="1798320" algn="l"/>
              </a:tabLst>
            </a:pPr>
            <a:r>
              <a:rPr sz="2450" i="1" spc="-50" dirty="0">
                <a:latin typeface="Times New Roman"/>
                <a:cs typeface="Times New Roman"/>
              </a:rPr>
              <a:t>R</a:t>
            </a:r>
            <a:r>
              <a:rPr sz="2450" i="1" dirty="0">
                <a:latin typeface="Times New Roman"/>
                <a:cs typeface="Times New Roman"/>
              </a:rPr>
              <a:t>	</a:t>
            </a:r>
            <a:r>
              <a:rPr sz="2450" spc="-50" dirty="0">
                <a:latin typeface="Symbol"/>
                <a:cs typeface="Symbol"/>
              </a:rPr>
              <a:t></a:t>
            </a:r>
            <a:r>
              <a:rPr sz="2450" dirty="0">
                <a:latin typeface="Times New Roman"/>
                <a:cs typeface="Times New Roman"/>
              </a:rPr>
              <a:t>	</a:t>
            </a:r>
            <a:r>
              <a:rPr sz="3675" baseline="35147" dirty="0">
                <a:latin typeface="Times New Roman"/>
                <a:cs typeface="Times New Roman"/>
              </a:rPr>
              <a:t>0,8</a:t>
            </a:r>
            <a:r>
              <a:rPr sz="3675" spc="-472" baseline="35147" dirty="0">
                <a:latin typeface="Times New Roman"/>
                <a:cs typeface="Times New Roman"/>
              </a:rPr>
              <a:t> </a:t>
            </a:r>
            <a:r>
              <a:rPr sz="3675" spc="-75" baseline="35147" dirty="0">
                <a:latin typeface="Times New Roman"/>
                <a:cs typeface="Times New Roman"/>
              </a:rPr>
              <a:t>V</a:t>
            </a:r>
            <a:r>
              <a:rPr sz="3675" baseline="35147" dirty="0">
                <a:latin typeface="Times New Roman"/>
                <a:cs typeface="Times New Roman"/>
              </a:rPr>
              <a:t>	</a:t>
            </a:r>
            <a:r>
              <a:rPr sz="2450" dirty="0">
                <a:latin typeface="Symbol"/>
                <a:cs typeface="Symbol"/>
              </a:rPr>
              <a:t></a:t>
            </a:r>
            <a:r>
              <a:rPr sz="2450" spc="-30" dirty="0">
                <a:latin typeface="Times New Roman"/>
                <a:cs typeface="Times New Roman"/>
              </a:rPr>
              <a:t> </a:t>
            </a:r>
            <a:r>
              <a:rPr sz="2450" dirty="0">
                <a:latin typeface="Times New Roman"/>
                <a:cs typeface="Times New Roman"/>
              </a:rPr>
              <a:t>40</a:t>
            </a:r>
            <a:r>
              <a:rPr sz="2450" spc="-105" dirty="0">
                <a:latin typeface="Times New Roman"/>
                <a:cs typeface="Times New Roman"/>
              </a:rPr>
              <a:t> </a:t>
            </a:r>
            <a:r>
              <a:rPr sz="2450" spc="-50" dirty="0">
                <a:latin typeface="Times New Roman"/>
                <a:cs typeface="Times New Roman"/>
              </a:rPr>
              <a:t>Ω</a:t>
            </a:r>
            <a:endParaRPr sz="2450">
              <a:latin typeface="Times New Roman"/>
              <a:cs typeface="Times New Roman"/>
            </a:endParaRPr>
          </a:p>
        </p:txBody>
      </p:sp>
      <p:sp>
        <p:nvSpPr>
          <p:cNvPr id="17" name="object 17"/>
          <p:cNvSpPr/>
          <p:nvPr/>
        </p:nvSpPr>
        <p:spPr>
          <a:xfrm>
            <a:off x="6113406" y="3048438"/>
            <a:ext cx="706755" cy="0"/>
          </a:xfrm>
          <a:custGeom>
            <a:avLst/>
            <a:gdLst/>
            <a:ahLst/>
            <a:cxnLst/>
            <a:rect l="l" t="t" r="r" b="b"/>
            <a:pathLst>
              <a:path w="706754">
                <a:moveTo>
                  <a:pt x="0" y="0"/>
                </a:moveTo>
                <a:lnTo>
                  <a:pt x="706168" y="0"/>
                </a:lnTo>
              </a:path>
            </a:pathLst>
          </a:custGeom>
          <a:ln w="13097">
            <a:solidFill>
              <a:srgbClr val="000000"/>
            </a:solidFill>
          </a:ln>
        </p:spPr>
        <p:txBody>
          <a:bodyPr wrap="square" lIns="0" tIns="0" rIns="0" bIns="0" rtlCol="0"/>
          <a:lstStyle/>
          <a:p>
            <a:endParaRPr/>
          </a:p>
        </p:txBody>
      </p:sp>
      <p:sp>
        <p:nvSpPr>
          <p:cNvPr id="18" name="object 18"/>
          <p:cNvSpPr txBox="1"/>
          <p:nvPr/>
        </p:nvSpPr>
        <p:spPr>
          <a:xfrm>
            <a:off x="6122004" y="3045571"/>
            <a:ext cx="694690" cy="403225"/>
          </a:xfrm>
          <a:prstGeom prst="rect">
            <a:avLst/>
          </a:prstGeom>
        </p:spPr>
        <p:txBody>
          <a:bodyPr vert="horz" wrap="square" lIns="0" tIns="15875" rIns="0" bIns="0" rtlCol="0">
            <a:spAutoFit/>
          </a:bodyPr>
          <a:lstStyle/>
          <a:p>
            <a:pPr marL="12700">
              <a:lnSpc>
                <a:spcPct val="100000"/>
              </a:lnSpc>
              <a:spcBef>
                <a:spcPts val="125"/>
              </a:spcBef>
            </a:pPr>
            <a:r>
              <a:rPr sz="2450" dirty="0">
                <a:latin typeface="Times New Roman"/>
                <a:cs typeface="Times New Roman"/>
              </a:rPr>
              <a:t>2</a:t>
            </a:r>
            <a:r>
              <a:rPr sz="2450" spc="-295" dirty="0">
                <a:latin typeface="Times New Roman"/>
                <a:cs typeface="Times New Roman"/>
              </a:rPr>
              <a:t> </a:t>
            </a:r>
            <a:r>
              <a:rPr sz="2450" spc="-25" dirty="0">
                <a:latin typeface="Times New Roman"/>
                <a:cs typeface="Times New Roman"/>
              </a:rPr>
              <a:t>mA</a:t>
            </a:r>
            <a:endParaRPr sz="2450">
              <a:latin typeface="Times New Roman"/>
              <a:cs typeface="Times New Roman"/>
            </a:endParaRPr>
          </a:p>
        </p:txBody>
      </p:sp>
      <p:sp>
        <p:nvSpPr>
          <p:cNvPr id="19" name="object 19"/>
          <p:cNvSpPr txBox="1"/>
          <p:nvPr/>
        </p:nvSpPr>
        <p:spPr>
          <a:xfrm>
            <a:off x="5478915" y="3009531"/>
            <a:ext cx="281305" cy="245745"/>
          </a:xfrm>
          <a:prstGeom prst="rect">
            <a:avLst/>
          </a:prstGeom>
        </p:spPr>
        <p:txBody>
          <a:bodyPr vert="horz" wrap="square" lIns="0" tIns="12065" rIns="0" bIns="0" rtlCol="0">
            <a:spAutoFit/>
          </a:bodyPr>
          <a:lstStyle/>
          <a:p>
            <a:pPr marL="12700">
              <a:lnSpc>
                <a:spcPct val="100000"/>
              </a:lnSpc>
              <a:spcBef>
                <a:spcPts val="95"/>
              </a:spcBef>
            </a:pPr>
            <a:r>
              <a:rPr sz="1450" i="1" spc="-25" dirty="0">
                <a:latin typeface="Times New Roman"/>
                <a:cs typeface="Times New Roman"/>
              </a:rPr>
              <a:t>DC</a:t>
            </a:r>
            <a:endParaRPr sz="1450">
              <a:latin typeface="Times New Roman"/>
              <a:cs typeface="Times New Roman"/>
            </a:endParaRPr>
          </a:p>
        </p:txBody>
      </p:sp>
      <p:sp>
        <p:nvSpPr>
          <p:cNvPr id="20" name="object 20"/>
          <p:cNvSpPr txBox="1"/>
          <p:nvPr/>
        </p:nvSpPr>
        <p:spPr>
          <a:xfrm>
            <a:off x="5261797" y="2799765"/>
            <a:ext cx="2707640" cy="403225"/>
          </a:xfrm>
          <a:prstGeom prst="rect">
            <a:avLst/>
          </a:prstGeom>
        </p:spPr>
        <p:txBody>
          <a:bodyPr vert="horz" wrap="square" lIns="0" tIns="15875" rIns="0" bIns="0" rtlCol="0">
            <a:spAutoFit/>
          </a:bodyPr>
          <a:lstStyle/>
          <a:p>
            <a:pPr marL="38100">
              <a:lnSpc>
                <a:spcPct val="100000"/>
              </a:lnSpc>
              <a:spcBef>
                <a:spcPts val="125"/>
              </a:spcBef>
              <a:tabLst>
                <a:tab pos="600710" algn="l"/>
              </a:tabLst>
            </a:pPr>
            <a:r>
              <a:rPr sz="2450" i="1" spc="-50" dirty="0">
                <a:latin typeface="Times New Roman"/>
                <a:cs typeface="Times New Roman"/>
              </a:rPr>
              <a:t>R</a:t>
            </a:r>
            <a:r>
              <a:rPr sz="2450" i="1" dirty="0">
                <a:latin typeface="Times New Roman"/>
                <a:cs typeface="Times New Roman"/>
              </a:rPr>
              <a:t>	</a:t>
            </a:r>
            <a:r>
              <a:rPr sz="2450" dirty="0">
                <a:latin typeface="Symbol"/>
                <a:cs typeface="Symbol"/>
              </a:rPr>
              <a:t></a:t>
            </a:r>
            <a:r>
              <a:rPr sz="2450" spc="204" dirty="0">
                <a:latin typeface="Times New Roman"/>
                <a:cs typeface="Times New Roman"/>
              </a:rPr>
              <a:t> </a:t>
            </a:r>
            <a:r>
              <a:rPr sz="3675" baseline="35147" dirty="0">
                <a:latin typeface="Times New Roman"/>
                <a:cs typeface="Times New Roman"/>
              </a:rPr>
              <a:t>0,5</a:t>
            </a:r>
            <a:r>
              <a:rPr sz="3675" spc="-517" baseline="35147" dirty="0">
                <a:latin typeface="Times New Roman"/>
                <a:cs typeface="Times New Roman"/>
              </a:rPr>
              <a:t> </a:t>
            </a:r>
            <a:r>
              <a:rPr sz="3675" baseline="35147" dirty="0">
                <a:latin typeface="Times New Roman"/>
                <a:cs typeface="Times New Roman"/>
              </a:rPr>
              <a:t>V</a:t>
            </a:r>
            <a:r>
              <a:rPr sz="3675" spc="427" baseline="35147" dirty="0">
                <a:latin typeface="Times New Roman"/>
                <a:cs typeface="Times New Roman"/>
              </a:rPr>
              <a:t> </a:t>
            </a:r>
            <a:r>
              <a:rPr sz="2450" dirty="0">
                <a:latin typeface="Symbol"/>
                <a:cs typeface="Symbol"/>
              </a:rPr>
              <a:t></a:t>
            </a:r>
            <a:r>
              <a:rPr sz="2450" spc="-30" dirty="0">
                <a:latin typeface="Times New Roman"/>
                <a:cs typeface="Times New Roman"/>
              </a:rPr>
              <a:t> </a:t>
            </a:r>
            <a:r>
              <a:rPr sz="2450" dirty="0">
                <a:latin typeface="Times New Roman"/>
                <a:cs typeface="Times New Roman"/>
              </a:rPr>
              <a:t>250</a:t>
            </a:r>
            <a:r>
              <a:rPr sz="2450" spc="-105" dirty="0">
                <a:latin typeface="Times New Roman"/>
                <a:cs typeface="Times New Roman"/>
              </a:rPr>
              <a:t> </a:t>
            </a:r>
            <a:r>
              <a:rPr sz="2450" spc="-50" dirty="0">
                <a:latin typeface="Times New Roman"/>
                <a:cs typeface="Times New Roman"/>
              </a:rPr>
              <a:t>Ω</a:t>
            </a:r>
            <a:endParaRPr sz="2450">
              <a:latin typeface="Times New Roman"/>
              <a:cs typeface="Times New Roman"/>
            </a:endParaRPr>
          </a:p>
        </p:txBody>
      </p:sp>
      <p:sp>
        <p:nvSpPr>
          <p:cNvPr id="21" name="object 21"/>
          <p:cNvSpPr txBox="1"/>
          <p:nvPr/>
        </p:nvSpPr>
        <p:spPr>
          <a:xfrm>
            <a:off x="4680330" y="4591303"/>
            <a:ext cx="4292600" cy="1714500"/>
          </a:xfrm>
          <a:prstGeom prst="rect">
            <a:avLst/>
          </a:prstGeom>
        </p:spPr>
        <p:txBody>
          <a:bodyPr vert="horz" wrap="square" lIns="0" tIns="12700" rIns="0" bIns="0" rtlCol="0">
            <a:spAutoFit/>
          </a:bodyPr>
          <a:lstStyle/>
          <a:p>
            <a:pPr marL="12700" marR="5080">
              <a:lnSpc>
                <a:spcPct val="100699"/>
              </a:lnSpc>
              <a:spcBef>
                <a:spcPts val="100"/>
              </a:spcBef>
            </a:pPr>
            <a:r>
              <a:rPr sz="2200" dirty="0">
                <a:solidFill>
                  <a:srgbClr val="0000CC"/>
                </a:solidFill>
                <a:latin typeface="Times New Roman"/>
                <a:cs typeface="Times New Roman"/>
              </a:rPr>
              <a:t>Bulunan</a:t>
            </a:r>
            <a:r>
              <a:rPr sz="2200" spc="-30" dirty="0">
                <a:solidFill>
                  <a:srgbClr val="0000CC"/>
                </a:solidFill>
                <a:latin typeface="Times New Roman"/>
                <a:cs typeface="Times New Roman"/>
              </a:rPr>
              <a:t> </a:t>
            </a:r>
            <a:r>
              <a:rPr sz="2200" dirty="0">
                <a:solidFill>
                  <a:srgbClr val="0000CC"/>
                </a:solidFill>
                <a:latin typeface="Times New Roman"/>
                <a:cs typeface="Times New Roman"/>
              </a:rPr>
              <a:t>sonuçlar,</a:t>
            </a:r>
            <a:r>
              <a:rPr sz="2200" spc="-40" dirty="0">
                <a:solidFill>
                  <a:srgbClr val="0000CC"/>
                </a:solidFill>
                <a:latin typeface="Times New Roman"/>
                <a:cs typeface="Times New Roman"/>
              </a:rPr>
              <a:t> </a:t>
            </a:r>
            <a:r>
              <a:rPr sz="2200" dirty="0">
                <a:latin typeface="Times New Roman"/>
                <a:cs typeface="Times New Roman"/>
              </a:rPr>
              <a:t>ileri</a:t>
            </a:r>
            <a:r>
              <a:rPr sz="2200" spc="-15" dirty="0">
                <a:latin typeface="Times New Roman"/>
                <a:cs typeface="Times New Roman"/>
              </a:rPr>
              <a:t> </a:t>
            </a:r>
            <a:r>
              <a:rPr sz="2200" spc="-10" dirty="0">
                <a:latin typeface="Times New Roman"/>
                <a:cs typeface="Times New Roman"/>
              </a:rPr>
              <a:t>öngerilimleme </a:t>
            </a:r>
            <a:r>
              <a:rPr sz="2200" dirty="0">
                <a:latin typeface="Times New Roman"/>
                <a:cs typeface="Times New Roman"/>
              </a:rPr>
              <a:t>bölgesindeki</a:t>
            </a:r>
            <a:r>
              <a:rPr sz="2200" spc="30" dirty="0">
                <a:latin typeface="Times New Roman"/>
                <a:cs typeface="Times New Roman"/>
              </a:rPr>
              <a:t> </a:t>
            </a:r>
            <a:r>
              <a:rPr sz="2200" dirty="0">
                <a:latin typeface="Times New Roman"/>
                <a:cs typeface="Times New Roman"/>
              </a:rPr>
              <a:t>bir</a:t>
            </a:r>
            <a:r>
              <a:rPr sz="2200" spc="55" dirty="0">
                <a:latin typeface="Times New Roman"/>
                <a:cs typeface="Times New Roman"/>
              </a:rPr>
              <a:t> </a:t>
            </a:r>
            <a:r>
              <a:rPr sz="2200" dirty="0">
                <a:latin typeface="Times New Roman"/>
                <a:cs typeface="Times New Roman"/>
              </a:rPr>
              <a:t>diyodun</a:t>
            </a:r>
            <a:r>
              <a:rPr sz="2200" spc="40" dirty="0">
                <a:latin typeface="Times New Roman"/>
                <a:cs typeface="Times New Roman"/>
              </a:rPr>
              <a:t> </a:t>
            </a:r>
            <a:r>
              <a:rPr sz="2200" spc="-25" dirty="0">
                <a:latin typeface="Times New Roman"/>
                <a:cs typeface="Times New Roman"/>
              </a:rPr>
              <a:t>DC </a:t>
            </a:r>
            <a:r>
              <a:rPr sz="2200" dirty="0">
                <a:latin typeface="Times New Roman"/>
                <a:cs typeface="Times New Roman"/>
              </a:rPr>
              <a:t>direncinin,</a:t>
            </a:r>
            <a:r>
              <a:rPr sz="2200" spc="-10" dirty="0">
                <a:latin typeface="Times New Roman"/>
                <a:cs typeface="Times New Roman"/>
              </a:rPr>
              <a:t> </a:t>
            </a:r>
            <a:r>
              <a:rPr sz="2200" dirty="0">
                <a:latin typeface="Times New Roman"/>
                <a:cs typeface="Times New Roman"/>
              </a:rPr>
              <a:t>daha</a:t>
            </a:r>
            <a:r>
              <a:rPr sz="2200" spc="20" dirty="0">
                <a:latin typeface="Times New Roman"/>
                <a:cs typeface="Times New Roman"/>
              </a:rPr>
              <a:t> </a:t>
            </a:r>
            <a:r>
              <a:rPr sz="2200" dirty="0">
                <a:latin typeface="Times New Roman"/>
                <a:cs typeface="Times New Roman"/>
              </a:rPr>
              <a:t>yüksek</a:t>
            </a:r>
            <a:r>
              <a:rPr sz="2200" spc="-5" dirty="0">
                <a:latin typeface="Times New Roman"/>
                <a:cs typeface="Times New Roman"/>
              </a:rPr>
              <a:t> </a:t>
            </a:r>
            <a:r>
              <a:rPr sz="2200" dirty="0">
                <a:latin typeface="Times New Roman"/>
                <a:cs typeface="Times New Roman"/>
              </a:rPr>
              <a:t>gerilim</a:t>
            </a:r>
            <a:r>
              <a:rPr sz="2200" spc="5" dirty="0">
                <a:latin typeface="Times New Roman"/>
                <a:cs typeface="Times New Roman"/>
              </a:rPr>
              <a:t> </a:t>
            </a:r>
            <a:r>
              <a:rPr sz="2200" spc="-25" dirty="0">
                <a:latin typeface="Times New Roman"/>
                <a:cs typeface="Times New Roman"/>
              </a:rPr>
              <a:t>ve </a:t>
            </a:r>
            <a:r>
              <a:rPr sz="2200" dirty="0">
                <a:latin typeface="Times New Roman"/>
                <a:cs typeface="Times New Roman"/>
              </a:rPr>
              <a:t>akımlara</a:t>
            </a:r>
            <a:r>
              <a:rPr sz="2200" spc="25" dirty="0">
                <a:latin typeface="Times New Roman"/>
                <a:cs typeface="Times New Roman"/>
              </a:rPr>
              <a:t> </a:t>
            </a:r>
            <a:r>
              <a:rPr sz="2200" dirty="0">
                <a:latin typeface="Times New Roman"/>
                <a:cs typeface="Times New Roman"/>
              </a:rPr>
              <a:t>yaklaştıkça </a:t>
            </a:r>
            <a:r>
              <a:rPr sz="2200" b="1" spc="-10" dirty="0">
                <a:solidFill>
                  <a:srgbClr val="FF0000"/>
                </a:solidFill>
                <a:latin typeface="Times New Roman"/>
                <a:cs typeface="Times New Roman"/>
              </a:rPr>
              <a:t>azaldığını </a:t>
            </a:r>
            <a:r>
              <a:rPr sz="2200" spc="-10" dirty="0">
                <a:latin typeface="Times New Roman"/>
                <a:cs typeface="Times New Roman"/>
              </a:rPr>
              <a:t>göstermektedir.</a:t>
            </a:r>
            <a:endParaRPr sz="2200">
              <a:latin typeface="Times New Roman"/>
              <a:cs typeface="Times New Roman"/>
            </a:endParaRPr>
          </a:p>
        </p:txBody>
      </p:sp>
      <p:grpSp>
        <p:nvGrpSpPr>
          <p:cNvPr id="22" name="object 22"/>
          <p:cNvGrpSpPr/>
          <p:nvPr/>
        </p:nvGrpSpPr>
        <p:grpSpPr>
          <a:xfrm>
            <a:off x="1451888" y="2812439"/>
            <a:ext cx="1449705" cy="3760470"/>
            <a:chOff x="1451888" y="2812439"/>
            <a:chExt cx="1449705" cy="3760470"/>
          </a:xfrm>
        </p:grpSpPr>
        <p:sp>
          <p:nvSpPr>
            <p:cNvPr id="23" name="object 23"/>
            <p:cNvSpPr/>
            <p:nvPr/>
          </p:nvSpPr>
          <p:spPr>
            <a:xfrm>
              <a:off x="2366771" y="4275767"/>
              <a:ext cx="519430" cy="1536700"/>
            </a:xfrm>
            <a:custGeom>
              <a:avLst/>
              <a:gdLst/>
              <a:ahLst/>
              <a:cxnLst/>
              <a:rect l="l" t="t" r="r" b="b"/>
              <a:pathLst>
                <a:path w="519430" h="1536700">
                  <a:moveTo>
                    <a:pt x="0" y="1536167"/>
                  </a:moveTo>
                  <a:lnTo>
                    <a:pt x="90339" y="1511183"/>
                  </a:lnTo>
                  <a:lnTo>
                    <a:pt x="183217" y="1476185"/>
                  </a:lnTo>
                  <a:lnTo>
                    <a:pt x="290080" y="1422835"/>
                  </a:lnTo>
                  <a:lnTo>
                    <a:pt x="321555" y="1394396"/>
                  </a:lnTo>
                  <a:lnTo>
                    <a:pt x="351216" y="1361573"/>
                  </a:lnTo>
                  <a:lnTo>
                    <a:pt x="378435" y="1324053"/>
                  </a:lnTo>
                  <a:lnTo>
                    <a:pt x="402583" y="1281524"/>
                  </a:lnTo>
                  <a:lnTo>
                    <a:pt x="423031" y="1233673"/>
                  </a:lnTo>
                  <a:lnTo>
                    <a:pt x="439150" y="1180187"/>
                  </a:lnTo>
                  <a:lnTo>
                    <a:pt x="447107" y="1141905"/>
                  </a:lnTo>
                  <a:lnTo>
                    <a:pt x="453427" y="1098775"/>
                  </a:lnTo>
                  <a:lnTo>
                    <a:pt x="458568" y="1048456"/>
                  </a:lnTo>
                  <a:lnTo>
                    <a:pt x="462985" y="988612"/>
                  </a:lnTo>
                  <a:lnTo>
                    <a:pt x="467136" y="916901"/>
                  </a:lnTo>
                  <a:lnTo>
                    <a:pt x="469254" y="875865"/>
                  </a:lnTo>
                  <a:lnTo>
                    <a:pt x="471477" y="830985"/>
                  </a:lnTo>
                  <a:lnTo>
                    <a:pt x="473861" y="781969"/>
                  </a:lnTo>
                  <a:lnTo>
                    <a:pt x="476464" y="728525"/>
                  </a:lnTo>
                  <a:lnTo>
                    <a:pt x="479343" y="670360"/>
                  </a:lnTo>
                  <a:lnTo>
                    <a:pt x="482555" y="607181"/>
                  </a:lnTo>
                  <a:lnTo>
                    <a:pt x="486157" y="538697"/>
                  </a:lnTo>
                  <a:lnTo>
                    <a:pt x="490206" y="464615"/>
                  </a:lnTo>
                  <a:lnTo>
                    <a:pt x="494759" y="384642"/>
                  </a:lnTo>
                  <a:lnTo>
                    <a:pt x="499873" y="298487"/>
                  </a:lnTo>
                  <a:lnTo>
                    <a:pt x="505605" y="205856"/>
                  </a:lnTo>
                  <a:lnTo>
                    <a:pt x="512013" y="106458"/>
                  </a:lnTo>
                  <a:lnTo>
                    <a:pt x="519154" y="0"/>
                  </a:lnTo>
                </a:path>
              </a:pathLst>
            </a:custGeom>
            <a:ln w="30525">
              <a:solidFill>
                <a:srgbClr val="1F467C"/>
              </a:solidFill>
            </a:ln>
          </p:spPr>
          <p:txBody>
            <a:bodyPr wrap="square" lIns="0" tIns="0" rIns="0" bIns="0" rtlCol="0"/>
            <a:lstStyle/>
            <a:p>
              <a:endParaRPr/>
            </a:p>
          </p:txBody>
        </p:sp>
        <p:sp>
          <p:nvSpPr>
            <p:cNvPr id="24" name="object 24"/>
            <p:cNvSpPr/>
            <p:nvPr/>
          </p:nvSpPr>
          <p:spPr>
            <a:xfrm>
              <a:off x="1501551" y="2948975"/>
              <a:ext cx="0" cy="3613150"/>
            </a:xfrm>
            <a:custGeom>
              <a:avLst/>
              <a:gdLst/>
              <a:ahLst/>
              <a:cxnLst/>
              <a:rect l="l" t="t" r="r" b="b"/>
              <a:pathLst>
                <a:path h="3613150">
                  <a:moveTo>
                    <a:pt x="0" y="3612835"/>
                  </a:moveTo>
                  <a:lnTo>
                    <a:pt x="0" y="0"/>
                  </a:lnTo>
                </a:path>
              </a:pathLst>
            </a:custGeom>
            <a:ln w="20349">
              <a:solidFill>
                <a:srgbClr val="000000"/>
              </a:solidFill>
            </a:ln>
          </p:spPr>
          <p:txBody>
            <a:bodyPr wrap="square" lIns="0" tIns="0" rIns="0" bIns="0" rtlCol="0"/>
            <a:lstStyle/>
            <a:p>
              <a:endParaRPr/>
            </a:p>
          </p:txBody>
        </p:sp>
        <p:sp>
          <p:nvSpPr>
            <p:cNvPr id="25" name="object 25"/>
            <p:cNvSpPr/>
            <p:nvPr/>
          </p:nvSpPr>
          <p:spPr>
            <a:xfrm>
              <a:off x="1451888" y="2812439"/>
              <a:ext cx="99695" cy="149225"/>
            </a:xfrm>
            <a:custGeom>
              <a:avLst/>
              <a:gdLst/>
              <a:ahLst/>
              <a:cxnLst/>
              <a:rect l="l" t="t" r="r" b="b"/>
              <a:pathLst>
                <a:path w="99694" h="149225">
                  <a:moveTo>
                    <a:pt x="49662" y="0"/>
                  </a:moveTo>
                  <a:lnTo>
                    <a:pt x="0" y="148965"/>
                  </a:lnTo>
                  <a:lnTo>
                    <a:pt x="99298" y="148965"/>
                  </a:lnTo>
                  <a:lnTo>
                    <a:pt x="49662" y="0"/>
                  </a:lnTo>
                  <a:close/>
                </a:path>
              </a:pathLst>
            </a:custGeom>
            <a:solidFill>
              <a:srgbClr val="000000"/>
            </a:solidFill>
          </p:spPr>
          <p:txBody>
            <a:bodyPr wrap="square" lIns="0" tIns="0" rIns="0" bIns="0" rtlCol="0"/>
            <a:lstStyle/>
            <a:p>
              <a:endParaRPr/>
            </a:p>
          </p:txBody>
        </p:sp>
      </p:grpSp>
      <p:sp>
        <p:nvSpPr>
          <p:cNvPr id="26" name="object 26"/>
          <p:cNvSpPr txBox="1"/>
          <p:nvPr/>
        </p:nvSpPr>
        <p:spPr>
          <a:xfrm>
            <a:off x="1525216" y="5946965"/>
            <a:ext cx="127635" cy="269875"/>
          </a:xfrm>
          <a:prstGeom prst="rect">
            <a:avLst/>
          </a:prstGeom>
        </p:spPr>
        <p:txBody>
          <a:bodyPr vert="horz" wrap="square" lIns="0" tIns="12700" rIns="0" bIns="0" rtlCol="0">
            <a:spAutoFit/>
          </a:bodyPr>
          <a:lstStyle/>
          <a:p>
            <a:pPr marL="12700">
              <a:lnSpc>
                <a:spcPct val="100000"/>
              </a:lnSpc>
              <a:spcBef>
                <a:spcPts val="100"/>
              </a:spcBef>
            </a:pPr>
            <a:r>
              <a:rPr sz="1600" spc="-50" dirty="0">
                <a:latin typeface="Times New Roman"/>
                <a:cs typeface="Times New Roman"/>
              </a:rPr>
              <a:t>0</a:t>
            </a:r>
            <a:endParaRPr sz="1600">
              <a:latin typeface="Times New Roman"/>
              <a:cs typeface="Times New Roman"/>
            </a:endParaRPr>
          </a:p>
        </p:txBody>
      </p:sp>
      <p:grpSp>
        <p:nvGrpSpPr>
          <p:cNvPr id="27" name="object 27"/>
          <p:cNvGrpSpPr/>
          <p:nvPr/>
        </p:nvGrpSpPr>
        <p:grpSpPr>
          <a:xfrm>
            <a:off x="59468" y="5109280"/>
            <a:ext cx="3526154" cy="925830"/>
            <a:chOff x="59468" y="5109280"/>
            <a:chExt cx="3526154" cy="925830"/>
          </a:xfrm>
        </p:grpSpPr>
        <p:sp>
          <p:nvSpPr>
            <p:cNvPr id="28" name="object 28"/>
            <p:cNvSpPr/>
            <p:nvPr/>
          </p:nvSpPr>
          <p:spPr>
            <a:xfrm>
              <a:off x="196013" y="5119758"/>
              <a:ext cx="1363345" cy="865505"/>
            </a:xfrm>
            <a:custGeom>
              <a:avLst/>
              <a:gdLst/>
              <a:ahLst/>
              <a:cxnLst/>
              <a:rect l="l" t="t" r="r" b="b"/>
              <a:pathLst>
                <a:path w="1363345" h="865504">
                  <a:moveTo>
                    <a:pt x="1305538" y="0"/>
                  </a:moveTo>
                  <a:lnTo>
                    <a:pt x="1363206" y="0"/>
                  </a:lnTo>
                </a:path>
                <a:path w="1363345" h="865504">
                  <a:moveTo>
                    <a:pt x="1305538" y="865240"/>
                  </a:moveTo>
                  <a:lnTo>
                    <a:pt x="0" y="865240"/>
                  </a:lnTo>
                </a:path>
              </a:pathLst>
            </a:custGeom>
            <a:ln w="20349">
              <a:solidFill>
                <a:srgbClr val="000000"/>
              </a:solidFill>
            </a:ln>
          </p:spPr>
          <p:txBody>
            <a:bodyPr wrap="square" lIns="0" tIns="0" rIns="0" bIns="0" rtlCol="0"/>
            <a:lstStyle/>
            <a:p>
              <a:endParaRPr/>
            </a:p>
          </p:txBody>
        </p:sp>
        <p:sp>
          <p:nvSpPr>
            <p:cNvPr id="29" name="object 29"/>
            <p:cNvSpPr/>
            <p:nvPr/>
          </p:nvSpPr>
          <p:spPr>
            <a:xfrm>
              <a:off x="59468" y="5935335"/>
              <a:ext cx="149225" cy="99695"/>
            </a:xfrm>
            <a:custGeom>
              <a:avLst/>
              <a:gdLst/>
              <a:ahLst/>
              <a:cxnLst/>
              <a:rect l="l" t="t" r="r" b="b"/>
              <a:pathLst>
                <a:path w="149225" h="99695">
                  <a:moveTo>
                    <a:pt x="148957" y="0"/>
                  </a:moveTo>
                  <a:lnTo>
                    <a:pt x="0" y="49664"/>
                  </a:lnTo>
                  <a:lnTo>
                    <a:pt x="148957" y="99301"/>
                  </a:lnTo>
                  <a:lnTo>
                    <a:pt x="148957" y="0"/>
                  </a:lnTo>
                  <a:close/>
                </a:path>
              </a:pathLst>
            </a:custGeom>
            <a:solidFill>
              <a:srgbClr val="000000"/>
            </a:solidFill>
          </p:spPr>
          <p:txBody>
            <a:bodyPr wrap="square" lIns="0" tIns="0" rIns="0" bIns="0" rtlCol="0"/>
            <a:lstStyle/>
            <a:p>
              <a:endParaRPr/>
            </a:p>
          </p:txBody>
        </p:sp>
        <p:sp>
          <p:nvSpPr>
            <p:cNvPr id="30" name="object 30"/>
            <p:cNvSpPr/>
            <p:nvPr/>
          </p:nvSpPr>
          <p:spPr>
            <a:xfrm>
              <a:off x="1501551" y="5984999"/>
              <a:ext cx="1947545" cy="0"/>
            </a:xfrm>
            <a:custGeom>
              <a:avLst/>
              <a:gdLst/>
              <a:ahLst/>
              <a:cxnLst/>
              <a:rect l="l" t="t" r="r" b="b"/>
              <a:pathLst>
                <a:path w="1947545">
                  <a:moveTo>
                    <a:pt x="0" y="0"/>
                  </a:moveTo>
                  <a:lnTo>
                    <a:pt x="1947465" y="0"/>
                  </a:lnTo>
                </a:path>
              </a:pathLst>
            </a:custGeom>
            <a:ln w="20349">
              <a:solidFill>
                <a:srgbClr val="000000"/>
              </a:solidFill>
            </a:ln>
          </p:spPr>
          <p:txBody>
            <a:bodyPr wrap="square" lIns="0" tIns="0" rIns="0" bIns="0" rtlCol="0"/>
            <a:lstStyle/>
            <a:p>
              <a:endParaRPr/>
            </a:p>
          </p:txBody>
        </p:sp>
        <p:sp>
          <p:nvSpPr>
            <p:cNvPr id="31" name="object 31"/>
            <p:cNvSpPr/>
            <p:nvPr/>
          </p:nvSpPr>
          <p:spPr>
            <a:xfrm>
              <a:off x="3436614" y="5935335"/>
              <a:ext cx="149225" cy="99695"/>
            </a:xfrm>
            <a:custGeom>
              <a:avLst/>
              <a:gdLst/>
              <a:ahLst/>
              <a:cxnLst/>
              <a:rect l="l" t="t" r="r" b="b"/>
              <a:pathLst>
                <a:path w="149225" h="99695">
                  <a:moveTo>
                    <a:pt x="0" y="0"/>
                  </a:moveTo>
                  <a:lnTo>
                    <a:pt x="0" y="99301"/>
                  </a:lnTo>
                  <a:lnTo>
                    <a:pt x="148934" y="49664"/>
                  </a:lnTo>
                  <a:lnTo>
                    <a:pt x="0" y="0"/>
                  </a:lnTo>
                  <a:close/>
                </a:path>
              </a:pathLst>
            </a:custGeom>
            <a:solidFill>
              <a:srgbClr val="000000"/>
            </a:solidFill>
          </p:spPr>
          <p:txBody>
            <a:bodyPr wrap="square" lIns="0" tIns="0" rIns="0" bIns="0" rtlCol="0"/>
            <a:lstStyle/>
            <a:p>
              <a:endParaRPr/>
            </a:p>
          </p:txBody>
        </p:sp>
        <p:sp>
          <p:nvSpPr>
            <p:cNvPr id="32" name="object 32"/>
            <p:cNvSpPr/>
            <p:nvPr/>
          </p:nvSpPr>
          <p:spPr>
            <a:xfrm>
              <a:off x="1501551" y="5934385"/>
              <a:ext cx="0" cy="50800"/>
            </a:xfrm>
            <a:custGeom>
              <a:avLst/>
              <a:gdLst/>
              <a:ahLst/>
              <a:cxnLst/>
              <a:rect l="l" t="t" r="r" b="b"/>
              <a:pathLst>
                <a:path h="50800">
                  <a:moveTo>
                    <a:pt x="0" y="50613"/>
                  </a:moveTo>
                  <a:lnTo>
                    <a:pt x="0" y="0"/>
                  </a:lnTo>
                </a:path>
              </a:pathLst>
            </a:custGeom>
            <a:ln w="20349">
              <a:solidFill>
                <a:srgbClr val="000000"/>
              </a:solidFill>
            </a:ln>
          </p:spPr>
          <p:txBody>
            <a:bodyPr wrap="square" lIns="0" tIns="0" rIns="0" bIns="0" rtlCol="0"/>
            <a:lstStyle/>
            <a:p>
              <a:endParaRPr/>
            </a:p>
          </p:txBody>
        </p:sp>
      </p:grpSp>
      <p:sp>
        <p:nvSpPr>
          <p:cNvPr id="33" name="object 33"/>
          <p:cNvSpPr txBox="1"/>
          <p:nvPr/>
        </p:nvSpPr>
        <p:spPr>
          <a:xfrm>
            <a:off x="2202450" y="5947250"/>
            <a:ext cx="850900" cy="318770"/>
          </a:xfrm>
          <a:prstGeom prst="rect">
            <a:avLst/>
          </a:prstGeom>
        </p:spPr>
        <p:txBody>
          <a:bodyPr vert="horz" wrap="square" lIns="0" tIns="15875" rIns="0" bIns="0" rtlCol="0">
            <a:spAutoFit/>
          </a:bodyPr>
          <a:lstStyle/>
          <a:p>
            <a:pPr marL="12700">
              <a:lnSpc>
                <a:spcPct val="100000"/>
              </a:lnSpc>
              <a:spcBef>
                <a:spcPts val="125"/>
              </a:spcBef>
              <a:tabLst>
                <a:tab pos="531495" algn="l"/>
              </a:tabLst>
            </a:pPr>
            <a:r>
              <a:rPr sz="1900" spc="-25" dirty="0">
                <a:latin typeface="Times New Roman"/>
                <a:cs typeface="Times New Roman"/>
              </a:rPr>
              <a:t>0.5</a:t>
            </a:r>
            <a:r>
              <a:rPr sz="1900" dirty="0">
                <a:latin typeface="Times New Roman"/>
                <a:cs typeface="Times New Roman"/>
              </a:rPr>
              <a:t>	</a:t>
            </a:r>
            <a:r>
              <a:rPr sz="1900" spc="-25" dirty="0">
                <a:latin typeface="Times New Roman"/>
                <a:cs typeface="Times New Roman"/>
              </a:rPr>
              <a:t>0.8</a:t>
            </a:r>
            <a:endParaRPr sz="1900">
              <a:latin typeface="Times New Roman"/>
              <a:cs typeface="Times New Roman"/>
            </a:endParaRPr>
          </a:p>
        </p:txBody>
      </p:sp>
      <p:sp>
        <p:nvSpPr>
          <p:cNvPr id="34" name="object 34"/>
          <p:cNvSpPr txBox="1"/>
          <p:nvPr/>
        </p:nvSpPr>
        <p:spPr>
          <a:xfrm>
            <a:off x="1223113" y="4937331"/>
            <a:ext cx="269875" cy="318770"/>
          </a:xfrm>
          <a:prstGeom prst="rect">
            <a:avLst/>
          </a:prstGeom>
        </p:spPr>
        <p:txBody>
          <a:bodyPr vert="horz" wrap="square" lIns="0" tIns="15875" rIns="0" bIns="0" rtlCol="0">
            <a:spAutoFit/>
          </a:bodyPr>
          <a:lstStyle/>
          <a:p>
            <a:pPr marL="12700">
              <a:lnSpc>
                <a:spcPct val="100000"/>
              </a:lnSpc>
              <a:spcBef>
                <a:spcPts val="125"/>
              </a:spcBef>
            </a:pPr>
            <a:r>
              <a:rPr sz="1900" spc="-25" dirty="0">
                <a:latin typeface="Times New Roman"/>
                <a:cs typeface="Times New Roman"/>
              </a:rPr>
              <a:t>10</a:t>
            </a:r>
            <a:endParaRPr sz="1900">
              <a:latin typeface="Times New Roman"/>
              <a:cs typeface="Times New Roman"/>
            </a:endParaRPr>
          </a:p>
        </p:txBody>
      </p:sp>
      <p:sp>
        <p:nvSpPr>
          <p:cNvPr id="35" name="object 35"/>
          <p:cNvSpPr/>
          <p:nvPr/>
        </p:nvSpPr>
        <p:spPr>
          <a:xfrm>
            <a:off x="1501551" y="4254517"/>
            <a:ext cx="57785" cy="0"/>
          </a:xfrm>
          <a:custGeom>
            <a:avLst/>
            <a:gdLst/>
            <a:ahLst/>
            <a:cxnLst/>
            <a:rect l="l" t="t" r="r" b="b"/>
            <a:pathLst>
              <a:path w="57784">
                <a:moveTo>
                  <a:pt x="0" y="0"/>
                </a:moveTo>
                <a:lnTo>
                  <a:pt x="57668" y="0"/>
                </a:lnTo>
              </a:path>
            </a:pathLst>
          </a:custGeom>
          <a:ln w="20349">
            <a:solidFill>
              <a:srgbClr val="000000"/>
            </a:solidFill>
          </a:ln>
        </p:spPr>
        <p:txBody>
          <a:bodyPr wrap="square" lIns="0" tIns="0" rIns="0" bIns="0" rtlCol="0"/>
          <a:lstStyle/>
          <a:p>
            <a:endParaRPr/>
          </a:p>
        </p:txBody>
      </p:sp>
      <p:sp>
        <p:nvSpPr>
          <p:cNvPr id="36" name="object 36"/>
          <p:cNvSpPr txBox="1"/>
          <p:nvPr/>
        </p:nvSpPr>
        <p:spPr>
          <a:xfrm>
            <a:off x="1223113" y="4071806"/>
            <a:ext cx="269875" cy="318770"/>
          </a:xfrm>
          <a:prstGeom prst="rect">
            <a:avLst/>
          </a:prstGeom>
        </p:spPr>
        <p:txBody>
          <a:bodyPr vert="horz" wrap="square" lIns="0" tIns="15240" rIns="0" bIns="0" rtlCol="0">
            <a:spAutoFit/>
          </a:bodyPr>
          <a:lstStyle/>
          <a:p>
            <a:pPr marL="12700">
              <a:lnSpc>
                <a:spcPct val="100000"/>
              </a:lnSpc>
              <a:spcBef>
                <a:spcPts val="120"/>
              </a:spcBef>
            </a:pPr>
            <a:r>
              <a:rPr sz="1900" spc="-25" dirty="0">
                <a:latin typeface="Times New Roman"/>
                <a:cs typeface="Times New Roman"/>
              </a:rPr>
              <a:t>20</a:t>
            </a:r>
            <a:endParaRPr sz="1900">
              <a:latin typeface="Times New Roman"/>
              <a:cs typeface="Times New Roman"/>
            </a:endParaRPr>
          </a:p>
        </p:txBody>
      </p:sp>
      <p:grpSp>
        <p:nvGrpSpPr>
          <p:cNvPr id="37" name="object 37"/>
          <p:cNvGrpSpPr/>
          <p:nvPr/>
        </p:nvGrpSpPr>
        <p:grpSpPr>
          <a:xfrm>
            <a:off x="1485993" y="2900715"/>
            <a:ext cx="1496695" cy="3100070"/>
            <a:chOff x="1485993" y="2900715"/>
            <a:chExt cx="1496695" cy="3100070"/>
          </a:xfrm>
        </p:grpSpPr>
        <p:sp>
          <p:nvSpPr>
            <p:cNvPr id="38" name="object 38"/>
            <p:cNvSpPr/>
            <p:nvPr/>
          </p:nvSpPr>
          <p:spPr>
            <a:xfrm>
              <a:off x="1501551" y="3389276"/>
              <a:ext cx="57785" cy="0"/>
            </a:xfrm>
            <a:custGeom>
              <a:avLst/>
              <a:gdLst/>
              <a:ahLst/>
              <a:cxnLst/>
              <a:rect l="l" t="t" r="r" b="b"/>
              <a:pathLst>
                <a:path w="57784">
                  <a:moveTo>
                    <a:pt x="0" y="0"/>
                  </a:moveTo>
                  <a:lnTo>
                    <a:pt x="57668" y="0"/>
                  </a:lnTo>
                </a:path>
              </a:pathLst>
            </a:custGeom>
            <a:ln w="20349">
              <a:solidFill>
                <a:srgbClr val="000000"/>
              </a:solidFill>
            </a:ln>
          </p:spPr>
          <p:txBody>
            <a:bodyPr wrap="square" lIns="0" tIns="0" rIns="0" bIns="0" rtlCol="0"/>
            <a:lstStyle/>
            <a:p>
              <a:endParaRPr/>
            </a:p>
          </p:txBody>
        </p:sp>
        <p:sp>
          <p:nvSpPr>
            <p:cNvPr id="39" name="object 39"/>
            <p:cNvSpPr/>
            <p:nvPr/>
          </p:nvSpPr>
          <p:spPr>
            <a:xfrm>
              <a:off x="1674584" y="5927302"/>
              <a:ext cx="1038860" cy="57785"/>
            </a:xfrm>
            <a:custGeom>
              <a:avLst/>
              <a:gdLst/>
              <a:ahLst/>
              <a:cxnLst/>
              <a:rect l="l" t="t" r="r" b="b"/>
              <a:pathLst>
                <a:path w="1038860" h="57785">
                  <a:moveTo>
                    <a:pt x="0" y="57697"/>
                  </a:moveTo>
                  <a:lnTo>
                    <a:pt x="0" y="0"/>
                  </a:lnTo>
                </a:path>
                <a:path w="1038860" h="57785">
                  <a:moveTo>
                    <a:pt x="173060" y="57697"/>
                  </a:moveTo>
                  <a:lnTo>
                    <a:pt x="173060" y="0"/>
                  </a:lnTo>
                </a:path>
                <a:path w="1038860" h="57785">
                  <a:moveTo>
                    <a:pt x="346093" y="57697"/>
                  </a:moveTo>
                  <a:lnTo>
                    <a:pt x="346093" y="0"/>
                  </a:lnTo>
                </a:path>
                <a:path w="1038860" h="57785">
                  <a:moveTo>
                    <a:pt x="519154" y="57697"/>
                  </a:moveTo>
                  <a:lnTo>
                    <a:pt x="519154" y="0"/>
                  </a:lnTo>
                </a:path>
                <a:path w="1038860" h="57785">
                  <a:moveTo>
                    <a:pt x="692187" y="57697"/>
                  </a:moveTo>
                  <a:lnTo>
                    <a:pt x="692187" y="0"/>
                  </a:lnTo>
                </a:path>
                <a:path w="1038860" h="57785">
                  <a:moveTo>
                    <a:pt x="865247" y="57697"/>
                  </a:moveTo>
                  <a:lnTo>
                    <a:pt x="865247" y="0"/>
                  </a:lnTo>
                </a:path>
                <a:path w="1038860" h="57785">
                  <a:moveTo>
                    <a:pt x="1038281" y="57697"/>
                  </a:moveTo>
                  <a:lnTo>
                    <a:pt x="1038281" y="0"/>
                  </a:lnTo>
                </a:path>
              </a:pathLst>
            </a:custGeom>
            <a:ln w="10174">
              <a:solidFill>
                <a:srgbClr val="FF0000"/>
              </a:solidFill>
            </a:ln>
          </p:spPr>
          <p:txBody>
            <a:bodyPr wrap="square" lIns="0" tIns="0" rIns="0" bIns="0" rtlCol="0"/>
            <a:lstStyle/>
            <a:p>
              <a:endParaRPr/>
            </a:p>
          </p:txBody>
        </p:sp>
        <p:sp>
          <p:nvSpPr>
            <p:cNvPr id="40" name="object 40"/>
            <p:cNvSpPr/>
            <p:nvPr/>
          </p:nvSpPr>
          <p:spPr>
            <a:xfrm>
              <a:off x="2885925" y="5927302"/>
              <a:ext cx="0" cy="57785"/>
            </a:xfrm>
            <a:custGeom>
              <a:avLst/>
              <a:gdLst/>
              <a:ahLst/>
              <a:cxnLst/>
              <a:rect l="l" t="t" r="r" b="b"/>
              <a:pathLst>
                <a:path h="57785">
                  <a:moveTo>
                    <a:pt x="0" y="57697"/>
                  </a:moveTo>
                  <a:lnTo>
                    <a:pt x="0" y="0"/>
                  </a:lnTo>
                </a:path>
              </a:pathLst>
            </a:custGeom>
            <a:ln w="20349">
              <a:solidFill>
                <a:srgbClr val="000000"/>
              </a:solidFill>
            </a:ln>
          </p:spPr>
          <p:txBody>
            <a:bodyPr wrap="square" lIns="0" tIns="0" rIns="0" bIns="0" rtlCol="0"/>
            <a:lstStyle/>
            <a:p>
              <a:endParaRPr/>
            </a:p>
          </p:txBody>
        </p:sp>
        <p:sp>
          <p:nvSpPr>
            <p:cNvPr id="41" name="object 41"/>
            <p:cNvSpPr/>
            <p:nvPr/>
          </p:nvSpPr>
          <p:spPr>
            <a:xfrm>
              <a:off x="1501551" y="5927302"/>
              <a:ext cx="0" cy="57785"/>
            </a:xfrm>
            <a:custGeom>
              <a:avLst/>
              <a:gdLst/>
              <a:ahLst/>
              <a:cxnLst/>
              <a:rect l="l" t="t" r="r" b="b"/>
              <a:pathLst>
                <a:path h="57785">
                  <a:moveTo>
                    <a:pt x="0" y="57697"/>
                  </a:moveTo>
                  <a:lnTo>
                    <a:pt x="0" y="0"/>
                  </a:lnTo>
                </a:path>
              </a:pathLst>
            </a:custGeom>
            <a:ln w="10174">
              <a:solidFill>
                <a:srgbClr val="FF0000"/>
              </a:solidFill>
            </a:ln>
          </p:spPr>
          <p:txBody>
            <a:bodyPr wrap="square" lIns="0" tIns="0" rIns="0" bIns="0" rtlCol="0"/>
            <a:lstStyle/>
            <a:p>
              <a:endParaRPr/>
            </a:p>
          </p:txBody>
        </p:sp>
        <p:sp>
          <p:nvSpPr>
            <p:cNvPr id="42" name="object 42"/>
            <p:cNvSpPr/>
            <p:nvPr/>
          </p:nvSpPr>
          <p:spPr>
            <a:xfrm>
              <a:off x="1501551" y="4254517"/>
              <a:ext cx="1384935" cy="1731010"/>
            </a:xfrm>
            <a:custGeom>
              <a:avLst/>
              <a:gdLst/>
              <a:ahLst/>
              <a:cxnLst/>
              <a:rect l="l" t="t" r="r" b="b"/>
              <a:pathLst>
                <a:path w="1384935" h="1731010">
                  <a:moveTo>
                    <a:pt x="0" y="0"/>
                  </a:moveTo>
                  <a:lnTo>
                    <a:pt x="1384374" y="0"/>
                  </a:lnTo>
                </a:path>
                <a:path w="1384935" h="1731010">
                  <a:moveTo>
                    <a:pt x="1384374" y="1672784"/>
                  </a:moveTo>
                  <a:lnTo>
                    <a:pt x="1384374" y="0"/>
                  </a:lnTo>
                </a:path>
                <a:path w="1384935" h="1731010">
                  <a:moveTo>
                    <a:pt x="865220" y="1730481"/>
                  </a:moveTo>
                  <a:lnTo>
                    <a:pt x="865220" y="1557417"/>
                  </a:lnTo>
                </a:path>
              </a:pathLst>
            </a:custGeom>
            <a:ln w="10174">
              <a:solidFill>
                <a:srgbClr val="000000"/>
              </a:solidFill>
              <a:prstDash val="lgDash"/>
            </a:ln>
          </p:spPr>
          <p:txBody>
            <a:bodyPr wrap="square" lIns="0" tIns="0" rIns="0" bIns="0" rtlCol="0"/>
            <a:lstStyle/>
            <a:p>
              <a:endParaRPr/>
            </a:p>
          </p:txBody>
        </p:sp>
        <p:sp>
          <p:nvSpPr>
            <p:cNvPr id="43" name="object 43"/>
            <p:cNvSpPr/>
            <p:nvPr/>
          </p:nvSpPr>
          <p:spPr>
            <a:xfrm>
              <a:off x="1501551" y="2916273"/>
              <a:ext cx="1465580" cy="3068955"/>
            </a:xfrm>
            <a:custGeom>
              <a:avLst/>
              <a:gdLst/>
              <a:ahLst/>
              <a:cxnLst/>
              <a:rect l="l" t="t" r="r" b="b"/>
              <a:pathLst>
                <a:path w="1465580" h="3068954">
                  <a:moveTo>
                    <a:pt x="1384374" y="1338244"/>
                  </a:moveTo>
                  <a:lnTo>
                    <a:pt x="1393746" y="1236216"/>
                  </a:lnTo>
                  <a:lnTo>
                    <a:pt x="1416095" y="954649"/>
                  </a:lnTo>
                  <a:lnTo>
                    <a:pt x="1442775" y="530319"/>
                  </a:lnTo>
                  <a:lnTo>
                    <a:pt x="1465138" y="0"/>
                  </a:lnTo>
                </a:path>
                <a:path w="1465580" h="3068954">
                  <a:moveTo>
                    <a:pt x="0" y="3068726"/>
                  </a:moveTo>
                  <a:lnTo>
                    <a:pt x="50982" y="3065649"/>
                  </a:lnTo>
                  <a:lnTo>
                    <a:pt x="101861" y="3061386"/>
                  </a:lnTo>
                  <a:lnTo>
                    <a:pt x="152616" y="3055939"/>
                  </a:lnTo>
                  <a:lnTo>
                    <a:pt x="203224" y="3049311"/>
                  </a:lnTo>
                  <a:lnTo>
                    <a:pt x="253664" y="3041504"/>
                  </a:lnTo>
                  <a:lnTo>
                    <a:pt x="303915" y="3032519"/>
                  </a:lnTo>
                  <a:lnTo>
                    <a:pt x="353955" y="3022360"/>
                  </a:lnTo>
                  <a:lnTo>
                    <a:pt x="403762" y="3011028"/>
                  </a:lnTo>
                  <a:lnTo>
                    <a:pt x="455572" y="3000443"/>
                  </a:lnTo>
                  <a:lnTo>
                    <a:pt x="507259" y="2989297"/>
                  </a:lnTo>
                  <a:lnTo>
                    <a:pt x="558818" y="2977590"/>
                  </a:lnTo>
                  <a:lnTo>
                    <a:pt x="610244" y="2965325"/>
                  </a:lnTo>
                  <a:lnTo>
                    <a:pt x="661533" y="2952502"/>
                  </a:lnTo>
                  <a:lnTo>
                    <a:pt x="712679" y="2939122"/>
                  </a:lnTo>
                  <a:lnTo>
                    <a:pt x="763679" y="2925188"/>
                  </a:lnTo>
                  <a:lnTo>
                    <a:pt x="814528" y="2910701"/>
                  </a:lnTo>
                  <a:lnTo>
                    <a:pt x="865220" y="2895661"/>
                  </a:lnTo>
                </a:path>
              </a:pathLst>
            </a:custGeom>
            <a:ln w="30525">
              <a:solidFill>
                <a:srgbClr val="1F467C"/>
              </a:solidFill>
            </a:ln>
          </p:spPr>
          <p:txBody>
            <a:bodyPr wrap="square" lIns="0" tIns="0" rIns="0" bIns="0" rtlCol="0"/>
            <a:lstStyle/>
            <a:p>
              <a:endParaRPr/>
            </a:p>
          </p:txBody>
        </p:sp>
        <p:sp>
          <p:nvSpPr>
            <p:cNvPr id="44" name="object 44"/>
            <p:cNvSpPr/>
            <p:nvPr/>
          </p:nvSpPr>
          <p:spPr>
            <a:xfrm>
              <a:off x="1501551" y="5811934"/>
              <a:ext cx="865505" cy="0"/>
            </a:xfrm>
            <a:custGeom>
              <a:avLst/>
              <a:gdLst/>
              <a:ahLst/>
              <a:cxnLst/>
              <a:rect l="l" t="t" r="r" b="b"/>
              <a:pathLst>
                <a:path w="865505">
                  <a:moveTo>
                    <a:pt x="0" y="0"/>
                  </a:moveTo>
                  <a:lnTo>
                    <a:pt x="865220" y="0"/>
                  </a:lnTo>
                </a:path>
              </a:pathLst>
            </a:custGeom>
            <a:ln w="10174">
              <a:solidFill>
                <a:srgbClr val="000000"/>
              </a:solidFill>
              <a:prstDash val="lgDash"/>
            </a:ln>
          </p:spPr>
          <p:txBody>
            <a:bodyPr wrap="square" lIns="0" tIns="0" rIns="0" bIns="0" rtlCol="0"/>
            <a:lstStyle/>
            <a:p>
              <a:endParaRPr/>
            </a:p>
          </p:txBody>
        </p:sp>
        <p:pic>
          <p:nvPicPr>
            <p:cNvPr id="45" name="object 45"/>
            <p:cNvPicPr/>
            <p:nvPr/>
          </p:nvPicPr>
          <p:blipFill>
            <a:blip r:embed="rId2" cstate="print"/>
            <a:stretch>
              <a:fillRect/>
            </a:stretch>
          </p:blipFill>
          <p:spPr>
            <a:xfrm>
              <a:off x="2330319" y="5775455"/>
              <a:ext cx="72930" cy="72959"/>
            </a:xfrm>
            <a:prstGeom prst="rect">
              <a:avLst/>
            </a:prstGeom>
          </p:spPr>
        </p:pic>
        <p:pic>
          <p:nvPicPr>
            <p:cNvPr id="46" name="object 46"/>
            <p:cNvPicPr/>
            <p:nvPr/>
          </p:nvPicPr>
          <p:blipFill>
            <a:blip r:embed="rId3" cstate="print"/>
            <a:stretch>
              <a:fillRect/>
            </a:stretch>
          </p:blipFill>
          <p:spPr>
            <a:xfrm>
              <a:off x="2849446" y="4218037"/>
              <a:ext cx="72958" cy="72932"/>
            </a:xfrm>
            <a:prstGeom prst="rect">
              <a:avLst/>
            </a:prstGeom>
          </p:spPr>
        </p:pic>
        <p:sp>
          <p:nvSpPr>
            <p:cNvPr id="47" name="object 47"/>
            <p:cNvSpPr/>
            <p:nvPr/>
          </p:nvSpPr>
          <p:spPr>
            <a:xfrm>
              <a:off x="2366771" y="5927302"/>
              <a:ext cx="0" cy="57785"/>
            </a:xfrm>
            <a:custGeom>
              <a:avLst/>
              <a:gdLst/>
              <a:ahLst/>
              <a:cxnLst/>
              <a:rect l="l" t="t" r="r" b="b"/>
              <a:pathLst>
                <a:path h="57785">
                  <a:moveTo>
                    <a:pt x="0" y="57697"/>
                  </a:moveTo>
                  <a:lnTo>
                    <a:pt x="0" y="0"/>
                  </a:lnTo>
                </a:path>
              </a:pathLst>
            </a:custGeom>
            <a:ln w="20349">
              <a:solidFill>
                <a:srgbClr val="000000"/>
              </a:solidFill>
            </a:ln>
          </p:spPr>
          <p:txBody>
            <a:bodyPr wrap="square" lIns="0" tIns="0" rIns="0" bIns="0" rtlCol="0"/>
            <a:lstStyle/>
            <a:p>
              <a:endParaRPr/>
            </a:p>
          </p:txBody>
        </p:sp>
      </p:grpSp>
      <p:sp>
        <p:nvSpPr>
          <p:cNvPr id="48" name="object 48"/>
          <p:cNvSpPr txBox="1"/>
          <p:nvPr/>
        </p:nvSpPr>
        <p:spPr>
          <a:xfrm>
            <a:off x="226161" y="2328494"/>
            <a:ext cx="1292225" cy="1196340"/>
          </a:xfrm>
          <a:prstGeom prst="rect">
            <a:avLst/>
          </a:prstGeom>
        </p:spPr>
        <p:txBody>
          <a:bodyPr vert="horz" wrap="square" lIns="0" tIns="12700" rIns="0" bIns="0" rtlCol="0">
            <a:spAutoFit/>
          </a:bodyPr>
          <a:lstStyle/>
          <a:p>
            <a:pPr marL="38100">
              <a:lnSpc>
                <a:spcPts val="2575"/>
              </a:lnSpc>
              <a:spcBef>
                <a:spcPts val="100"/>
              </a:spcBef>
            </a:pPr>
            <a:r>
              <a:rPr sz="2400" spc="-10" dirty="0">
                <a:latin typeface="Times New Roman"/>
                <a:cs typeface="Times New Roman"/>
              </a:rPr>
              <a:t>bulunuz.</a:t>
            </a:r>
            <a:endParaRPr sz="2400">
              <a:latin typeface="Times New Roman"/>
              <a:cs typeface="Times New Roman"/>
            </a:endParaRPr>
          </a:p>
          <a:p>
            <a:pPr marL="974725">
              <a:lnSpc>
                <a:spcPts val="3115"/>
              </a:lnSpc>
            </a:pPr>
            <a:r>
              <a:rPr sz="2850" i="1" spc="-25" dirty="0">
                <a:latin typeface="Times New Roman"/>
                <a:cs typeface="Times New Roman"/>
              </a:rPr>
              <a:t>i</a:t>
            </a:r>
            <a:r>
              <a:rPr sz="2775" i="1" spc="-37" baseline="-12012" dirty="0">
                <a:latin typeface="Times New Roman"/>
                <a:cs typeface="Times New Roman"/>
              </a:rPr>
              <a:t>d</a:t>
            </a:r>
            <a:endParaRPr sz="2775" baseline="-12012">
              <a:latin typeface="Times New Roman"/>
              <a:cs typeface="Times New Roman"/>
            </a:endParaRPr>
          </a:p>
          <a:p>
            <a:pPr marL="1009650">
              <a:lnSpc>
                <a:spcPct val="100000"/>
              </a:lnSpc>
              <a:spcBef>
                <a:spcPts val="1240"/>
              </a:spcBef>
            </a:pPr>
            <a:r>
              <a:rPr sz="1900" spc="-25" dirty="0">
                <a:latin typeface="Times New Roman"/>
                <a:cs typeface="Times New Roman"/>
              </a:rPr>
              <a:t>30</a:t>
            </a:r>
            <a:endParaRPr sz="1900">
              <a:latin typeface="Times New Roman"/>
              <a:cs typeface="Times New Roman"/>
            </a:endParaRPr>
          </a:p>
        </p:txBody>
      </p:sp>
      <p:sp>
        <p:nvSpPr>
          <p:cNvPr id="49" name="object 49"/>
          <p:cNvSpPr txBox="1"/>
          <p:nvPr/>
        </p:nvSpPr>
        <p:spPr>
          <a:xfrm>
            <a:off x="3343125" y="5861681"/>
            <a:ext cx="358140" cy="465455"/>
          </a:xfrm>
          <a:prstGeom prst="rect">
            <a:avLst/>
          </a:prstGeom>
        </p:spPr>
        <p:txBody>
          <a:bodyPr vert="horz" wrap="square" lIns="0" tIns="17145" rIns="0" bIns="0" rtlCol="0">
            <a:spAutoFit/>
          </a:bodyPr>
          <a:lstStyle/>
          <a:p>
            <a:pPr marL="38100">
              <a:lnSpc>
                <a:spcPct val="100000"/>
              </a:lnSpc>
              <a:spcBef>
                <a:spcPts val="135"/>
              </a:spcBef>
            </a:pPr>
            <a:r>
              <a:rPr sz="2850" i="1" spc="-25" dirty="0">
                <a:latin typeface="Times New Roman"/>
                <a:cs typeface="Times New Roman"/>
              </a:rPr>
              <a:t>v</a:t>
            </a:r>
            <a:r>
              <a:rPr sz="2775" i="1" spc="-37" baseline="-12012" dirty="0">
                <a:latin typeface="Times New Roman"/>
                <a:cs typeface="Times New Roman"/>
              </a:rPr>
              <a:t>d</a:t>
            </a:r>
            <a:endParaRPr sz="2775" baseline="-12012">
              <a:latin typeface="Times New Roman"/>
              <a:cs typeface="Times New Roman"/>
            </a:endParaRPr>
          </a:p>
        </p:txBody>
      </p:sp>
      <p:sp>
        <p:nvSpPr>
          <p:cNvPr id="50" name="object 50"/>
          <p:cNvSpPr txBox="1"/>
          <p:nvPr/>
        </p:nvSpPr>
        <p:spPr>
          <a:xfrm>
            <a:off x="1657813" y="2704021"/>
            <a:ext cx="554990" cy="318770"/>
          </a:xfrm>
          <a:prstGeom prst="rect">
            <a:avLst/>
          </a:prstGeom>
        </p:spPr>
        <p:txBody>
          <a:bodyPr vert="horz" wrap="square" lIns="0" tIns="15875" rIns="0" bIns="0" rtlCol="0">
            <a:spAutoFit/>
          </a:bodyPr>
          <a:lstStyle/>
          <a:p>
            <a:pPr marL="12700">
              <a:lnSpc>
                <a:spcPct val="100000"/>
              </a:lnSpc>
              <a:spcBef>
                <a:spcPts val="125"/>
              </a:spcBef>
            </a:pPr>
            <a:r>
              <a:rPr sz="1900" spc="-20" dirty="0">
                <a:latin typeface="Times New Roman"/>
                <a:cs typeface="Times New Roman"/>
              </a:rPr>
              <a:t>(mA)</a:t>
            </a:r>
            <a:endParaRPr sz="1900">
              <a:latin typeface="Times New Roman"/>
              <a:cs typeface="Times New Roman"/>
            </a:endParaRPr>
          </a:p>
        </p:txBody>
      </p:sp>
      <p:sp>
        <p:nvSpPr>
          <p:cNvPr id="51" name="object 51"/>
          <p:cNvSpPr txBox="1"/>
          <p:nvPr/>
        </p:nvSpPr>
        <p:spPr>
          <a:xfrm>
            <a:off x="3670845" y="5803074"/>
            <a:ext cx="568325" cy="318770"/>
          </a:xfrm>
          <a:prstGeom prst="rect">
            <a:avLst/>
          </a:prstGeom>
        </p:spPr>
        <p:txBody>
          <a:bodyPr vert="horz" wrap="square" lIns="0" tIns="15240" rIns="0" bIns="0" rtlCol="0">
            <a:spAutoFit/>
          </a:bodyPr>
          <a:lstStyle/>
          <a:p>
            <a:pPr marL="12700">
              <a:lnSpc>
                <a:spcPct val="100000"/>
              </a:lnSpc>
              <a:spcBef>
                <a:spcPts val="120"/>
              </a:spcBef>
            </a:pPr>
            <a:r>
              <a:rPr sz="1900" spc="-10" dirty="0">
                <a:latin typeface="Times New Roman"/>
                <a:cs typeface="Times New Roman"/>
              </a:rPr>
              <a:t>(volt)</a:t>
            </a:r>
            <a:endParaRPr sz="1900">
              <a:latin typeface="Times New Roman"/>
              <a:cs typeface="Times New Roman"/>
            </a:endParaRPr>
          </a:p>
        </p:txBody>
      </p:sp>
      <p:grpSp>
        <p:nvGrpSpPr>
          <p:cNvPr id="52" name="object 52"/>
          <p:cNvGrpSpPr/>
          <p:nvPr/>
        </p:nvGrpSpPr>
        <p:grpSpPr>
          <a:xfrm>
            <a:off x="332320" y="5948519"/>
            <a:ext cx="1184910" cy="340995"/>
            <a:chOff x="332320" y="5948519"/>
            <a:chExt cx="1184910" cy="340995"/>
          </a:xfrm>
        </p:grpSpPr>
        <p:sp>
          <p:nvSpPr>
            <p:cNvPr id="53" name="object 53"/>
            <p:cNvSpPr/>
            <p:nvPr/>
          </p:nvSpPr>
          <p:spPr>
            <a:xfrm>
              <a:off x="347878" y="5984999"/>
              <a:ext cx="1153795" cy="288925"/>
            </a:xfrm>
            <a:custGeom>
              <a:avLst/>
              <a:gdLst/>
              <a:ahLst/>
              <a:cxnLst/>
              <a:rect l="l" t="t" r="r" b="b"/>
              <a:pathLst>
                <a:path w="1153795" h="288925">
                  <a:moveTo>
                    <a:pt x="1153672" y="0"/>
                  </a:moveTo>
                  <a:lnTo>
                    <a:pt x="1148964" y="54686"/>
                  </a:lnTo>
                  <a:lnTo>
                    <a:pt x="1134061" y="106998"/>
                  </a:lnTo>
                  <a:lnTo>
                    <a:pt x="1109506" y="155529"/>
                  </a:lnTo>
                  <a:lnTo>
                    <a:pt x="1075840" y="198873"/>
                  </a:lnTo>
                  <a:lnTo>
                    <a:pt x="1040604" y="230504"/>
                  </a:lnTo>
                  <a:lnTo>
                    <a:pt x="1001043" y="255649"/>
                  </a:lnTo>
                  <a:lnTo>
                    <a:pt x="958040" y="273932"/>
                  </a:lnTo>
                  <a:lnTo>
                    <a:pt x="912480" y="284976"/>
                  </a:lnTo>
                  <a:lnTo>
                    <a:pt x="865247" y="288404"/>
                  </a:lnTo>
                  <a:lnTo>
                    <a:pt x="0" y="288404"/>
                  </a:lnTo>
                </a:path>
              </a:pathLst>
            </a:custGeom>
            <a:ln w="30525">
              <a:solidFill>
                <a:srgbClr val="1F467C"/>
              </a:solidFill>
            </a:ln>
          </p:spPr>
          <p:txBody>
            <a:bodyPr wrap="square" lIns="0" tIns="0" rIns="0" bIns="0" rtlCol="0"/>
            <a:lstStyle/>
            <a:p>
              <a:endParaRPr/>
            </a:p>
          </p:txBody>
        </p:sp>
        <p:pic>
          <p:nvPicPr>
            <p:cNvPr id="54" name="object 54"/>
            <p:cNvPicPr/>
            <p:nvPr/>
          </p:nvPicPr>
          <p:blipFill>
            <a:blip r:embed="rId4" cstate="print"/>
            <a:stretch>
              <a:fillRect/>
            </a:stretch>
          </p:blipFill>
          <p:spPr>
            <a:xfrm>
              <a:off x="599824" y="5948519"/>
              <a:ext cx="72958" cy="72932"/>
            </a:xfrm>
            <a:prstGeom prst="rect">
              <a:avLst/>
            </a:prstGeom>
          </p:spPr>
        </p:pic>
        <p:sp>
          <p:nvSpPr>
            <p:cNvPr id="55" name="object 55"/>
            <p:cNvSpPr/>
            <p:nvPr/>
          </p:nvSpPr>
          <p:spPr>
            <a:xfrm>
              <a:off x="636303" y="5984999"/>
              <a:ext cx="0" cy="288925"/>
            </a:xfrm>
            <a:custGeom>
              <a:avLst/>
              <a:gdLst/>
              <a:ahLst/>
              <a:cxnLst/>
              <a:rect l="l" t="t" r="r" b="b"/>
              <a:pathLst>
                <a:path h="288925">
                  <a:moveTo>
                    <a:pt x="0" y="288404"/>
                  </a:moveTo>
                  <a:lnTo>
                    <a:pt x="0" y="0"/>
                  </a:lnTo>
                </a:path>
              </a:pathLst>
            </a:custGeom>
            <a:ln w="10174">
              <a:solidFill>
                <a:srgbClr val="000000"/>
              </a:solidFill>
              <a:prstDash val="lgDash"/>
            </a:ln>
          </p:spPr>
          <p:txBody>
            <a:bodyPr wrap="square" lIns="0" tIns="0" rIns="0" bIns="0" rtlCol="0"/>
            <a:lstStyle/>
            <a:p>
              <a:endParaRPr/>
            </a:p>
          </p:txBody>
        </p:sp>
      </p:grpSp>
      <p:sp>
        <p:nvSpPr>
          <p:cNvPr id="56" name="object 56"/>
          <p:cNvSpPr txBox="1"/>
          <p:nvPr/>
        </p:nvSpPr>
        <p:spPr>
          <a:xfrm>
            <a:off x="372819" y="5658682"/>
            <a:ext cx="527685" cy="318770"/>
          </a:xfrm>
          <a:prstGeom prst="rect">
            <a:avLst/>
          </a:prstGeom>
        </p:spPr>
        <p:txBody>
          <a:bodyPr vert="horz" wrap="square" lIns="0" tIns="15875" rIns="0" bIns="0" rtlCol="0">
            <a:spAutoFit/>
          </a:bodyPr>
          <a:lstStyle/>
          <a:p>
            <a:pPr marL="12700">
              <a:lnSpc>
                <a:spcPct val="100000"/>
              </a:lnSpc>
              <a:spcBef>
                <a:spcPts val="125"/>
              </a:spcBef>
            </a:pPr>
            <a:r>
              <a:rPr sz="1900" spc="-10" dirty="0">
                <a:latin typeface="Times New Roman"/>
                <a:cs typeface="Times New Roman"/>
              </a:rPr>
              <a:t>-</a:t>
            </a:r>
            <a:r>
              <a:rPr sz="1900" spc="-25" dirty="0">
                <a:latin typeface="Times New Roman"/>
                <a:cs typeface="Times New Roman"/>
              </a:rPr>
              <a:t>10V</a:t>
            </a:r>
            <a:endParaRPr sz="1900">
              <a:latin typeface="Times New Roman"/>
              <a:cs typeface="Times New Roman"/>
            </a:endParaRPr>
          </a:p>
        </p:txBody>
      </p:sp>
      <p:sp>
        <p:nvSpPr>
          <p:cNvPr id="57" name="object 57"/>
          <p:cNvSpPr txBox="1"/>
          <p:nvPr/>
        </p:nvSpPr>
        <p:spPr>
          <a:xfrm>
            <a:off x="2951085" y="3350333"/>
            <a:ext cx="852805" cy="318770"/>
          </a:xfrm>
          <a:prstGeom prst="rect">
            <a:avLst/>
          </a:prstGeom>
        </p:spPr>
        <p:txBody>
          <a:bodyPr vert="horz" wrap="square" lIns="0" tIns="15875" rIns="0" bIns="0" rtlCol="0">
            <a:spAutoFit/>
          </a:bodyPr>
          <a:lstStyle/>
          <a:p>
            <a:pPr marL="12700">
              <a:lnSpc>
                <a:spcPct val="100000"/>
              </a:lnSpc>
              <a:spcBef>
                <a:spcPts val="125"/>
              </a:spcBef>
            </a:pPr>
            <a:r>
              <a:rPr sz="1900" spc="-10" dirty="0">
                <a:latin typeface="Times New Roman"/>
                <a:cs typeface="Times New Roman"/>
              </a:rPr>
              <a:t>silisyum</a:t>
            </a:r>
            <a:endParaRPr sz="1900">
              <a:latin typeface="Times New Roman"/>
              <a:cs typeface="Times New Roman"/>
            </a:endParaRPr>
          </a:p>
        </p:txBody>
      </p:sp>
      <p:sp>
        <p:nvSpPr>
          <p:cNvPr id="58" name="object 58"/>
          <p:cNvSpPr txBox="1"/>
          <p:nvPr/>
        </p:nvSpPr>
        <p:spPr>
          <a:xfrm>
            <a:off x="1341924" y="5629861"/>
            <a:ext cx="147955" cy="318770"/>
          </a:xfrm>
          <a:prstGeom prst="rect">
            <a:avLst/>
          </a:prstGeom>
        </p:spPr>
        <p:txBody>
          <a:bodyPr vert="horz" wrap="square" lIns="0" tIns="15875" rIns="0" bIns="0" rtlCol="0">
            <a:spAutoFit/>
          </a:bodyPr>
          <a:lstStyle/>
          <a:p>
            <a:pPr marL="12700">
              <a:lnSpc>
                <a:spcPct val="100000"/>
              </a:lnSpc>
              <a:spcBef>
                <a:spcPts val="125"/>
              </a:spcBef>
            </a:pPr>
            <a:r>
              <a:rPr sz="1900" spc="-50" dirty="0">
                <a:latin typeface="Times New Roman"/>
                <a:cs typeface="Times New Roman"/>
              </a:rPr>
              <a:t>2</a:t>
            </a:r>
            <a:endParaRPr sz="1900">
              <a:latin typeface="Times New Roman"/>
              <a:cs typeface="Times New Roman"/>
            </a:endParaRPr>
          </a:p>
        </p:txBody>
      </p:sp>
      <p:sp>
        <p:nvSpPr>
          <p:cNvPr id="59" name="object 59"/>
          <p:cNvSpPr/>
          <p:nvPr/>
        </p:nvSpPr>
        <p:spPr>
          <a:xfrm>
            <a:off x="636303" y="6273403"/>
            <a:ext cx="911860" cy="0"/>
          </a:xfrm>
          <a:custGeom>
            <a:avLst/>
            <a:gdLst/>
            <a:ahLst/>
            <a:cxnLst/>
            <a:rect l="l" t="t" r="r" b="b"/>
            <a:pathLst>
              <a:path w="911860">
                <a:moveTo>
                  <a:pt x="0" y="0"/>
                </a:moveTo>
                <a:lnTo>
                  <a:pt x="911382" y="0"/>
                </a:lnTo>
              </a:path>
            </a:pathLst>
          </a:custGeom>
          <a:ln w="10174">
            <a:solidFill>
              <a:srgbClr val="000000"/>
            </a:solidFill>
            <a:prstDash val="lgDash"/>
          </a:ln>
        </p:spPr>
        <p:txBody>
          <a:bodyPr wrap="square" lIns="0" tIns="0" rIns="0" bIns="0" rtlCol="0"/>
          <a:lstStyle/>
          <a:p>
            <a:endParaRPr/>
          </a:p>
        </p:txBody>
      </p:sp>
      <p:sp>
        <p:nvSpPr>
          <p:cNvPr id="60" name="object 60"/>
          <p:cNvSpPr txBox="1"/>
          <p:nvPr/>
        </p:nvSpPr>
        <p:spPr>
          <a:xfrm>
            <a:off x="1558406" y="6091628"/>
            <a:ext cx="464820" cy="318770"/>
          </a:xfrm>
          <a:prstGeom prst="rect">
            <a:avLst/>
          </a:prstGeom>
        </p:spPr>
        <p:txBody>
          <a:bodyPr vert="horz" wrap="square" lIns="0" tIns="15240" rIns="0" bIns="0" rtlCol="0">
            <a:spAutoFit/>
          </a:bodyPr>
          <a:lstStyle/>
          <a:p>
            <a:pPr marL="12700">
              <a:lnSpc>
                <a:spcPct val="100000"/>
              </a:lnSpc>
              <a:spcBef>
                <a:spcPts val="120"/>
              </a:spcBef>
            </a:pPr>
            <a:r>
              <a:rPr sz="1900" spc="-25" dirty="0">
                <a:latin typeface="Times New Roman"/>
                <a:cs typeface="Times New Roman"/>
              </a:rPr>
              <a:t>2µA</a:t>
            </a:r>
            <a:endParaRPr sz="1900">
              <a:latin typeface="Times New Roman"/>
              <a:cs typeface="Times New Roman"/>
            </a:endParaRPr>
          </a:p>
        </p:txBody>
      </p:sp>
      <p:sp>
        <p:nvSpPr>
          <p:cNvPr id="61" name="object 61"/>
          <p:cNvSpPr txBox="1">
            <a:spLocks noGrp="1"/>
          </p:cNvSpPr>
          <p:nvPr>
            <p:ph type="sldNum" sz="quarter" idx="7"/>
          </p:nvPr>
        </p:nvSpPr>
        <p:spPr>
          <a:prstGeom prst="rect">
            <a:avLst/>
          </a:prstGeom>
        </p:spPr>
        <p:txBody>
          <a:bodyPr vert="horz" wrap="square" lIns="0" tIns="41528" rIns="0" bIns="0" rtlCol="0">
            <a:spAutoFit/>
          </a:bodyPr>
          <a:lstStyle/>
          <a:p>
            <a:pPr marL="141605">
              <a:lnSpc>
                <a:spcPts val="2380"/>
              </a:lnSpc>
            </a:pPr>
            <a:fld id="{81D60167-4931-47E6-BA6A-407CBD079E47}" type="slidenum">
              <a:rPr spc="-25" dirty="0"/>
              <a:t>7</a:t>
            </a:fld>
            <a:endParaRPr spc="-25"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31470" y="231140"/>
            <a:ext cx="8730615" cy="835660"/>
          </a:xfrm>
          <a:prstGeom prst="rect">
            <a:avLst/>
          </a:prstGeom>
        </p:spPr>
        <p:txBody>
          <a:bodyPr vert="horz" wrap="square" lIns="0" tIns="60960" rIns="0" bIns="0" rtlCol="0">
            <a:spAutoFit/>
          </a:bodyPr>
          <a:lstStyle/>
          <a:p>
            <a:pPr marL="12700" marR="5080">
              <a:lnSpc>
                <a:spcPts val="3020"/>
              </a:lnSpc>
              <a:spcBef>
                <a:spcPts val="480"/>
              </a:spcBef>
            </a:pPr>
            <a:r>
              <a:rPr sz="2800" dirty="0">
                <a:solidFill>
                  <a:srgbClr val="0000CC"/>
                </a:solidFill>
              </a:rPr>
              <a:t>Örnek:</a:t>
            </a:r>
            <a:r>
              <a:rPr sz="2800" spc="-60" dirty="0">
                <a:solidFill>
                  <a:srgbClr val="0000CC"/>
                </a:solidFill>
              </a:rPr>
              <a:t> </a:t>
            </a:r>
            <a:r>
              <a:rPr sz="2800" dirty="0">
                <a:solidFill>
                  <a:srgbClr val="000000"/>
                </a:solidFill>
              </a:rPr>
              <a:t>Aşağıdaki</a:t>
            </a:r>
            <a:r>
              <a:rPr sz="2800" spc="-75" dirty="0">
                <a:solidFill>
                  <a:srgbClr val="000000"/>
                </a:solidFill>
              </a:rPr>
              <a:t> </a:t>
            </a:r>
            <a:r>
              <a:rPr sz="2800" dirty="0">
                <a:solidFill>
                  <a:srgbClr val="000000"/>
                </a:solidFill>
              </a:rPr>
              <a:t>devrede</a:t>
            </a:r>
            <a:r>
              <a:rPr sz="2800" spc="-75" dirty="0">
                <a:solidFill>
                  <a:srgbClr val="000000"/>
                </a:solidFill>
              </a:rPr>
              <a:t> </a:t>
            </a:r>
            <a:r>
              <a:rPr sz="2800" dirty="0">
                <a:solidFill>
                  <a:srgbClr val="000000"/>
                </a:solidFill>
              </a:rPr>
              <a:t>R1</a:t>
            </a:r>
            <a:r>
              <a:rPr sz="2800" spc="-65" dirty="0">
                <a:solidFill>
                  <a:srgbClr val="000000"/>
                </a:solidFill>
              </a:rPr>
              <a:t> </a:t>
            </a:r>
            <a:r>
              <a:rPr sz="2800" dirty="0">
                <a:solidFill>
                  <a:srgbClr val="000000"/>
                </a:solidFill>
              </a:rPr>
              <a:t>direnci</a:t>
            </a:r>
            <a:r>
              <a:rPr sz="2800" spc="-65" dirty="0">
                <a:solidFill>
                  <a:srgbClr val="000000"/>
                </a:solidFill>
              </a:rPr>
              <a:t> </a:t>
            </a:r>
            <a:r>
              <a:rPr sz="2800" dirty="0">
                <a:solidFill>
                  <a:srgbClr val="000000"/>
                </a:solidFill>
              </a:rPr>
              <a:t>uçlarına</a:t>
            </a:r>
            <a:r>
              <a:rPr sz="2800" spc="-70" dirty="0">
                <a:solidFill>
                  <a:srgbClr val="000000"/>
                </a:solidFill>
              </a:rPr>
              <a:t> </a:t>
            </a:r>
            <a:r>
              <a:rPr sz="2800" dirty="0">
                <a:solidFill>
                  <a:srgbClr val="000000"/>
                </a:solidFill>
              </a:rPr>
              <a:t>bağlı</a:t>
            </a:r>
            <a:r>
              <a:rPr sz="2800" spc="-95" dirty="0">
                <a:solidFill>
                  <a:srgbClr val="000000"/>
                </a:solidFill>
              </a:rPr>
              <a:t> </a:t>
            </a:r>
            <a:r>
              <a:rPr sz="2800" spc="-10" dirty="0">
                <a:solidFill>
                  <a:srgbClr val="000000"/>
                </a:solidFill>
              </a:rPr>
              <a:t>voltmetre </a:t>
            </a:r>
            <a:r>
              <a:rPr sz="2800" dirty="0">
                <a:solidFill>
                  <a:srgbClr val="000000"/>
                </a:solidFill>
              </a:rPr>
              <a:t>kaç</a:t>
            </a:r>
            <a:r>
              <a:rPr sz="2800" spc="-65" dirty="0">
                <a:solidFill>
                  <a:srgbClr val="000000"/>
                </a:solidFill>
              </a:rPr>
              <a:t> </a:t>
            </a:r>
            <a:r>
              <a:rPr sz="2800" dirty="0">
                <a:solidFill>
                  <a:srgbClr val="000000"/>
                </a:solidFill>
              </a:rPr>
              <a:t>voltu</a:t>
            </a:r>
            <a:r>
              <a:rPr sz="2800" spc="-70" dirty="0">
                <a:solidFill>
                  <a:srgbClr val="000000"/>
                </a:solidFill>
              </a:rPr>
              <a:t> </a:t>
            </a:r>
            <a:r>
              <a:rPr sz="2800" spc="-10" dirty="0">
                <a:solidFill>
                  <a:srgbClr val="000000"/>
                </a:solidFill>
              </a:rPr>
              <a:t>gösterir?</a:t>
            </a:r>
            <a:endParaRPr sz="2800"/>
          </a:p>
        </p:txBody>
      </p:sp>
      <p:grpSp>
        <p:nvGrpSpPr>
          <p:cNvPr id="3" name="object 3"/>
          <p:cNvGrpSpPr/>
          <p:nvPr/>
        </p:nvGrpSpPr>
        <p:grpSpPr>
          <a:xfrm>
            <a:off x="188975" y="1252659"/>
            <a:ext cx="4262755" cy="3799840"/>
            <a:chOff x="188975" y="1252659"/>
            <a:chExt cx="4262755" cy="3799840"/>
          </a:xfrm>
        </p:grpSpPr>
        <p:sp>
          <p:nvSpPr>
            <p:cNvPr id="4" name="object 4"/>
            <p:cNvSpPr/>
            <p:nvPr/>
          </p:nvSpPr>
          <p:spPr>
            <a:xfrm>
              <a:off x="188975" y="1252659"/>
              <a:ext cx="4262755" cy="3799840"/>
            </a:xfrm>
            <a:custGeom>
              <a:avLst/>
              <a:gdLst/>
              <a:ahLst/>
              <a:cxnLst/>
              <a:rect l="l" t="t" r="r" b="b"/>
              <a:pathLst>
                <a:path w="4262755" h="3799840">
                  <a:moveTo>
                    <a:pt x="4262488" y="0"/>
                  </a:moveTo>
                  <a:lnTo>
                    <a:pt x="0" y="0"/>
                  </a:lnTo>
                  <a:lnTo>
                    <a:pt x="0" y="3799400"/>
                  </a:lnTo>
                  <a:lnTo>
                    <a:pt x="4262488" y="3799401"/>
                  </a:lnTo>
                  <a:lnTo>
                    <a:pt x="4262488" y="0"/>
                  </a:lnTo>
                  <a:close/>
                </a:path>
              </a:pathLst>
            </a:custGeom>
            <a:solidFill>
              <a:srgbClr val="DFDFD0"/>
            </a:solidFill>
          </p:spPr>
          <p:txBody>
            <a:bodyPr wrap="square" lIns="0" tIns="0" rIns="0" bIns="0" rtlCol="0"/>
            <a:lstStyle/>
            <a:p>
              <a:endParaRPr/>
            </a:p>
          </p:txBody>
        </p:sp>
        <p:sp>
          <p:nvSpPr>
            <p:cNvPr id="5" name="object 5"/>
            <p:cNvSpPr/>
            <p:nvPr/>
          </p:nvSpPr>
          <p:spPr>
            <a:xfrm>
              <a:off x="1683021" y="1432875"/>
              <a:ext cx="2175510" cy="3373120"/>
            </a:xfrm>
            <a:custGeom>
              <a:avLst/>
              <a:gdLst/>
              <a:ahLst/>
              <a:cxnLst/>
              <a:rect l="l" t="t" r="r" b="b"/>
              <a:pathLst>
                <a:path w="2175510" h="3373120">
                  <a:moveTo>
                    <a:pt x="0" y="1388723"/>
                  </a:moveTo>
                  <a:lnTo>
                    <a:pt x="0" y="0"/>
                  </a:lnTo>
                  <a:lnTo>
                    <a:pt x="985052" y="0"/>
                  </a:lnTo>
                </a:path>
                <a:path w="2175510" h="3373120">
                  <a:moveTo>
                    <a:pt x="985052" y="0"/>
                  </a:moveTo>
                  <a:lnTo>
                    <a:pt x="985052" y="793481"/>
                  </a:lnTo>
                </a:path>
                <a:path w="2175510" h="3373120">
                  <a:moveTo>
                    <a:pt x="985052" y="0"/>
                  </a:moveTo>
                  <a:lnTo>
                    <a:pt x="2174903" y="0"/>
                  </a:lnTo>
                  <a:lnTo>
                    <a:pt x="2174903" y="396674"/>
                  </a:lnTo>
                </a:path>
                <a:path w="2175510" h="3373120">
                  <a:moveTo>
                    <a:pt x="985052" y="1388723"/>
                  </a:moveTo>
                  <a:lnTo>
                    <a:pt x="985052" y="1785398"/>
                  </a:lnTo>
                </a:path>
                <a:path w="2175510" h="3373120">
                  <a:moveTo>
                    <a:pt x="985052" y="2182204"/>
                  </a:moveTo>
                  <a:lnTo>
                    <a:pt x="985052" y="1785398"/>
                  </a:lnTo>
                </a:path>
                <a:path w="2175510" h="3373120">
                  <a:moveTo>
                    <a:pt x="2174903" y="1586962"/>
                  </a:moveTo>
                  <a:lnTo>
                    <a:pt x="2174903" y="1785398"/>
                  </a:lnTo>
                </a:path>
                <a:path w="2175510" h="3373120">
                  <a:moveTo>
                    <a:pt x="2174903" y="1785398"/>
                  </a:moveTo>
                  <a:lnTo>
                    <a:pt x="985052" y="1785398"/>
                  </a:lnTo>
                </a:path>
                <a:path w="2175510" h="3373120">
                  <a:moveTo>
                    <a:pt x="2174903" y="1983768"/>
                  </a:moveTo>
                  <a:lnTo>
                    <a:pt x="2174903" y="1785398"/>
                  </a:lnTo>
                </a:path>
                <a:path w="2175510" h="3373120">
                  <a:moveTo>
                    <a:pt x="985052" y="3174102"/>
                  </a:moveTo>
                  <a:lnTo>
                    <a:pt x="985052" y="3372512"/>
                  </a:lnTo>
                </a:path>
                <a:path w="2175510" h="3373120">
                  <a:moveTo>
                    <a:pt x="2174903" y="3174102"/>
                  </a:moveTo>
                  <a:lnTo>
                    <a:pt x="2174903" y="3372512"/>
                  </a:lnTo>
                  <a:lnTo>
                    <a:pt x="985052" y="3372512"/>
                  </a:lnTo>
                </a:path>
                <a:path w="2175510" h="3373120">
                  <a:moveTo>
                    <a:pt x="0" y="1983768"/>
                  </a:moveTo>
                  <a:lnTo>
                    <a:pt x="0" y="3372512"/>
                  </a:lnTo>
                  <a:lnTo>
                    <a:pt x="985052" y="3372512"/>
                  </a:lnTo>
                </a:path>
              </a:pathLst>
            </a:custGeom>
            <a:ln w="26408">
              <a:solidFill>
                <a:srgbClr val="004000"/>
              </a:solidFill>
            </a:ln>
          </p:spPr>
          <p:txBody>
            <a:bodyPr wrap="square" lIns="0" tIns="0" rIns="0" bIns="0" rtlCol="0"/>
            <a:lstStyle/>
            <a:p>
              <a:endParaRPr/>
            </a:p>
          </p:txBody>
        </p:sp>
        <p:sp>
          <p:nvSpPr>
            <p:cNvPr id="6" name="object 6"/>
            <p:cNvSpPr/>
            <p:nvPr/>
          </p:nvSpPr>
          <p:spPr>
            <a:xfrm>
              <a:off x="2476277" y="2424792"/>
              <a:ext cx="390525" cy="198755"/>
            </a:xfrm>
            <a:custGeom>
              <a:avLst/>
              <a:gdLst/>
              <a:ahLst/>
              <a:cxnLst/>
              <a:rect l="l" t="t" r="r" b="b"/>
              <a:pathLst>
                <a:path w="390525" h="198755">
                  <a:moveTo>
                    <a:pt x="389994" y="0"/>
                  </a:moveTo>
                  <a:lnTo>
                    <a:pt x="0" y="0"/>
                  </a:lnTo>
                  <a:lnTo>
                    <a:pt x="191796" y="198370"/>
                  </a:lnTo>
                  <a:lnTo>
                    <a:pt x="389994" y="0"/>
                  </a:lnTo>
                  <a:close/>
                </a:path>
              </a:pathLst>
            </a:custGeom>
            <a:solidFill>
              <a:srgbClr val="C7C7AA"/>
            </a:solidFill>
          </p:spPr>
          <p:txBody>
            <a:bodyPr wrap="square" lIns="0" tIns="0" rIns="0" bIns="0" rtlCol="0"/>
            <a:lstStyle/>
            <a:p>
              <a:endParaRPr/>
            </a:p>
          </p:txBody>
        </p:sp>
        <p:sp>
          <p:nvSpPr>
            <p:cNvPr id="7" name="object 7"/>
            <p:cNvSpPr/>
            <p:nvPr/>
          </p:nvSpPr>
          <p:spPr>
            <a:xfrm>
              <a:off x="2476277" y="2226356"/>
              <a:ext cx="390525" cy="595630"/>
            </a:xfrm>
            <a:custGeom>
              <a:avLst/>
              <a:gdLst/>
              <a:ahLst/>
              <a:cxnLst/>
              <a:rect l="l" t="t" r="r" b="b"/>
              <a:pathLst>
                <a:path w="390525" h="595630">
                  <a:moveTo>
                    <a:pt x="389994" y="198436"/>
                  </a:moveTo>
                  <a:lnTo>
                    <a:pt x="0" y="198436"/>
                  </a:lnTo>
                  <a:lnTo>
                    <a:pt x="191796" y="396806"/>
                  </a:lnTo>
                  <a:lnTo>
                    <a:pt x="389994" y="198436"/>
                  </a:lnTo>
                  <a:close/>
                </a:path>
                <a:path w="390525" h="595630">
                  <a:moveTo>
                    <a:pt x="389994" y="396806"/>
                  </a:moveTo>
                  <a:lnTo>
                    <a:pt x="0" y="396806"/>
                  </a:lnTo>
                </a:path>
                <a:path w="390525" h="595630">
                  <a:moveTo>
                    <a:pt x="191796" y="0"/>
                  </a:moveTo>
                  <a:lnTo>
                    <a:pt x="191796" y="198436"/>
                  </a:lnTo>
                </a:path>
                <a:path w="390525" h="595630">
                  <a:moveTo>
                    <a:pt x="191796" y="595242"/>
                  </a:moveTo>
                  <a:lnTo>
                    <a:pt x="191796" y="396806"/>
                  </a:lnTo>
                </a:path>
              </a:pathLst>
            </a:custGeom>
            <a:ln w="26408">
              <a:solidFill>
                <a:srgbClr val="800000"/>
              </a:solidFill>
            </a:ln>
          </p:spPr>
          <p:txBody>
            <a:bodyPr wrap="square" lIns="0" tIns="0" rIns="0" bIns="0" rtlCol="0"/>
            <a:lstStyle/>
            <a:p>
              <a:endParaRPr/>
            </a:p>
          </p:txBody>
        </p:sp>
      </p:grpSp>
      <p:sp>
        <p:nvSpPr>
          <p:cNvPr id="8" name="object 8"/>
          <p:cNvSpPr txBox="1"/>
          <p:nvPr/>
        </p:nvSpPr>
        <p:spPr>
          <a:xfrm>
            <a:off x="2820072" y="2314374"/>
            <a:ext cx="587375" cy="593090"/>
          </a:xfrm>
          <a:prstGeom prst="rect">
            <a:avLst/>
          </a:prstGeom>
        </p:spPr>
        <p:txBody>
          <a:bodyPr vert="horz" wrap="square" lIns="0" tIns="60960" rIns="0" bIns="0" rtlCol="0">
            <a:spAutoFit/>
          </a:bodyPr>
          <a:lstStyle/>
          <a:p>
            <a:pPr marR="37465" algn="ctr">
              <a:lnSpc>
                <a:spcPct val="100000"/>
              </a:lnSpc>
              <a:spcBef>
                <a:spcPts val="480"/>
              </a:spcBef>
            </a:pPr>
            <a:r>
              <a:rPr sz="1900" spc="-25" dirty="0">
                <a:latin typeface="Microsoft Sans Serif"/>
                <a:cs typeface="Microsoft Sans Serif"/>
              </a:rPr>
              <a:t>D1</a:t>
            </a:r>
            <a:endParaRPr sz="1900">
              <a:latin typeface="Microsoft Sans Serif"/>
              <a:cs typeface="Microsoft Sans Serif"/>
            </a:endParaRPr>
          </a:p>
          <a:p>
            <a:pPr marR="5080" algn="ctr">
              <a:lnSpc>
                <a:spcPct val="100000"/>
              </a:lnSpc>
              <a:spcBef>
                <a:spcPts val="245"/>
              </a:spcBef>
            </a:pPr>
            <a:r>
              <a:rPr sz="1300" spc="-20" dirty="0">
                <a:latin typeface="Microsoft Sans Serif"/>
                <a:cs typeface="Microsoft Sans Serif"/>
              </a:rPr>
              <a:t>1N4001</a:t>
            </a:r>
            <a:endParaRPr sz="1300">
              <a:latin typeface="Microsoft Sans Serif"/>
              <a:cs typeface="Microsoft Sans Serif"/>
            </a:endParaRPr>
          </a:p>
        </p:txBody>
      </p:sp>
      <p:grpSp>
        <p:nvGrpSpPr>
          <p:cNvPr id="9" name="object 9"/>
          <p:cNvGrpSpPr/>
          <p:nvPr/>
        </p:nvGrpSpPr>
        <p:grpSpPr>
          <a:xfrm>
            <a:off x="1372091" y="1849294"/>
            <a:ext cx="2896235" cy="2771140"/>
            <a:chOff x="1372091" y="1849294"/>
            <a:chExt cx="2896235" cy="2771140"/>
          </a:xfrm>
        </p:grpSpPr>
        <p:sp>
          <p:nvSpPr>
            <p:cNvPr id="10" name="object 10"/>
            <p:cNvSpPr/>
            <p:nvPr/>
          </p:nvSpPr>
          <p:spPr>
            <a:xfrm>
              <a:off x="1385426" y="2821599"/>
              <a:ext cx="595630" cy="595630"/>
            </a:xfrm>
            <a:custGeom>
              <a:avLst/>
              <a:gdLst/>
              <a:ahLst/>
              <a:cxnLst/>
              <a:rect l="l" t="t" r="r" b="b"/>
              <a:pathLst>
                <a:path w="595630" h="595629">
                  <a:moveTo>
                    <a:pt x="595123" y="198238"/>
                  </a:moveTo>
                  <a:lnTo>
                    <a:pt x="0" y="198238"/>
                  </a:lnTo>
                </a:path>
                <a:path w="595630" h="595629">
                  <a:moveTo>
                    <a:pt x="396726" y="297456"/>
                  </a:moveTo>
                  <a:lnTo>
                    <a:pt x="198396" y="297456"/>
                  </a:lnTo>
                </a:path>
                <a:path w="595630" h="595629">
                  <a:moveTo>
                    <a:pt x="297594" y="297456"/>
                  </a:moveTo>
                  <a:lnTo>
                    <a:pt x="297594" y="396674"/>
                  </a:lnTo>
                </a:path>
                <a:path w="595630" h="595629">
                  <a:moveTo>
                    <a:pt x="297594" y="0"/>
                  </a:moveTo>
                  <a:lnTo>
                    <a:pt x="297594" y="198238"/>
                  </a:lnTo>
                </a:path>
                <a:path w="595630" h="595629">
                  <a:moveTo>
                    <a:pt x="297594" y="595044"/>
                  </a:moveTo>
                  <a:lnTo>
                    <a:pt x="297594" y="396674"/>
                  </a:lnTo>
                </a:path>
              </a:pathLst>
            </a:custGeom>
            <a:ln w="26408">
              <a:solidFill>
                <a:srgbClr val="800000"/>
              </a:solidFill>
            </a:ln>
          </p:spPr>
          <p:txBody>
            <a:bodyPr wrap="square" lIns="0" tIns="0" rIns="0" bIns="0" rtlCol="0"/>
            <a:lstStyle/>
            <a:p>
              <a:endParaRPr/>
            </a:p>
          </p:txBody>
        </p:sp>
        <p:sp>
          <p:nvSpPr>
            <p:cNvPr id="11" name="object 11"/>
            <p:cNvSpPr/>
            <p:nvPr/>
          </p:nvSpPr>
          <p:spPr>
            <a:xfrm>
              <a:off x="2588675" y="3813496"/>
              <a:ext cx="158750" cy="595630"/>
            </a:xfrm>
            <a:custGeom>
              <a:avLst/>
              <a:gdLst/>
              <a:ahLst/>
              <a:cxnLst/>
              <a:rect l="l" t="t" r="r" b="b"/>
              <a:pathLst>
                <a:path w="158750" h="595629">
                  <a:moveTo>
                    <a:pt x="158598" y="0"/>
                  </a:moveTo>
                  <a:lnTo>
                    <a:pt x="0" y="0"/>
                  </a:lnTo>
                  <a:lnTo>
                    <a:pt x="0" y="595071"/>
                  </a:lnTo>
                  <a:lnTo>
                    <a:pt x="158598" y="595071"/>
                  </a:lnTo>
                  <a:lnTo>
                    <a:pt x="158598" y="0"/>
                  </a:lnTo>
                  <a:close/>
                </a:path>
              </a:pathLst>
            </a:custGeom>
            <a:solidFill>
              <a:srgbClr val="C7C7AA"/>
            </a:solidFill>
          </p:spPr>
          <p:txBody>
            <a:bodyPr wrap="square" lIns="0" tIns="0" rIns="0" bIns="0" rtlCol="0"/>
            <a:lstStyle/>
            <a:p>
              <a:endParaRPr/>
            </a:p>
          </p:txBody>
        </p:sp>
        <p:sp>
          <p:nvSpPr>
            <p:cNvPr id="12" name="object 12"/>
            <p:cNvSpPr/>
            <p:nvPr/>
          </p:nvSpPr>
          <p:spPr>
            <a:xfrm>
              <a:off x="2588675" y="3615080"/>
              <a:ext cx="158750" cy="992505"/>
            </a:xfrm>
            <a:custGeom>
              <a:avLst/>
              <a:gdLst/>
              <a:ahLst/>
              <a:cxnLst/>
              <a:rect l="l" t="t" r="r" b="b"/>
              <a:pathLst>
                <a:path w="158750" h="992504">
                  <a:moveTo>
                    <a:pt x="0" y="793487"/>
                  </a:moveTo>
                  <a:lnTo>
                    <a:pt x="158598" y="793487"/>
                  </a:lnTo>
                  <a:lnTo>
                    <a:pt x="158598" y="198416"/>
                  </a:lnTo>
                  <a:lnTo>
                    <a:pt x="0" y="198416"/>
                  </a:lnTo>
                  <a:lnTo>
                    <a:pt x="0" y="793487"/>
                  </a:lnTo>
                  <a:close/>
                </a:path>
                <a:path w="158750" h="992504">
                  <a:moveTo>
                    <a:pt x="79398" y="0"/>
                  </a:moveTo>
                  <a:lnTo>
                    <a:pt x="79398" y="198436"/>
                  </a:lnTo>
                </a:path>
                <a:path w="158750" h="992504">
                  <a:moveTo>
                    <a:pt x="79398" y="991897"/>
                  </a:moveTo>
                  <a:lnTo>
                    <a:pt x="79398" y="793487"/>
                  </a:lnTo>
                </a:path>
              </a:pathLst>
            </a:custGeom>
            <a:ln w="26408">
              <a:solidFill>
                <a:srgbClr val="800000"/>
              </a:solidFill>
            </a:ln>
          </p:spPr>
          <p:txBody>
            <a:bodyPr wrap="square" lIns="0" tIns="0" rIns="0" bIns="0" rtlCol="0"/>
            <a:lstStyle/>
            <a:p>
              <a:endParaRPr/>
            </a:p>
          </p:txBody>
        </p:sp>
        <p:sp>
          <p:nvSpPr>
            <p:cNvPr id="13" name="object 13"/>
            <p:cNvSpPr/>
            <p:nvPr/>
          </p:nvSpPr>
          <p:spPr>
            <a:xfrm>
              <a:off x="3461197" y="2027986"/>
              <a:ext cx="793750" cy="793750"/>
            </a:xfrm>
            <a:custGeom>
              <a:avLst/>
              <a:gdLst/>
              <a:ahLst/>
              <a:cxnLst/>
              <a:rect l="l" t="t" r="r" b="b"/>
              <a:pathLst>
                <a:path w="793750" h="793750">
                  <a:moveTo>
                    <a:pt x="396726" y="0"/>
                  </a:moveTo>
                  <a:lnTo>
                    <a:pt x="350640" y="2682"/>
                  </a:lnTo>
                  <a:lnTo>
                    <a:pt x="306068" y="10527"/>
                  </a:lnTo>
                  <a:lnTo>
                    <a:pt x="263314" y="23231"/>
                  </a:lnTo>
                  <a:lnTo>
                    <a:pt x="222683" y="40491"/>
                  </a:lnTo>
                  <a:lnTo>
                    <a:pt x="184478" y="62001"/>
                  </a:lnTo>
                  <a:lnTo>
                    <a:pt x="149004" y="87460"/>
                  </a:lnTo>
                  <a:lnTo>
                    <a:pt x="116564" y="116563"/>
                  </a:lnTo>
                  <a:lnTo>
                    <a:pt x="87463" y="149006"/>
                  </a:lnTo>
                  <a:lnTo>
                    <a:pt x="62005" y="184486"/>
                  </a:lnTo>
                  <a:lnTo>
                    <a:pt x="40494" y="222698"/>
                  </a:lnTo>
                  <a:lnTo>
                    <a:pt x="23234" y="263341"/>
                  </a:lnTo>
                  <a:lnTo>
                    <a:pt x="10529" y="306108"/>
                  </a:lnTo>
                  <a:lnTo>
                    <a:pt x="2682" y="350698"/>
                  </a:lnTo>
                  <a:lnTo>
                    <a:pt x="0" y="396806"/>
                  </a:lnTo>
                  <a:lnTo>
                    <a:pt x="2682" y="442902"/>
                  </a:lnTo>
                  <a:lnTo>
                    <a:pt x="10529" y="487483"/>
                  </a:lnTo>
                  <a:lnTo>
                    <a:pt x="23234" y="530245"/>
                  </a:lnTo>
                  <a:lnTo>
                    <a:pt x="40494" y="570885"/>
                  </a:lnTo>
                  <a:lnTo>
                    <a:pt x="62005" y="609097"/>
                  </a:lnTo>
                  <a:lnTo>
                    <a:pt x="87463" y="644579"/>
                  </a:lnTo>
                  <a:lnTo>
                    <a:pt x="116564" y="677025"/>
                  </a:lnTo>
                  <a:lnTo>
                    <a:pt x="149004" y="706131"/>
                  </a:lnTo>
                  <a:lnTo>
                    <a:pt x="184478" y="731594"/>
                  </a:lnTo>
                  <a:lnTo>
                    <a:pt x="222683" y="753110"/>
                  </a:lnTo>
                  <a:lnTo>
                    <a:pt x="263314" y="770374"/>
                  </a:lnTo>
                  <a:lnTo>
                    <a:pt x="306068" y="783081"/>
                  </a:lnTo>
                  <a:lnTo>
                    <a:pt x="350640" y="790929"/>
                  </a:lnTo>
                  <a:lnTo>
                    <a:pt x="396726" y="793613"/>
                  </a:lnTo>
                  <a:lnTo>
                    <a:pt x="442823" y="790929"/>
                  </a:lnTo>
                  <a:lnTo>
                    <a:pt x="487399" y="783081"/>
                  </a:lnTo>
                  <a:lnTo>
                    <a:pt x="530149" y="770374"/>
                  </a:lnTo>
                  <a:lnTo>
                    <a:pt x="570773" y="753110"/>
                  </a:lnTo>
                  <a:lnTo>
                    <a:pt x="608966" y="731595"/>
                  </a:lnTo>
                  <a:lnTo>
                    <a:pt x="644425" y="706131"/>
                  </a:lnTo>
                  <a:lnTo>
                    <a:pt x="676848" y="677025"/>
                  </a:lnTo>
                  <a:lnTo>
                    <a:pt x="705930" y="644579"/>
                  </a:lnTo>
                  <a:lnTo>
                    <a:pt x="731370" y="609097"/>
                  </a:lnTo>
                  <a:lnTo>
                    <a:pt x="752865" y="570885"/>
                  </a:lnTo>
                  <a:lnTo>
                    <a:pt x="770110" y="530245"/>
                  </a:lnTo>
                  <a:lnTo>
                    <a:pt x="782803" y="487483"/>
                  </a:lnTo>
                  <a:lnTo>
                    <a:pt x="790641" y="442902"/>
                  </a:lnTo>
                  <a:lnTo>
                    <a:pt x="793321" y="396806"/>
                  </a:lnTo>
                  <a:lnTo>
                    <a:pt x="790641" y="350698"/>
                  </a:lnTo>
                  <a:lnTo>
                    <a:pt x="782803" y="306108"/>
                  </a:lnTo>
                  <a:lnTo>
                    <a:pt x="770110" y="263341"/>
                  </a:lnTo>
                  <a:lnTo>
                    <a:pt x="752865" y="222699"/>
                  </a:lnTo>
                  <a:lnTo>
                    <a:pt x="731370" y="184486"/>
                  </a:lnTo>
                  <a:lnTo>
                    <a:pt x="705930" y="149006"/>
                  </a:lnTo>
                  <a:lnTo>
                    <a:pt x="676848" y="116563"/>
                  </a:lnTo>
                  <a:lnTo>
                    <a:pt x="644425" y="87460"/>
                  </a:lnTo>
                  <a:lnTo>
                    <a:pt x="608966" y="62001"/>
                  </a:lnTo>
                  <a:lnTo>
                    <a:pt x="570773" y="40491"/>
                  </a:lnTo>
                  <a:lnTo>
                    <a:pt x="530149" y="23231"/>
                  </a:lnTo>
                  <a:lnTo>
                    <a:pt x="487399" y="10527"/>
                  </a:lnTo>
                  <a:lnTo>
                    <a:pt x="442823" y="2682"/>
                  </a:lnTo>
                  <a:lnTo>
                    <a:pt x="396726" y="0"/>
                  </a:lnTo>
                  <a:close/>
                </a:path>
              </a:pathLst>
            </a:custGeom>
            <a:solidFill>
              <a:srgbClr val="C7C7AA"/>
            </a:solidFill>
          </p:spPr>
          <p:txBody>
            <a:bodyPr wrap="square" lIns="0" tIns="0" rIns="0" bIns="0" rtlCol="0"/>
            <a:lstStyle/>
            <a:p>
              <a:endParaRPr/>
            </a:p>
          </p:txBody>
        </p:sp>
        <p:sp>
          <p:nvSpPr>
            <p:cNvPr id="14" name="object 14"/>
            <p:cNvSpPr/>
            <p:nvPr/>
          </p:nvSpPr>
          <p:spPr>
            <a:xfrm>
              <a:off x="3461197" y="2027986"/>
              <a:ext cx="793750" cy="793750"/>
            </a:xfrm>
            <a:custGeom>
              <a:avLst/>
              <a:gdLst/>
              <a:ahLst/>
              <a:cxnLst/>
              <a:rect l="l" t="t" r="r" b="b"/>
              <a:pathLst>
                <a:path w="793750" h="793750">
                  <a:moveTo>
                    <a:pt x="0" y="396806"/>
                  </a:moveTo>
                  <a:lnTo>
                    <a:pt x="2682" y="442902"/>
                  </a:lnTo>
                  <a:lnTo>
                    <a:pt x="10529" y="487483"/>
                  </a:lnTo>
                  <a:lnTo>
                    <a:pt x="23234" y="530245"/>
                  </a:lnTo>
                  <a:lnTo>
                    <a:pt x="40494" y="570885"/>
                  </a:lnTo>
                  <a:lnTo>
                    <a:pt x="62005" y="609097"/>
                  </a:lnTo>
                  <a:lnTo>
                    <a:pt x="87463" y="644579"/>
                  </a:lnTo>
                  <a:lnTo>
                    <a:pt x="116564" y="677025"/>
                  </a:lnTo>
                  <a:lnTo>
                    <a:pt x="149004" y="706131"/>
                  </a:lnTo>
                  <a:lnTo>
                    <a:pt x="184478" y="731594"/>
                  </a:lnTo>
                  <a:lnTo>
                    <a:pt x="222683" y="753110"/>
                  </a:lnTo>
                  <a:lnTo>
                    <a:pt x="263314" y="770374"/>
                  </a:lnTo>
                  <a:lnTo>
                    <a:pt x="306068" y="783081"/>
                  </a:lnTo>
                  <a:lnTo>
                    <a:pt x="350640" y="790929"/>
                  </a:lnTo>
                  <a:lnTo>
                    <a:pt x="396726" y="793613"/>
                  </a:lnTo>
                  <a:lnTo>
                    <a:pt x="442823" y="790929"/>
                  </a:lnTo>
                  <a:lnTo>
                    <a:pt x="487399" y="783081"/>
                  </a:lnTo>
                  <a:lnTo>
                    <a:pt x="530149" y="770374"/>
                  </a:lnTo>
                  <a:lnTo>
                    <a:pt x="570773" y="753110"/>
                  </a:lnTo>
                  <a:lnTo>
                    <a:pt x="608966" y="731595"/>
                  </a:lnTo>
                  <a:lnTo>
                    <a:pt x="644425" y="706131"/>
                  </a:lnTo>
                  <a:lnTo>
                    <a:pt x="676848" y="677025"/>
                  </a:lnTo>
                  <a:lnTo>
                    <a:pt x="705930" y="644579"/>
                  </a:lnTo>
                  <a:lnTo>
                    <a:pt x="731370" y="609097"/>
                  </a:lnTo>
                  <a:lnTo>
                    <a:pt x="752865" y="570885"/>
                  </a:lnTo>
                  <a:lnTo>
                    <a:pt x="770110" y="530245"/>
                  </a:lnTo>
                  <a:lnTo>
                    <a:pt x="782803" y="487483"/>
                  </a:lnTo>
                  <a:lnTo>
                    <a:pt x="790641" y="442902"/>
                  </a:lnTo>
                  <a:lnTo>
                    <a:pt x="793321" y="396806"/>
                  </a:lnTo>
                  <a:lnTo>
                    <a:pt x="790641" y="350698"/>
                  </a:lnTo>
                  <a:lnTo>
                    <a:pt x="782803" y="306108"/>
                  </a:lnTo>
                  <a:lnTo>
                    <a:pt x="770110" y="263341"/>
                  </a:lnTo>
                  <a:lnTo>
                    <a:pt x="752865" y="222699"/>
                  </a:lnTo>
                  <a:lnTo>
                    <a:pt x="731370" y="184486"/>
                  </a:lnTo>
                  <a:lnTo>
                    <a:pt x="705930" y="149006"/>
                  </a:lnTo>
                  <a:lnTo>
                    <a:pt x="676848" y="116563"/>
                  </a:lnTo>
                  <a:lnTo>
                    <a:pt x="644425" y="87460"/>
                  </a:lnTo>
                  <a:lnTo>
                    <a:pt x="608966" y="62001"/>
                  </a:lnTo>
                  <a:lnTo>
                    <a:pt x="570773" y="40491"/>
                  </a:lnTo>
                  <a:lnTo>
                    <a:pt x="530149" y="23231"/>
                  </a:lnTo>
                  <a:lnTo>
                    <a:pt x="487399" y="10527"/>
                  </a:lnTo>
                  <a:lnTo>
                    <a:pt x="442823" y="2682"/>
                  </a:lnTo>
                  <a:lnTo>
                    <a:pt x="396726" y="0"/>
                  </a:lnTo>
                  <a:lnTo>
                    <a:pt x="350640" y="2682"/>
                  </a:lnTo>
                  <a:lnTo>
                    <a:pt x="306068" y="10527"/>
                  </a:lnTo>
                  <a:lnTo>
                    <a:pt x="263314" y="23231"/>
                  </a:lnTo>
                  <a:lnTo>
                    <a:pt x="222683" y="40491"/>
                  </a:lnTo>
                  <a:lnTo>
                    <a:pt x="184478" y="62001"/>
                  </a:lnTo>
                  <a:lnTo>
                    <a:pt x="149004" y="87460"/>
                  </a:lnTo>
                  <a:lnTo>
                    <a:pt x="116564" y="116563"/>
                  </a:lnTo>
                  <a:lnTo>
                    <a:pt x="87463" y="149006"/>
                  </a:lnTo>
                  <a:lnTo>
                    <a:pt x="62005" y="184486"/>
                  </a:lnTo>
                  <a:lnTo>
                    <a:pt x="40494" y="222698"/>
                  </a:lnTo>
                  <a:lnTo>
                    <a:pt x="23234" y="263341"/>
                  </a:lnTo>
                  <a:lnTo>
                    <a:pt x="10529" y="306108"/>
                  </a:lnTo>
                  <a:lnTo>
                    <a:pt x="2682" y="350698"/>
                  </a:lnTo>
                  <a:lnTo>
                    <a:pt x="0" y="396806"/>
                  </a:lnTo>
                  <a:close/>
                </a:path>
              </a:pathLst>
            </a:custGeom>
            <a:ln w="26408">
              <a:solidFill>
                <a:srgbClr val="800000"/>
              </a:solidFill>
            </a:ln>
          </p:spPr>
          <p:txBody>
            <a:bodyPr wrap="square" lIns="0" tIns="0" rIns="0" bIns="0" rtlCol="0"/>
            <a:lstStyle/>
            <a:p>
              <a:endParaRPr/>
            </a:p>
          </p:txBody>
        </p:sp>
        <p:sp>
          <p:nvSpPr>
            <p:cNvPr id="15" name="object 15"/>
            <p:cNvSpPr/>
            <p:nvPr/>
          </p:nvSpPr>
          <p:spPr>
            <a:xfrm>
              <a:off x="3702626" y="1852786"/>
              <a:ext cx="79375" cy="1111250"/>
            </a:xfrm>
            <a:custGeom>
              <a:avLst/>
              <a:gdLst/>
              <a:ahLst/>
              <a:cxnLst/>
              <a:rect l="l" t="t" r="r" b="b"/>
              <a:pathLst>
                <a:path w="79375" h="1111250">
                  <a:moveTo>
                    <a:pt x="79266" y="39674"/>
                  </a:moveTo>
                  <a:lnTo>
                    <a:pt x="0" y="39674"/>
                  </a:lnTo>
                  <a:lnTo>
                    <a:pt x="6600" y="39674"/>
                  </a:lnTo>
                </a:path>
                <a:path w="79375" h="1111250">
                  <a:moveTo>
                    <a:pt x="39600" y="0"/>
                  </a:moveTo>
                  <a:lnTo>
                    <a:pt x="39600" y="79282"/>
                  </a:lnTo>
                  <a:lnTo>
                    <a:pt x="46200" y="79282"/>
                  </a:lnTo>
                </a:path>
                <a:path w="79375" h="1111250">
                  <a:moveTo>
                    <a:pt x="79266" y="1110939"/>
                  </a:moveTo>
                  <a:lnTo>
                    <a:pt x="0" y="1110939"/>
                  </a:lnTo>
                  <a:lnTo>
                    <a:pt x="6600" y="1110939"/>
                  </a:lnTo>
                </a:path>
              </a:pathLst>
            </a:custGeom>
            <a:ln w="6601">
              <a:solidFill>
                <a:srgbClr val="800000"/>
              </a:solidFill>
            </a:ln>
          </p:spPr>
          <p:txBody>
            <a:bodyPr wrap="square" lIns="0" tIns="0" rIns="0" bIns="0" rtlCol="0"/>
            <a:lstStyle/>
            <a:p>
              <a:endParaRPr/>
            </a:p>
          </p:txBody>
        </p:sp>
      </p:grpSp>
      <p:sp>
        <p:nvSpPr>
          <p:cNvPr id="16" name="object 16"/>
          <p:cNvSpPr txBox="1"/>
          <p:nvPr/>
        </p:nvSpPr>
        <p:spPr>
          <a:xfrm>
            <a:off x="3652994" y="2275069"/>
            <a:ext cx="409575" cy="184785"/>
          </a:xfrm>
          <a:prstGeom prst="rect">
            <a:avLst/>
          </a:prstGeom>
        </p:spPr>
        <p:txBody>
          <a:bodyPr vert="horz" wrap="square" lIns="0" tIns="0" rIns="0" bIns="0" rtlCol="0">
            <a:spAutoFit/>
          </a:bodyPr>
          <a:lstStyle/>
          <a:p>
            <a:pPr>
              <a:lnSpc>
                <a:spcPts val="1440"/>
              </a:lnSpc>
            </a:pPr>
            <a:r>
              <a:rPr sz="1300" spc="-25" dirty="0">
                <a:solidFill>
                  <a:srgbClr val="008000"/>
                </a:solidFill>
                <a:latin typeface="Microsoft Sans Serif"/>
                <a:cs typeface="Microsoft Sans Serif"/>
              </a:rPr>
              <a:t>+88.8</a:t>
            </a:r>
            <a:endParaRPr sz="1300">
              <a:latin typeface="Microsoft Sans Serif"/>
              <a:cs typeface="Microsoft Sans Serif"/>
            </a:endParaRPr>
          </a:p>
        </p:txBody>
      </p:sp>
      <p:sp>
        <p:nvSpPr>
          <p:cNvPr id="17" name="object 17"/>
          <p:cNvSpPr txBox="1"/>
          <p:nvPr/>
        </p:nvSpPr>
        <p:spPr>
          <a:xfrm>
            <a:off x="3685994" y="2498115"/>
            <a:ext cx="346710" cy="208279"/>
          </a:xfrm>
          <a:prstGeom prst="rect">
            <a:avLst/>
          </a:prstGeom>
        </p:spPr>
        <p:txBody>
          <a:bodyPr vert="horz" wrap="square" lIns="0" tIns="12065" rIns="0" bIns="0" rtlCol="0">
            <a:spAutoFit/>
          </a:bodyPr>
          <a:lstStyle/>
          <a:p>
            <a:pPr>
              <a:lnSpc>
                <a:spcPct val="100000"/>
              </a:lnSpc>
              <a:spcBef>
                <a:spcPts val="95"/>
              </a:spcBef>
            </a:pPr>
            <a:r>
              <a:rPr sz="1200" i="1" spc="-10" dirty="0">
                <a:solidFill>
                  <a:srgbClr val="800000"/>
                </a:solidFill>
                <a:latin typeface="Arial"/>
                <a:cs typeface="Arial"/>
              </a:rPr>
              <a:t>Volts</a:t>
            </a:r>
            <a:endParaRPr sz="1200">
              <a:latin typeface="Arial"/>
              <a:cs typeface="Arial"/>
            </a:endParaRPr>
          </a:p>
        </p:txBody>
      </p:sp>
      <p:grpSp>
        <p:nvGrpSpPr>
          <p:cNvPr id="18" name="object 18"/>
          <p:cNvGrpSpPr/>
          <p:nvPr/>
        </p:nvGrpSpPr>
        <p:grpSpPr>
          <a:xfrm>
            <a:off x="2615071" y="1379931"/>
            <a:ext cx="1652905" cy="3175000"/>
            <a:chOff x="2615071" y="1379931"/>
            <a:chExt cx="1652905" cy="3175000"/>
          </a:xfrm>
        </p:grpSpPr>
        <p:sp>
          <p:nvSpPr>
            <p:cNvPr id="19" name="object 19"/>
            <p:cNvSpPr/>
            <p:nvPr/>
          </p:nvSpPr>
          <p:spPr>
            <a:xfrm>
              <a:off x="3857924" y="1829550"/>
              <a:ext cx="0" cy="1190625"/>
            </a:xfrm>
            <a:custGeom>
              <a:avLst/>
              <a:gdLst/>
              <a:ahLst/>
              <a:cxnLst/>
              <a:rect l="l" t="t" r="r" b="b"/>
              <a:pathLst>
                <a:path h="1190625">
                  <a:moveTo>
                    <a:pt x="0" y="1190287"/>
                  </a:moveTo>
                  <a:lnTo>
                    <a:pt x="0" y="992049"/>
                  </a:lnTo>
                </a:path>
                <a:path h="1190625">
                  <a:moveTo>
                    <a:pt x="0" y="0"/>
                  </a:moveTo>
                  <a:lnTo>
                    <a:pt x="0" y="198436"/>
                  </a:lnTo>
                </a:path>
              </a:pathLst>
            </a:custGeom>
            <a:ln w="26408">
              <a:solidFill>
                <a:srgbClr val="800000"/>
              </a:solidFill>
            </a:ln>
          </p:spPr>
          <p:txBody>
            <a:bodyPr wrap="square" lIns="0" tIns="0" rIns="0" bIns="0" rtlCol="0"/>
            <a:lstStyle/>
            <a:p>
              <a:endParaRPr/>
            </a:p>
          </p:txBody>
        </p:sp>
        <p:pic>
          <p:nvPicPr>
            <p:cNvPr id="20" name="object 20"/>
            <p:cNvPicPr/>
            <p:nvPr/>
          </p:nvPicPr>
          <p:blipFill>
            <a:blip r:embed="rId2" cstate="print"/>
            <a:stretch>
              <a:fillRect/>
            </a:stretch>
          </p:blipFill>
          <p:spPr>
            <a:xfrm>
              <a:off x="2615071" y="1379931"/>
              <a:ext cx="105806" cy="105756"/>
            </a:xfrm>
            <a:prstGeom prst="rect">
              <a:avLst/>
            </a:prstGeom>
          </p:spPr>
        </p:pic>
        <p:pic>
          <p:nvPicPr>
            <p:cNvPr id="21" name="object 21"/>
            <p:cNvPicPr/>
            <p:nvPr/>
          </p:nvPicPr>
          <p:blipFill>
            <a:blip r:embed="rId3" cstate="print"/>
            <a:stretch>
              <a:fillRect/>
            </a:stretch>
          </p:blipFill>
          <p:spPr>
            <a:xfrm>
              <a:off x="2615071" y="3165461"/>
              <a:ext cx="105806" cy="105756"/>
            </a:xfrm>
            <a:prstGeom prst="rect">
              <a:avLst/>
            </a:prstGeom>
          </p:spPr>
        </p:pic>
        <p:sp>
          <p:nvSpPr>
            <p:cNvPr id="22" name="object 22"/>
            <p:cNvSpPr/>
            <p:nvPr/>
          </p:nvSpPr>
          <p:spPr>
            <a:xfrm>
              <a:off x="3461197" y="3615080"/>
              <a:ext cx="793750" cy="793750"/>
            </a:xfrm>
            <a:custGeom>
              <a:avLst/>
              <a:gdLst/>
              <a:ahLst/>
              <a:cxnLst/>
              <a:rect l="l" t="t" r="r" b="b"/>
              <a:pathLst>
                <a:path w="793750" h="793750">
                  <a:moveTo>
                    <a:pt x="396726" y="0"/>
                  </a:moveTo>
                  <a:lnTo>
                    <a:pt x="350640" y="2683"/>
                  </a:lnTo>
                  <a:lnTo>
                    <a:pt x="306068" y="10531"/>
                  </a:lnTo>
                  <a:lnTo>
                    <a:pt x="263314" y="23238"/>
                  </a:lnTo>
                  <a:lnTo>
                    <a:pt x="222683" y="40502"/>
                  </a:lnTo>
                  <a:lnTo>
                    <a:pt x="184478" y="62018"/>
                  </a:lnTo>
                  <a:lnTo>
                    <a:pt x="149004" y="87481"/>
                  </a:lnTo>
                  <a:lnTo>
                    <a:pt x="116564" y="116587"/>
                  </a:lnTo>
                  <a:lnTo>
                    <a:pt x="87463" y="149033"/>
                  </a:lnTo>
                  <a:lnTo>
                    <a:pt x="62005" y="184515"/>
                  </a:lnTo>
                  <a:lnTo>
                    <a:pt x="40494" y="222727"/>
                  </a:lnTo>
                  <a:lnTo>
                    <a:pt x="23234" y="263367"/>
                  </a:lnTo>
                  <a:lnTo>
                    <a:pt x="10529" y="306129"/>
                  </a:lnTo>
                  <a:lnTo>
                    <a:pt x="2682" y="350710"/>
                  </a:lnTo>
                  <a:lnTo>
                    <a:pt x="0" y="396806"/>
                  </a:lnTo>
                  <a:lnTo>
                    <a:pt x="2682" y="442912"/>
                  </a:lnTo>
                  <a:lnTo>
                    <a:pt x="10529" y="487497"/>
                  </a:lnTo>
                  <a:lnTo>
                    <a:pt x="23234" y="530257"/>
                  </a:lnTo>
                  <a:lnTo>
                    <a:pt x="40494" y="570889"/>
                  </a:lnTo>
                  <a:lnTo>
                    <a:pt x="62005" y="609090"/>
                  </a:lnTo>
                  <a:lnTo>
                    <a:pt x="87463" y="644557"/>
                  </a:lnTo>
                  <a:lnTo>
                    <a:pt x="116564" y="676987"/>
                  </a:lnTo>
                  <a:lnTo>
                    <a:pt x="149004" y="706076"/>
                  </a:lnTo>
                  <a:lnTo>
                    <a:pt x="184478" y="731522"/>
                  </a:lnTo>
                  <a:lnTo>
                    <a:pt x="222683" y="753021"/>
                  </a:lnTo>
                  <a:lnTo>
                    <a:pt x="263314" y="770270"/>
                  </a:lnTo>
                  <a:lnTo>
                    <a:pt x="306068" y="782966"/>
                  </a:lnTo>
                  <a:lnTo>
                    <a:pt x="350640" y="790806"/>
                  </a:lnTo>
                  <a:lnTo>
                    <a:pt x="396726" y="793487"/>
                  </a:lnTo>
                  <a:lnTo>
                    <a:pt x="442823" y="790806"/>
                  </a:lnTo>
                  <a:lnTo>
                    <a:pt x="487399" y="782966"/>
                  </a:lnTo>
                  <a:lnTo>
                    <a:pt x="530149" y="770270"/>
                  </a:lnTo>
                  <a:lnTo>
                    <a:pt x="570773" y="753021"/>
                  </a:lnTo>
                  <a:lnTo>
                    <a:pt x="608966" y="731522"/>
                  </a:lnTo>
                  <a:lnTo>
                    <a:pt x="644425" y="706076"/>
                  </a:lnTo>
                  <a:lnTo>
                    <a:pt x="676848" y="676987"/>
                  </a:lnTo>
                  <a:lnTo>
                    <a:pt x="705930" y="644557"/>
                  </a:lnTo>
                  <a:lnTo>
                    <a:pt x="731370" y="609090"/>
                  </a:lnTo>
                  <a:lnTo>
                    <a:pt x="752865" y="570889"/>
                  </a:lnTo>
                  <a:lnTo>
                    <a:pt x="770110" y="530257"/>
                  </a:lnTo>
                  <a:lnTo>
                    <a:pt x="782803" y="487497"/>
                  </a:lnTo>
                  <a:lnTo>
                    <a:pt x="790641" y="442912"/>
                  </a:lnTo>
                  <a:lnTo>
                    <a:pt x="793321" y="396806"/>
                  </a:lnTo>
                  <a:lnTo>
                    <a:pt x="790641" y="350710"/>
                  </a:lnTo>
                  <a:lnTo>
                    <a:pt x="782803" y="306129"/>
                  </a:lnTo>
                  <a:lnTo>
                    <a:pt x="770110" y="263367"/>
                  </a:lnTo>
                  <a:lnTo>
                    <a:pt x="752865" y="222727"/>
                  </a:lnTo>
                  <a:lnTo>
                    <a:pt x="731370" y="184515"/>
                  </a:lnTo>
                  <a:lnTo>
                    <a:pt x="705930" y="149034"/>
                  </a:lnTo>
                  <a:lnTo>
                    <a:pt x="676848" y="116587"/>
                  </a:lnTo>
                  <a:lnTo>
                    <a:pt x="644425" y="87481"/>
                  </a:lnTo>
                  <a:lnTo>
                    <a:pt x="608966" y="62018"/>
                  </a:lnTo>
                  <a:lnTo>
                    <a:pt x="570773" y="40502"/>
                  </a:lnTo>
                  <a:lnTo>
                    <a:pt x="530149" y="23238"/>
                  </a:lnTo>
                  <a:lnTo>
                    <a:pt x="487399" y="10531"/>
                  </a:lnTo>
                  <a:lnTo>
                    <a:pt x="442823" y="2683"/>
                  </a:lnTo>
                  <a:lnTo>
                    <a:pt x="396726" y="0"/>
                  </a:lnTo>
                  <a:close/>
                </a:path>
              </a:pathLst>
            </a:custGeom>
            <a:solidFill>
              <a:srgbClr val="C7C7AA"/>
            </a:solidFill>
          </p:spPr>
          <p:txBody>
            <a:bodyPr wrap="square" lIns="0" tIns="0" rIns="0" bIns="0" rtlCol="0"/>
            <a:lstStyle/>
            <a:p>
              <a:endParaRPr/>
            </a:p>
          </p:txBody>
        </p:sp>
        <p:sp>
          <p:nvSpPr>
            <p:cNvPr id="23" name="object 23"/>
            <p:cNvSpPr/>
            <p:nvPr/>
          </p:nvSpPr>
          <p:spPr>
            <a:xfrm>
              <a:off x="3461197" y="3615080"/>
              <a:ext cx="793750" cy="793750"/>
            </a:xfrm>
            <a:custGeom>
              <a:avLst/>
              <a:gdLst/>
              <a:ahLst/>
              <a:cxnLst/>
              <a:rect l="l" t="t" r="r" b="b"/>
              <a:pathLst>
                <a:path w="793750" h="793750">
                  <a:moveTo>
                    <a:pt x="0" y="396806"/>
                  </a:moveTo>
                  <a:lnTo>
                    <a:pt x="2682" y="442912"/>
                  </a:lnTo>
                  <a:lnTo>
                    <a:pt x="10529" y="487497"/>
                  </a:lnTo>
                  <a:lnTo>
                    <a:pt x="23234" y="530257"/>
                  </a:lnTo>
                  <a:lnTo>
                    <a:pt x="40494" y="570889"/>
                  </a:lnTo>
                  <a:lnTo>
                    <a:pt x="62005" y="609090"/>
                  </a:lnTo>
                  <a:lnTo>
                    <a:pt x="87463" y="644557"/>
                  </a:lnTo>
                  <a:lnTo>
                    <a:pt x="116564" y="676987"/>
                  </a:lnTo>
                  <a:lnTo>
                    <a:pt x="149004" y="706076"/>
                  </a:lnTo>
                  <a:lnTo>
                    <a:pt x="184478" y="731522"/>
                  </a:lnTo>
                  <a:lnTo>
                    <a:pt x="222683" y="753021"/>
                  </a:lnTo>
                  <a:lnTo>
                    <a:pt x="263314" y="770270"/>
                  </a:lnTo>
                  <a:lnTo>
                    <a:pt x="306068" y="782966"/>
                  </a:lnTo>
                  <a:lnTo>
                    <a:pt x="350640" y="790806"/>
                  </a:lnTo>
                  <a:lnTo>
                    <a:pt x="396726" y="793487"/>
                  </a:lnTo>
                  <a:lnTo>
                    <a:pt x="442823" y="790806"/>
                  </a:lnTo>
                  <a:lnTo>
                    <a:pt x="487399" y="782966"/>
                  </a:lnTo>
                  <a:lnTo>
                    <a:pt x="530149" y="770270"/>
                  </a:lnTo>
                  <a:lnTo>
                    <a:pt x="570773" y="753021"/>
                  </a:lnTo>
                  <a:lnTo>
                    <a:pt x="608966" y="731522"/>
                  </a:lnTo>
                  <a:lnTo>
                    <a:pt x="644425" y="706076"/>
                  </a:lnTo>
                  <a:lnTo>
                    <a:pt x="676848" y="676987"/>
                  </a:lnTo>
                  <a:lnTo>
                    <a:pt x="705930" y="644557"/>
                  </a:lnTo>
                  <a:lnTo>
                    <a:pt x="731370" y="609090"/>
                  </a:lnTo>
                  <a:lnTo>
                    <a:pt x="752865" y="570889"/>
                  </a:lnTo>
                  <a:lnTo>
                    <a:pt x="770110" y="530257"/>
                  </a:lnTo>
                  <a:lnTo>
                    <a:pt x="782803" y="487497"/>
                  </a:lnTo>
                  <a:lnTo>
                    <a:pt x="790641" y="442912"/>
                  </a:lnTo>
                  <a:lnTo>
                    <a:pt x="793321" y="396806"/>
                  </a:lnTo>
                  <a:lnTo>
                    <a:pt x="790641" y="350710"/>
                  </a:lnTo>
                  <a:lnTo>
                    <a:pt x="782803" y="306129"/>
                  </a:lnTo>
                  <a:lnTo>
                    <a:pt x="770110" y="263367"/>
                  </a:lnTo>
                  <a:lnTo>
                    <a:pt x="752865" y="222727"/>
                  </a:lnTo>
                  <a:lnTo>
                    <a:pt x="731370" y="184515"/>
                  </a:lnTo>
                  <a:lnTo>
                    <a:pt x="705930" y="149034"/>
                  </a:lnTo>
                  <a:lnTo>
                    <a:pt x="676848" y="116587"/>
                  </a:lnTo>
                  <a:lnTo>
                    <a:pt x="644425" y="87481"/>
                  </a:lnTo>
                  <a:lnTo>
                    <a:pt x="608966" y="62018"/>
                  </a:lnTo>
                  <a:lnTo>
                    <a:pt x="570773" y="40502"/>
                  </a:lnTo>
                  <a:lnTo>
                    <a:pt x="530149" y="23238"/>
                  </a:lnTo>
                  <a:lnTo>
                    <a:pt x="487399" y="10531"/>
                  </a:lnTo>
                  <a:lnTo>
                    <a:pt x="442823" y="2683"/>
                  </a:lnTo>
                  <a:lnTo>
                    <a:pt x="396726" y="0"/>
                  </a:lnTo>
                  <a:lnTo>
                    <a:pt x="350640" y="2683"/>
                  </a:lnTo>
                  <a:lnTo>
                    <a:pt x="306068" y="10531"/>
                  </a:lnTo>
                  <a:lnTo>
                    <a:pt x="263314" y="23238"/>
                  </a:lnTo>
                  <a:lnTo>
                    <a:pt x="222683" y="40502"/>
                  </a:lnTo>
                  <a:lnTo>
                    <a:pt x="184478" y="62018"/>
                  </a:lnTo>
                  <a:lnTo>
                    <a:pt x="149004" y="87481"/>
                  </a:lnTo>
                  <a:lnTo>
                    <a:pt x="116564" y="116587"/>
                  </a:lnTo>
                  <a:lnTo>
                    <a:pt x="87463" y="149033"/>
                  </a:lnTo>
                  <a:lnTo>
                    <a:pt x="62005" y="184515"/>
                  </a:lnTo>
                  <a:lnTo>
                    <a:pt x="40494" y="222727"/>
                  </a:lnTo>
                  <a:lnTo>
                    <a:pt x="23234" y="263367"/>
                  </a:lnTo>
                  <a:lnTo>
                    <a:pt x="10529" y="306129"/>
                  </a:lnTo>
                  <a:lnTo>
                    <a:pt x="2682" y="350710"/>
                  </a:lnTo>
                  <a:lnTo>
                    <a:pt x="0" y="396806"/>
                  </a:lnTo>
                  <a:close/>
                </a:path>
              </a:pathLst>
            </a:custGeom>
            <a:ln w="26408">
              <a:solidFill>
                <a:srgbClr val="800000"/>
              </a:solidFill>
            </a:ln>
          </p:spPr>
          <p:txBody>
            <a:bodyPr wrap="square" lIns="0" tIns="0" rIns="0" bIns="0" rtlCol="0"/>
            <a:lstStyle/>
            <a:p>
              <a:endParaRPr/>
            </a:p>
          </p:txBody>
        </p:sp>
        <p:sp>
          <p:nvSpPr>
            <p:cNvPr id="24" name="object 24"/>
            <p:cNvSpPr/>
            <p:nvPr/>
          </p:nvSpPr>
          <p:spPr>
            <a:xfrm>
              <a:off x="3702626" y="3439814"/>
              <a:ext cx="79375" cy="1111250"/>
            </a:xfrm>
            <a:custGeom>
              <a:avLst/>
              <a:gdLst/>
              <a:ahLst/>
              <a:cxnLst/>
              <a:rect l="l" t="t" r="r" b="b"/>
              <a:pathLst>
                <a:path w="79375" h="1111250">
                  <a:moveTo>
                    <a:pt x="79266" y="39740"/>
                  </a:moveTo>
                  <a:lnTo>
                    <a:pt x="0" y="39740"/>
                  </a:lnTo>
                  <a:lnTo>
                    <a:pt x="6600" y="39740"/>
                  </a:lnTo>
                </a:path>
                <a:path w="79375" h="1111250">
                  <a:moveTo>
                    <a:pt x="39600" y="0"/>
                  </a:moveTo>
                  <a:lnTo>
                    <a:pt x="39600" y="79348"/>
                  </a:lnTo>
                  <a:lnTo>
                    <a:pt x="46200" y="79348"/>
                  </a:lnTo>
                </a:path>
                <a:path w="79375" h="1111250">
                  <a:moveTo>
                    <a:pt x="79266" y="1111038"/>
                  </a:moveTo>
                  <a:lnTo>
                    <a:pt x="0" y="1111038"/>
                  </a:lnTo>
                  <a:lnTo>
                    <a:pt x="6600" y="1111038"/>
                  </a:lnTo>
                </a:path>
              </a:pathLst>
            </a:custGeom>
            <a:ln w="6601">
              <a:solidFill>
                <a:srgbClr val="800000"/>
              </a:solidFill>
            </a:ln>
          </p:spPr>
          <p:txBody>
            <a:bodyPr wrap="square" lIns="0" tIns="0" rIns="0" bIns="0" rtlCol="0"/>
            <a:lstStyle/>
            <a:p>
              <a:endParaRPr/>
            </a:p>
          </p:txBody>
        </p:sp>
      </p:grpSp>
      <p:sp>
        <p:nvSpPr>
          <p:cNvPr id="25" name="object 25"/>
          <p:cNvSpPr txBox="1"/>
          <p:nvPr/>
        </p:nvSpPr>
        <p:spPr>
          <a:xfrm>
            <a:off x="3652994" y="3862163"/>
            <a:ext cx="409575" cy="184785"/>
          </a:xfrm>
          <a:prstGeom prst="rect">
            <a:avLst/>
          </a:prstGeom>
        </p:spPr>
        <p:txBody>
          <a:bodyPr vert="horz" wrap="square" lIns="0" tIns="0" rIns="0" bIns="0" rtlCol="0">
            <a:spAutoFit/>
          </a:bodyPr>
          <a:lstStyle/>
          <a:p>
            <a:pPr>
              <a:lnSpc>
                <a:spcPts val="1440"/>
              </a:lnSpc>
            </a:pPr>
            <a:r>
              <a:rPr sz="1300" spc="-25" dirty="0">
                <a:solidFill>
                  <a:srgbClr val="008000"/>
                </a:solidFill>
                <a:latin typeface="Microsoft Sans Serif"/>
                <a:cs typeface="Microsoft Sans Serif"/>
              </a:rPr>
              <a:t>+88.8</a:t>
            </a:r>
            <a:endParaRPr sz="1300">
              <a:latin typeface="Microsoft Sans Serif"/>
              <a:cs typeface="Microsoft Sans Serif"/>
            </a:endParaRPr>
          </a:p>
        </p:txBody>
      </p:sp>
      <p:grpSp>
        <p:nvGrpSpPr>
          <p:cNvPr id="26" name="object 26"/>
          <p:cNvGrpSpPr/>
          <p:nvPr/>
        </p:nvGrpSpPr>
        <p:grpSpPr>
          <a:xfrm>
            <a:off x="2615071" y="3165461"/>
            <a:ext cx="1533525" cy="1692910"/>
            <a:chOff x="2615071" y="3165461"/>
            <a:chExt cx="1533525" cy="1692910"/>
          </a:xfrm>
        </p:grpSpPr>
        <p:sp>
          <p:nvSpPr>
            <p:cNvPr id="27" name="object 27"/>
            <p:cNvSpPr/>
            <p:nvPr/>
          </p:nvSpPr>
          <p:spPr>
            <a:xfrm>
              <a:off x="3857924" y="3416644"/>
              <a:ext cx="0" cy="1190625"/>
            </a:xfrm>
            <a:custGeom>
              <a:avLst/>
              <a:gdLst/>
              <a:ahLst/>
              <a:cxnLst/>
              <a:rect l="l" t="t" r="r" b="b"/>
              <a:pathLst>
                <a:path h="1190625">
                  <a:moveTo>
                    <a:pt x="0" y="1190333"/>
                  </a:moveTo>
                  <a:lnTo>
                    <a:pt x="0" y="991923"/>
                  </a:lnTo>
                </a:path>
                <a:path h="1190625">
                  <a:moveTo>
                    <a:pt x="0" y="0"/>
                  </a:moveTo>
                  <a:lnTo>
                    <a:pt x="0" y="198436"/>
                  </a:lnTo>
                </a:path>
              </a:pathLst>
            </a:custGeom>
            <a:ln w="26408">
              <a:solidFill>
                <a:srgbClr val="800000"/>
              </a:solidFill>
            </a:ln>
          </p:spPr>
          <p:txBody>
            <a:bodyPr wrap="square" lIns="0" tIns="0" rIns="0" bIns="0" rtlCol="0"/>
            <a:lstStyle/>
            <a:p>
              <a:endParaRPr/>
            </a:p>
          </p:txBody>
        </p:sp>
        <p:pic>
          <p:nvPicPr>
            <p:cNvPr id="28" name="object 28"/>
            <p:cNvPicPr/>
            <p:nvPr/>
          </p:nvPicPr>
          <p:blipFill>
            <a:blip r:embed="rId4" cstate="print"/>
            <a:stretch>
              <a:fillRect/>
            </a:stretch>
          </p:blipFill>
          <p:spPr>
            <a:xfrm>
              <a:off x="3805120" y="3165461"/>
              <a:ext cx="105608" cy="105756"/>
            </a:xfrm>
            <a:prstGeom prst="rect">
              <a:avLst/>
            </a:prstGeom>
          </p:spPr>
        </p:pic>
        <p:pic>
          <p:nvPicPr>
            <p:cNvPr id="29" name="object 29"/>
            <p:cNvPicPr/>
            <p:nvPr/>
          </p:nvPicPr>
          <p:blipFill>
            <a:blip r:embed="rId5" cstate="print"/>
            <a:stretch>
              <a:fillRect/>
            </a:stretch>
          </p:blipFill>
          <p:spPr>
            <a:xfrm>
              <a:off x="2615071" y="4752568"/>
              <a:ext cx="105806" cy="105644"/>
            </a:xfrm>
            <a:prstGeom prst="rect">
              <a:avLst/>
            </a:prstGeom>
          </p:spPr>
        </p:pic>
        <p:sp>
          <p:nvSpPr>
            <p:cNvPr id="30" name="object 30"/>
            <p:cNvSpPr/>
            <p:nvPr/>
          </p:nvSpPr>
          <p:spPr>
            <a:xfrm>
              <a:off x="3572256" y="3811523"/>
              <a:ext cx="571500" cy="256540"/>
            </a:xfrm>
            <a:custGeom>
              <a:avLst/>
              <a:gdLst/>
              <a:ahLst/>
              <a:cxnLst/>
              <a:rect l="l" t="t" r="r" b="b"/>
              <a:pathLst>
                <a:path w="571500" h="256539">
                  <a:moveTo>
                    <a:pt x="571500" y="0"/>
                  </a:moveTo>
                  <a:lnTo>
                    <a:pt x="0" y="0"/>
                  </a:lnTo>
                  <a:lnTo>
                    <a:pt x="0" y="256031"/>
                  </a:lnTo>
                  <a:lnTo>
                    <a:pt x="571500" y="256031"/>
                  </a:lnTo>
                  <a:lnTo>
                    <a:pt x="571500" y="0"/>
                  </a:lnTo>
                  <a:close/>
                </a:path>
              </a:pathLst>
            </a:custGeom>
            <a:solidFill>
              <a:srgbClr val="004000"/>
            </a:solidFill>
          </p:spPr>
          <p:txBody>
            <a:bodyPr wrap="square" lIns="0" tIns="0" rIns="0" bIns="0" rtlCol="0"/>
            <a:lstStyle/>
            <a:p>
              <a:endParaRPr/>
            </a:p>
          </p:txBody>
        </p:sp>
        <p:sp>
          <p:nvSpPr>
            <p:cNvPr id="31" name="object 31"/>
            <p:cNvSpPr/>
            <p:nvPr/>
          </p:nvSpPr>
          <p:spPr>
            <a:xfrm>
              <a:off x="3572256" y="3811523"/>
              <a:ext cx="571500" cy="256540"/>
            </a:xfrm>
            <a:custGeom>
              <a:avLst/>
              <a:gdLst/>
              <a:ahLst/>
              <a:cxnLst/>
              <a:rect l="l" t="t" r="r" b="b"/>
              <a:pathLst>
                <a:path w="571500" h="256539">
                  <a:moveTo>
                    <a:pt x="0" y="256031"/>
                  </a:moveTo>
                  <a:lnTo>
                    <a:pt x="571500" y="256031"/>
                  </a:lnTo>
                  <a:lnTo>
                    <a:pt x="571500" y="0"/>
                  </a:lnTo>
                  <a:lnTo>
                    <a:pt x="0" y="0"/>
                  </a:lnTo>
                  <a:lnTo>
                    <a:pt x="0" y="256031"/>
                  </a:lnTo>
                  <a:close/>
                </a:path>
              </a:pathLst>
            </a:custGeom>
            <a:ln w="9144">
              <a:solidFill>
                <a:srgbClr val="00FF00"/>
              </a:solidFill>
            </a:ln>
          </p:spPr>
          <p:txBody>
            <a:bodyPr wrap="square" lIns="0" tIns="0" rIns="0" bIns="0" rtlCol="0"/>
            <a:lstStyle/>
            <a:p>
              <a:endParaRPr/>
            </a:p>
          </p:txBody>
        </p:sp>
      </p:grpSp>
      <p:sp>
        <p:nvSpPr>
          <p:cNvPr id="32" name="object 32"/>
          <p:cNvSpPr txBox="1"/>
          <p:nvPr/>
        </p:nvSpPr>
        <p:spPr>
          <a:xfrm>
            <a:off x="493124" y="2782335"/>
            <a:ext cx="836294" cy="414655"/>
          </a:xfrm>
          <a:prstGeom prst="rect">
            <a:avLst/>
          </a:prstGeom>
        </p:spPr>
        <p:txBody>
          <a:bodyPr vert="horz" wrap="square" lIns="0" tIns="12700" rIns="0" bIns="0" rtlCol="0">
            <a:spAutoFit/>
          </a:bodyPr>
          <a:lstStyle/>
          <a:p>
            <a:pPr>
              <a:lnSpc>
                <a:spcPct val="100000"/>
              </a:lnSpc>
              <a:spcBef>
                <a:spcPts val="100"/>
              </a:spcBef>
            </a:pPr>
            <a:r>
              <a:rPr sz="2550" dirty="0">
                <a:latin typeface="Microsoft Sans Serif"/>
                <a:cs typeface="Microsoft Sans Serif"/>
              </a:rPr>
              <a:t>5</a:t>
            </a:r>
            <a:r>
              <a:rPr sz="2550" spc="25" dirty="0">
                <a:latin typeface="Microsoft Sans Serif"/>
                <a:cs typeface="Microsoft Sans Serif"/>
              </a:rPr>
              <a:t> </a:t>
            </a:r>
            <a:r>
              <a:rPr sz="2550" spc="-20" dirty="0">
                <a:latin typeface="Microsoft Sans Serif"/>
                <a:cs typeface="Microsoft Sans Serif"/>
              </a:rPr>
              <a:t>Volt</a:t>
            </a:r>
            <a:endParaRPr sz="2550">
              <a:latin typeface="Microsoft Sans Serif"/>
              <a:cs typeface="Microsoft Sans Serif"/>
            </a:endParaRPr>
          </a:p>
        </p:txBody>
      </p:sp>
      <p:sp>
        <p:nvSpPr>
          <p:cNvPr id="40" name="object 40"/>
          <p:cNvSpPr txBox="1">
            <a:spLocks noGrp="1"/>
          </p:cNvSpPr>
          <p:nvPr>
            <p:ph type="sldNum" sz="quarter" idx="7"/>
          </p:nvPr>
        </p:nvSpPr>
        <p:spPr>
          <a:prstGeom prst="rect">
            <a:avLst/>
          </a:prstGeom>
        </p:spPr>
        <p:txBody>
          <a:bodyPr vert="horz" wrap="square" lIns="0" tIns="41528" rIns="0" bIns="0" rtlCol="0">
            <a:spAutoFit/>
          </a:bodyPr>
          <a:lstStyle/>
          <a:p>
            <a:pPr marL="141605">
              <a:lnSpc>
                <a:spcPts val="2380"/>
              </a:lnSpc>
            </a:pPr>
            <a:fld id="{81D60167-4931-47E6-BA6A-407CBD079E47}" type="slidenum">
              <a:rPr spc="-25" dirty="0"/>
              <a:t>8</a:t>
            </a:fld>
            <a:endParaRPr spc="-25" dirty="0"/>
          </a:p>
        </p:txBody>
      </p:sp>
      <p:sp>
        <p:nvSpPr>
          <p:cNvPr id="33" name="object 33"/>
          <p:cNvSpPr txBox="1"/>
          <p:nvPr/>
        </p:nvSpPr>
        <p:spPr>
          <a:xfrm>
            <a:off x="2767074" y="3675166"/>
            <a:ext cx="584835" cy="751840"/>
          </a:xfrm>
          <a:prstGeom prst="rect">
            <a:avLst/>
          </a:prstGeom>
        </p:spPr>
        <p:txBody>
          <a:bodyPr vert="horz" wrap="square" lIns="0" tIns="66040" rIns="0" bIns="0" rtlCol="0">
            <a:spAutoFit/>
          </a:bodyPr>
          <a:lstStyle/>
          <a:p>
            <a:pPr marR="5080" indent="39370">
              <a:lnSpc>
                <a:spcPts val="2660"/>
              </a:lnSpc>
              <a:spcBef>
                <a:spcPts val="520"/>
              </a:spcBef>
            </a:pPr>
            <a:r>
              <a:rPr sz="2550" spc="-25" dirty="0">
                <a:latin typeface="Microsoft Sans Serif"/>
                <a:cs typeface="Microsoft Sans Serif"/>
              </a:rPr>
              <a:t>R1 </a:t>
            </a:r>
            <a:r>
              <a:rPr sz="2550" spc="-30" dirty="0">
                <a:latin typeface="Microsoft Sans Serif"/>
                <a:cs typeface="Microsoft Sans Serif"/>
              </a:rPr>
              <a:t>10K</a:t>
            </a:r>
            <a:endParaRPr sz="2550">
              <a:latin typeface="Microsoft Sans Serif"/>
              <a:cs typeface="Microsoft Sans Serif"/>
            </a:endParaRPr>
          </a:p>
        </p:txBody>
      </p:sp>
      <p:sp>
        <p:nvSpPr>
          <p:cNvPr id="34" name="object 34"/>
          <p:cNvSpPr txBox="1"/>
          <p:nvPr/>
        </p:nvSpPr>
        <p:spPr>
          <a:xfrm>
            <a:off x="3685994" y="3742428"/>
            <a:ext cx="346710" cy="551180"/>
          </a:xfrm>
          <a:prstGeom prst="rect">
            <a:avLst/>
          </a:prstGeom>
        </p:spPr>
        <p:txBody>
          <a:bodyPr vert="horz" wrap="square" lIns="0" tIns="66675" rIns="0" bIns="0" rtlCol="0">
            <a:spAutoFit/>
          </a:bodyPr>
          <a:lstStyle/>
          <a:p>
            <a:pPr marL="29845">
              <a:lnSpc>
                <a:spcPct val="100000"/>
              </a:lnSpc>
              <a:spcBef>
                <a:spcPts val="525"/>
              </a:spcBef>
            </a:pPr>
            <a:r>
              <a:rPr sz="1650" spc="-25" dirty="0">
                <a:solidFill>
                  <a:srgbClr val="00FF00"/>
                </a:solidFill>
                <a:latin typeface="Times New Roman"/>
                <a:cs typeface="Times New Roman"/>
              </a:rPr>
              <a:t>???</a:t>
            </a:r>
            <a:endParaRPr sz="1650">
              <a:latin typeface="Times New Roman"/>
              <a:cs typeface="Times New Roman"/>
            </a:endParaRPr>
          </a:p>
          <a:p>
            <a:pPr>
              <a:lnSpc>
                <a:spcPct val="100000"/>
              </a:lnSpc>
              <a:spcBef>
                <a:spcPts val="290"/>
              </a:spcBef>
            </a:pPr>
            <a:r>
              <a:rPr sz="1200" i="1" spc="-10" dirty="0">
                <a:solidFill>
                  <a:srgbClr val="800000"/>
                </a:solidFill>
                <a:latin typeface="Arial"/>
                <a:cs typeface="Arial"/>
              </a:rPr>
              <a:t>Volts</a:t>
            </a:r>
            <a:endParaRPr sz="1200">
              <a:latin typeface="Arial"/>
              <a:cs typeface="Arial"/>
            </a:endParaRPr>
          </a:p>
        </p:txBody>
      </p:sp>
      <p:sp>
        <p:nvSpPr>
          <p:cNvPr id="35" name="object 35"/>
          <p:cNvSpPr txBox="1"/>
          <p:nvPr/>
        </p:nvSpPr>
        <p:spPr>
          <a:xfrm>
            <a:off x="3557015" y="2250948"/>
            <a:ext cx="599440" cy="227329"/>
          </a:xfrm>
          <a:prstGeom prst="rect">
            <a:avLst/>
          </a:prstGeom>
          <a:solidFill>
            <a:srgbClr val="004000"/>
          </a:solidFill>
          <a:ln w="9144">
            <a:solidFill>
              <a:srgbClr val="00FF00"/>
            </a:solidFill>
          </a:ln>
        </p:spPr>
        <p:txBody>
          <a:bodyPr vert="horz" wrap="square" lIns="0" tIns="0" rIns="0" bIns="0" rtlCol="0">
            <a:spAutoFit/>
          </a:bodyPr>
          <a:lstStyle/>
          <a:p>
            <a:pPr marL="14604">
              <a:lnSpc>
                <a:spcPts val="1730"/>
              </a:lnSpc>
            </a:pPr>
            <a:r>
              <a:rPr sz="1450" spc="-10" dirty="0">
                <a:solidFill>
                  <a:srgbClr val="00FF00"/>
                </a:solidFill>
                <a:latin typeface="Times New Roman"/>
                <a:cs typeface="Times New Roman"/>
              </a:rPr>
              <a:t>+0,55V</a:t>
            </a:r>
            <a:endParaRPr sz="1450">
              <a:latin typeface="Times New Roman"/>
              <a:cs typeface="Times New Roman"/>
            </a:endParaRPr>
          </a:p>
        </p:txBody>
      </p:sp>
      <p:sp>
        <p:nvSpPr>
          <p:cNvPr id="36" name="object 36"/>
          <p:cNvSpPr txBox="1"/>
          <p:nvPr/>
        </p:nvSpPr>
        <p:spPr>
          <a:xfrm>
            <a:off x="5017008" y="1114815"/>
            <a:ext cx="2372995" cy="1642745"/>
          </a:xfrm>
          <a:prstGeom prst="rect">
            <a:avLst/>
          </a:prstGeom>
        </p:spPr>
        <p:txBody>
          <a:bodyPr vert="horz" wrap="square" lIns="0" tIns="131445" rIns="0" bIns="0" rtlCol="0">
            <a:spAutoFit/>
          </a:bodyPr>
          <a:lstStyle/>
          <a:p>
            <a:pPr marL="38100">
              <a:lnSpc>
                <a:spcPct val="100000"/>
              </a:lnSpc>
              <a:spcBef>
                <a:spcPts val="1035"/>
              </a:spcBef>
            </a:pPr>
            <a:r>
              <a:rPr sz="2550" spc="-10" dirty="0">
                <a:solidFill>
                  <a:srgbClr val="0000CC"/>
                </a:solidFill>
                <a:latin typeface="Times New Roman"/>
                <a:cs typeface="Times New Roman"/>
              </a:rPr>
              <a:t>Çözüm:</a:t>
            </a:r>
            <a:endParaRPr sz="2550">
              <a:latin typeface="Times New Roman"/>
              <a:cs typeface="Times New Roman"/>
            </a:endParaRPr>
          </a:p>
          <a:p>
            <a:pPr marL="50165">
              <a:lnSpc>
                <a:spcPct val="100000"/>
              </a:lnSpc>
              <a:spcBef>
                <a:spcPts val="944"/>
              </a:spcBef>
            </a:pPr>
            <a:r>
              <a:rPr sz="2550" dirty="0">
                <a:latin typeface="Times New Roman"/>
                <a:cs typeface="Times New Roman"/>
              </a:rPr>
              <a:t>5</a:t>
            </a:r>
            <a:r>
              <a:rPr sz="2550" i="1" dirty="0">
                <a:latin typeface="Times New Roman"/>
                <a:cs typeface="Times New Roman"/>
              </a:rPr>
              <a:t>V</a:t>
            </a:r>
            <a:r>
              <a:rPr sz="2550" i="1" spc="215" dirty="0">
                <a:latin typeface="Times New Roman"/>
                <a:cs typeface="Times New Roman"/>
              </a:rPr>
              <a:t> </a:t>
            </a:r>
            <a:r>
              <a:rPr sz="2550" dirty="0">
                <a:latin typeface="Symbol"/>
                <a:cs typeface="Symbol"/>
              </a:rPr>
              <a:t></a:t>
            </a:r>
            <a:r>
              <a:rPr sz="2550" spc="-250" dirty="0">
                <a:latin typeface="Times New Roman"/>
                <a:cs typeface="Times New Roman"/>
              </a:rPr>
              <a:t> </a:t>
            </a:r>
            <a:r>
              <a:rPr sz="2550" i="1" spc="75" dirty="0">
                <a:latin typeface="Times New Roman"/>
                <a:cs typeface="Times New Roman"/>
              </a:rPr>
              <a:t>U</a:t>
            </a:r>
            <a:r>
              <a:rPr sz="2250" i="1" spc="112" baseline="-24074" dirty="0">
                <a:latin typeface="Times New Roman"/>
                <a:cs typeface="Times New Roman"/>
              </a:rPr>
              <a:t>D</a:t>
            </a:r>
            <a:r>
              <a:rPr sz="2250" spc="112" baseline="-24074" dirty="0">
                <a:latin typeface="Times New Roman"/>
                <a:cs typeface="Times New Roman"/>
              </a:rPr>
              <a:t>1</a:t>
            </a:r>
            <a:r>
              <a:rPr sz="2250" spc="262" baseline="-24074" dirty="0">
                <a:latin typeface="Times New Roman"/>
                <a:cs typeface="Times New Roman"/>
              </a:rPr>
              <a:t> </a:t>
            </a:r>
            <a:r>
              <a:rPr sz="2550" dirty="0">
                <a:latin typeface="Symbol"/>
                <a:cs typeface="Symbol"/>
              </a:rPr>
              <a:t></a:t>
            </a:r>
            <a:r>
              <a:rPr sz="2550" spc="-350" dirty="0">
                <a:latin typeface="Times New Roman"/>
                <a:cs typeface="Times New Roman"/>
              </a:rPr>
              <a:t> </a:t>
            </a:r>
            <a:r>
              <a:rPr sz="2550" i="1" spc="55" dirty="0">
                <a:latin typeface="Times New Roman"/>
                <a:cs typeface="Times New Roman"/>
              </a:rPr>
              <a:t>U</a:t>
            </a:r>
            <a:r>
              <a:rPr sz="2250" i="1" spc="82" baseline="-24074" dirty="0">
                <a:latin typeface="Times New Roman"/>
                <a:cs typeface="Times New Roman"/>
              </a:rPr>
              <a:t>R</a:t>
            </a:r>
            <a:r>
              <a:rPr sz="2250" spc="82" baseline="-24074" dirty="0">
                <a:latin typeface="Times New Roman"/>
                <a:cs typeface="Times New Roman"/>
              </a:rPr>
              <a:t>1</a:t>
            </a:r>
            <a:endParaRPr sz="2250" baseline="-24074">
              <a:latin typeface="Times New Roman"/>
              <a:cs typeface="Times New Roman"/>
            </a:endParaRPr>
          </a:p>
          <a:p>
            <a:pPr marL="50165">
              <a:lnSpc>
                <a:spcPct val="100000"/>
              </a:lnSpc>
              <a:spcBef>
                <a:spcPts val="1664"/>
              </a:spcBef>
            </a:pPr>
            <a:r>
              <a:rPr sz="2550" dirty="0">
                <a:latin typeface="Times New Roman"/>
                <a:cs typeface="Times New Roman"/>
              </a:rPr>
              <a:t>5</a:t>
            </a:r>
            <a:r>
              <a:rPr sz="2550" i="1" dirty="0">
                <a:latin typeface="Times New Roman"/>
                <a:cs typeface="Times New Roman"/>
              </a:rPr>
              <a:t>V</a:t>
            </a:r>
            <a:r>
              <a:rPr sz="2550" i="1" spc="240" dirty="0">
                <a:latin typeface="Times New Roman"/>
                <a:cs typeface="Times New Roman"/>
              </a:rPr>
              <a:t> </a:t>
            </a:r>
            <a:r>
              <a:rPr sz="2550" dirty="0">
                <a:latin typeface="Symbol"/>
                <a:cs typeface="Symbol"/>
              </a:rPr>
              <a:t></a:t>
            </a:r>
            <a:r>
              <a:rPr sz="2550" spc="-105" dirty="0">
                <a:latin typeface="Times New Roman"/>
                <a:cs typeface="Times New Roman"/>
              </a:rPr>
              <a:t> </a:t>
            </a:r>
            <a:r>
              <a:rPr sz="2550" dirty="0">
                <a:latin typeface="Times New Roman"/>
                <a:cs typeface="Times New Roman"/>
              </a:rPr>
              <a:t>0,55</a:t>
            </a:r>
            <a:r>
              <a:rPr sz="2550" i="1" dirty="0">
                <a:latin typeface="Times New Roman"/>
                <a:cs typeface="Times New Roman"/>
              </a:rPr>
              <a:t>V</a:t>
            </a:r>
            <a:r>
              <a:rPr sz="2550" i="1" spc="150" dirty="0">
                <a:latin typeface="Times New Roman"/>
                <a:cs typeface="Times New Roman"/>
              </a:rPr>
              <a:t> </a:t>
            </a:r>
            <a:r>
              <a:rPr sz="2550" dirty="0">
                <a:latin typeface="Symbol"/>
                <a:cs typeface="Symbol"/>
              </a:rPr>
              <a:t></a:t>
            </a:r>
            <a:r>
              <a:rPr sz="2550" spc="-355" dirty="0">
                <a:latin typeface="Times New Roman"/>
                <a:cs typeface="Times New Roman"/>
              </a:rPr>
              <a:t> </a:t>
            </a:r>
            <a:r>
              <a:rPr sz="2550" i="1" spc="55" dirty="0">
                <a:latin typeface="Times New Roman"/>
                <a:cs typeface="Times New Roman"/>
              </a:rPr>
              <a:t>U</a:t>
            </a:r>
            <a:r>
              <a:rPr sz="2250" i="1" spc="82" baseline="-24074" dirty="0">
                <a:latin typeface="Times New Roman"/>
                <a:cs typeface="Times New Roman"/>
              </a:rPr>
              <a:t>R</a:t>
            </a:r>
            <a:r>
              <a:rPr sz="2250" spc="82" baseline="-24074" dirty="0">
                <a:latin typeface="Times New Roman"/>
                <a:cs typeface="Times New Roman"/>
              </a:rPr>
              <a:t>1</a:t>
            </a:r>
            <a:endParaRPr sz="2250" baseline="-24074">
              <a:latin typeface="Times New Roman"/>
              <a:cs typeface="Times New Roman"/>
            </a:endParaRPr>
          </a:p>
        </p:txBody>
      </p:sp>
      <p:sp>
        <p:nvSpPr>
          <p:cNvPr id="37" name="object 37"/>
          <p:cNvSpPr txBox="1"/>
          <p:nvPr/>
        </p:nvSpPr>
        <p:spPr>
          <a:xfrm>
            <a:off x="5009120" y="3200169"/>
            <a:ext cx="2341880" cy="420370"/>
          </a:xfrm>
          <a:prstGeom prst="rect">
            <a:avLst/>
          </a:prstGeom>
        </p:spPr>
        <p:txBody>
          <a:bodyPr vert="horz" wrap="square" lIns="0" tIns="17780" rIns="0" bIns="0" rtlCol="0">
            <a:spAutoFit/>
          </a:bodyPr>
          <a:lstStyle/>
          <a:p>
            <a:pPr marL="38100">
              <a:lnSpc>
                <a:spcPct val="100000"/>
              </a:lnSpc>
              <a:spcBef>
                <a:spcPts val="140"/>
              </a:spcBef>
            </a:pPr>
            <a:r>
              <a:rPr sz="2550" i="1" spc="75" dirty="0">
                <a:latin typeface="Times New Roman"/>
                <a:cs typeface="Times New Roman"/>
              </a:rPr>
              <a:t>U</a:t>
            </a:r>
            <a:r>
              <a:rPr sz="2250" i="1" spc="112" baseline="-24074" dirty="0">
                <a:latin typeface="Times New Roman"/>
                <a:cs typeface="Times New Roman"/>
              </a:rPr>
              <a:t>R</a:t>
            </a:r>
            <a:r>
              <a:rPr sz="2250" spc="112" baseline="-24074" dirty="0">
                <a:latin typeface="Times New Roman"/>
                <a:cs typeface="Times New Roman"/>
              </a:rPr>
              <a:t>1</a:t>
            </a:r>
            <a:r>
              <a:rPr sz="2250" spc="412" baseline="-24074" dirty="0">
                <a:latin typeface="Times New Roman"/>
                <a:cs typeface="Times New Roman"/>
              </a:rPr>
              <a:t> </a:t>
            </a:r>
            <a:r>
              <a:rPr sz="2550" dirty="0">
                <a:latin typeface="Symbol"/>
                <a:cs typeface="Symbol"/>
              </a:rPr>
              <a:t></a:t>
            </a:r>
            <a:r>
              <a:rPr sz="2550" spc="-120" dirty="0">
                <a:latin typeface="Times New Roman"/>
                <a:cs typeface="Times New Roman"/>
              </a:rPr>
              <a:t> </a:t>
            </a:r>
            <a:r>
              <a:rPr sz="2550" dirty="0">
                <a:latin typeface="Times New Roman"/>
                <a:cs typeface="Times New Roman"/>
              </a:rPr>
              <a:t>5</a:t>
            </a:r>
            <a:r>
              <a:rPr sz="2550" i="1" dirty="0">
                <a:latin typeface="Times New Roman"/>
                <a:cs typeface="Times New Roman"/>
              </a:rPr>
              <a:t>V</a:t>
            </a:r>
            <a:r>
              <a:rPr sz="2550" i="1" spc="165" dirty="0">
                <a:latin typeface="Times New Roman"/>
                <a:cs typeface="Times New Roman"/>
              </a:rPr>
              <a:t> </a:t>
            </a:r>
            <a:r>
              <a:rPr sz="2550" dirty="0">
                <a:latin typeface="Symbol"/>
                <a:cs typeface="Symbol"/>
              </a:rPr>
              <a:t></a:t>
            </a:r>
            <a:r>
              <a:rPr sz="2550" spc="-185" dirty="0">
                <a:latin typeface="Times New Roman"/>
                <a:cs typeface="Times New Roman"/>
              </a:rPr>
              <a:t> </a:t>
            </a:r>
            <a:r>
              <a:rPr sz="2550" spc="-10" dirty="0">
                <a:latin typeface="Times New Roman"/>
                <a:cs typeface="Times New Roman"/>
              </a:rPr>
              <a:t>0,55</a:t>
            </a:r>
            <a:r>
              <a:rPr sz="2550" i="1" spc="-10" dirty="0">
                <a:latin typeface="Times New Roman"/>
                <a:cs typeface="Times New Roman"/>
              </a:rPr>
              <a:t>V</a:t>
            </a:r>
            <a:endParaRPr sz="2550">
              <a:latin typeface="Times New Roman"/>
              <a:cs typeface="Times New Roman"/>
            </a:endParaRPr>
          </a:p>
        </p:txBody>
      </p:sp>
      <p:sp>
        <p:nvSpPr>
          <p:cNvPr id="38" name="object 38"/>
          <p:cNvSpPr txBox="1"/>
          <p:nvPr/>
        </p:nvSpPr>
        <p:spPr>
          <a:xfrm>
            <a:off x="5302075" y="4052402"/>
            <a:ext cx="236220" cy="253365"/>
          </a:xfrm>
          <a:prstGeom prst="rect">
            <a:avLst/>
          </a:prstGeom>
        </p:spPr>
        <p:txBody>
          <a:bodyPr vert="horz" wrap="square" lIns="0" tIns="11430" rIns="0" bIns="0" rtlCol="0">
            <a:spAutoFit/>
          </a:bodyPr>
          <a:lstStyle/>
          <a:p>
            <a:pPr marL="12700">
              <a:lnSpc>
                <a:spcPct val="100000"/>
              </a:lnSpc>
              <a:spcBef>
                <a:spcPts val="90"/>
              </a:spcBef>
            </a:pPr>
            <a:r>
              <a:rPr sz="1500" i="1" spc="-25" dirty="0">
                <a:latin typeface="Times New Roman"/>
                <a:cs typeface="Times New Roman"/>
              </a:rPr>
              <a:t>R</a:t>
            </a:r>
            <a:r>
              <a:rPr sz="1500" spc="-25" dirty="0">
                <a:latin typeface="Times New Roman"/>
                <a:cs typeface="Times New Roman"/>
              </a:rPr>
              <a:t>1</a:t>
            </a:r>
            <a:endParaRPr sz="1500">
              <a:latin typeface="Times New Roman"/>
              <a:cs typeface="Times New Roman"/>
            </a:endParaRPr>
          </a:p>
        </p:txBody>
      </p:sp>
      <p:sp>
        <p:nvSpPr>
          <p:cNvPr id="39" name="object 39"/>
          <p:cNvSpPr txBox="1"/>
          <p:nvPr/>
        </p:nvSpPr>
        <p:spPr>
          <a:xfrm>
            <a:off x="5034517" y="3829763"/>
            <a:ext cx="1631314" cy="418465"/>
          </a:xfrm>
          <a:prstGeom prst="rect">
            <a:avLst/>
          </a:prstGeom>
        </p:spPr>
        <p:txBody>
          <a:bodyPr vert="horz" wrap="square" lIns="0" tIns="16510" rIns="0" bIns="0" rtlCol="0">
            <a:spAutoFit/>
          </a:bodyPr>
          <a:lstStyle/>
          <a:p>
            <a:pPr marL="12700">
              <a:lnSpc>
                <a:spcPct val="100000"/>
              </a:lnSpc>
              <a:spcBef>
                <a:spcPts val="130"/>
              </a:spcBef>
              <a:tabLst>
                <a:tab pos="584200" algn="l"/>
              </a:tabLst>
            </a:pPr>
            <a:r>
              <a:rPr sz="2550" i="1" spc="-50" dirty="0">
                <a:latin typeface="Times New Roman"/>
                <a:cs typeface="Times New Roman"/>
              </a:rPr>
              <a:t>U</a:t>
            </a:r>
            <a:r>
              <a:rPr sz="2550" i="1" dirty="0">
                <a:latin typeface="Times New Roman"/>
                <a:cs typeface="Times New Roman"/>
              </a:rPr>
              <a:t>	</a:t>
            </a:r>
            <a:r>
              <a:rPr sz="2550" dirty="0">
                <a:latin typeface="Symbol"/>
                <a:cs typeface="Symbol"/>
              </a:rPr>
              <a:t></a:t>
            </a:r>
            <a:r>
              <a:rPr sz="2550" spc="20" dirty="0">
                <a:latin typeface="Times New Roman"/>
                <a:cs typeface="Times New Roman"/>
              </a:rPr>
              <a:t> </a:t>
            </a:r>
            <a:r>
              <a:rPr sz="2550" spc="-20" dirty="0">
                <a:latin typeface="Times New Roman"/>
                <a:cs typeface="Times New Roman"/>
              </a:rPr>
              <a:t>4,</a:t>
            </a:r>
            <a:r>
              <a:rPr sz="2550" spc="-385" dirty="0">
                <a:latin typeface="Times New Roman"/>
                <a:cs typeface="Times New Roman"/>
              </a:rPr>
              <a:t> </a:t>
            </a:r>
            <a:r>
              <a:rPr sz="2550" spc="-40" dirty="0">
                <a:latin typeface="Times New Roman"/>
                <a:cs typeface="Times New Roman"/>
              </a:rPr>
              <a:t>45</a:t>
            </a:r>
            <a:r>
              <a:rPr sz="2550" i="1" spc="-40" dirty="0">
                <a:latin typeface="Times New Roman"/>
                <a:cs typeface="Times New Roman"/>
              </a:rPr>
              <a:t>V</a:t>
            </a:r>
            <a:endParaRPr sz="2550">
              <a:latin typeface="Times New Roman"/>
              <a:cs typeface="Times New Roman"/>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278891" y="2407920"/>
            <a:ext cx="2338070" cy="2677795"/>
          </a:xfrm>
          <a:prstGeom prst="rect">
            <a:avLst/>
          </a:prstGeom>
          <a:solidFill>
            <a:srgbClr val="FBD4B5"/>
          </a:solidFill>
        </p:spPr>
        <p:txBody>
          <a:bodyPr vert="horz" wrap="square" lIns="0" tIns="26034" rIns="0" bIns="0" rtlCol="0">
            <a:spAutoFit/>
          </a:bodyPr>
          <a:lstStyle/>
          <a:p>
            <a:pPr marL="90805">
              <a:lnSpc>
                <a:spcPct val="100000"/>
              </a:lnSpc>
              <a:spcBef>
                <a:spcPts val="204"/>
              </a:spcBef>
            </a:pPr>
            <a:r>
              <a:rPr sz="2400" dirty="0">
                <a:latin typeface="Calibri"/>
                <a:cs typeface="Calibri"/>
              </a:rPr>
              <a:t>1N4001</a:t>
            </a:r>
            <a:r>
              <a:rPr sz="2400" spc="-25" dirty="0">
                <a:latin typeface="Calibri"/>
                <a:cs typeface="Calibri"/>
              </a:rPr>
              <a:t> </a:t>
            </a:r>
            <a:r>
              <a:rPr sz="2400" dirty="0">
                <a:latin typeface="Calibri"/>
                <a:cs typeface="Calibri"/>
              </a:rPr>
              <a:t>50</a:t>
            </a:r>
            <a:r>
              <a:rPr sz="2400" spc="-25" dirty="0">
                <a:latin typeface="Calibri"/>
                <a:cs typeface="Calibri"/>
              </a:rPr>
              <a:t> </a:t>
            </a:r>
            <a:r>
              <a:rPr sz="2400" spc="-20" dirty="0">
                <a:latin typeface="Calibri"/>
                <a:cs typeface="Calibri"/>
              </a:rPr>
              <a:t>volt</a:t>
            </a:r>
            <a:endParaRPr sz="2400">
              <a:latin typeface="Calibri"/>
              <a:cs typeface="Calibri"/>
            </a:endParaRPr>
          </a:p>
          <a:p>
            <a:pPr marL="90805">
              <a:lnSpc>
                <a:spcPct val="100000"/>
              </a:lnSpc>
            </a:pPr>
            <a:r>
              <a:rPr sz="2400" dirty="0">
                <a:latin typeface="Calibri"/>
                <a:cs typeface="Calibri"/>
              </a:rPr>
              <a:t>1N4002</a:t>
            </a:r>
            <a:r>
              <a:rPr sz="2400" spc="-25" dirty="0">
                <a:latin typeface="Calibri"/>
                <a:cs typeface="Calibri"/>
              </a:rPr>
              <a:t> </a:t>
            </a:r>
            <a:r>
              <a:rPr sz="2400" dirty="0">
                <a:latin typeface="Calibri"/>
                <a:cs typeface="Calibri"/>
              </a:rPr>
              <a:t>100</a:t>
            </a:r>
            <a:r>
              <a:rPr sz="2400" spc="-25" dirty="0">
                <a:latin typeface="Calibri"/>
                <a:cs typeface="Calibri"/>
              </a:rPr>
              <a:t> </a:t>
            </a:r>
            <a:r>
              <a:rPr sz="2400" spc="-20" dirty="0">
                <a:latin typeface="Calibri"/>
                <a:cs typeface="Calibri"/>
              </a:rPr>
              <a:t>volt</a:t>
            </a:r>
            <a:endParaRPr sz="2400">
              <a:latin typeface="Calibri"/>
              <a:cs typeface="Calibri"/>
            </a:endParaRPr>
          </a:p>
          <a:p>
            <a:pPr marL="90805">
              <a:lnSpc>
                <a:spcPct val="100000"/>
              </a:lnSpc>
              <a:spcBef>
                <a:spcPts val="5"/>
              </a:spcBef>
            </a:pPr>
            <a:r>
              <a:rPr sz="2400" dirty="0">
                <a:latin typeface="Calibri"/>
                <a:cs typeface="Calibri"/>
              </a:rPr>
              <a:t>1N4003</a:t>
            </a:r>
            <a:r>
              <a:rPr sz="2400" spc="-25" dirty="0">
                <a:latin typeface="Calibri"/>
                <a:cs typeface="Calibri"/>
              </a:rPr>
              <a:t> </a:t>
            </a:r>
            <a:r>
              <a:rPr sz="2400" dirty="0">
                <a:latin typeface="Calibri"/>
                <a:cs typeface="Calibri"/>
              </a:rPr>
              <a:t>200</a:t>
            </a:r>
            <a:r>
              <a:rPr sz="2400" spc="-25" dirty="0">
                <a:latin typeface="Calibri"/>
                <a:cs typeface="Calibri"/>
              </a:rPr>
              <a:t> </a:t>
            </a:r>
            <a:r>
              <a:rPr sz="2400" spc="-20" dirty="0">
                <a:latin typeface="Calibri"/>
                <a:cs typeface="Calibri"/>
              </a:rPr>
              <a:t>volt</a:t>
            </a:r>
            <a:endParaRPr sz="2400">
              <a:latin typeface="Calibri"/>
              <a:cs typeface="Calibri"/>
            </a:endParaRPr>
          </a:p>
          <a:p>
            <a:pPr marL="90805">
              <a:lnSpc>
                <a:spcPct val="100000"/>
              </a:lnSpc>
            </a:pPr>
            <a:r>
              <a:rPr sz="2400" dirty="0">
                <a:latin typeface="Calibri"/>
                <a:cs typeface="Calibri"/>
              </a:rPr>
              <a:t>1N4004</a:t>
            </a:r>
            <a:r>
              <a:rPr sz="2400" spc="-25" dirty="0">
                <a:latin typeface="Calibri"/>
                <a:cs typeface="Calibri"/>
              </a:rPr>
              <a:t> </a:t>
            </a:r>
            <a:r>
              <a:rPr sz="2400" dirty="0">
                <a:latin typeface="Calibri"/>
                <a:cs typeface="Calibri"/>
              </a:rPr>
              <a:t>200</a:t>
            </a:r>
            <a:r>
              <a:rPr sz="2400" spc="-25" dirty="0">
                <a:latin typeface="Calibri"/>
                <a:cs typeface="Calibri"/>
              </a:rPr>
              <a:t> </a:t>
            </a:r>
            <a:r>
              <a:rPr sz="2400" spc="-20" dirty="0">
                <a:latin typeface="Calibri"/>
                <a:cs typeface="Calibri"/>
              </a:rPr>
              <a:t>volt</a:t>
            </a:r>
            <a:endParaRPr sz="2400">
              <a:latin typeface="Calibri"/>
              <a:cs typeface="Calibri"/>
            </a:endParaRPr>
          </a:p>
          <a:p>
            <a:pPr marL="90805">
              <a:lnSpc>
                <a:spcPct val="100000"/>
              </a:lnSpc>
            </a:pPr>
            <a:r>
              <a:rPr sz="2400" dirty="0">
                <a:latin typeface="Calibri"/>
                <a:cs typeface="Calibri"/>
              </a:rPr>
              <a:t>1N4005</a:t>
            </a:r>
            <a:r>
              <a:rPr sz="2400" spc="-25" dirty="0">
                <a:latin typeface="Calibri"/>
                <a:cs typeface="Calibri"/>
              </a:rPr>
              <a:t> </a:t>
            </a:r>
            <a:r>
              <a:rPr sz="2400" dirty="0">
                <a:latin typeface="Calibri"/>
                <a:cs typeface="Calibri"/>
              </a:rPr>
              <a:t>600</a:t>
            </a:r>
            <a:r>
              <a:rPr sz="2400" spc="-25" dirty="0">
                <a:latin typeface="Calibri"/>
                <a:cs typeface="Calibri"/>
              </a:rPr>
              <a:t> </a:t>
            </a:r>
            <a:r>
              <a:rPr sz="2400" spc="-20" dirty="0">
                <a:latin typeface="Calibri"/>
                <a:cs typeface="Calibri"/>
              </a:rPr>
              <a:t>volt</a:t>
            </a:r>
            <a:endParaRPr sz="2400">
              <a:latin typeface="Calibri"/>
              <a:cs typeface="Calibri"/>
            </a:endParaRPr>
          </a:p>
          <a:p>
            <a:pPr marL="90805">
              <a:lnSpc>
                <a:spcPct val="100000"/>
              </a:lnSpc>
            </a:pPr>
            <a:r>
              <a:rPr sz="2400" dirty="0">
                <a:latin typeface="Calibri"/>
                <a:cs typeface="Calibri"/>
              </a:rPr>
              <a:t>1N4006</a:t>
            </a:r>
            <a:r>
              <a:rPr sz="2400" spc="-35" dirty="0">
                <a:latin typeface="Calibri"/>
                <a:cs typeface="Calibri"/>
              </a:rPr>
              <a:t> </a:t>
            </a:r>
            <a:r>
              <a:rPr sz="2400" dirty="0">
                <a:latin typeface="Calibri"/>
                <a:cs typeface="Calibri"/>
              </a:rPr>
              <a:t>800</a:t>
            </a:r>
            <a:r>
              <a:rPr sz="2400" spc="-30" dirty="0">
                <a:latin typeface="Calibri"/>
                <a:cs typeface="Calibri"/>
              </a:rPr>
              <a:t> </a:t>
            </a:r>
            <a:r>
              <a:rPr sz="2400" spc="-20" dirty="0">
                <a:latin typeface="Calibri"/>
                <a:cs typeface="Calibri"/>
              </a:rPr>
              <a:t>volt</a:t>
            </a:r>
            <a:endParaRPr sz="2400">
              <a:latin typeface="Calibri"/>
              <a:cs typeface="Calibri"/>
            </a:endParaRPr>
          </a:p>
          <a:p>
            <a:pPr marL="90805">
              <a:lnSpc>
                <a:spcPct val="100000"/>
              </a:lnSpc>
            </a:pPr>
            <a:r>
              <a:rPr sz="2400" dirty="0">
                <a:latin typeface="Calibri"/>
                <a:cs typeface="Calibri"/>
              </a:rPr>
              <a:t>1N4007</a:t>
            </a:r>
            <a:r>
              <a:rPr sz="2400" spc="-25" dirty="0">
                <a:latin typeface="Calibri"/>
                <a:cs typeface="Calibri"/>
              </a:rPr>
              <a:t> </a:t>
            </a:r>
            <a:r>
              <a:rPr sz="2400" dirty="0">
                <a:latin typeface="Calibri"/>
                <a:cs typeface="Calibri"/>
              </a:rPr>
              <a:t>200</a:t>
            </a:r>
            <a:r>
              <a:rPr sz="2400" spc="-25" dirty="0">
                <a:latin typeface="Calibri"/>
                <a:cs typeface="Calibri"/>
              </a:rPr>
              <a:t> </a:t>
            </a:r>
            <a:r>
              <a:rPr sz="2400" spc="-20" dirty="0">
                <a:latin typeface="Calibri"/>
                <a:cs typeface="Calibri"/>
              </a:rPr>
              <a:t>volt</a:t>
            </a:r>
            <a:endParaRPr sz="2400">
              <a:latin typeface="Calibri"/>
              <a:cs typeface="Calibri"/>
            </a:endParaRPr>
          </a:p>
        </p:txBody>
      </p:sp>
      <p:sp>
        <p:nvSpPr>
          <p:cNvPr id="3" name="object 3"/>
          <p:cNvSpPr txBox="1"/>
          <p:nvPr/>
        </p:nvSpPr>
        <p:spPr>
          <a:xfrm>
            <a:off x="383540" y="289001"/>
            <a:ext cx="8274050" cy="1970405"/>
          </a:xfrm>
          <a:prstGeom prst="rect">
            <a:avLst/>
          </a:prstGeom>
        </p:spPr>
        <p:txBody>
          <a:bodyPr vert="horz" wrap="square" lIns="0" tIns="13335" rIns="0" bIns="0" rtlCol="0">
            <a:spAutoFit/>
          </a:bodyPr>
          <a:lstStyle/>
          <a:p>
            <a:pPr marL="12700">
              <a:lnSpc>
                <a:spcPct val="100000"/>
              </a:lnSpc>
              <a:spcBef>
                <a:spcPts val="105"/>
              </a:spcBef>
            </a:pPr>
            <a:r>
              <a:rPr sz="2000" spc="-10" dirty="0">
                <a:latin typeface="Calibri"/>
                <a:cs typeface="Calibri"/>
              </a:rPr>
              <a:t>Kullanılacak</a:t>
            </a:r>
            <a:r>
              <a:rPr sz="2000" spc="-45" dirty="0">
                <a:latin typeface="Calibri"/>
                <a:cs typeface="Calibri"/>
              </a:rPr>
              <a:t> </a:t>
            </a:r>
            <a:r>
              <a:rPr sz="2000" dirty="0">
                <a:latin typeface="Calibri"/>
                <a:cs typeface="Calibri"/>
              </a:rPr>
              <a:t>diyot</a:t>
            </a:r>
            <a:r>
              <a:rPr sz="2000" spc="-70" dirty="0">
                <a:latin typeface="Calibri"/>
                <a:cs typeface="Calibri"/>
              </a:rPr>
              <a:t> </a:t>
            </a:r>
            <a:r>
              <a:rPr sz="2000" spc="-10" dirty="0">
                <a:latin typeface="Calibri"/>
                <a:cs typeface="Calibri"/>
              </a:rPr>
              <a:t>trafo</a:t>
            </a:r>
            <a:r>
              <a:rPr sz="2000" spc="-60" dirty="0">
                <a:latin typeface="Calibri"/>
                <a:cs typeface="Calibri"/>
              </a:rPr>
              <a:t> </a:t>
            </a:r>
            <a:r>
              <a:rPr sz="2000" dirty="0">
                <a:latin typeface="Calibri"/>
                <a:cs typeface="Calibri"/>
              </a:rPr>
              <a:t>çıkış</a:t>
            </a:r>
            <a:r>
              <a:rPr sz="2000" spc="-50" dirty="0">
                <a:latin typeface="Calibri"/>
                <a:cs typeface="Calibri"/>
              </a:rPr>
              <a:t> </a:t>
            </a:r>
            <a:r>
              <a:rPr sz="2000" dirty="0">
                <a:latin typeface="Calibri"/>
                <a:cs typeface="Calibri"/>
              </a:rPr>
              <a:t>voltajı</a:t>
            </a:r>
            <a:r>
              <a:rPr sz="2000" spc="-45" dirty="0">
                <a:latin typeface="Calibri"/>
                <a:cs typeface="Calibri"/>
              </a:rPr>
              <a:t> </a:t>
            </a:r>
            <a:r>
              <a:rPr sz="2000" dirty="0">
                <a:latin typeface="Calibri"/>
                <a:cs typeface="Calibri"/>
              </a:rPr>
              <a:t>ve</a:t>
            </a:r>
            <a:r>
              <a:rPr sz="2000" spc="-50" dirty="0">
                <a:latin typeface="Calibri"/>
                <a:cs typeface="Calibri"/>
              </a:rPr>
              <a:t> </a:t>
            </a:r>
            <a:r>
              <a:rPr sz="2000" dirty="0">
                <a:latin typeface="Calibri"/>
                <a:cs typeface="Calibri"/>
              </a:rPr>
              <a:t>devrenin</a:t>
            </a:r>
            <a:r>
              <a:rPr sz="2000" spc="-60" dirty="0">
                <a:latin typeface="Calibri"/>
                <a:cs typeface="Calibri"/>
              </a:rPr>
              <a:t> </a:t>
            </a:r>
            <a:r>
              <a:rPr sz="2000" spc="-10" dirty="0">
                <a:latin typeface="Calibri"/>
                <a:cs typeface="Calibri"/>
              </a:rPr>
              <a:t>çekeceği</a:t>
            </a:r>
            <a:r>
              <a:rPr sz="2000" spc="-55" dirty="0">
                <a:latin typeface="Calibri"/>
                <a:cs typeface="Calibri"/>
              </a:rPr>
              <a:t> </a:t>
            </a:r>
            <a:r>
              <a:rPr sz="2000" dirty="0">
                <a:latin typeface="Calibri"/>
                <a:cs typeface="Calibri"/>
              </a:rPr>
              <a:t>akıma</a:t>
            </a:r>
            <a:r>
              <a:rPr sz="2000" spc="-40" dirty="0">
                <a:latin typeface="Calibri"/>
                <a:cs typeface="Calibri"/>
              </a:rPr>
              <a:t> </a:t>
            </a:r>
            <a:r>
              <a:rPr sz="2000" dirty="0">
                <a:latin typeface="Calibri"/>
                <a:cs typeface="Calibri"/>
              </a:rPr>
              <a:t>göre</a:t>
            </a:r>
            <a:r>
              <a:rPr sz="2000" spc="-75" dirty="0">
                <a:latin typeface="Calibri"/>
                <a:cs typeface="Calibri"/>
              </a:rPr>
              <a:t> </a:t>
            </a:r>
            <a:r>
              <a:rPr sz="2000" dirty="0">
                <a:latin typeface="Calibri"/>
                <a:cs typeface="Calibri"/>
              </a:rPr>
              <a:t>seçilir</a:t>
            </a:r>
            <a:r>
              <a:rPr sz="2000" spc="-35" dirty="0">
                <a:latin typeface="Calibri"/>
                <a:cs typeface="Calibri"/>
              </a:rPr>
              <a:t> </a:t>
            </a:r>
            <a:r>
              <a:rPr sz="2000" spc="-10" dirty="0">
                <a:latin typeface="Calibri"/>
                <a:cs typeface="Calibri"/>
              </a:rPr>
              <a:t>çeşitli</a:t>
            </a:r>
            <a:endParaRPr sz="2000">
              <a:latin typeface="Calibri"/>
              <a:cs typeface="Calibri"/>
            </a:endParaRPr>
          </a:p>
          <a:p>
            <a:pPr marL="12700">
              <a:lnSpc>
                <a:spcPct val="100000"/>
              </a:lnSpc>
              <a:spcBef>
                <a:spcPts val="5"/>
              </a:spcBef>
            </a:pPr>
            <a:r>
              <a:rPr sz="2000" dirty="0">
                <a:latin typeface="Calibri"/>
                <a:cs typeface="Calibri"/>
              </a:rPr>
              <a:t>devreler</a:t>
            </a:r>
            <a:r>
              <a:rPr sz="2000" spc="-30" dirty="0">
                <a:latin typeface="Calibri"/>
                <a:cs typeface="Calibri"/>
              </a:rPr>
              <a:t> </a:t>
            </a:r>
            <a:r>
              <a:rPr sz="2000" dirty="0">
                <a:latin typeface="Calibri"/>
                <a:cs typeface="Calibri"/>
              </a:rPr>
              <a:t>için</a:t>
            </a:r>
            <a:r>
              <a:rPr sz="2000" spc="-35" dirty="0">
                <a:latin typeface="Calibri"/>
                <a:cs typeface="Calibri"/>
              </a:rPr>
              <a:t> </a:t>
            </a:r>
            <a:r>
              <a:rPr sz="2000" dirty="0">
                <a:latin typeface="Calibri"/>
                <a:cs typeface="Calibri"/>
              </a:rPr>
              <a:t>en</a:t>
            </a:r>
            <a:r>
              <a:rPr sz="2000" spc="-35" dirty="0">
                <a:latin typeface="Calibri"/>
                <a:cs typeface="Calibri"/>
              </a:rPr>
              <a:t> </a:t>
            </a:r>
            <a:r>
              <a:rPr sz="2000" spc="-10" dirty="0">
                <a:latin typeface="Calibri"/>
                <a:cs typeface="Calibri"/>
              </a:rPr>
              <a:t>yaygın</a:t>
            </a:r>
            <a:r>
              <a:rPr sz="2000" spc="-50" dirty="0">
                <a:latin typeface="Calibri"/>
                <a:cs typeface="Calibri"/>
              </a:rPr>
              <a:t> </a:t>
            </a:r>
            <a:r>
              <a:rPr sz="2000" spc="-10" dirty="0">
                <a:latin typeface="Calibri"/>
                <a:cs typeface="Calibri"/>
              </a:rPr>
              <a:t>kullanılan</a:t>
            </a:r>
            <a:r>
              <a:rPr sz="2000" spc="-35" dirty="0">
                <a:latin typeface="Calibri"/>
                <a:cs typeface="Calibri"/>
              </a:rPr>
              <a:t> </a:t>
            </a:r>
            <a:r>
              <a:rPr sz="2000" dirty="0">
                <a:latin typeface="Calibri"/>
                <a:cs typeface="Calibri"/>
              </a:rPr>
              <a:t>diyotlar</a:t>
            </a:r>
            <a:r>
              <a:rPr sz="2000" spc="-50" dirty="0">
                <a:latin typeface="Calibri"/>
                <a:cs typeface="Calibri"/>
              </a:rPr>
              <a:t> </a:t>
            </a:r>
            <a:r>
              <a:rPr sz="2000" dirty="0">
                <a:latin typeface="Calibri"/>
                <a:cs typeface="Calibri"/>
              </a:rPr>
              <a:t>1N400X</a:t>
            </a:r>
            <a:r>
              <a:rPr sz="2000" spc="-70" dirty="0">
                <a:latin typeface="Calibri"/>
                <a:cs typeface="Calibri"/>
              </a:rPr>
              <a:t> </a:t>
            </a:r>
            <a:r>
              <a:rPr sz="2000" dirty="0">
                <a:latin typeface="Calibri"/>
                <a:cs typeface="Calibri"/>
              </a:rPr>
              <a:t>ve</a:t>
            </a:r>
            <a:r>
              <a:rPr sz="2000" spc="-35" dirty="0">
                <a:latin typeface="Calibri"/>
                <a:cs typeface="Calibri"/>
              </a:rPr>
              <a:t> </a:t>
            </a:r>
            <a:r>
              <a:rPr sz="2000" dirty="0">
                <a:latin typeface="Calibri"/>
                <a:cs typeface="Calibri"/>
              </a:rPr>
              <a:t>1N540X</a:t>
            </a:r>
            <a:r>
              <a:rPr sz="2000" spc="-70" dirty="0">
                <a:latin typeface="Calibri"/>
                <a:cs typeface="Calibri"/>
              </a:rPr>
              <a:t> </a:t>
            </a:r>
            <a:r>
              <a:rPr sz="2000" spc="-10" dirty="0">
                <a:latin typeface="Calibri"/>
                <a:cs typeface="Calibri"/>
              </a:rPr>
              <a:t>serisidir</a:t>
            </a:r>
            <a:endParaRPr sz="2000">
              <a:latin typeface="Calibri"/>
              <a:cs typeface="Calibri"/>
            </a:endParaRPr>
          </a:p>
          <a:p>
            <a:pPr marL="101600">
              <a:lnSpc>
                <a:spcPct val="100000"/>
              </a:lnSpc>
              <a:spcBef>
                <a:spcPts val="445"/>
              </a:spcBef>
            </a:pPr>
            <a:r>
              <a:rPr sz="2000" dirty="0">
                <a:latin typeface="Calibri"/>
                <a:cs typeface="Calibri"/>
              </a:rPr>
              <a:t>1N400X</a:t>
            </a:r>
            <a:r>
              <a:rPr sz="2000" spc="-80" dirty="0">
                <a:latin typeface="Calibri"/>
                <a:cs typeface="Calibri"/>
              </a:rPr>
              <a:t> </a:t>
            </a:r>
            <a:r>
              <a:rPr sz="2000" dirty="0">
                <a:latin typeface="Calibri"/>
                <a:cs typeface="Calibri"/>
              </a:rPr>
              <a:t>diyotlarda</a:t>
            </a:r>
            <a:r>
              <a:rPr sz="2000" spc="-50" dirty="0">
                <a:latin typeface="Calibri"/>
                <a:cs typeface="Calibri"/>
              </a:rPr>
              <a:t> </a:t>
            </a:r>
            <a:r>
              <a:rPr sz="2000" dirty="0">
                <a:latin typeface="Calibri"/>
                <a:cs typeface="Calibri"/>
              </a:rPr>
              <a:t>X</a:t>
            </a:r>
            <a:r>
              <a:rPr sz="2000" spc="-50" dirty="0">
                <a:latin typeface="Calibri"/>
                <a:cs typeface="Calibri"/>
              </a:rPr>
              <a:t> </a:t>
            </a:r>
            <a:r>
              <a:rPr sz="2000" dirty="0">
                <a:latin typeface="Calibri"/>
                <a:cs typeface="Calibri"/>
              </a:rPr>
              <a:t>1…7</a:t>
            </a:r>
            <a:r>
              <a:rPr sz="2000" spc="-70" dirty="0">
                <a:latin typeface="Calibri"/>
                <a:cs typeface="Calibri"/>
              </a:rPr>
              <a:t> </a:t>
            </a:r>
            <a:r>
              <a:rPr sz="2000" dirty="0">
                <a:latin typeface="Calibri"/>
                <a:cs typeface="Calibri"/>
              </a:rPr>
              <a:t>arasıdır</a:t>
            </a:r>
            <a:r>
              <a:rPr sz="2000" spc="-30" dirty="0">
                <a:latin typeface="Calibri"/>
                <a:cs typeface="Calibri"/>
              </a:rPr>
              <a:t> </a:t>
            </a:r>
            <a:r>
              <a:rPr sz="2000" dirty="0">
                <a:latin typeface="Calibri"/>
                <a:cs typeface="Calibri"/>
              </a:rPr>
              <a:t>X</a:t>
            </a:r>
            <a:r>
              <a:rPr sz="2000" spc="-45" dirty="0">
                <a:latin typeface="Calibri"/>
                <a:cs typeface="Calibri"/>
              </a:rPr>
              <a:t> </a:t>
            </a:r>
            <a:r>
              <a:rPr sz="2000" dirty="0">
                <a:latin typeface="Calibri"/>
                <a:cs typeface="Calibri"/>
              </a:rPr>
              <a:t>yerine</a:t>
            </a:r>
            <a:r>
              <a:rPr sz="2000" spc="-55" dirty="0">
                <a:latin typeface="Calibri"/>
                <a:cs typeface="Calibri"/>
              </a:rPr>
              <a:t> </a:t>
            </a:r>
            <a:r>
              <a:rPr sz="2000" dirty="0">
                <a:latin typeface="Calibri"/>
                <a:cs typeface="Calibri"/>
              </a:rPr>
              <a:t>gelen</a:t>
            </a:r>
            <a:r>
              <a:rPr sz="2000" spc="-55" dirty="0">
                <a:latin typeface="Calibri"/>
                <a:cs typeface="Calibri"/>
              </a:rPr>
              <a:t> </a:t>
            </a:r>
            <a:r>
              <a:rPr sz="2000" dirty="0">
                <a:latin typeface="Calibri"/>
                <a:cs typeface="Calibri"/>
              </a:rPr>
              <a:t>rakam</a:t>
            </a:r>
            <a:r>
              <a:rPr sz="2000" spc="-35" dirty="0">
                <a:latin typeface="Calibri"/>
                <a:cs typeface="Calibri"/>
              </a:rPr>
              <a:t> </a:t>
            </a:r>
            <a:r>
              <a:rPr sz="2000" spc="-10" dirty="0">
                <a:latin typeface="Calibri"/>
                <a:cs typeface="Calibri"/>
              </a:rPr>
              <a:t>maksimum</a:t>
            </a:r>
            <a:endParaRPr sz="2000">
              <a:latin typeface="Calibri"/>
              <a:cs typeface="Calibri"/>
            </a:endParaRPr>
          </a:p>
          <a:p>
            <a:pPr marL="101600">
              <a:lnSpc>
                <a:spcPct val="100000"/>
              </a:lnSpc>
              <a:spcBef>
                <a:spcPts val="5"/>
              </a:spcBef>
            </a:pPr>
            <a:r>
              <a:rPr sz="2000" dirty="0">
                <a:latin typeface="Calibri"/>
                <a:cs typeface="Calibri"/>
              </a:rPr>
              <a:t>çalışma</a:t>
            </a:r>
            <a:r>
              <a:rPr sz="2000" spc="-55" dirty="0">
                <a:latin typeface="Calibri"/>
                <a:cs typeface="Calibri"/>
              </a:rPr>
              <a:t> </a:t>
            </a:r>
            <a:r>
              <a:rPr sz="2000" dirty="0">
                <a:latin typeface="Calibri"/>
                <a:cs typeface="Calibri"/>
              </a:rPr>
              <a:t>voltajını</a:t>
            </a:r>
            <a:r>
              <a:rPr sz="2000" spc="-45" dirty="0">
                <a:latin typeface="Calibri"/>
                <a:cs typeface="Calibri"/>
              </a:rPr>
              <a:t> </a:t>
            </a:r>
            <a:r>
              <a:rPr sz="2000" dirty="0">
                <a:latin typeface="Calibri"/>
                <a:cs typeface="Calibri"/>
              </a:rPr>
              <a:t>belirler</a:t>
            </a:r>
            <a:r>
              <a:rPr sz="2000" spc="-35" dirty="0">
                <a:latin typeface="Calibri"/>
                <a:cs typeface="Calibri"/>
              </a:rPr>
              <a:t> </a:t>
            </a:r>
            <a:r>
              <a:rPr sz="2000" dirty="0">
                <a:latin typeface="Calibri"/>
                <a:cs typeface="Calibri"/>
              </a:rPr>
              <a:t>güçleri</a:t>
            </a:r>
            <a:r>
              <a:rPr sz="2000" spc="-60" dirty="0">
                <a:latin typeface="Calibri"/>
                <a:cs typeface="Calibri"/>
              </a:rPr>
              <a:t> </a:t>
            </a:r>
            <a:r>
              <a:rPr sz="2000" dirty="0">
                <a:latin typeface="Calibri"/>
                <a:cs typeface="Calibri"/>
              </a:rPr>
              <a:t>ise</a:t>
            </a:r>
            <a:r>
              <a:rPr sz="2000" spc="-45" dirty="0">
                <a:latin typeface="Calibri"/>
                <a:cs typeface="Calibri"/>
              </a:rPr>
              <a:t> </a:t>
            </a:r>
            <a:r>
              <a:rPr sz="2000" dirty="0">
                <a:latin typeface="Calibri"/>
                <a:cs typeface="Calibri"/>
              </a:rPr>
              <a:t>sabit</a:t>
            </a:r>
            <a:r>
              <a:rPr sz="2000" spc="-50" dirty="0">
                <a:latin typeface="Calibri"/>
                <a:cs typeface="Calibri"/>
              </a:rPr>
              <a:t> </a:t>
            </a:r>
            <a:r>
              <a:rPr sz="2000" dirty="0">
                <a:latin typeface="Calibri"/>
                <a:cs typeface="Calibri"/>
              </a:rPr>
              <a:t>1</a:t>
            </a:r>
            <a:r>
              <a:rPr sz="2000" spc="-50" dirty="0">
                <a:latin typeface="Calibri"/>
                <a:cs typeface="Calibri"/>
              </a:rPr>
              <a:t> </a:t>
            </a:r>
            <a:r>
              <a:rPr sz="2000" spc="-10" dirty="0">
                <a:latin typeface="Calibri"/>
                <a:cs typeface="Calibri"/>
              </a:rPr>
              <a:t>amperdir</a:t>
            </a:r>
            <a:endParaRPr sz="2000">
              <a:latin typeface="Calibri"/>
              <a:cs typeface="Calibri"/>
            </a:endParaRPr>
          </a:p>
          <a:p>
            <a:pPr marL="101600">
              <a:lnSpc>
                <a:spcPct val="100000"/>
              </a:lnSpc>
              <a:spcBef>
                <a:spcPts val="450"/>
              </a:spcBef>
            </a:pPr>
            <a:r>
              <a:rPr sz="2000" dirty="0">
                <a:latin typeface="Calibri"/>
                <a:cs typeface="Calibri"/>
              </a:rPr>
              <a:t>1N540X</a:t>
            </a:r>
            <a:r>
              <a:rPr sz="2000" spc="-80" dirty="0">
                <a:latin typeface="Calibri"/>
                <a:cs typeface="Calibri"/>
              </a:rPr>
              <a:t> </a:t>
            </a:r>
            <a:r>
              <a:rPr sz="2000" dirty="0">
                <a:latin typeface="Calibri"/>
                <a:cs typeface="Calibri"/>
              </a:rPr>
              <a:t>serisi</a:t>
            </a:r>
            <a:r>
              <a:rPr sz="2000" spc="-30" dirty="0">
                <a:latin typeface="Calibri"/>
                <a:cs typeface="Calibri"/>
              </a:rPr>
              <a:t> </a:t>
            </a:r>
            <a:r>
              <a:rPr sz="2000" dirty="0">
                <a:latin typeface="Calibri"/>
                <a:cs typeface="Calibri"/>
              </a:rPr>
              <a:t>yine</a:t>
            </a:r>
            <a:r>
              <a:rPr sz="2000" spc="-50" dirty="0">
                <a:latin typeface="Calibri"/>
                <a:cs typeface="Calibri"/>
              </a:rPr>
              <a:t> </a:t>
            </a:r>
            <a:r>
              <a:rPr sz="2000" dirty="0">
                <a:latin typeface="Calibri"/>
                <a:cs typeface="Calibri"/>
              </a:rPr>
              <a:t>aynı</a:t>
            </a:r>
            <a:r>
              <a:rPr sz="2000" spc="-50" dirty="0">
                <a:latin typeface="Calibri"/>
                <a:cs typeface="Calibri"/>
              </a:rPr>
              <a:t> </a:t>
            </a:r>
            <a:r>
              <a:rPr sz="2000" dirty="0">
                <a:latin typeface="Calibri"/>
                <a:cs typeface="Calibri"/>
              </a:rPr>
              <a:t>son</a:t>
            </a:r>
            <a:r>
              <a:rPr sz="2000" spc="-55" dirty="0">
                <a:latin typeface="Calibri"/>
                <a:cs typeface="Calibri"/>
              </a:rPr>
              <a:t> </a:t>
            </a:r>
            <a:r>
              <a:rPr sz="2000" spc="-10" dirty="0">
                <a:latin typeface="Calibri"/>
                <a:cs typeface="Calibri"/>
              </a:rPr>
              <a:t>rakam</a:t>
            </a:r>
            <a:r>
              <a:rPr sz="2000" spc="-50" dirty="0">
                <a:latin typeface="Calibri"/>
                <a:cs typeface="Calibri"/>
              </a:rPr>
              <a:t> </a:t>
            </a:r>
            <a:r>
              <a:rPr sz="2000" dirty="0">
                <a:latin typeface="Calibri"/>
                <a:cs typeface="Calibri"/>
              </a:rPr>
              <a:t>çalışma</a:t>
            </a:r>
            <a:r>
              <a:rPr sz="2000" spc="-20" dirty="0">
                <a:latin typeface="Calibri"/>
                <a:cs typeface="Calibri"/>
              </a:rPr>
              <a:t> </a:t>
            </a:r>
            <a:r>
              <a:rPr sz="2000" dirty="0">
                <a:latin typeface="Calibri"/>
                <a:cs typeface="Calibri"/>
              </a:rPr>
              <a:t>voltajını</a:t>
            </a:r>
            <a:r>
              <a:rPr sz="2000" spc="-45" dirty="0">
                <a:latin typeface="Calibri"/>
                <a:cs typeface="Calibri"/>
              </a:rPr>
              <a:t> </a:t>
            </a:r>
            <a:r>
              <a:rPr sz="2000" spc="-10" dirty="0">
                <a:latin typeface="Calibri"/>
                <a:cs typeface="Calibri"/>
              </a:rPr>
              <a:t>gösterir</a:t>
            </a:r>
            <a:r>
              <a:rPr sz="2000" spc="-40" dirty="0">
                <a:latin typeface="Calibri"/>
                <a:cs typeface="Calibri"/>
              </a:rPr>
              <a:t> </a:t>
            </a:r>
            <a:r>
              <a:rPr sz="2000" dirty="0">
                <a:latin typeface="Calibri"/>
                <a:cs typeface="Calibri"/>
              </a:rPr>
              <a:t>güçleri</a:t>
            </a:r>
            <a:r>
              <a:rPr sz="2000" spc="-50" dirty="0">
                <a:latin typeface="Calibri"/>
                <a:cs typeface="Calibri"/>
              </a:rPr>
              <a:t> </a:t>
            </a:r>
            <a:r>
              <a:rPr sz="2000" dirty="0">
                <a:latin typeface="Calibri"/>
                <a:cs typeface="Calibri"/>
              </a:rPr>
              <a:t>ise</a:t>
            </a:r>
            <a:r>
              <a:rPr sz="2000" spc="-35" dirty="0">
                <a:latin typeface="Calibri"/>
                <a:cs typeface="Calibri"/>
              </a:rPr>
              <a:t> </a:t>
            </a:r>
            <a:r>
              <a:rPr sz="2000" dirty="0">
                <a:latin typeface="Calibri"/>
                <a:cs typeface="Calibri"/>
              </a:rPr>
              <a:t>sabit</a:t>
            </a:r>
            <a:r>
              <a:rPr sz="2000" spc="-40" dirty="0">
                <a:latin typeface="Calibri"/>
                <a:cs typeface="Calibri"/>
              </a:rPr>
              <a:t> </a:t>
            </a:r>
            <a:r>
              <a:rPr sz="2000" spc="-50" dirty="0">
                <a:latin typeface="Calibri"/>
                <a:cs typeface="Calibri"/>
              </a:rPr>
              <a:t>3</a:t>
            </a:r>
            <a:endParaRPr sz="2000">
              <a:latin typeface="Calibri"/>
              <a:cs typeface="Calibri"/>
            </a:endParaRPr>
          </a:p>
          <a:p>
            <a:pPr marL="101600">
              <a:lnSpc>
                <a:spcPct val="100000"/>
              </a:lnSpc>
            </a:pPr>
            <a:r>
              <a:rPr sz="2000" dirty="0">
                <a:latin typeface="Calibri"/>
                <a:cs typeface="Calibri"/>
              </a:rPr>
              <a:t>amper</a:t>
            </a:r>
            <a:r>
              <a:rPr sz="2000" spc="-45" dirty="0">
                <a:latin typeface="Calibri"/>
                <a:cs typeface="Calibri"/>
              </a:rPr>
              <a:t> </a:t>
            </a:r>
            <a:r>
              <a:rPr sz="2000" dirty="0">
                <a:latin typeface="Calibri"/>
                <a:cs typeface="Calibri"/>
              </a:rPr>
              <a:t>güç</a:t>
            </a:r>
            <a:r>
              <a:rPr sz="2000" spc="-50" dirty="0">
                <a:latin typeface="Calibri"/>
                <a:cs typeface="Calibri"/>
              </a:rPr>
              <a:t> </a:t>
            </a:r>
            <a:r>
              <a:rPr sz="2000" spc="-10" dirty="0">
                <a:latin typeface="Calibri"/>
                <a:cs typeface="Calibri"/>
              </a:rPr>
              <a:t>arttıkça</a:t>
            </a:r>
            <a:r>
              <a:rPr sz="2000" spc="-25" dirty="0">
                <a:latin typeface="Calibri"/>
                <a:cs typeface="Calibri"/>
              </a:rPr>
              <a:t> </a:t>
            </a:r>
            <a:r>
              <a:rPr sz="2000" dirty="0">
                <a:latin typeface="Calibri"/>
                <a:cs typeface="Calibri"/>
              </a:rPr>
              <a:t>boyutlar</a:t>
            </a:r>
            <a:r>
              <a:rPr sz="2000" spc="-65" dirty="0">
                <a:latin typeface="Calibri"/>
                <a:cs typeface="Calibri"/>
              </a:rPr>
              <a:t> </a:t>
            </a:r>
            <a:r>
              <a:rPr sz="2000" dirty="0">
                <a:latin typeface="Calibri"/>
                <a:cs typeface="Calibri"/>
              </a:rPr>
              <a:t>büyüyor</a:t>
            </a:r>
            <a:r>
              <a:rPr sz="2000" spc="-70" dirty="0">
                <a:latin typeface="Calibri"/>
                <a:cs typeface="Calibri"/>
              </a:rPr>
              <a:t> </a:t>
            </a:r>
            <a:r>
              <a:rPr sz="2000" dirty="0">
                <a:latin typeface="Calibri"/>
                <a:cs typeface="Calibri"/>
              </a:rPr>
              <a:t>1n400x</a:t>
            </a:r>
            <a:r>
              <a:rPr sz="2000" spc="-75" dirty="0">
                <a:latin typeface="Calibri"/>
                <a:cs typeface="Calibri"/>
              </a:rPr>
              <a:t> </a:t>
            </a:r>
            <a:r>
              <a:rPr sz="2000" dirty="0">
                <a:latin typeface="Calibri"/>
                <a:cs typeface="Calibri"/>
              </a:rPr>
              <a:t>serine</a:t>
            </a:r>
            <a:r>
              <a:rPr sz="2000" spc="-20" dirty="0">
                <a:latin typeface="Calibri"/>
                <a:cs typeface="Calibri"/>
              </a:rPr>
              <a:t> </a:t>
            </a:r>
            <a:r>
              <a:rPr sz="2000" dirty="0">
                <a:latin typeface="Calibri"/>
                <a:cs typeface="Calibri"/>
              </a:rPr>
              <a:t>göre</a:t>
            </a:r>
            <a:r>
              <a:rPr sz="2000" spc="-60" dirty="0">
                <a:latin typeface="Calibri"/>
                <a:cs typeface="Calibri"/>
              </a:rPr>
              <a:t> </a:t>
            </a:r>
            <a:r>
              <a:rPr sz="2000" dirty="0">
                <a:latin typeface="Calibri"/>
                <a:cs typeface="Calibri"/>
              </a:rPr>
              <a:t>daha</a:t>
            </a:r>
            <a:r>
              <a:rPr sz="2000" spc="-45" dirty="0">
                <a:latin typeface="Calibri"/>
                <a:cs typeface="Calibri"/>
              </a:rPr>
              <a:t> </a:t>
            </a:r>
            <a:r>
              <a:rPr sz="2000" dirty="0">
                <a:latin typeface="Calibri"/>
                <a:cs typeface="Calibri"/>
              </a:rPr>
              <a:t>uzun</a:t>
            </a:r>
            <a:r>
              <a:rPr sz="2000" spc="-50" dirty="0">
                <a:latin typeface="Calibri"/>
                <a:cs typeface="Calibri"/>
              </a:rPr>
              <a:t> </a:t>
            </a:r>
            <a:r>
              <a:rPr sz="2000" dirty="0">
                <a:latin typeface="Calibri"/>
                <a:cs typeface="Calibri"/>
              </a:rPr>
              <a:t>ve</a:t>
            </a:r>
            <a:r>
              <a:rPr sz="2000" spc="-35" dirty="0">
                <a:latin typeface="Calibri"/>
                <a:cs typeface="Calibri"/>
              </a:rPr>
              <a:t> </a:t>
            </a:r>
            <a:r>
              <a:rPr sz="2000" spc="-10" dirty="0">
                <a:latin typeface="Calibri"/>
                <a:cs typeface="Calibri"/>
              </a:rPr>
              <a:t>tombul</a:t>
            </a:r>
            <a:endParaRPr sz="2000">
              <a:latin typeface="Calibri"/>
              <a:cs typeface="Calibri"/>
            </a:endParaRPr>
          </a:p>
        </p:txBody>
      </p:sp>
      <p:sp>
        <p:nvSpPr>
          <p:cNvPr id="4" name="object 4"/>
          <p:cNvSpPr txBox="1"/>
          <p:nvPr/>
        </p:nvSpPr>
        <p:spPr>
          <a:xfrm>
            <a:off x="2772155" y="2362200"/>
            <a:ext cx="2304415" cy="3139440"/>
          </a:xfrm>
          <a:prstGeom prst="rect">
            <a:avLst/>
          </a:prstGeom>
          <a:solidFill>
            <a:srgbClr val="FBD4B5"/>
          </a:solidFill>
        </p:spPr>
        <p:txBody>
          <a:bodyPr vert="horz" wrap="square" lIns="0" tIns="29209" rIns="0" bIns="0" rtlCol="0">
            <a:spAutoFit/>
          </a:bodyPr>
          <a:lstStyle/>
          <a:p>
            <a:pPr marL="90805">
              <a:lnSpc>
                <a:spcPct val="100000"/>
              </a:lnSpc>
              <a:spcBef>
                <a:spcPts val="229"/>
              </a:spcBef>
            </a:pPr>
            <a:r>
              <a:rPr sz="2200" dirty="0">
                <a:latin typeface="Calibri"/>
                <a:cs typeface="Calibri"/>
              </a:rPr>
              <a:t>1N5400</a:t>
            </a:r>
            <a:r>
              <a:rPr sz="2200" spc="-30" dirty="0">
                <a:latin typeface="Calibri"/>
                <a:cs typeface="Calibri"/>
              </a:rPr>
              <a:t> </a:t>
            </a:r>
            <a:r>
              <a:rPr sz="2200" dirty="0">
                <a:latin typeface="Calibri"/>
                <a:cs typeface="Calibri"/>
              </a:rPr>
              <a:t>50</a:t>
            </a:r>
            <a:r>
              <a:rPr sz="2200" spc="-30" dirty="0">
                <a:latin typeface="Calibri"/>
                <a:cs typeface="Calibri"/>
              </a:rPr>
              <a:t> </a:t>
            </a:r>
            <a:r>
              <a:rPr sz="2200" spc="-20" dirty="0">
                <a:latin typeface="Calibri"/>
                <a:cs typeface="Calibri"/>
              </a:rPr>
              <a:t>Volt</a:t>
            </a:r>
            <a:endParaRPr sz="2200">
              <a:latin typeface="Calibri"/>
              <a:cs typeface="Calibri"/>
            </a:endParaRPr>
          </a:p>
          <a:p>
            <a:pPr marL="90805">
              <a:lnSpc>
                <a:spcPct val="100000"/>
              </a:lnSpc>
            </a:pPr>
            <a:r>
              <a:rPr sz="2200" dirty="0">
                <a:latin typeface="Calibri"/>
                <a:cs typeface="Calibri"/>
              </a:rPr>
              <a:t>1N5401</a:t>
            </a:r>
            <a:r>
              <a:rPr sz="2200" spc="-5" dirty="0">
                <a:latin typeface="Calibri"/>
                <a:cs typeface="Calibri"/>
              </a:rPr>
              <a:t> </a:t>
            </a:r>
            <a:r>
              <a:rPr sz="2200" dirty="0">
                <a:latin typeface="Calibri"/>
                <a:cs typeface="Calibri"/>
              </a:rPr>
              <a:t>100</a:t>
            </a:r>
            <a:r>
              <a:rPr sz="2200" spc="-5" dirty="0">
                <a:latin typeface="Calibri"/>
                <a:cs typeface="Calibri"/>
              </a:rPr>
              <a:t> </a:t>
            </a:r>
            <a:r>
              <a:rPr sz="2200" spc="-20" dirty="0">
                <a:latin typeface="Calibri"/>
                <a:cs typeface="Calibri"/>
              </a:rPr>
              <a:t>Volt</a:t>
            </a:r>
            <a:endParaRPr sz="2200">
              <a:latin typeface="Calibri"/>
              <a:cs typeface="Calibri"/>
            </a:endParaRPr>
          </a:p>
          <a:p>
            <a:pPr marL="90805">
              <a:lnSpc>
                <a:spcPct val="100000"/>
              </a:lnSpc>
            </a:pPr>
            <a:r>
              <a:rPr sz="2200" dirty="0">
                <a:latin typeface="Calibri"/>
                <a:cs typeface="Calibri"/>
              </a:rPr>
              <a:t>1N5402</a:t>
            </a:r>
            <a:r>
              <a:rPr sz="2200" spc="-30" dirty="0">
                <a:latin typeface="Calibri"/>
                <a:cs typeface="Calibri"/>
              </a:rPr>
              <a:t> </a:t>
            </a:r>
            <a:r>
              <a:rPr sz="2200" dirty="0">
                <a:latin typeface="Calibri"/>
                <a:cs typeface="Calibri"/>
              </a:rPr>
              <a:t>200</a:t>
            </a:r>
            <a:r>
              <a:rPr sz="2200" spc="-20" dirty="0">
                <a:latin typeface="Calibri"/>
                <a:cs typeface="Calibri"/>
              </a:rPr>
              <a:t> Volt</a:t>
            </a:r>
            <a:endParaRPr sz="2200">
              <a:latin typeface="Calibri"/>
              <a:cs typeface="Calibri"/>
            </a:endParaRPr>
          </a:p>
          <a:p>
            <a:pPr marL="90805">
              <a:lnSpc>
                <a:spcPct val="100000"/>
              </a:lnSpc>
            </a:pPr>
            <a:r>
              <a:rPr sz="2200" dirty="0">
                <a:latin typeface="Calibri"/>
                <a:cs typeface="Calibri"/>
              </a:rPr>
              <a:t>1N5403</a:t>
            </a:r>
            <a:r>
              <a:rPr sz="2200" spc="-30" dirty="0">
                <a:latin typeface="Calibri"/>
                <a:cs typeface="Calibri"/>
              </a:rPr>
              <a:t> </a:t>
            </a:r>
            <a:r>
              <a:rPr sz="2200" dirty="0">
                <a:latin typeface="Calibri"/>
                <a:cs typeface="Calibri"/>
              </a:rPr>
              <a:t>300</a:t>
            </a:r>
            <a:r>
              <a:rPr sz="2200" spc="-20" dirty="0">
                <a:latin typeface="Calibri"/>
                <a:cs typeface="Calibri"/>
              </a:rPr>
              <a:t> Volt</a:t>
            </a:r>
            <a:endParaRPr sz="2200">
              <a:latin typeface="Calibri"/>
              <a:cs typeface="Calibri"/>
            </a:endParaRPr>
          </a:p>
          <a:p>
            <a:pPr marL="90805">
              <a:lnSpc>
                <a:spcPct val="100000"/>
              </a:lnSpc>
            </a:pPr>
            <a:r>
              <a:rPr sz="2200" dirty="0">
                <a:latin typeface="Calibri"/>
                <a:cs typeface="Calibri"/>
              </a:rPr>
              <a:t>1N5404</a:t>
            </a:r>
            <a:r>
              <a:rPr sz="2200" spc="-5" dirty="0">
                <a:latin typeface="Calibri"/>
                <a:cs typeface="Calibri"/>
              </a:rPr>
              <a:t> </a:t>
            </a:r>
            <a:r>
              <a:rPr sz="2200" dirty="0">
                <a:latin typeface="Calibri"/>
                <a:cs typeface="Calibri"/>
              </a:rPr>
              <a:t>400</a:t>
            </a:r>
            <a:r>
              <a:rPr sz="2200" spc="-5" dirty="0">
                <a:latin typeface="Calibri"/>
                <a:cs typeface="Calibri"/>
              </a:rPr>
              <a:t> </a:t>
            </a:r>
            <a:r>
              <a:rPr sz="2200" spc="-20" dirty="0">
                <a:latin typeface="Calibri"/>
                <a:cs typeface="Calibri"/>
              </a:rPr>
              <a:t>Volt</a:t>
            </a:r>
            <a:endParaRPr sz="2200">
              <a:latin typeface="Calibri"/>
              <a:cs typeface="Calibri"/>
            </a:endParaRPr>
          </a:p>
          <a:p>
            <a:pPr marL="90805">
              <a:lnSpc>
                <a:spcPct val="100000"/>
              </a:lnSpc>
            </a:pPr>
            <a:r>
              <a:rPr sz="2200" dirty="0">
                <a:latin typeface="Calibri"/>
                <a:cs typeface="Calibri"/>
              </a:rPr>
              <a:t>1N5405</a:t>
            </a:r>
            <a:r>
              <a:rPr sz="2200" spc="-30" dirty="0">
                <a:latin typeface="Calibri"/>
                <a:cs typeface="Calibri"/>
              </a:rPr>
              <a:t> </a:t>
            </a:r>
            <a:r>
              <a:rPr sz="2200" dirty="0">
                <a:latin typeface="Calibri"/>
                <a:cs typeface="Calibri"/>
              </a:rPr>
              <a:t>500</a:t>
            </a:r>
            <a:r>
              <a:rPr sz="2200" spc="-20" dirty="0">
                <a:latin typeface="Calibri"/>
                <a:cs typeface="Calibri"/>
              </a:rPr>
              <a:t> Volt</a:t>
            </a:r>
            <a:endParaRPr sz="2200">
              <a:latin typeface="Calibri"/>
              <a:cs typeface="Calibri"/>
            </a:endParaRPr>
          </a:p>
          <a:p>
            <a:pPr marL="90805">
              <a:lnSpc>
                <a:spcPct val="100000"/>
              </a:lnSpc>
              <a:spcBef>
                <a:spcPts val="5"/>
              </a:spcBef>
            </a:pPr>
            <a:r>
              <a:rPr sz="2200" dirty="0">
                <a:latin typeface="Calibri"/>
                <a:cs typeface="Calibri"/>
              </a:rPr>
              <a:t>1N5406</a:t>
            </a:r>
            <a:r>
              <a:rPr sz="2200" spc="-30" dirty="0">
                <a:latin typeface="Calibri"/>
                <a:cs typeface="Calibri"/>
              </a:rPr>
              <a:t> </a:t>
            </a:r>
            <a:r>
              <a:rPr sz="2200" dirty="0">
                <a:latin typeface="Calibri"/>
                <a:cs typeface="Calibri"/>
              </a:rPr>
              <a:t>600</a:t>
            </a:r>
            <a:r>
              <a:rPr sz="2200" spc="-20" dirty="0">
                <a:latin typeface="Calibri"/>
                <a:cs typeface="Calibri"/>
              </a:rPr>
              <a:t> Volt</a:t>
            </a:r>
            <a:endParaRPr sz="2200">
              <a:latin typeface="Calibri"/>
              <a:cs typeface="Calibri"/>
            </a:endParaRPr>
          </a:p>
          <a:p>
            <a:pPr marL="90805">
              <a:lnSpc>
                <a:spcPct val="100000"/>
              </a:lnSpc>
            </a:pPr>
            <a:r>
              <a:rPr sz="2200" dirty="0">
                <a:latin typeface="Calibri"/>
                <a:cs typeface="Calibri"/>
              </a:rPr>
              <a:t>1N5407</a:t>
            </a:r>
            <a:r>
              <a:rPr sz="2200" spc="-30" dirty="0">
                <a:latin typeface="Calibri"/>
                <a:cs typeface="Calibri"/>
              </a:rPr>
              <a:t> </a:t>
            </a:r>
            <a:r>
              <a:rPr sz="2200" dirty="0">
                <a:latin typeface="Calibri"/>
                <a:cs typeface="Calibri"/>
              </a:rPr>
              <a:t>800</a:t>
            </a:r>
            <a:r>
              <a:rPr sz="2200" spc="-20" dirty="0">
                <a:latin typeface="Calibri"/>
                <a:cs typeface="Calibri"/>
              </a:rPr>
              <a:t> Volt</a:t>
            </a:r>
            <a:endParaRPr sz="2200">
              <a:latin typeface="Calibri"/>
              <a:cs typeface="Calibri"/>
            </a:endParaRPr>
          </a:p>
          <a:p>
            <a:pPr marL="90805">
              <a:lnSpc>
                <a:spcPct val="100000"/>
              </a:lnSpc>
            </a:pPr>
            <a:r>
              <a:rPr sz="2200" dirty="0">
                <a:latin typeface="Calibri"/>
                <a:cs typeface="Calibri"/>
              </a:rPr>
              <a:t>1N5408</a:t>
            </a:r>
            <a:r>
              <a:rPr sz="2200" spc="-5" dirty="0">
                <a:latin typeface="Calibri"/>
                <a:cs typeface="Calibri"/>
              </a:rPr>
              <a:t> </a:t>
            </a:r>
            <a:r>
              <a:rPr sz="2200" dirty="0">
                <a:latin typeface="Calibri"/>
                <a:cs typeface="Calibri"/>
              </a:rPr>
              <a:t>1000</a:t>
            </a:r>
            <a:r>
              <a:rPr sz="2200" spc="-15" dirty="0">
                <a:latin typeface="Calibri"/>
                <a:cs typeface="Calibri"/>
              </a:rPr>
              <a:t> </a:t>
            </a:r>
            <a:r>
              <a:rPr sz="2200" spc="-20" dirty="0">
                <a:latin typeface="Calibri"/>
                <a:cs typeface="Calibri"/>
              </a:rPr>
              <a:t>Volt</a:t>
            </a:r>
            <a:endParaRPr sz="2200">
              <a:latin typeface="Calibri"/>
              <a:cs typeface="Calibri"/>
            </a:endParaRPr>
          </a:p>
        </p:txBody>
      </p:sp>
      <p:pic>
        <p:nvPicPr>
          <p:cNvPr id="5" name="object 5"/>
          <p:cNvPicPr/>
          <p:nvPr/>
        </p:nvPicPr>
        <p:blipFill>
          <a:blip r:embed="rId2" cstate="print"/>
          <a:stretch>
            <a:fillRect/>
          </a:stretch>
        </p:blipFill>
        <p:spPr>
          <a:xfrm>
            <a:off x="5305044" y="2458211"/>
            <a:ext cx="3477767" cy="2628900"/>
          </a:xfrm>
          <a:prstGeom prst="rect">
            <a:avLst/>
          </a:prstGeom>
        </p:spPr>
      </p:pic>
      <p:sp>
        <p:nvSpPr>
          <p:cNvPr id="6" name="object 6"/>
          <p:cNvSpPr txBox="1"/>
          <p:nvPr/>
        </p:nvSpPr>
        <p:spPr>
          <a:xfrm>
            <a:off x="339039" y="5533745"/>
            <a:ext cx="8357234" cy="756920"/>
          </a:xfrm>
          <a:prstGeom prst="rect">
            <a:avLst/>
          </a:prstGeom>
        </p:spPr>
        <p:txBody>
          <a:bodyPr vert="horz" wrap="square" lIns="0" tIns="12700" rIns="0" bIns="0" rtlCol="0">
            <a:spAutoFit/>
          </a:bodyPr>
          <a:lstStyle/>
          <a:p>
            <a:pPr marL="12700">
              <a:lnSpc>
                <a:spcPct val="100000"/>
              </a:lnSpc>
              <a:spcBef>
                <a:spcPts val="100"/>
              </a:spcBef>
            </a:pPr>
            <a:r>
              <a:rPr sz="2400" dirty="0">
                <a:latin typeface="Calibri"/>
                <a:cs typeface="Calibri"/>
              </a:rPr>
              <a:t>Resimde</a:t>
            </a:r>
            <a:r>
              <a:rPr sz="2400" spc="-110" dirty="0">
                <a:latin typeface="Calibri"/>
                <a:cs typeface="Calibri"/>
              </a:rPr>
              <a:t> </a:t>
            </a:r>
            <a:r>
              <a:rPr sz="2400" dirty="0">
                <a:latin typeface="Calibri"/>
                <a:cs typeface="Calibri"/>
              </a:rPr>
              <a:t>diyotların</a:t>
            </a:r>
            <a:r>
              <a:rPr sz="2400" spc="-100" dirty="0">
                <a:latin typeface="Calibri"/>
                <a:cs typeface="Calibri"/>
              </a:rPr>
              <a:t> </a:t>
            </a:r>
            <a:r>
              <a:rPr sz="2400" dirty="0">
                <a:latin typeface="Calibri"/>
                <a:cs typeface="Calibri"/>
              </a:rPr>
              <a:t>gerçek</a:t>
            </a:r>
            <a:r>
              <a:rPr sz="2400" spc="-114" dirty="0">
                <a:latin typeface="Calibri"/>
                <a:cs typeface="Calibri"/>
              </a:rPr>
              <a:t> </a:t>
            </a:r>
            <a:r>
              <a:rPr sz="2400" dirty="0">
                <a:latin typeface="Calibri"/>
                <a:cs typeface="Calibri"/>
              </a:rPr>
              <a:t>görünümleri</a:t>
            </a:r>
            <a:r>
              <a:rPr sz="2400" spc="-95" dirty="0">
                <a:latin typeface="Calibri"/>
                <a:cs typeface="Calibri"/>
              </a:rPr>
              <a:t> </a:t>
            </a:r>
            <a:r>
              <a:rPr sz="2400" dirty="0">
                <a:latin typeface="Calibri"/>
                <a:cs typeface="Calibri"/>
              </a:rPr>
              <a:t>ve</a:t>
            </a:r>
            <a:r>
              <a:rPr sz="2400" spc="-80" dirty="0">
                <a:latin typeface="Calibri"/>
                <a:cs typeface="Calibri"/>
              </a:rPr>
              <a:t> </a:t>
            </a:r>
            <a:r>
              <a:rPr sz="2400" dirty="0">
                <a:latin typeface="Calibri"/>
                <a:cs typeface="Calibri"/>
              </a:rPr>
              <a:t>devre</a:t>
            </a:r>
            <a:r>
              <a:rPr sz="2400" spc="-85" dirty="0">
                <a:latin typeface="Calibri"/>
                <a:cs typeface="Calibri"/>
              </a:rPr>
              <a:t> </a:t>
            </a:r>
            <a:r>
              <a:rPr sz="2400" spc="-10" dirty="0">
                <a:latin typeface="Calibri"/>
                <a:cs typeface="Calibri"/>
              </a:rPr>
              <a:t>şemalarındaki</a:t>
            </a:r>
            <a:endParaRPr sz="2400">
              <a:latin typeface="Calibri"/>
              <a:cs typeface="Calibri"/>
            </a:endParaRPr>
          </a:p>
          <a:p>
            <a:pPr marL="12700">
              <a:lnSpc>
                <a:spcPct val="100000"/>
              </a:lnSpc>
            </a:pPr>
            <a:r>
              <a:rPr sz="2400" dirty="0">
                <a:latin typeface="Calibri"/>
                <a:cs typeface="Calibri"/>
              </a:rPr>
              <a:t>sembolleri</a:t>
            </a:r>
            <a:r>
              <a:rPr sz="2400" spc="-65" dirty="0">
                <a:latin typeface="Calibri"/>
                <a:cs typeface="Calibri"/>
              </a:rPr>
              <a:t> </a:t>
            </a:r>
            <a:r>
              <a:rPr sz="2400" dirty="0">
                <a:latin typeface="Calibri"/>
                <a:cs typeface="Calibri"/>
              </a:rPr>
              <a:t>görülmekte</a:t>
            </a:r>
            <a:r>
              <a:rPr sz="2400" spc="-65" dirty="0">
                <a:latin typeface="Calibri"/>
                <a:cs typeface="Calibri"/>
              </a:rPr>
              <a:t> </a:t>
            </a:r>
            <a:r>
              <a:rPr sz="2400" dirty="0">
                <a:latin typeface="Calibri"/>
                <a:cs typeface="Calibri"/>
              </a:rPr>
              <a:t>bu</a:t>
            </a:r>
            <a:r>
              <a:rPr sz="2400" spc="-55" dirty="0">
                <a:latin typeface="Calibri"/>
                <a:cs typeface="Calibri"/>
              </a:rPr>
              <a:t> </a:t>
            </a:r>
            <a:r>
              <a:rPr sz="2400" spc="-10" dirty="0">
                <a:latin typeface="Calibri"/>
                <a:cs typeface="Calibri"/>
              </a:rPr>
              <a:t>diyotlardan</a:t>
            </a:r>
            <a:r>
              <a:rPr sz="2400" spc="-60" dirty="0">
                <a:latin typeface="Calibri"/>
                <a:cs typeface="Calibri"/>
              </a:rPr>
              <a:t> </a:t>
            </a:r>
            <a:r>
              <a:rPr sz="2400" dirty="0">
                <a:latin typeface="Calibri"/>
                <a:cs typeface="Calibri"/>
              </a:rPr>
              <a:t>4</a:t>
            </a:r>
            <a:r>
              <a:rPr sz="2400" spc="-55" dirty="0">
                <a:latin typeface="Calibri"/>
                <a:cs typeface="Calibri"/>
              </a:rPr>
              <a:t> </a:t>
            </a:r>
            <a:r>
              <a:rPr sz="2400" dirty="0">
                <a:latin typeface="Calibri"/>
                <a:cs typeface="Calibri"/>
              </a:rPr>
              <a:t>adet</a:t>
            </a:r>
            <a:r>
              <a:rPr sz="2400" spc="-65" dirty="0">
                <a:latin typeface="Calibri"/>
                <a:cs typeface="Calibri"/>
              </a:rPr>
              <a:t> </a:t>
            </a:r>
            <a:r>
              <a:rPr sz="2400" spc="-10" dirty="0">
                <a:latin typeface="Calibri"/>
                <a:cs typeface="Calibri"/>
              </a:rPr>
              <a:t>kullanarak</a:t>
            </a:r>
            <a:r>
              <a:rPr sz="2400" spc="-60" dirty="0">
                <a:latin typeface="Calibri"/>
                <a:cs typeface="Calibri"/>
              </a:rPr>
              <a:t> </a:t>
            </a:r>
            <a:r>
              <a:rPr sz="2400" spc="-10" dirty="0">
                <a:latin typeface="Calibri"/>
                <a:cs typeface="Calibri"/>
              </a:rPr>
              <a:t>köprü</a:t>
            </a:r>
            <a:r>
              <a:rPr sz="2400" spc="-50" dirty="0">
                <a:latin typeface="Calibri"/>
                <a:cs typeface="Calibri"/>
              </a:rPr>
              <a:t> </a:t>
            </a:r>
            <a:r>
              <a:rPr sz="2400" spc="-10" dirty="0">
                <a:latin typeface="Calibri"/>
                <a:cs typeface="Calibri"/>
              </a:rPr>
              <a:t>diyot</a:t>
            </a:r>
            <a:endParaRPr sz="2400">
              <a:latin typeface="Calibri"/>
              <a:cs typeface="Calibri"/>
            </a:endParaRPr>
          </a:p>
        </p:txBody>
      </p:sp>
      <p:sp>
        <p:nvSpPr>
          <p:cNvPr id="7" name="object 7"/>
          <p:cNvSpPr txBox="1"/>
          <p:nvPr/>
        </p:nvSpPr>
        <p:spPr>
          <a:xfrm>
            <a:off x="339039" y="6341465"/>
            <a:ext cx="1280160" cy="330200"/>
          </a:xfrm>
          <a:prstGeom prst="rect">
            <a:avLst/>
          </a:prstGeom>
        </p:spPr>
        <p:txBody>
          <a:bodyPr vert="horz" wrap="square" lIns="0" tIns="0" rIns="0" bIns="0" rtlCol="0">
            <a:spAutoFit/>
          </a:bodyPr>
          <a:lstStyle/>
          <a:p>
            <a:pPr marL="12700">
              <a:lnSpc>
                <a:spcPts val="2380"/>
              </a:lnSpc>
            </a:pPr>
            <a:r>
              <a:rPr sz="2400" spc="-10" dirty="0">
                <a:latin typeface="Calibri"/>
                <a:cs typeface="Calibri"/>
              </a:rPr>
              <a:t>yapabiliriz</a:t>
            </a:r>
            <a:endParaRPr sz="2400">
              <a:latin typeface="Calibri"/>
              <a:cs typeface="Calibri"/>
            </a:endParaRPr>
          </a:p>
        </p:txBody>
      </p:sp>
      <p:sp>
        <p:nvSpPr>
          <p:cNvPr id="8" name="object 8"/>
          <p:cNvSpPr txBox="1">
            <a:spLocks noGrp="1"/>
          </p:cNvSpPr>
          <p:nvPr>
            <p:ph type="sldNum" sz="quarter" idx="7"/>
          </p:nvPr>
        </p:nvSpPr>
        <p:spPr>
          <a:prstGeom prst="rect">
            <a:avLst/>
          </a:prstGeom>
        </p:spPr>
        <p:txBody>
          <a:bodyPr vert="horz" wrap="square" lIns="0" tIns="41528" rIns="0" bIns="0" rtlCol="0">
            <a:spAutoFit/>
          </a:bodyPr>
          <a:lstStyle/>
          <a:p>
            <a:pPr marL="141605">
              <a:lnSpc>
                <a:spcPts val="2380"/>
              </a:lnSpc>
            </a:pPr>
            <a:fld id="{81D60167-4931-47E6-BA6A-407CBD079E47}" type="slidenum">
              <a:rPr spc="-25" dirty="0"/>
              <a:t>9</a:t>
            </a:fld>
            <a:endParaRPr spc="-25"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49</TotalTime>
  <Words>4213</Words>
  <Application>Microsoft Office PowerPoint</Application>
  <PresentationFormat>Ekran Gösterisi (4:3)</PresentationFormat>
  <Paragraphs>1089</Paragraphs>
  <Slides>51</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51</vt:i4>
      </vt:variant>
    </vt:vector>
  </HeadingPairs>
  <TitlesOfParts>
    <vt:vector size="58" baseType="lpstr">
      <vt:lpstr>Arial</vt:lpstr>
      <vt:lpstr>Calibri</vt:lpstr>
      <vt:lpstr>Microsoft Sans Serif</vt:lpstr>
      <vt:lpstr>Symbol</vt:lpstr>
      <vt:lpstr>Times New Roman</vt:lpstr>
      <vt:lpstr>Wingdings</vt:lpstr>
      <vt:lpstr>Office Theme</vt:lpstr>
      <vt:lpstr>PowerPoint Sunusu</vt:lpstr>
      <vt:lpstr>DİYOTLAR</vt:lpstr>
      <vt:lpstr>Eşit ölçekli aralıklar ile çizilmiş eksenler üzerinde, yarı iletken diyot karakteristik eğrisi çizimi</vt:lpstr>
      <vt:lpstr>Yarı iletken diyot (Silisyum) karakteristiği</vt:lpstr>
      <vt:lpstr>PowerPoint Sunusu</vt:lpstr>
      <vt:lpstr>PowerPoint Sunusu</vt:lpstr>
      <vt:lpstr>DC Direnç (Statik Direnç)</vt:lpstr>
      <vt:lpstr>Örnek: Aşağıdaki devrede R1 direnci uçlarına bağlı voltmetre kaç voltu gösterir?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Diyotların Uçlarının Bulunması ve Sağlamlık Kontrolü</vt:lpstr>
      <vt:lpstr>Analog ölçü aleti ile diyot kontrol edilirken ölçü aletinin yapısı gereği, kırmızı prob katotta, siyah prob</vt:lpstr>
      <vt:lpstr>PowerPoint Sunusu</vt:lpstr>
      <vt:lpstr>İdeal Diyot</vt:lpstr>
      <vt:lpstr>Diyot için önemli parametrelerden bir tanesi çalışma bölgesi veya çalışma noktasındaki dirençtir. Şekil 1a’da ID’nin yönü ve VD’nin polaritesi ile tanımlanan bölgeyi (Şekil 1b’nin üst bölgesi) dikkate alacak olursak, ohm kanunu ile belirlenen ileri yön direnci (doğru polarmadaki direnci) R’nin değerinin;</vt:lpstr>
      <vt:lpstr>PowerPoint Sunusu</vt:lpstr>
      <vt:lpstr>VD= 0 V_</vt:lpstr>
      <vt:lpstr>Pratik Diyot Modeli</vt:lpstr>
      <vt:lpstr>Diyotlu bir devrede gerilim düşümlerinin matematiksel denklemi</vt:lpstr>
      <vt:lpstr>Aşağıdaki devrelerde diyotların iletimde olup olmadığını belirtiniz.</vt:lpstr>
      <vt:lpstr>Şekilde verilenlere göre devreden geçen akım kaç mA dir?</vt:lpstr>
      <vt:lpstr>Şekilde verilenlere göre devreden geçen akım kaç mA dir?</vt:lpstr>
      <vt:lpstr>Aşağıdaki devreden geçen akımı bulunuz.</vt:lpstr>
      <vt:lpstr>Çıkış gerilimi V0’ı hesaplayınız.</vt:lpstr>
      <vt:lpstr>Çıkış gerilimi V0’ı hesaplayınız.</vt:lpstr>
      <vt:lpstr>Çıkış gerilimi V0’ı hesaplayınız.</vt:lpstr>
      <vt:lpstr>Aşağıdaki devrede VD, VR, ID, PR, PD’yi bulunuz.</vt:lpstr>
      <vt:lpstr>Aşağıdaki devrede VD, VR ve ID’yi bulunuz.</vt:lpstr>
      <vt:lpstr>PowerPoint Sunusu</vt:lpstr>
      <vt:lpstr>Aşağıdaki devre için V0</vt:lpstr>
      <vt:lpstr>ID , VD2 ve V0 ’ı bulunuz.</vt:lpstr>
      <vt:lpstr>I, V1,</vt:lpstr>
      <vt:lpstr>Örnek: ID , VD2 ve V0 ’ı bulunuz.</vt:lpstr>
      <vt:lpstr>+ V1 -</vt:lpstr>
      <vt:lpstr>PowerPoint Sunusu</vt:lpstr>
      <vt:lpstr>Örnek: V0, I, ID1, ve ID2’yi bulunuz.</vt:lpstr>
      <vt:lpstr>Örnek: V0, I, ID1, ve ID2’yi bulunuz.</vt:lpstr>
      <vt:lpstr>Örnek: Şekildeki devreden akan I’akımını bulunuz.</vt:lpstr>
      <vt:lpstr>Örnek: Şekildeki devreden akan I’akımını bulunuz.</vt:lpstr>
      <vt:lpstr>Örnek: Şekildeki devreden akan I’akımını bulunuz.</vt:lpstr>
      <vt:lpstr>Örnek: I1, I2, ve ID2, akımlarını bulunuz.</vt:lpstr>
      <vt:lpstr>Örnek: I1, I2, ve ID2, akımlarını bulunuz.</vt:lpstr>
      <vt:lpstr>Bir diyodu doğru yönde polarmalandırmak için Anot gerilimi katod geriliminden daha pozitif olmak</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Ender</dc:creator>
  <cp:lastModifiedBy>İlker ÜNAL</cp:lastModifiedBy>
  <cp:revision>4</cp:revision>
  <dcterms:created xsi:type="dcterms:W3CDTF">2025-10-01T22:40:45Z</dcterms:created>
  <dcterms:modified xsi:type="dcterms:W3CDTF">2025-10-10T05:49:49Z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2017-03-27T00:00:00Z</vt:filetime>
  </property>
  <property fmtid="{D5CDD505-2E9C-101B-9397-08002B2CF9AE}" pid="3" name="Creator">
    <vt:lpwstr>Microsoft® PowerPoint® 2013</vt:lpwstr>
  </property>
  <property fmtid="{D5CDD505-2E9C-101B-9397-08002B2CF9AE}" pid="4" name="LastSaved">
    <vt:filetime>2025-10-01T00:00:00Z</vt:filetime>
  </property>
  <property fmtid="{D5CDD505-2E9C-101B-9397-08002B2CF9AE}" pid="5" name="Producer">
    <vt:lpwstr>Microsoft® PowerPoint® 2013</vt:lpwstr>
  </property>
</Properties>
</file>