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Lst>
  <p:notesMasterIdLst>
    <p:notesMasterId r:id="rId62"/>
  </p:notesMasterIdLst>
  <p:handoutMasterIdLst>
    <p:handoutMasterId r:id="rId63"/>
  </p:handoutMasterIdLst>
  <p:sldIdLst>
    <p:sldId id="309" r:id="rId3"/>
    <p:sldId id="435" r:id="rId4"/>
    <p:sldId id="436" r:id="rId5"/>
    <p:sldId id="437" r:id="rId6"/>
    <p:sldId id="398" r:id="rId7"/>
    <p:sldId id="399" r:id="rId8"/>
    <p:sldId id="400" r:id="rId9"/>
    <p:sldId id="397" r:id="rId10"/>
    <p:sldId id="401" r:id="rId11"/>
    <p:sldId id="414" r:id="rId12"/>
    <p:sldId id="402" r:id="rId13"/>
    <p:sldId id="415" r:id="rId14"/>
    <p:sldId id="416" r:id="rId15"/>
    <p:sldId id="417" r:id="rId16"/>
    <p:sldId id="418" r:id="rId17"/>
    <p:sldId id="419" r:id="rId18"/>
    <p:sldId id="420" r:id="rId19"/>
    <p:sldId id="421" r:id="rId20"/>
    <p:sldId id="422" r:id="rId21"/>
    <p:sldId id="423" r:id="rId22"/>
    <p:sldId id="424" r:id="rId23"/>
    <p:sldId id="425" r:id="rId24"/>
    <p:sldId id="426" r:id="rId25"/>
    <p:sldId id="427" r:id="rId26"/>
    <p:sldId id="428" r:id="rId27"/>
    <p:sldId id="429" r:id="rId28"/>
    <p:sldId id="430" r:id="rId29"/>
    <p:sldId id="431" r:id="rId30"/>
    <p:sldId id="432" r:id="rId31"/>
    <p:sldId id="433" r:id="rId32"/>
    <p:sldId id="475" r:id="rId33"/>
    <p:sldId id="482" r:id="rId34"/>
    <p:sldId id="483" r:id="rId35"/>
    <p:sldId id="484" r:id="rId36"/>
    <p:sldId id="485" r:id="rId37"/>
    <p:sldId id="486" r:id="rId38"/>
    <p:sldId id="487" r:id="rId39"/>
    <p:sldId id="488" r:id="rId40"/>
    <p:sldId id="489" r:id="rId41"/>
    <p:sldId id="490" r:id="rId42"/>
    <p:sldId id="439" r:id="rId43"/>
    <p:sldId id="440" r:id="rId44"/>
    <p:sldId id="441" r:id="rId45"/>
    <p:sldId id="442" r:id="rId46"/>
    <p:sldId id="443" r:id="rId47"/>
    <p:sldId id="476" r:id="rId48"/>
    <p:sldId id="444" r:id="rId49"/>
    <p:sldId id="445" r:id="rId50"/>
    <p:sldId id="477" r:id="rId51"/>
    <p:sldId id="478" r:id="rId52"/>
    <p:sldId id="479" r:id="rId53"/>
    <p:sldId id="480" r:id="rId54"/>
    <p:sldId id="481" r:id="rId55"/>
    <p:sldId id="403" r:id="rId56"/>
    <p:sldId id="404" r:id="rId57"/>
    <p:sldId id="405" r:id="rId58"/>
    <p:sldId id="406" r:id="rId59"/>
    <p:sldId id="407" r:id="rId60"/>
    <p:sldId id="305" r:id="rId6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2438339" rtl="0" fontAlgn="auto" latinLnBrk="0" hangingPunct="0">
      <a:lnSpc>
        <a:spcPct val="15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Roboto Light"/>
        <a:ea typeface="Roboto Light"/>
        <a:cs typeface="Roboto Light"/>
        <a:sym typeface="Roboto Light"/>
      </a:defRPr>
    </a:lvl1pPr>
    <a:lvl2pPr marL="0" marR="0" indent="0" algn="l" defTabSz="2438339" rtl="0" fontAlgn="auto" latinLnBrk="0" hangingPunct="0">
      <a:lnSpc>
        <a:spcPct val="15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Roboto Light"/>
        <a:ea typeface="Roboto Light"/>
        <a:cs typeface="Roboto Light"/>
        <a:sym typeface="Roboto Light"/>
      </a:defRPr>
    </a:lvl2pPr>
    <a:lvl3pPr marL="0" marR="0" indent="0" algn="l" defTabSz="2438339" rtl="0" fontAlgn="auto" latinLnBrk="0" hangingPunct="0">
      <a:lnSpc>
        <a:spcPct val="15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Roboto Light"/>
        <a:ea typeface="Roboto Light"/>
        <a:cs typeface="Roboto Light"/>
        <a:sym typeface="Roboto Light"/>
      </a:defRPr>
    </a:lvl3pPr>
    <a:lvl4pPr marL="0" marR="0" indent="0" algn="l" defTabSz="2438339" rtl="0" fontAlgn="auto" latinLnBrk="0" hangingPunct="0">
      <a:lnSpc>
        <a:spcPct val="15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Roboto Light"/>
        <a:ea typeface="Roboto Light"/>
        <a:cs typeface="Roboto Light"/>
        <a:sym typeface="Roboto Light"/>
      </a:defRPr>
    </a:lvl4pPr>
    <a:lvl5pPr marL="0" marR="0" indent="0" algn="l" defTabSz="2438339" rtl="0" fontAlgn="auto" latinLnBrk="0" hangingPunct="0">
      <a:lnSpc>
        <a:spcPct val="15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Roboto Light"/>
        <a:ea typeface="Roboto Light"/>
        <a:cs typeface="Roboto Light"/>
        <a:sym typeface="Roboto Light"/>
      </a:defRPr>
    </a:lvl5pPr>
    <a:lvl6pPr marL="0" marR="0" indent="0" algn="l" defTabSz="2438339" rtl="0" fontAlgn="auto" latinLnBrk="0" hangingPunct="0">
      <a:lnSpc>
        <a:spcPct val="15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Roboto Light"/>
        <a:ea typeface="Roboto Light"/>
        <a:cs typeface="Roboto Light"/>
        <a:sym typeface="Roboto Light"/>
      </a:defRPr>
    </a:lvl6pPr>
    <a:lvl7pPr marL="0" marR="0" indent="0" algn="l" defTabSz="2438339" rtl="0" fontAlgn="auto" latinLnBrk="0" hangingPunct="0">
      <a:lnSpc>
        <a:spcPct val="15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Roboto Light"/>
        <a:ea typeface="Roboto Light"/>
        <a:cs typeface="Roboto Light"/>
        <a:sym typeface="Roboto Light"/>
      </a:defRPr>
    </a:lvl7pPr>
    <a:lvl8pPr marL="0" marR="0" indent="0" algn="l" defTabSz="2438339" rtl="0" fontAlgn="auto" latinLnBrk="0" hangingPunct="0">
      <a:lnSpc>
        <a:spcPct val="15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Roboto Light"/>
        <a:ea typeface="Roboto Light"/>
        <a:cs typeface="Roboto Light"/>
        <a:sym typeface="Roboto Light"/>
      </a:defRPr>
    </a:lvl8pPr>
    <a:lvl9pPr marL="0" marR="0" indent="0" algn="l" defTabSz="2438339" rtl="0" fontAlgn="auto" latinLnBrk="0" hangingPunct="0">
      <a:lnSpc>
        <a:spcPct val="15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Roboto Light"/>
        <a:ea typeface="Roboto Light"/>
        <a:cs typeface="Roboto Light"/>
        <a:sym typeface="Roboto Light"/>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114E"/>
    <a:srgbClr val="2F1343"/>
    <a:srgbClr val="C3C4C4"/>
    <a:srgbClr val="C2C3C5"/>
    <a:srgbClr val="38296E"/>
    <a:srgbClr val="F15F7E"/>
    <a:srgbClr val="29144E"/>
    <a:srgbClr val="3B1854"/>
    <a:srgbClr val="20325C"/>
    <a:srgbClr val="0117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508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
          <a:latin typeface="Helvetica Neue"/>
          <a:ea typeface="Helvetica Neue"/>
          <a:cs typeface="Helvetica Neue"/>
        </a:font>
        <a:srgbClr val="000000"/>
      </a:tcTxStyle>
      <a:tcStyle>
        <a:tcBdr>
          <a:left>
            <a:ln w="12700" cap="flat">
              <a:solidFill>
                <a:srgbClr val="536773"/>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536773"/>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76672"/>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
          <a:latin typeface="Helvetica Neue"/>
          <a:ea typeface="Helvetica Neue"/>
          <a:cs typeface="Helvetica Neue"/>
        </a:font>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254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noFill/>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25400" cap="flat">
              <a:solidFill>
                <a:srgbClr val="CB297B"/>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 styleId="{B301B821-A1FF-4177-AEE7-76D212191A09}" styleName="Orta Stil 1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202B0CA-FC54-4496-8BCA-5EF66A818D29}" styleName="Koyu Stil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6E25E649-3F16-4E02-A733-19D2CDBF48F0}" styleName="Orta Stil 3 - Vurgu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6D9F66E-5EB9-4882-86FB-DCBF35E3C3E4}" styleName="Orta Stil 4 - Vurgu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73"/>
    <p:restoredTop sz="94694"/>
  </p:normalViewPr>
  <p:slideViewPr>
    <p:cSldViewPr snapToGrid="0" snapToObjects="1">
      <p:cViewPr varScale="1">
        <p:scale>
          <a:sx n="34" d="100"/>
          <a:sy n="34" d="100"/>
        </p:scale>
        <p:origin x="954" y="84"/>
      </p:cViewPr>
      <p:guideLst>
        <p:guide orient="horz" pos="4320"/>
        <p:guide pos="768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handoutMaster" Target="handoutMasters/handout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3828D3D-FE98-D44E-AE2E-DF42749B02B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CBCB8F6-0BD8-BE45-AC95-2CCE4E4EE1E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B313155-6910-3A44-AD0F-6297D5CAA814}" type="datetimeFigureOut">
              <a:rPr lang="en-US" smtClean="0"/>
              <a:t>9/22/2025</a:t>
            </a:fld>
            <a:endParaRPr lang="en-US"/>
          </a:p>
        </p:txBody>
      </p:sp>
      <p:sp>
        <p:nvSpPr>
          <p:cNvPr id="4" name="Footer Placeholder 3">
            <a:extLst>
              <a:ext uri="{FF2B5EF4-FFF2-40B4-BE49-F238E27FC236}">
                <a16:creationId xmlns:a16="http://schemas.microsoft.com/office/drawing/2014/main" id="{C494C9E5-78FE-8E49-8F32-0387FEBBC07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98437E9-20F5-264C-919F-8FDFA5A2A91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959DEC-2FE2-1E46-AC81-BF20A7064F42}" type="slidenum">
              <a:rPr lang="en-US" smtClean="0"/>
              <a:t>‹#›</a:t>
            </a:fld>
            <a:endParaRPr lang="en-US"/>
          </a:p>
        </p:txBody>
      </p:sp>
    </p:spTree>
    <p:extLst>
      <p:ext uri="{BB962C8B-B14F-4D97-AF65-F5344CB8AC3E}">
        <p14:creationId xmlns:p14="http://schemas.microsoft.com/office/powerpoint/2010/main" val="28959348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3" name="Shape 203"/>
          <p:cNvSpPr>
            <a:spLocks noGrp="1" noRot="1" noChangeAspect="1"/>
          </p:cNvSpPr>
          <p:nvPr>
            <p:ph type="sldImg"/>
          </p:nvPr>
        </p:nvSpPr>
        <p:spPr>
          <a:xfrm>
            <a:off x="1143000" y="685800"/>
            <a:ext cx="4572000" cy="3429000"/>
          </a:xfrm>
          <a:prstGeom prst="rect">
            <a:avLst/>
          </a:prstGeom>
        </p:spPr>
        <p:txBody>
          <a:bodyPr/>
          <a:lstStyle/>
          <a:p>
            <a:endParaRPr/>
          </a:p>
        </p:txBody>
      </p:sp>
      <p:sp>
        <p:nvSpPr>
          <p:cNvPr id="204" name="Shape 204"/>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688043559"/>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592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592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592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592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592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592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5920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592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5920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5920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592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5920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5920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5920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5920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5920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5920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5920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5920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5920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5920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592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5920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90767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876830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011681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125564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611889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498639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06348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77026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98892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81299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5920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5920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5920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5920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5920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5920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944211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5920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5920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5920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592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5920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5920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5920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5920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59202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5920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5920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5920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5920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82451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592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592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592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85920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
    <p:spTree>
      <p:nvGrpSpPr>
        <p:cNvPr id="1" name=""/>
        <p:cNvGrpSpPr/>
        <p:nvPr/>
      </p:nvGrpSpPr>
      <p:grpSpPr>
        <a:xfrm>
          <a:off x="0" y="0"/>
          <a:ext cx="0" cy="0"/>
          <a:chOff x="0" y="0"/>
          <a:chExt cx="0" cy="0"/>
        </a:xfrm>
      </p:grpSpPr>
      <p:sp>
        <p:nvSpPr>
          <p:cNvPr id="18" name="Rectangle"/>
          <p:cNvSpPr/>
          <p:nvPr userDrawn="1"/>
        </p:nvSpPr>
        <p:spPr>
          <a:xfrm>
            <a:off x="0" y="-20844"/>
            <a:ext cx="3600002" cy="13716000"/>
          </a:xfrm>
          <a:prstGeom prst="rect">
            <a:avLst/>
          </a:prstGeom>
          <a:solidFill>
            <a:srgbClr val="F1F3F2"/>
          </a:solidFill>
          <a:ln w="12700">
            <a:miter lim="400000"/>
          </a:ln>
        </p:spPr>
        <p:txBody>
          <a:bodyPr lIns="71437" tIns="71437" rIns="71437" bIns="71437" anchor="ctr"/>
          <a:lstStyle/>
          <a:p>
            <a:pPr defTabSz="1828800">
              <a:lnSpc>
                <a:spcPct val="100000"/>
              </a:lnSpc>
              <a:defRPr sz="800">
                <a:latin typeface="Montserrat Light"/>
                <a:ea typeface="Montserrat Light"/>
                <a:cs typeface="Montserrat Light"/>
                <a:sym typeface="Montserrat Light"/>
              </a:defRPr>
            </a:pPr>
            <a:endParaRPr/>
          </a:p>
        </p:txBody>
      </p:sp>
      <p:sp>
        <p:nvSpPr>
          <p:cNvPr id="22" name="Slide Number"/>
          <p:cNvSpPr txBox="1">
            <a:spLocks noGrp="1"/>
          </p:cNvSpPr>
          <p:nvPr>
            <p:ph type="sldNum" sz="quarter" idx="2"/>
          </p:nvPr>
        </p:nvSpPr>
        <p:spPr>
          <a:xfrm>
            <a:off x="1401860" y="11526063"/>
            <a:ext cx="371984" cy="384176"/>
          </a:xfrm>
          <a:prstGeom prst="rect">
            <a:avLst/>
          </a:prstGeom>
        </p:spPr>
        <p:txBody>
          <a:bodyPr/>
          <a:lstStyle/>
          <a:p>
            <a:fld id="{86CB4B4D-7CA3-9044-876B-883B54F8677D}" type="slidenum">
              <a:t>‹#›</a:t>
            </a:fld>
            <a:endParaRPr/>
          </a:p>
        </p:txBody>
      </p:sp>
      <p:sp>
        <p:nvSpPr>
          <p:cNvPr id="23" name="Brand Values"/>
          <p:cNvSpPr txBox="1">
            <a:spLocks noGrp="1"/>
          </p:cNvSpPr>
          <p:nvPr>
            <p:ph type="body" sz="quarter" idx="14" hasCustomPrompt="1"/>
          </p:nvPr>
        </p:nvSpPr>
        <p:spPr>
          <a:xfrm rot="16200000">
            <a:off x="-345757" y="8989321"/>
            <a:ext cx="3867217" cy="698267"/>
          </a:xfrm>
          <a:prstGeom prst="rect">
            <a:avLst/>
          </a:prstGeom>
        </p:spPr>
        <p:txBody>
          <a:bodyPr wrap="square" anchor="ctr">
            <a:spAutoFit/>
          </a:bodyPr>
          <a:lstStyle>
            <a:lvl1pPr marL="0" indent="0">
              <a:lnSpc>
                <a:spcPct val="100000"/>
              </a:lnSpc>
              <a:buSzTx/>
              <a:buNone/>
              <a:defRPr sz="1800">
                <a:solidFill>
                  <a:schemeClr val="accent1">
                    <a:hueOff val="1184617"/>
                    <a:satOff val="-51665"/>
                    <a:lumOff val="-25708"/>
                  </a:schemeClr>
                </a:solidFill>
              </a:defRPr>
            </a:lvl1pPr>
          </a:lstStyle>
          <a:p>
            <a:r>
              <a:rPr lang="tr-TR"/>
              <a:t>Burdur Mehmet Akif Ersoy Üniversitesi</a:t>
            </a:r>
            <a:endParaRPr dirty="0"/>
          </a:p>
        </p:txBody>
      </p:sp>
      <p:pic>
        <p:nvPicPr>
          <p:cNvPr id="10" name="Picture 9" descr="A close up of a sign&#10;&#10;Description automatically generated">
            <a:extLst>
              <a:ext uri="{FF2B5EF4-FFF2-40B4-BE49-F238E27FC236}">
                <a16:creationId xmlns:a16="http://schemas.microsoft.com/office/drawing/2014/main" id="{00A7A706-10DE-854B-9A92-16FA78B3AB8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549" y="1616166"/>
            <a:ext cx="2032902" cy="719483"/>
          </a:xfrm>
          <a:prstGeom prst="rect">
            <a:avLst/>
          </a:prstGeom>
        </p:spPr>
      </p:pic>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6EB67-8107-D547-930D-6F3214963A30}"/>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C8FF54F-F947-D64B-86B4-F87ECDA73D02}"/>
              </a:ext>
            </a:extLst>
          </p:cNvPr>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03A865-294A-5847-828E-3155E2F9A0E8}"/>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D5FCAD-F250-D340-8D8E-0AAD036CDA47}"/>
              </a:ext>
            </a:extLst>
          </p:cNvPr>
          <p:cNvSpPr>
            <a:spLocks noGrp="1"/>
          </p:cNvSpPr>
          <p:nvPr>
            <p:ph type="dt" sz="half" idx="10"/>
          </p:nvPr>
        </p:nvSpPr>
        <p:spPr/>
        <p:txBody>
          <a:bodyPr/>
          <a:lstStyle/>
          <a:p>
            <a:fld id="{9C855C4A-B174-C345-A32C-9A2C7D4CF7F5}" type="datetimeFigureOut">
              <a:rPr lang="en-US" smtClean="0"/>
              <a:t>9/22/2025</a:t>
            </a:fld>
            <a:endParaRPr lang="en-US"/>
          </a:p>
        </p:txBody>
      </p:sp>
      <p:sp>
        <p:nvSpPr>
          <p:cNvPr id="6" name="Footer Placeholder 5">
            <a:extLst>
              <a:ext uri="{FF2B5EF4-FFF2-40B4-BE49-F238E27FC236}">
                <a16:creationId xmlns:a16="http://schemas.microsoft.com/office/drawing/2014/main" id="{F465CF8A-4427-BE40-8CAE-6FDA94688D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800B00-2BA8-5E46-A721-7EE72073BF52}"/>
              </a:ext>
            </a:extLst>
          </p:cNvPr>
          <p:cNvSpPr>
            <a:spLocks noGrp="1"/>
          </p:cNvSpPr>
          <p:nvPr>
            <p:ph type="sldNum" sz="quarter" idx="12"/>
          </p:nvPr>
        </p:nvSpPr>
        <p:spPr/>
        <p:txBody>
          <a:bodyPr/>
          <a:lstStyle/>
          <a:p>
            <a:fld id="{16C06A38-A49F-4C48-AD44-14BDB8BD5B1B}" type="slidenum">
              <a:rPr lang="en-US" smtClean="0"/>
              <a:t>‹#›</a:t>
            </a:fld>
            <a:endParaRPr lang="en-US"/>
          </a:p>
        </p:txBody>
      </p:sp>
    </p:spTree>
    <p:extLst>
      <p:ext uri="{BB962C8B-B14F-4D97-AF65-F5344CB8AC3E}">
        <p14:creationId xmlns:p14="http://schemas.microsoft.com/office/powerpoint/2010/main" val="1232356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91DE4-2A0D-1B49-BA01-8C3D324664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35279F2-91AC-8E4F-965A-922ACA39F3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6D0443-7E9B-F64F-90E1-C4FCAC890323}"/>
              </a:ext>
            </a:extLst>
          </p:cNvPr>
          <p:cNvSpPr>
            <a:spLocks noGrp="1"/>
          </p:cNvSpPr>
          <p:nvPr>
            <p:ph type="dt" sz="half" idx="10"/>
          </p:nvPr>
        </p:nvSpPr>
        <p:spPr/>
        <p:txBody>
          <a:bodyPr/>
          <a:lstStyle/>
          <a:p>
            <a:fld id="{9C855C4A-B174-C345-A32C-9A2C7D4CF7F5}" type="datetimeFigureOut">
              <a:rPr lang="en-US" smtClean="0"/>
              <a:t>9/22/2025</a:t>
            </a:fld>
            <a:endParaRPr lang="en-US"/>
          </a:p>
        </p:txBody>
      </p:sp>
      <p:sp>
        <p:nvSpPr>
          <p:cNvPr id="5" name="Footer Placeholder 4">
            <a:extLst>
              <a:ext uri="{FF2B5EF4-FFF2-40B4-BE49-F238E27FC236}">
                <a16:creationId xmlns:a16="http://schemas.microsoft.com/office/drawing/2014/main" id="{E1B31C31-27CD-564C-827A-786CCDC987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0D6F21-B194-0145-9108-F8FE384401A2}"/>
              </a:ext>
            </a:extLst>
          </p:cNvPr>
          <p:cNvSpPr>
            <a:spLocks noGrp="1"/>
          </p:cNvSpPr>
          <p:nvPr>
            <p:ph type="sldNum" sz="quarter" idx="12"/>
          </p:nvPr>
        </p:nvSpPr>
        <p:spPr/>
        <p:txBody>
          <a:bodyPr/>
          <a:lstStyle/>
          <a:p>
            <a:fld id="{16C06A38-A49F-4C48-AD44-14BDB8BD5B1B}" type="slidenum">
              <a:rPr lang="en-US" smtClean="0"/>
              <a:t>‹#›</a:t>
            </a:fld>
            <a:endParaRPr lang="en-US"/>
          </a:p>
        </p:txBody>
      </p:sp>
    </p:spTree>
    <p:extLst>
      <p:ext uri="{BB962C8B-B14F-4D97-AF65-F5344CB8AC3E}">
        <p14:creationId xmlns:p14="http://schemas.microsoft.com/office/powerpoint/2010/main" val="4245186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C3DCF1-368A-C942-8D7A-5B99FB7A2F5C}"/>
              </a:ext>
            </a:extLst>
          </p:cNvPr>
          <p:cNvSpPr>
            <a:spLocks noGrp="1"/>
          </p:cNvSpPr>
          <p:nvPr>
            <p:ph type="title" orient="vert"/>
          </p:nvPr>
        </p:nvSpPr>
        <p:spPr>
          <a:xfrm>
            <a:off x="17449800" y="730250"/>
            <a:ext cx="5257800" cy="116236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79CFC7-1A8D-9A4E-B7AC-6A32AA057038}"/>
              </a:ext>
            </a:extLst>
          </p:cNvPr>
          <p:cNvSpPr>
            <a:spLocks noGrp="1"/>
          </p:cNvSpPr>
          <p:nvPr>
            <p:ph type="body" orient="vert" idx="1"/>
          </p:nvPr>
        </p:nvSpPr>
        <p:spPr>
          <a:xfrm>
            <a:off x="1676400" y="730250"/>
            <a:ext cx="15621000" cy="11623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868CDE-8E32-3D4F-BBCF-AE26E1A76FB4}"/>
              </a:ext>
            </a:extLst>
          </p:cNvPr>
          <p:cNvSpPr>
            <a:spLocks noGrp="1"/>
          </p:cNvSpPr>
          <p:nvPr>
            <p:ph type="dt" sz="half" idx="10"/>
          </p:nvPr>
        </p:nvSpPr>
        <p:spPr/>
        <p:txBody>
          <a:bodyPr/>
          <a:lstStyle/>
          <a:p>
            <a:fld id="{9C855C4A-B174-C345-A32C-9A2C7D4CF7F5}" type="datetimeFigureOut">
              <a:rPr lang="en-US" smtClean="0"/>
              <a:t>9/22/2025</a:t>
            </a:fld>
            <a:endParaRPr lang="en-US"/>
          </a:p>
        </p:txBody>
      </p:sp>
      <p:sp>
        <p:nvSpPr>
          <p:cNvPr id="5" name="Footer Placeholder 4">
            <a:extLst>
              <a:ext uri="{FF2B5EF4-FFF2-40B4-BE49-F238E27FC236}">
                <a16:creationId xmlns:a16="http://schemas.microsoft.com/office/drawing/2014/main" id="{64746169-4CD8-F149-87A9-44593DDE4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8B8B74-5D69-0D45-9DBB-2174CEEC4A01}"/>
              </a:ext>
            </a:extLst>
          </p:cNvPr>
          <p:cNvSpPr>
            <a:spLocks noGrp="1"/>
          </p:cNvSpPr>
          <p:nvPr>
            <p:ph type="sldNum" sz="quarter" idx="12"/>
          </p:nvPr>
        </p:nvSpPr>
        <p:spPr/>
        <p:txBody>
          <a:bodyPr/>
          <a:lstStyle/>
          <a:p>
            <a:fld id="{16C06A38-A49F-4C48-AD44-14BDB8BD5B1B}" type="slidenum">
              <a:rPr lang="en-US" smtClean="0"/>
              <a:t>‹#›</a:t>
            </a:fld>
            <a:endParaRPr lang="en-US"/>
          </a:p>
        </p:txBody>
      </p:sp>
    </p:spTree>
    <p:extLst>
      <p:ext uri="{BB962C8B-B14F-4D97-AF65-F5344CB8AC3E}">
        <p14:creationId xmlns:p14="http://schemas.microsoft.com/office/powerpoint/2010/main" val="13069142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20C0A-6389-5B4A-AAEB-E675E03D99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799CF8A-6888-DC4D-A01B-9CA6ABC1CB68}"/>
              </a:ext>
            </a:extLst>
          </p:cNvPr>
          <p:cNvSpPr>
            <a:spLocks noGrp="1"/>
          </p:cNvSpPr>
          <p:nvPr>
            <p:ph type="dt" sz="half" idx="10"/>
          </p:nvPr>
        </p:nvSpPr>
        <p:spPr/>
        <p:txBody>
          <a:bodyPr/>
          <a:lstStyle/>
          <a:p>
            <a:fld id="{9C855C4A-B174-C345-A32C-9A2C7D4CF7F5}" type="datetimeFigureOut">
              <a:rPr lang="en-US" smtClean="0"/>
              <a:t>9/22/2025</a:t>
            </a:fld>
            <a:endParaRPr lang="en-US"/>
          </a:p>
        </p:txBody>
      </p:sp>
      <p:sp>
        <p:nvSpPr>
          <p:cNvPr id="4" name="Footer Placeholder 3">
            <a:extLst>
              <a:ext uri="{FF2B5EF4-FFF2-40B4-BE49-F238E27FC236}">
                <a16:creationId xmlns:a16="http://schemas.microsoft.com/office/drawing/2014/main" id="{84912C4C-8987-0D4D-8835-B60DB524CB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BFD08EC-2640-3946-97C2-9C6DF0651372}"/>
              </a:ext>
            </a:extLst>
          </p:cNvPr>
          <p:cNvSpPr>
            <a:spLocks noGrp="1"/>
          </p:cNvSpPr>
          <p:nvPr>
            <p:ph type="sldNum" sz="quarter" idx="12"/>
          </p:nvPr>
        </p:nvSpPr>
        <p:spPr/>
        <p:txBody>
          <a:bodyPr/>
          <a:lstStyle/>
          <a:p>
            <a:fld id="{16C06A38-A49F-4C48-AD44-14BDB8BD5B1B}" type="slidenum">
              <a:rPr lang="en-US" smtClean="0"/>
              <a:t>‹#›</a:t>
            </a:fld>
            <a:endParaRPr lang="en-US"/>
          </a:p>
        </p:txBody>
      </p:sp>
    </p:spTree>
    <p:extLst>
      <p:ext uri="{BB962C8B-B14F-4D97-AF65-F5344CB8AC3E}">
        <p14:creationId xmlns:p14="http://schemas.microsoft.com/office/powerpoint/2010/main" val="2789514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
    <p:spTree>
      <p:nvGrpSpPr>
        <p:cNvPr id="1" name=""/>
        <p:cNvGrpSpPr/>
        <p:nvPr/>
      </p:nvGrpSpPr>
      <p:grpSpPr>
        <a:xfrm>
          <a:off x="0" y="0"/>
          <a:ext cx="0" cy="0"/>
          <a:chOff x="0" y="0"/>
          <a:chExt cx="0" cy="0"/>
        </a:xfrm>
      </p:grpSpPr>
      <p:sp>
        <p:nvSpPr>
          <p:cNvPr id="18" name="Rectangle"/>
          <p:cNvSpPr/>
          <p:nvPr userDrawn="1"/>
        </p:nvSpPr>
        <p:spPr>
          <a:xfrm>
            <a:off x="0" y="-20844"/>
            <a:ext cx="3600002" cy="13716000"/>
          </a:xfrm>
          <a:prstGeom prst="rect">
            <a:avLst/>
          </a:prstGeom>
          <a:solidFill>
            <a:srgbClr val="F1F3F2"/>
          </a:solidFill>
          <a:ln w="12700">
            <a:miter lim="400000"/>
          </a:ln>
        </p:spPr>
        <p:txBody>
          <a:bodyPr lIns="71437" tIns="71437" rIns="71437" bIns="71437" anchor="ctr"/>
          <a:lstStyle/>
          <a:p>
            <a:pPr defTabSz="1828800">
              <a:lnSpc>
                <a:spcPct val="100000"/>
              </a:lnSpc>
              <a:defRPr sz="800">
                <a:latin typeface="Montserrat Light"/>
                <a:ea typeface="Montserrat Light"/>
                <a:cs typeface="Montserrat Light"/>
                <a:sym typeface="Montserrat Light"/>
              </a:defRPr>
            </a:pPr>
            <a:endParaRPr/>
          </a:p>
        </p:txBody>
      </p:sp>
      <p:sp>
        <p:nvSpPr>
          <p:cNvPr id="22" name="Slide Number"/>
          <p:cNvSpPr txBox="1">
            <a:spLocks noGrp="1"/>
          </p:cNvSpPr>
          <p:nvPr>
            <p:ph type="sldNum" sz="quarter" idx="2"/>
          </p:nvPr>
        </p:nvSpPr>
        <p:spPr>
          <a:xfrm>
            <a:off x="1401860" y="11526063"/>
            <a:ext cx="371984" cy="384176"/>
          </a:xfrm>
          <a:prstGeom prst="rect">
            <a:avLst/>
          </a:prstGeom>
        </p:spPr>
        <p:txBody>
          <a:bodyPr/>
          <a:lstStyle/>
          <a:p>
            <a:fld id="{86CB4B4D-7CA3-9044-876B-883B54F8677D}" type="slidenum">
              <a:t>‹#›</a:t>
            </a:fld>
            <a:endParaRPr/>
          </a:p>
        </p:txBody>
      </p:sp>
      <p:sp>
        <p:nvSpPr>
          <p:cNvPr id="23" name="Brand Values"/>
          <p:cNvSpPr txBox="1">
            <a:spLocks noGrp="1"/>
          </p:cNvSpPr>
          <p:nvPr>
            <p:ph type="body" sz="quarter" idx="14" hasCustomPrompt="1"/>
          </p:nvPr>
        </p:nvSpPr>
        <p:spPr>
          <a:xfrm rot="16200000">
            <a:off x="-345757" y="8989321"/>
            <a:ext cx="3867217" cy="698267"/>
          </a:xfrm>
          <a:prstGeom prst="rect">
            <a:avLst/>
          </a:prstGeom>
        </p:spPr>
        <p:txBody>
          <a:bodyPr wrap="square" anchor="ctr">
            <a:spAutoFit/>
          </a:bodyPr>
          <a:lstStyle>
            <a:lvl1pPr marL="0" indent="0">
              <a:lnSpc>
                <a:spcPct val="100000"/>
              </a:lnSpc>
              <a:buSzTx/>
              <a:buNone/>
              <a:defRPr sz="1800">
                <a:solidFill>
                  <a:schemeClr val="accent1">
                    <a:hueOff val="1184617"/>
                    <a:satOff val="-51665"/>
                    <a:lumOff val="-25708"/>
                  </a:schemeClr>
                </a:solidFill>
              </a:defRPr>
            </a:lvl1pPr>
          </a:lstStyle>
          <a:p>
            <a:r>
              <a:rPr lang="tr-TR"/>
              <a:t>Burdur Mehmet Akif Ersoy Üniversitesi</a:t>
            </a:r>
            <a:endParaRPr dirty="0"/>
          </a:p>
        </p:txBody>
      </p:sp>
      <p:pic>
        <p:nvPicPr>
          <p:cNvPr id="10" name="Picture 9" descr="A close up of a sign&#10;&#10;Description automatically generated">
            <a:extLst>
              <a:ext uri="{FF2B5EF4-FFF2-40B4-BE49-F238E27FC236}">
                <a16:creationId xmlns:a16="http://schemas.microsoft.com/office/drawing/2014/main" id="{00A7A706-10DE-854B-9A92-16FA78B3AB8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3549" y="1616166"/>
            <a:ext cx="2032902" cy="719483"/>
          </a:xfrm>
          <a:prstGeom prst="rect">
            <a:avLst/>
          </a:prstGeom>
        </p:spPr>
      </p:pic>
    </p:spTree>
    <p:extLst>
      <p:ext uri="{BB962C8B-B14F-4D97-AF65-F5344CB8AC3E}">
        <p14:creationId xmlns:p14="http://schemas.microsoft.com/office/powerpoint/2010/main" val="57954138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42261-DF14-4D43-971B-ACE42C0808FF}"/>
              </a:ext>
            </a:extLst>
          </p:cNvPr>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1BD3D0-F458-F842-8AC5-7562CE52E099}"/>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496DEC6-97F6-5C45-A68A-65AA6C360D31}"/>
              </a:ext>
            </a:extLst>
          </p:cNvPr>
          <p:cNvSpPr>
            <a:spLocks noGrp="1"/>
          </p:cNvSpPr>
          <p:nvPr>
            <p:ph type="dt" sz="half" idx="10"/>
          </p:nvPr>
        </p:nvSpPr>
        <p:spPr/>
        <p:txBody>
          <a:bodyPr/>
          <a:lstStyle/>
          <a:p>
            <a:fld id="{9C855C4A-B174-C345-A32C-9A2C7D4CF7F5}" type="datetimeFigureOut">
              <a:rPr lang="en-US" smtClean="0"/>
              <a:t>9/22/2025</a:t>
            </a:fld>
            <a:endParaRPr lang="en-US"/>
          </a:p>
        </p:txBody>
      </p:sp>
      <p:sp>
        <p:nvSpPr>
          <p:cNvPr id="5" name="Footer Placeholder 4">
            <a:extLst>
              <a:ext uri="{FF2B5EF4-FFF2-40B4-BE49-F238E27FC236}">
                <a16:creationId xmlns:a16="http://schemas.microsoft.com/office/drawing/2014/main" id="{BA1418C6-6535-8D45-854E-72B3C0DE5D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961E27-1EAA-5240-893E-D112C71FACAD}"/>
              </a:ext>
            </a:extLst>
          </p:cNvPr>
          <p:cNvSpPr>
            <a:spLocks noGrp="1"/>
          </p:cNvSpPr>
          <p:nvPr>
            <p:ph type="sldNum" sz="quarter" idx="12"/>
          </p:nvPr>
        </p:nvSpPr>
        <p:spPr/>
        <p:txBody>
          <a:bodyPr/>
          <a:lstStyle/>
          <a:p>
            <a:fld id="{16C06A38-A49F-4C48-AD44-14BDB8BD5B1B}" type="slidenum">
              <a:rPr lang="en-US" smtClean="0"/>
              <a:t>‹#›</a:t>
            </a:fld>
            <a:endParaRPr lang="en-US"/>
          </a:p>
        </p:txBody>
      </p:sp>
    </p:spTree>
    <p:extLst>
      <p:ext uri="{BB962C8B-B14F-4D97-AF65-F5344CB8AC3E}">
        <p14:creationId xmlns:p14="http://schemas.microsoft.com/office/powerpoint/2010/main" val="2577919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CE376-20FF-C349-8776-919DCB40BF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9321FC-C65E-DE4A-934E-A39056E505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19413E-A73A-824D-8482-1D9148D41EE7}"/>
              </a:ext>
            </a:extLst>
          </p:cNvPr>
          <p:cNvSpPr>
            <a:spLocks noGrp="1"/>
          </p:cNvSpPr>
          <p:nvPr>
            <p:ph type="dt" sz="half" idx="10"/>
          </p:nvPr>
        </p:nvSpPr>
        <p:spPr/>
        <p:txBody>
          <a:bodyPr/>
          <a:lstStyle/>
          <a:p>
            <a:fld id="{9C855C4A-B174-C345-A32C-9A2C7D4CF7F5}" type="datetimeFigureOut">
              <a:rPr lang="en-US" smtClean="0"/>
              <a:t>9/22/2025</a:t>
            </a:fld>
            <a:endParaRPr lang="en-US"/>
          </a:p>
        </p:txBody>
      </p:sp>
      <p:sp>
        <p:nvSpPr>
          <p:cNvPr id="5" name="Footer Placeholder 4">
            <a:extLst>
              <a:ext uri="{FF2B5EF4-FFF2-40B4-BE49-F238E27FC236}">
                <a16:creationId xmlns:a16="http://schemas.microsoft.com/office/drawing/2014/main" id="{F065C4EE-87E8-0B4D-AD9F-5CCF811672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87133B-0255-1E4A-8F7C-25ECF20B3439}"/>
              </a:ext>
            </a:extLst>
          </p:cNvPr>
          <p:cNvSpPr>
            <a:spLocks noGrp="1"/>
          </p:cNvSpPr>
          <p:nvPr>
            <p:ph type="sldNum" sz="quarter" idx="12"/>
          </p:nvPr>
        </p:nvSpPr>
        <p:spPr/>
        <p:txBody>
          <a:bodyPr/>
          <a:lstStyle/>
          <a:p>
            <a:fld id="{16C06A38-A49F-4C48-AD44-14BDB8BD5B1B}" type="slidenum">
              <a:rPr lang="en-US" smtClean="0"/>
              <a:t>‹#›</a:t>
            </a:fld>
            <a:endParaRPr lang="en-US"/>
          </a:p>
        </p:txBody>
      </p:sp>
    </p:spTree>
    <p:extLst>
      <p:ext uri="{BB962C8B-B14F-4D97-AF65-F5344CB8AC3E}">
        <p14:creationId xmlns:p14="http://schemas.microsoft.com/office/powerpoint/2010/main" val="2580795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823DA-BCFC-FB45-9DC1-CCE4D954981C}"/>
              </a:ext>
            </a:extLst>
          </p:cNvPr>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39FDC24-DF24-4C4B-BA07-C792505E22F5}"/>
              </a:ext>
            </a:extLst>
          </p:cNvPr>
          <p:cNvSpPr>
            <a:spLocks noGrp="1"/>
          </p:cNvSpPr>
          <p:nvPr>
            <p:ph type="body" idx="1"/>
          </p:nvPr>
        </p:nvSpPr>
        <p:spPr>
          <a:xfrm>
            <a:off x="1663700" y="9178925"/>
            <a:ext cx="21031200" cy="300037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1B6C92A-DE5E-D047-899A-179F850B502C}"/>
              </a:ext>
            </a:extLst>
          </p:cNvPr>
          <p:cNvSpPr>
            <a:spLocks noGrp="1"/>
          </p:cNvSpPr>
          <p:nvPr>
            <p:ph type="dt" sz="half" idx="10"/>
          </p:nvPr>
        </p:nvSpPr>
        <p:spPr/>
        <p:txBody>
          <a:bodyPr/>
          <a:lstStyle/>
          <a:p>
            <a:fld id="{9C855C4A-B174-C345-A32C-9A2C7D4CF7F5}" type="datetimeFigureOut">
              <a:rPr lang="en-US" smtClean="0"/>
              <a:t>9/22/2025</a:t>
            </a:fld>
            <a:endParaRPr lang="en-US"/>
          </a:p>
        </p:txBody>
      </p:sp>
      <p:sp>
        <p:nvSpPr>
          <p:cNvPr id="5" name="Footer Placeholder 4">
            <a:extLst>
              <a:ext uri="{FF2B5EF4-FFF2-40B4-BE49-F238E27FC236}">
                <a16:creationId xmlns:a16="http://schemas.microsoft.com/office/drawing/2014/main" id="{303DB828-B0D0-BA4F-8BC4-A5852228AA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0F8437-4B28-1549-B530-CCBCCAD7C4B9}"/>
              </a:ext>
            </a:extLst>
          </p:cNvPr>
          <p:cNvSpPr>
            <a:spLocks noGrp="1"/>
          </p:cNvSpPr>
          <p:nvPr>
            <p:ph type="sldNum" sz="quarter" idx="12"/>
          </p:nvPr>
        </p:nvSpPr>
        <p:spPr/>
        <p:txBody>
          <a:bodyPr/>
          <a:lstStyle/>
          <a:p>
            <a:fld id="{16C06A38-A49F-4C48-AD44-14BDB8BD5B1B}" type="slidenum">
              <a:rPr lang="en-US" smtClean="0"/>
              <a:t>‹#›</a:t>
            </a:fld>
            <a:endParaRPr lang="en-US"/>
          </a:p>
        </p:txBody>
      </p:sp>
    </p:spTree>
    <p:extLst>
      <p:ext uri="{BB962C8B-B14F-4D97-AF65-F5344CB8AC3E}">
        <p14:creationId xmlns:p14="http://schemas.microsoft.com/office/powerpoint/2010/main" val="3754197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F1BA1-3B74-704E-9A62-861567246F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230205-ED18-0743-9A7A-3A7E24A288D0}"/>
              </a:ext>
            </a:extLst>
          </p:cNvPr>
          <p:cNvSpPr>
            <a:spLocks noGrp="1"/>
          </p:cNvSpPr>
          <p:nvPr>
            <p:ph sz="half" idx="1"/>
          </p:nvPr>
        </p:nvSpPr>
        <p:spPr>
          <a:xfrm>
            <a:off x="1676400" y="3651250"/>
            <a:ext cx="10439400" cy="8702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382F58-D73B-1047-9FE5-238787DF18E9}"/>
              </a:ext>
            </a:extLst>
          </p:cNvPr>
          <p:cNvSpPr>
            <a:spLocks noGrp="1"/>
          </p:cNvSpPr>
          <p:nvPr>
            <p:ph sz="half" idx="2"/>
          </p:nvPr>
        </p:nvSpPr>
        <p:spPr>
          <a:xfrm>
            <a:off x="12268200" y="3651250"/>
            <a:ext cx="10439400" cy="8702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7F0A37-0F85-A143-8386-5A235E2A8015}"/>
              </a:ext>
            </a:extLst>
          </p:cNvPr>
          <p:cNvSpPr>
            <a:spLocks noGrp="1"/>
          </p:cNvSpPr>
          <p:nvPr>
            <p:ph type="dt" sz="half" idx="10"/>
          </p:nvPr>
        </p:nvSpPr>
        <p:spPr/>
        <p:txBody>
          <a:bodyPr/>
          <a:lstStyle/>
          <a:p>
            <a:fld id="{9C855C4A-B174-C345-A32C-9A2C7D4CF7F5}" type="datetimeFigureOut">
              <a:rPr lang="en-US" smtClean="0"/>
              <a:t>9/22/2025</a:t>
            </a:fld>
            <a:endParaRPr lang="en-US"/>
          </a:p>
        </p:txBody>
      </p:sp>
      <p:sp>
        <p:nvSpPr>
          <p:cNvPr id="6" name="Footer Placeholder 5">
            <a:extLst>
              <a:ext uri="{FF2B5EF4-FFF2-40B4-BE49-F238E27FC236}">
                <a16:creationId xmlns:a16="http://schemas.microsoft.com/office/drawing/2014/main" id="{EACABC76-BF44-374C-AAE6-E700FA1E24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44671C-C519-E349-9DC0-25369D9D0C11}"/>
              </a:ext>
            </a:extLst>
          </p:cNvPr>
          <p:cNvSpPr>
            <a:spLocks noGrp="1"/>
          </p:cNvSpPr>
          <p:nvPr>
            <p:ph type="sldNum" sz="quarter" idx="12"/>
          </p:nvPr>
        </p:nvSpPr>
        <p:spPr/>
        <p:txBody>
          <a:bodyPr/>
          <a:lstStyle/>
          <a:p>
            <a:fld id="{16C06A38-A49F-4C48-AD44-14BDB8BD5B1B}" type="slidenum">
              <a:rPr lang="en-US" smtClean="0"/>
              <a:t>‹#›</a:t>
            </a:fld>
            <a:endParaRPr lang="en-US"/>
          </a:p>
        </p:txBody>
      </p:sp>
    </p:spTree>
    <p:extLst>
      <p:ext uri="{BB962C8B-B14F-4D97-AF65-F5344CB8AC3E}">
        <p14:creationId xmlns:p14="http://schemas.microsoft.com/office/powerpoint/2010/main" val="303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3F4B3-5D17-4C40-BA60-756D1A95F08A}"/>
              </a:ext>
            </a:extLst>
          </p:cNvPr>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466E98-72E3-9044-B903-F27DFB9789A6}"/>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B7942F-7069-404A-9AD4-758523286845}"/>
              </a:ext>
            </a:extLst>
          </p:cNvPr>
          <p:cNvSpPr>
            <a:spLocks noGrp="1"/>
          </p:cNvSpPr>
          <p:nvPr>
            <p:ph sz="half" idx="2"/>
          </p:nvPr>
        </p:nvSpPr>
        <p:spPr>
          <a:xfrm>
            <a:off x="1679575" y="5010150"/>
            <a:ext cx="103155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7F1A5B-4EE6-0043-A347-060171982292}"/>
              </a:ext>
            </a:extLst>
          </p:cNvPr>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425570-A2DE-124E-8B6D-672C9C91A208}"/>
              </a:ext>
            </a:extLst>
          </p:cNvPr>
          <p:cNvSpPr>
            <a:spLocks noGrp="1"/>
          </p:cNvSpPr>
          <p:nvPr>
            <p:ph sz="quarter" idx="4"/>
          </p:nvPr>
        </p:nvSpPr>
        <p:spPr>
          <a:xfrm>
            <a:off x="12344400" y="5010150"/>
            <a:ext cx="10366375" cy="7369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C66EA81-BC68-E248-856A-C26BCCE3AF28}"/>
              </a:ext>
            </a:extLst>
          </p:cNvPr>
          <p:cNvSpPr>
            <a:spLocks noGrp="1"/>
          </p:cNvSpPr>
          <p:nvPr>
            <p:ph type="dt" sz="half" idx="10"/>
          </p:nvPr>
        </p:nvSpPr>
        <p:spPr/>
        <p:txBody>
          <a:bodyPr/>
          <a:lstStyle/>
          <a:p>
            <a:fld id="{9C855C4A-B174-C345-A32C-9A2C7D4CF7F5}" type="datetimeFigureOut">
              <a:rPr lang="en-US" smtClean="0"/>
              <a:t>9/22/2025</a:t>
            </a:fld>
            <a:endParaRPr lang="en-US"/>
          </a:p>
        </p:txBody>
      </p:sp>
      <p:sp>
        <p:nvSpPr>
          <p:cNvPr id="8" name="Footer Placeholder 7">
            <a:extLst>
              <a:ext uri="{FF2B5EF4-FFF2-40B4-BE49-F238E27FC236}">
                <a16:creationId xmlns:a16="http://schemas.microsoft.com/office/drawing/2014/main" id="{FDBF2E26-E21E-C84B-995F-34262A0053F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55DDD09-E44F-6E4E-B923-B04E8186B80F}"/>
              </a:ext>
            </a:extLst>
          </p:cNvPr>
          <p:cNvSpPr>
            <a:spLocks noGrp="1"/>
          </p:cNvSpPr>
          <p:nvPr>
            <p:ph type="sldNum" sz="quarter" idx="12"/>
          </p:nvPr>
        </p:nvSpPr>
        <p:spPr/>
        <p:txBody>
          <a:bodyPr/>
          <a:lstStyle/>
          <a:p>
            <a:fld id="{16C06A38-A49F-4C48-AD44-14BDB8BD5B1B}" type="slidenum">
              <a:rPr lang="en-US" smtClean="0"/>
              <a:t>‹#›</a:t>
            </a:fld>
            <a:endParaRPr lang="en-US"/>
          </a:p>
        </p:txBody>
      </p:sp>
    </p:spTree>
    <p:extLst>
      <p:ext uri="{BB962C8B-B14F-4D97-AF65-F5344CB8AC3E}">
        <p14:creationId xmlns:p14="http://schemas.microsoft.com/office/powerpoint/2010/main" val="3804426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3528B-58A8-5D40-B265-CB7F441C45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ED0B08-CB71-5B4C-98FD-664225F4CC30}"/>
              </a:ext>
            </a:extLst>
          </p:cNvPr>
          <p:cNvSpPr>
            <a:spLocks noGrp="1"/>
          </p:cNvSpPr>
          <p:nvPr>
            <p:ph type="dt" sz="half" idx="10"/>
          </p:nvPr>
        </p:nvSpPr>
        <p:spPr/>
        <p:txBody>
          <a:bodyPr/>
          <a:lstStyle/>
          <a:p>
            <a:fld id="{9C855C4A-B174-C345-A32C-9A2C7D4CF7F5}" type="datetimeFigureOut">
              <a:rPr lang="en-US" smtClean="0"/>
              <a:t>9/22/2025</a:t>
            </a:fld>
            <a:endParaRPr lang="en-US"/>
          </a:p>
        </p:txBody>
      </p:sp>
      <p:sp>
        <p:nvSpPr>
          <p:cNvPr id="4" name="Footer Placeholder 3">
            <a:extLst>
              <a:ext uri="{FF2B5EF4-FFF2-40B4-BE49-F238E27FC236}">
                <a16:creationId xmlns:a16="http://schemas.microsoft.com/office/drawing/2014/main" id="{6B28887E-FE0C-7244-884D-9DB2FC1B38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F46C6B-901D-1F4F-BE6F-F140C773474D}"/>
              </a:ext>
            </a:extLst>
          </p:cNvPr>
          <p:cNvSpPr>
            <a:spLocks noGrp="1"/>
          </p:cNvSpPr>
          <p:nvPr>
            <p:ph type="sldNum" sz="quarter" idx="12"/>
          </p:nvPr>
        </p:nvSpPr>
        <p:spPr/>
        <p:txBody>
          <a:bodyPr/>
          <a:lstStyle/>
          <a:p>
            <a:fld id="{16C06A38-A49F-4C48-AD44-14BDB8BD5B1B}" type="slidenum">
              <a:rPr lang="en-US" smtClean="0"/>
              <a:t>‹#›</a:t>
            </a:fld>
            <a:endParaRPr lang="en-US"/>
          </a:p>
        </p:txBody>
      </p:sp>
    </p:spTree>
    <p:extLst>
      <p:ext uri="{BB962C8B-B14F-4D97-AF65-F5344CB8AC3E}">
        <p14:creationId xmlns:p14="http://schemas.microsoft.com/office/powerpoint/2010/main" val="539329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E4CF93-2575-A140-8DC0-DE84BFC91EA5}"/>
              </a:ext>
            </a:extLst>
          </p:cNvPr>
          <p:cNvSpPr>
            <a:spLocks noGrp="1"/>
          </p:cNvSpPr>
          <p:nvPr>
            <p:ph type="dt" sz="half" idx="10"/>
          </p:nvPr>
        </p:nvSpPr>
        <p:spPr/>
        <p:txBody>
          <a:bodyPr/>
          <a:lstStyle/>
          <a:p>
            <a:fld id="{9C855C4A-B174-C345-A32C-9A2C7D4CF7F5}" type="datetimeFigureOut">
              <a:rPr lang="en-US" smtClean="0"/>
              <a:t>9/22/2025</a:t>
            </a:fld>
            <a:endParaRPr lang="en-US"/>
          </a:p>
        </p:txBody>
      </p:sp>
      <p:sp>
        <p:nvSpPr>
          <p:cNvPr id="3" name="Footer Placeholder 2">
            <a:extLst>
              <a:ext uri="{FF2B5EF4-FFF2-40B4-BE49-F238E27FC236}">
                <a16:creationId xmlns:a16="http://schemas.microsoft.com/office/drawing/2014/main" id="{6C15B4CA-3F54-1440-9522-8752876C05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D72CAD-33FF-0849-ACDD-2E2D431859B1}"/>
              </a:ext>
            </a:extLst>
          </p:cNvPr>
          <p:cNvSpPr>
            <a:spLocks noGrp="1"/>
          </p:cNvSpPr>
          <p:nvPr>
            <p:ph type="sldNum" sz="quarter" idx="12"/>
          </p:nvPr>
        </p:nvSpPr>
        <p:spPr/>
        <p:txBody>
          <a:bodyPr/>
          <a:lstStyle/>
          <a:p>
            <a:fld id="{16C06A38-A49F-4C48-AD44-14BDB8BD5B1B}" type="slidenum">
              <a:rPr lang="en-US" smtClean="0"/>
              <a:t>‹#›</a:t>
            </a:fld>
            <a:endParaRPr lang="en-US"/>
          </a:p>
        </p:txBody>
      </p:sp>
    </p:spTree>
    <p:extLst>
      <p:ext uri="{BB962C8B-B14F-4D97-AF65-F5344CB8AC3E}">
        <p14:creationId xmlns:p14="http://schemas.microsoft.com/office/powerpoint/2010/main" val="2999978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64F04A-8D97-394A-9D20-4C62E8206ADA}"/>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4A63618-4150-C24A-895D-B224591B4175}"/>
              </a:ext>
            </a:extLst>
          </p:cNvPr>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5AC76CE-1450-4046-9619-A38C0B2A5C9E}"/>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C8E4EE-BC73-FB43-A8EA-C3F53317B784}"/>
              </a:ext>
            </a:extLst>
          </p:cNvPr>
          <p:cNvSpPr>
            <a:spLocks noGrp="1"/>
          </p:cNvSpPr>
          <p:nvPr>
            <p:ph type="dt" sz="half" idx="10"/>
          </p:nvPr>
        </p:nvSpPr>
        <p:spPr/>
        <p:txBody>
          <a:bodyPr/>
          <a:lstStyle/>
          <a:p>
            <a:fld id="{9C855C4A-B174-C345-A32C-9A2C7D4CF7F5}" type="datetimeFigureOut">
              <a:rPr lang="en-US" smtClean="0"/>
              <a:t>9/22/2025</a:t>
            </a:fld>
            <a:endParaRPr lang="en-US"/>
          </a:p>
        </p:txBody>
      </p:sp>
      <p:sp>
        <p:nvSpPr>
          <p:cNvPr id="6" name="Footer Placeholder 5">
            <a:extLst>
              <a:ext uri="{FF2B5EF4-FFF2-40B4-BE49-F238E27FC236}">
                <a16:creationId xmlns:a16="http://schemas.microsoft.com/office/drawing/2014/main" id="{315224D4-FDF3-244D-BA6B-E1917FA0F1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3216AA-AA67-974A-A093-8A9E2F1DBE17}"/>
              </a:ext>
            </a:extLst>
          </p:cNvPr>
          <p:cNvSpPr>
            <a:spLocks noGrp="1"/>
          </p:cNvSpPr>
          <p:nvPr>
            <p:ph type="sldNum" sz="quarter" idx="12"/>
          </p:nvPr>
        </p:nvSpPr>
        <p:spPr/>
        <p:txBody>
          <a:bodyPr/>
          <a:lstStyle/>
          <a:p>
            <a:fld id="{16C06A38-A49F-4C48-AD44-14BDB8BD5B1B}" type="slidenum">
              <a:rPr lang="en-US" smtClean="0"/>
              <a:t>‹#›</a:t>
            </a:fld>
            <a:endParaRPr lang="en-US"/>
          </a:p>
        </p:txBody>
      </p:sp>
    </p:spTree>
    <p:extLst>
      <p:ext uri="{BB962C8B-B14F-4D97-AF65-F5344CB8AC3E}">
        <p14:creationId xmlns:p14="http://schemas.microsoft.com/office/powerpoint/2010/main" val="1732126232"/>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8296E"/>
        </a:solidFill>
        <a:effectLst/>
      </p:bgPr>
    </p:bg>
    <p:spTree>
      <p:nvGrpSpPr>
        <p:cNvPr id="1" name=""/>
        <p:cNvGrpSpPr/>
        <p:nvPr/>
      </p:nvGrpSpPr>
      <p:grpSpPr>
        <a:xfrm>
          <a:off x="0" y="0"/>
          <a:ext cx="0" cy="0"/>
          <a:chOff x="0" y="0"/>
          <a:chExt cx="0" cy="0"/>
        </a:xfrm>
      </p:grpSpPr>
      <p:sp>
        <p:nvSpPr>
          <p:cNvPr id="2" name="Slide Title"/>
          <p:cNvSpPr txBox="1">
            <a:spLocks noGrp="1"/>
          </p:cNvSpPr>
          <p:nvPr>
            <p:ph type="title"/>
          </p:nvPr>
        </p:nvSpPr>
        <p:spPr>
          <a:xfrm>
            <a:off x="4030265" y="619125"/>
            <a:ext cx="7768829" cy="14287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ormAutofit/>
          </a:bodyPr>
          <a:lstStyle/>
          <a:p>
            <a:r>
              <a:rPr dirty="0"/>
              <a:t>Slide Title</a:t>
            </a:r>
          </a:p>
        </p:txBody>
      </p:sp>
      <p:sp>
        <p:nvSpPr>
          <p:cNvPr id="3" name="Body Level One…"/>
          <p:cNvSpPr txBox="1">
            <a:spLocks noGrp="1"/>
          </p:cNvSpPr>
          <p:nvPr>
            <p:ph type="body" idx="1"/>
          </p:nvPr>
        </p:nvSpPr>
        <p:spPr>
          <a:xfrm>
            <a:off x="4030265" y="4161234"/>
            <a:ext cx="7768829" cy="8572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71437" tIns="71437" rIns="71437" bIns="71437">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245" y="12985996"/>
            <a:ext cx="371984" cy="384176"/>
          </a:xfrm>
          <a:prstGeom prst="rect">
            <a:avLst/>
          </a:prstGeom>
          <a:ln w="12700">
            <a:miter lim="400000"/>
          </a:ln>
        </p:spPr>
        <p:txBody>
          <a:bodyPr wrap="none" lIns="71437" tIns="71437" rIns="71437" bIns="71437" anchor="b">
            <a:spAutoFit/>
          </a:bodyPr>
          <a:lstStyle>
            <a:lvl1pPr algn="ctr" defTabSz="821531">
              <a:lnSpc>
                <a:spcPct val="100000"/>
              </a:lnSpc>
              <a:defRPr sz="1600">
                <a:solidFill>
                  <a:schemeClr val="accent1">
                    <a:hueOff val="1184617"/>
                    <a:satOff val="-51665"/>
                    <a:lumOff val="-25708"/>
                  </a:schemeClr>
                </a:solidFill>
                <a:latin typeface="+mn-lt"/>
                <a:ea typeface="+mn-ea"/>
                <a:cs typeface="+mn-cs"/>
                <a:sym typeface="Montserrat Bold"/>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Lst>
  <p:transition spd="med"/>
  <p:txStyles>
    <p:titleStyle>
      <a:lvl1pPr marL="0" marR="0" indent="0" algn="l" defTabSz="2438339" rtl="0" latinLnBrk="0">
        <a:lnSpc>
          <a:spcPct val="80000"/>
        </a:lnSpc>
        <a:spcBef>
          <a:spcPts val="0"/>
        </a:spcBef>
        <a:spcAft>
          <a:spcPts val="0"/>
        </a:spcAft>
        <a:buClrTx/>
        <a:buSzTx/>
        <a:buFontTx/>
        <a:buNone/>
        <a:tabLst/>
        <a:defRPr sz="11200" b="0" i="0" u="none" strike="noStrike" cap="none" spc="-224" baseline="0">
          <a:solidFill>
            <a:schemeClr val="accent2">
              <a:hueOff val="-11135122"/>
              <a:satOff val="1570"/>
              <a:lumOff val="16427"/>
            </a:schemeClr>
          </a:solidFill>
          <a:uFillTx/>
          <a:latin typeface="+mn-lt"/>
          <a:ea typeface="+mn-ea"/>
          <a:cs typeface="+mn-cs"/>
          <a:sym typeface="Montserrat Bold"/>
        </a:defRPr>
      </a:lvl1pPr>
      <a:lvl2pPr marL="0" marR="0" indent="0" algn="l" defTabSz="2438339" rtl="0" latinLnBrk="0">
        <a:lnSpc>
          <a:spcPct val="80000"/>
        </a:lnSpc>
        <a:spcBef>
          <a:spcPts val="0"/>
        </a:spcBef>
        <a:spcAft>
          <a:spcPts val="0"/>
        </a:spcAft>
        <a:buClrTx/>
        <a:buSzTx/>
        <a:buFontTx/>
        <a:buNone/>
        <a:tabLst/>
        <a:defRPr sz="11200" b="0" i="0" u="none" strike="noStrike" cap="none" spc="-224" baseline="0">
          <a:solidFill>
            <a:schemeClr val="accent2">
              <a:hueOff val="-11135122"/>
              <a:satOff val="1570"/>
              <a:lumOff val="16427"/>
            </a:schemeClr>
          </a:solidFill>
          <a:uFillTx/>
          <a:latin typeface="+mn-lt"/>
          <a:ea typeface="+mn-ea"/>
          <a:cs typeface="+mn-cs"/>
          <a:sym typeface="Montserrat Bold"/>
        </a:defRPr>
      </a:lvl2pPr>
      <a:lvl3pPr marL="0" marR="0" indent="0" algn="l" defTabSz="2438339" rtl="0" latinLnBrk="0">
        <a:lnSpc>
          <a:spcPct val="80000"/>
        </a:lnSpc>
        <a:spcBef>
          <a:spcPts val="0"/>
        </a:spcBef>
        <a:spcAft>
          <a:spcPts val="0"/>
        </a:spcAft>
        <a:buClrTx/>
        <a:buSzTx/>
        <a:buFontTx/>
        <a:buNone/>
        <a:tabLst/>
        <a:defRPr sz="11200" b="0" i="0" u="none" strike="noStrike" cap="none" spc="-224" baseline="0">
          <a:solidFill>
            <a:schemeClr val="accent2">
              <a:hueOff val="-11135122"/>
              <a:satOff val="1570"/>
              <a:lumOff val="16427"/>
            </a:schemeClr>
          </a:solidFill>
          <a:uFillTx/>
          <a:latin typeface="+mn-lt"/>
          <a:ea typeface="+mn-ea"/>
          <a:cs typeface="+mn-cs"/>
          <a:sym typeface="Montserrat Bold"/>
        </a:defRPr>
      </a:lvl3pPr>
      <a:lvl4pPr marL="0" marR="0" indent="0" algn="l" defTabSz="2438339" rtl="0" latinLnBrk="0">
        <a:lnSpc>
          <a:spcPct val="80000"/>
        </a:lnSpc>
        <a:spcBef>
          <a:spcPts val="0"/>
        </a:spcBef>
        <a:spcAft>
          <a:spcPts val="0"/>
        </a:spcAft>
        <a:buClrTx/>
        <a:buSzTx/>
        <a:buFontTx/>
        <a:buNone/>
        <a:tabLst/>
        <a:defRPr sz="11200" b="0" i="0" u="none" strike="noStrike" cap="none" spc="-224" baseline="0">
          <a:solidFill>
            <a:schemeClr val="accent2">
              <a:hueOff val="-11135122"/>
              <a:satOff val="1570"/>
              <a:lumOff val="16427"/>
            </a:schemeClr>
          </a:solidFill>
          <a:uFillTx/>
          <a:latin typeface="+mn-lt"/>
          <a:ea typeface="+mn-ea"/>
          <a:cs typeface="+mn-cs"/>
          <a:sym typeface="Montserrat Bold"/>
        </a:defRPr>
      </a:lvl4pPr>
      <a:lvl5pPr marL="0" marR="0" indent="0" algn="l" defTabSz="2438339" rtl="0" latinLnBrk="0">
        <a:lnSpc>
          <a:spcPct val="80000"/>
        </a:lnSpc>
        <a:spcBef>
          <a:spcPts val="0"/>
        </a:spcBef>
        <a:spcAft>
          <a:spcPts val="0"/>
        </a:spcAft>
        <a:buClrTx/>
        <a:buSzTx/>
        <a:buFontTx/>
        <a:buNone/>
        <a:tabLst/>
        <a:defRPr sz="11200" b="0" i="0" u="none" strike="noStrike" cap="none" spc="-224" baseline="0">
          <a:solidFill>
            <a:schemeClr val="accent2">
              <a:hueOff val="-11135122"/>
              <a:satOff val="1570"/>
              <a:lumOff val="16427"/>
            </a:schemeClr>
          </a:solidFill>
          <a:uFillTx/>
          <a:latin typeface="+mn-lt"/>
          <a:ea typeface="+mn-ea"/>
          <a:cs typeface="+mn-cs"/>
          <a:sym typeface="Montserrat Bold"/>
        </a:defRPr>
      </a:lvl5pPr>
      <a:lvl6pPr marL="0" marR="0" indent="0" algn="l" defTabSz="2438339" rtl="0" latinLnBrk="0">
        <a:lnSpc>
          <a:spcPct val="80000"/>
        </a:lnSpc>
        <a:spcBef>
          <a:spcPts val="0"/>
        </a:spcBef>
        <a:spcAft>
          <a:spcPts val="0"/>
        </a:spcAft>
        <a:buClrTx/>
        <a:buSzTx/>
        <a:buFontTx/>
        <a:buNone/>
        <a:tabLst/>
        <a:defRPr sz="11200" b="0" i="0" u="none" strike="noStrike" cap="none" spc="-224" baseline="0">
          <a:solidFill>
            <a:schemeClr val="accent2">
              <a:hueOff val="-11135122"/>
              <a:satOff val="1570"/>
              <a:lumOff val="16427"/>
            </a:schemeClr>
          </a:solidFill>
          <a:uFillTx/>
          <a:latin typeface="+mn-lt"/>
          <a:ea typeface="+mn-ea"/>
          <a:cs typeface="+mn-cs"/>
          <a:sym typeface="Montserrat Bold"/>
        </a:defRPr>
      </a:lvl6pPr>
      <a:lvl7pPr marL="0" marR="0" indent="0" algn="l" defTabSz="2438339" rtl="0" latinLnBrk="0">
        <a:lnSpc>
          <a:spcPct val="80000"/>
        </a:lnSpc>
        <a:spcBef>
          <a:spcPts val="0"/>
        </a:spcBef>
        <a:spcAft>
          <a:spcPts val="0"/>
        </a:spcAft>
        <a:buClrTx/>
        <a:buSzTx/>
        <a:buFontTx/>
        <a:buNone/>
        <a:tabLst/>
        <a:defRPr sz="11200" b="0" i="0" u="none" strike="noStrike" cap="none" spc="-224" baseline="0">
          <a:solidFill>
            <a:schemeClr val="accent2">
              <a:hueOff val="-11135122"/>
              <a:satOff val="1570"/>
              <a:lumOff val="16427"/>
            </a:schemeClr>
          </a:solidFill>
          <a:uFillTx/>
          <a:latin typeface="+mn-lt"/>
          <a:ea typeface="+mn-ea"/>
          <a:cs typeface="+mn-cs"/>
          <a:sym typeface="Montserrat Bold"/>
        </a:defRPr>
      </a:lvl7pPr>
      <a:lvl8pPr marL="0" marR="0" indent="0" algn="l" defTabSz="2438339" rtl="0" latinLnBrk="0">
        <a:lnSpc>
          <a:spcPct val="80000"/>
        </a:lnSpc>
        <a:spcBef>
          <a:spcPts val="0"/>
        </a:spcBef>
        <a:spcAft>
          <a:spcPts val="0"/>
        </a:spcAft>
        <a:buClrTx/>
        <a:buSzTx/>
        <a:buFontTx/>
        <a:buNone/>
        <a:tabLst/>
        <a:defRPr sz="11200" b="0" i="0" u="none" strike="noStrike" cap="none" spc="-224" baseline="0">
          <a:solidFill>
            <a:schemeClr val="accent2">
              <a:hueOff val="-11135122"/>
              <a:satOff val="1570"/>
              <a:lumOff val="16427"/>
            </a:schemeClr>
          </a:solidFill>
          <a:uFillTx/>
          <a:latin typeface="+mn-lt"/>
          <a:ea typeface="+mn-ea"/>
          <a:cs typeface="+mn-cs"/>
          <a:sym typeface="Montserrat Bold"/>
        </a:defRPr>
      </a:lvl8pPr>
      <a:lvl9pPr marL="0" marR="0" indent="0" algn="l" defTabSz="2438339" rtl="0" latinLnBrk="0">
        <a:lnSpc>
          <a:spcPct val="80000"/>
        </a:lnSpc>
        <a:spcBef>
          <a:spcPts val="0"/>
        </a:spcBef>
        <a:spcAft>
          <a:spcPts val="0"/>
        </a:spcAft>
        <a:buClrTx/>
        <a:buSzTx/>
        <a:buFontTx/>
        <a:buNone/>
        <a:tabLst/>
        <a:defRPr sz="11200" b="0" i="0" u="none" strike="noStrike" cap="none" spc="-224" baseline="0">
          <a:solidFill>
            <a:schemeClr val="accent2">
              <a:hueOff val="-11135122"/>
              <a:satOff val="1570"/>
              <a:lumOff val="16427"/>
            </a:schemeClr>
          </a:solidFill>
          <a:uFillTx/>
          <a:latin typeface="+mn-lt"/>
          <a:ea typeface="+mn-ea"/>
          <a:cs typeface="+mn-cs"/>
          <a:sym typeface="Montserrat Bold"/>
        </a:defRPr>
      </a:lvl9pPr>
    </p:titleStyle>
    <p:bodyStyle>
      <a:lvl1pPr marL="304800" marR="0" indent="-304800" algn="l" defTabSz="2438339" rtl="0" latinLnBrk="0">
        <a:lnSpc>
          <a:spcPct val="150000"/>
        </a:lnSpc>
        <a:spcBef>
          <a:spcPts val="0"/>
        </a:spcBef>
        <a:spcAft>
          <a:spcPts val="0"/>
        </a:spcAft>
        <a:buClrTx/>
        <a:buSzPct val="123000"/>
        <a:buFontTx/>
        <a:buChar char="•"/>
        <a:tabLst/>
        <a:defRPr sz="2400" b="0" i="0" u="none" strike="noStrike" cap="none" spc="0" baseline="0">
          <a:solidFill>
            <a:srgbClr val="000000"/>
          </a:solidFill>
          <a:uFillTx/>
          <a:latin typeface="Roboto Light"/>
          <a:ea typeface="Roboto Light"/>
          <a:cs typeface="Roboto Light"/>
          <a:sym typeface="Roboto Light"/>
        </a:defRPr>
      </a:lvl1pPr>
      <a:lvl2pPr marL="685800" marR="0" indent="-304800" algn="l" defTabSz="2438339" rtl="0" latinLnBrk="0">
        <a:lnSpc>
          <a:spcPct val="150000"/>
        </a:lnSpc>
        <a:spcBef>
          <a:spcPts val="0"/>
        </a:spcBef>
        <a:spcAft>
          <a:spcPts val="0"/>
        </a:spcAft>
        <a:buClrTx/>
        <a:buSzPct val="123000"/>
        <a:buFontTx/>
        <a:buChar char="•"/>
        <a:tabLst/>
        <a:defRPr sz="2400" b="0" i="0" u="none" strike="noStrike" cap="none" spc="0" baseline="0">
          <a:solidFill>
            <a:srgbClr val="000000"/>
          </a:solidFill>
          <a:uFillTx/>
          <a:latin typeface="Roboto Light"/>
          <a:ea typeface="Roboto Light"/>
          <a:cs typeface="Roboto Light"/>
          <a:sym typeface="Roboto Light"/>
        </a:defRPr>
      </a:lvl2pPr>
      <a:lvl3pPr marL="1066800" marR="0" indent="-304800" algn="l" defTabSz="2438339" rtl="0" latinLnBrk="0">
        <a:lnSpc>
          <a:spcPct val="150000"/>
        </a:lnSpc>
        <a:spcBef>
          <a:spcPts val="0"/>
        </a:spcBef>
        <a:spcAft>
          <a:spcPts val="0"/>
        </a:spcAft>
        <a:buClrTx/>
        <a:buSzPct val="123000"/>
        <a:buFontTx/>
        <a:buChar char="•"/>
        <a:tabLst/>
        <a:defRPr sz="2400" b="0" i="0" u="none" strike="noStrike" cap="none" spc="0" baseline="0">
          <a:solidFill>
            <a:srgbClr val="000000"/>
          </a:solidFill>
          <a:uFillTx/>
          <a:latin typeface="Roboto Light"/>
          <a:ea typeface="Roboto Light"/>
          <a:cs typeface="Roboto Light"/>
          <a:sym typeface="Roboto Light"/>
        </a:defRPr>
      </a:lvl3pPr>
      <a:lvl4pPr marL="1447800" marR="0" indent="-304800" algn="l" defTabSz="2438339" rtl="0" latinLnBrk="0">
        <a:lnSpc>
          <a:spcPct val="150000"/>
        </a:lnSpc>
        <a:spcBef>
          <a:spcPts val="0"/>
        </a:spcBef>
        <a:spcAft>
          <a:spcPts val="0"/>
        </a:spcAft>
        <a:buClrTx/>
        <a:buSzPct val="123000"/>
        <a:buFontTx/>
        <a:buChar char="•"/>
        <a:tabLst/>
        <a:defRPr sz="2400" b="0" i="0" u="none" strike="noStrike" cap="none" spc="0" baseline="0">
          <a:solidFill>
            <a:srgbClr val="000000"/>
          </a:solidFill>
          <a:uFillTx/>
          <a:latin typeface="Roboto Light"/>
          <a:ea typeface="Roboto Light"/>
          <a:cs typeface="Roboto Light"/>
          <a:sym typeface="Roboto Light"/>
        </a:defRPr>
      </a:lvl4pPr>
      <a:lvl5pPr marL="1828800" marR="0" indent="-304800" algn="l" defTabSz="2438339" rtl="0" latinLnBrk="0">
        <a:lnSpc>
          <a:spcPct val="150000"/>
        </a:lnSpc>
        <a:spcBef>
          <a:spcPts val="0"/>
        </a:spcBef>
        <a:spcAft>
          <a:spcPts val="0"/>
        </a:spcAft>
        <a:buClrTx/>
        <a:buSzPct val="123000"/>
        <a:buFontTx/>
        <a:buChar char="•"/>
        <a:tabLst/>
        <a:defRPr sz="2400" b="0" i="0" u="none" strike="noStrike" cap="none" spc="0" baseline="0">
          <a:solidFill>
            <a:srgbClr val="000000"/>
          </a:solidFill>
          <a:uFillTx/>
          <a:latin typeface="Roboto Light"/>
          <a:ea typeface="Roboto Light"/>
          <a:cs typeface="Roboto Light"/>
          <a:sym typeface="Roboto Light"/>
        </a:defRPr>
      </a:lvl5pPr>
      <a:lvl6pPr marL="2209800" marR="0" indent="-304800" algn="l" defTabSz="2438339" rtl="0" latinLnBrk="0">
        <a:lnSpc>
          <a:spcPct val="150000"/>
        </a:lnSpc>
        <a:spcBef>
          <a:spcPts val="0"/>
        </a:spcBef>
        <a:spcAft>
          <a:spcPts val="0"/>
        </a:spcAft>
        <a:buClrTx/>
        <a:buSzPct val="123000"/>
        <a:buFontTx/>
        <a:buChar char="•"/>
        <a:tabLst/>
        <a:defRPr sz="2400" b="0" i="0" u="none" strike="noStrike" cap="none" spc="0" baseline="0">
          <a:solidFill>
            <a:srgbClr val="000000"/>
          </a:solidFill>
          <a:uFillTx/>
          <a:latin typeface="Roboto Light"/>
          <a:ea typeface="Roboto Light"/>
          <a:cs typeface="Roboto Light"/>
          <a:sym typeface="Roboto Light"/>
        </a:defRPr>
      </a:lvl6pPr>
      <a:lvl7pPr marL="2590800" marR="0" indent="-304800" algn="l" defTabSz="2438339" rtl="0" latinLnBrk="0">
        <a:lnSpc>
          <a:spcPct val="150000"/>
        </a:lnSpc>
        <a:spcBef>
          <a:spcPts val="0"/>
        </a:spcBef>
        <a:spcAft>
          <a:spcPts val="0"/>
        </a:spcAft>
        <a:buClrTx/>
        <a:buSzPct val="100000"/>
        <a:buFontTx/>
        <a:buChar char="•"/>
        <a:tabLst/>
        <a:defRPr sz="2400" b="0" i="0" u="none" strike="noStrike" cap="none" spc="0" baseline="0">
          <a:solidFill>
            <a:srgbClr val="000000"/>
          </a:solidFill>
          <a:uFillTx/>
          <a:latin typeface="Roboto Light"/>
          <a:ea typeface="Roboto Light"/>
          <a:cs typeface="Roboto Light"/>
          <a:sym typeface="Roboto Light"/>
        </a:defRPr>
      </a:lvl7pPr>
      <a:lvl8pPr marL="2971800" marR="0" indent="-304800" algn="l" defTabSz="2438339" rtl="0" latinLnBrk="0">
        <a:lnSpc>
          <a:spcPct val="150000"/>
        </a:lnSpc>
        <a:spcBef>
          <a:spcPts val="0"/>
        </a:spcBef>
        <a:spcAft>
          <a:spcPts val="0"/>
        </a:spcAft>
        <a:buClrTx/>
        <a:buSzPct val="123000"/>
        <a:buFontTx/>
        <a:buChar char="•"/>
        <a:tabLst/>
        <a:defRPr sz="2400" b="0" i="0" u="none" strike="noStrike" cap="none" spc="0" baseline="0">
          <a:solidFill>
            <a:srgbClr val="000000"/>
          </a:solidFill>
          <a:uFillTx/>
          <a:latin typeface="Roboto Light"/>
          <a:ea typeface="Roboto Light"/>
          <a:cs typeface="Roboto Light"/>
          <a:sym typeface="Roboto Light"/>
        </a:defRPr>
      </a:lvl8pPr>
      <a:lvl9pPr marL="3352800" marR="0" indent="-304800" algn="l" defTabSz="2438339" rtl="0" latinLnBrk="0">
        <a:lnSpc>
          <a:spcPct val="150000"/>
        </a:lnSpc>
        <a:spcBef>
          <a:spcPts val="0"/>
        </a:spcBef>
        <a:spcAft>
          <a:spcPts val="0"/>
        </a:spcAft>
        <a:buClrTx/>
        <a:buSzPct val="123000"/>
        <a:buFontTx/>
        <a:buChar char="•"/>
        <a:tabLst/>
        <a:defRPr sz="2400" b="0" i="0" u="none" strike="noStrike" cap="none" spc="0" baseline="0">
          <a:solidFill>
            <a:srgbClr val="000000"/>
          </a:solidFill>
          <a:uFillTx/>
          <a:latin typeface="Roboto Light"/>
          <a:ea typeface="Roboto Light"/>
          <a:cs typeface="Roboto Light"/>
          <a:sym typeface="Roboto Light"/>
        </a:defRPr>
      </a:lvl9pPr>
    </p:bodyStyle>
    <p:otherStyle>
      <a:lvl1pPr marL="0" marR="0" indent="0" algn="ctr" defTabSz="821531"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Montserrat Bold"/>
        </a:defRPr>
      </a:lvl1pPr>
      <a:lvl2pPr marL="0" marR="0" indent="0" algn="ctr" defTabSz="821531"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Montserrat Bold"/>
        </a:defRPr>
      </a:lvl2pPr>
      <a:lvl3pPr marL="0" marR="0" indent="0" algn="ctr" defTabSz="821531"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Montserrat Bold"/>
        </a:defRPr>
      </a:lvl3pPr>
      <a:lvl4pPr marL="0" marR="0" indent="0" algn="ctr" defTabSz="821531"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Montserrat Bold"/>
        </a:defRPr>
      </a:lvl4pPr>
      <a:lvl5pPr marL="0" marR="0" indent="0" algn="ctr" defTabSz="821531"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Montserrat Bold"/>
        </a:defRPr>
      </a:lvl5pPr>
      <a:lvl6pPr marL="0" marR="0" indent="0" algn="ctr" defTabSz="821531"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Montserrat Bold"/>
        </a:defRPr>
      </a:lvl6pPr>
      <a:lvl7pPr marL="0" marR="0" indent="0" algn="ctr" defTabSz="821531"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Montserrat Bold"/>
        </a:defRPr>
      </a:lvl7pPr>
      <a:lvl8pPr marL="0" marR="0" indent="0" algn="ctr" defTabSz="821531"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Montserrat Bold"/>
        </a:defRPr>
      </a:lvl8pPr>
      <a:lvl9pPr marL="0" marR="0" indent="0" algn="ctr" defTabSz="821531" rtl="0" latinLnBrk="0">
        <a:lnSpc>
          <a:spcPct val="100000"/>
        </a:lnSpc>
        <a:spcBef>
          <a:spcPts val="0"/>
        </a:spcBef>
        <a:spcAft>
          <a:spcPts val="0"/>
        </a:spcAft>
        <a:buClrTx/>
        <a:buSzTx/>
        <a:buFontTx/>
        <a:buNone/>
        <a:tabLst/>
        <a:defRPr sz="1600" b="0" i="0" u="none" strike="noStrike" cap="none" spc="0" baseline="0">
          <a:solidFill>
            <a:schemeClr val="tx1"/>
          </a:solidFill>
          <a:uFillTx/>
          <a:latin typeface="+mn-lt"/>
          <a:ea typeface="+mn-ea"/>
          <a:cs typeface="+mn-cs"/>
          <a:sym typeface="Montserrat Bold"/>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38296E"/>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A1E686-2A90-0C47-BDEC-2BF0B2DBCDF7}"/>
              </a:ext>
            </a:extLst>
          </p:cNvPr>
          <p:cNvSpPr>
            <a:spLocks noGrp="1"/>
          </p:cNvSpPr>
          <p:nvPr>
            <p:ph type="title"/>
          </p:nvPr>
        </p:nvSpPr>
        <p:spPr>
          <a:xfrm>
            <a:off x="1676400" y="730250"/>
            <a:ext cx="21031200" cy="265112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63EAE1-4CC4-9942-87BF-697E12292E84}"/>
              </a:ext>
            </a:extLst>
          </p:cNvPr>
          <p:cNvSpPr>
            <a:spLocks noGrp="1"/>
          </p:cNvSpPr>
          <p:nvPr>
            <p:ph type="body" idx="1"/>
          </p:nvPr>
        </p:nvSpPr>
        <p:spPr>
          <a:xfrm>
            <a:off x="1676400" y="3651250"/>
            <a:ext cx="21031200" cy="87026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D417B-18EC-9646-9424-81F501FB0FAA}"/>
              </a:ext>
            </a:extLst>
          </p:cNvPr>
          <p:cNvSpPr>
            <a:spLocks noGrp="1"/>
          </p:cNvSpPr>
          <p:nvPr>
            <p:ph type="dt" sz="half" idx="2"/>
          </p:nvPr>
        </p:nvSpPr>
        <p:spPr>
          <a:xfrm>
            <a:off x="1676400" y="12712700"/>
            <a:ext cx="5486400" cy="730250"/>
          </a:xfrm>
          <a:prstGeom prst="rect">
            <a:avLst/>
          </a:prstGeom>
        </p:spPr>
        <p:txBody>
          <a:bodyPr vert="horz" lIns="91440" tIns="45720" rIns="91440" bIns="45720" rtlCol="0" anchor="ctr"/>
          <a:lstStyle>
            <a:lvl1pPr algn="l">
              <a:defRPr sz="1200">
                <a:solidFill>
                  <a:schemeClr val="tx1">
                    <a:tint val="75000"/>
                  </a:schemeClr>
                </a:solidFill>
              </a:defRPr>
            </a:lvl1pPr>
          </a:lstStyle>
          <a:p>
            <a:fld id="{9C855C4A-B174-C345-A32C-9A2C7D4CF7F5}" type="datetimeFigureOut">
              <a:rPr lang="en-US" smtClean="0"/>
              <a:t>9/22/2025</a:t>
            </a:fld>
            <a:endParaRPr lang="en-US"/>
          </a:p>
        </p:txBody>
      </p:sp>
      <p:sp>
        <p:nvSpPr>
          <p:cNvPr id="5" name="Footer Placeholder 4">
            <a:extLst>
              <a:ext uri="{FF2B5EF4-FFF2-40B4-BE49-F238E27FC236}">
                <a16:creationId xmlns:a16="http://schemas.microsoft.com/office/drawing/2014/main" id="{36705665-CFA0-9046-823D-C751541B8E67}"/>
              </a:ext>
            </a:extLst>
          </p:cNvPr>
          <p:cNvSpPr>
            <a:spLocks noGrp="1"/>
          </p:cNvSpPr>
          <p:nvPr>
            <p:ph type="ftr" sz="quarter" idx="3"/>
          </p:nvPr>
        </p:nvSpPr>
        <p:spPr>
          <a:xfrm>
            <a:off x="8077200" y="12712700"/>
            <a:ext cx="8229600" cy="7302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53003F-1305-8C49-BC07-B9936240465E}"/>
              </a:ext>
            </a:extLst>
          </p:cNvPr>
          <p:cNvSpPr>
            <a:spLocks noGrp="1"/>
          </p:cNvSpPr>
          <p:nvPr>
            <p:ph type="sldNum" sz="quarter" idx="4"/>
          </p:nvPr>
        </p:nvSpPr>
        <p:spPr>
          <a:xfrm>
            <a:off x="17221200" y="12712700"/>
            <a:ext cx="5486400" cy="730250"/>
          </a:xfrm>
          <a:prstGeom prst="rect">
            <a:avLst/>
          </a:prstGeom>
        </p:spPr>
        <p:txBody>
          <a:bodyPr vert="horz" lIns="91440" tIns="45720" rIns="91440" bIns="45720" rtlCol="0" anchor="ctr"/>
          <a:lstStyle>
            <a:lvl1pPr algn="r">
              <a:defRPr sz="1200">
                <a:solidFill>
                  <a:schemeClr val="tx1">
                    <a:tint val="75000"/>
                  </a:schemeClr>
                </a:solidFill>
              </a:defRPr>
            </a:lvl1pPr>
          </a:lstStyle>
          <a:p>
            <a:fld id="{16C06A38-A49F-4C48-AD44-14BDB8BD5B1B}" type="slidenum">
              <a:rPr lang="en-US" smtClean="0"/>
              <a:t>‹#›</a:t>
            </a:fld>
            <a:endParaRPr lang="en-US"/>
          </a:p>
        </p:txBody>
      </p:sp>
    </p:spTree>
    <p:extLst>
      <p:ext uri="{BB962C8B-B14F-4D97-AF65-F5344CB8AC3E}">
        <p14:creationId xmlns:p14="http://schemas.microsoft.com/office/powerpoint/2010/main" val="51474300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jpg"/></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6A7924C3-8361-6CE2-6386-2FCC31DE5E05}"/>
              </a:ext>
            </a:extLst>
          </p:cNvPr>
          <p:cNvSpPr txBox="1"/>
          <p:nvPr/>
        </p:nvSpPr>
        <p:spPr>
          <a:xfrm>
            <a:off x="1722081" y="4899148"/>
            <a:ext cx="21085605" cy="3098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a:lnSpc>
                <a:spcPct val="100000"/>
              </a:lnSpc>
            </a:pPr>
            <a:r>
              <a:rPr lang="tr-TR" sz="9600" b="1" dirty="0">
                <a:solidFill>
                  <a:schemeClr val="bg1"/>
                </a:solidFill>
                <a:latin typeface="Tahoma" panose="020B0604030504040204" pitchFamily="34" charset="0"/>
                <a:ea typeface="Tahoma" panose="020B0604030504040204" pitchFamily="34" charset="0"/>
                <a:cs typeface="Tahoma" panose="020B0604030504040204" pitchFamily="34" charset="0"/>
              </a:rPr>
              <a:t>BİLGİSAYAR PROGRAMLAMA 1</a:t>
            </a:r>
          </a:p>
          <a:p>
            <a:pPr algn="ctr">
              <a:lnSpc>
                <a:spcPct val="100000"/>
              </a:lnSpc>
            </a:pPr>
            <a:r>
              <a:rPr lang="tr-TR" sz="9600" b="1" dirty="0">
                <a:solidFill>
                  <a:schemeClr val="bg1"/>
                </a:solidFill>
                <a:latin typeface="Tahoma" panose="020B0604030504040204" pitchFamily="34" charset="0"/>
                <a:ea typeface="Tahoma" panose="020B0604030504040204" pitchFamily="34" charset="0"/>
                <a:cs typeface="Tahoma" panose="020B0604030504040204" pitchFamily="34" charset="0"/>
              </a:rPr>
              <a:t>Ders 1</a:t>
            </a:r>
          </a:p>
        </p:txBody>
      </p:sp>
      <p:pic>
        <p:nvPicPr>
          <p:cNvPr id="9" name="Resim 8">
            <a:extLst>
              <a:ext uri="{FF2B5EF4-FFF2-40B4-BE49-F238E27FC236}">
                <a16:creationId xmlns:a16="http://schemas.microsoft.com/office/drawing/2014/main" id="{AB04B1DB-C112-D72B-E992-2794F0629C4C}"/>
              </a:ext>
            </a:extLst>
          </p:cNvPr>
          <p:cNvPicPr>
            <a:picLocks noChangeAspect="1"/>
          </p:cNvPicPr>
          <p:nvPr/>
        </p:nvPicPr>
        <p:blipFill>
          <a:blip r:embed="rId2"/>
          <a:stretch>
            <a:fillRect/>
          </a:stretch>
        </p:blipFill>
        <p:spPr>
          <a:xfrm>
            <a:off x="9237852" y="1014863"/>
            <a:ext cx="5169745" cy="1986523"/>
          </a:xfrm>
          <a:prstGeom prst="rect">
            <a:avLst/>
          </a:prstGeom>
        </p:spPr>
      </p:pic>
      <p:sp>
        <p:nvSpPr>
          <p:cNvPr id="12" name="Image Guidelines">
            <a:extLst>
              <a:ext uri="{FF2B5EF4-FFF2-40B4-BE49-F238E27FC236}">
                <a16:creationId xmlns:a16="http://schemas.microsoft.com/office/drawing/2014/main" id="{9EAB9059-7A7B-7C12-F3AD-8C993F77CE9A}"/>
              </a:ext>
            </a:extLst>
          </p:cNvPr>
          <p:cNvSpPr txBox="1">
            <a:spLocks/>
          </p:cNvSpPr>
          <p:nvPr/>
        </p:nvSpPr>
        <p:spPr>
          <a:xfrm>
            <a:off x="5567974" y="8824738"/>
            <a:ext cx="12623800" cy="289347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3600" dirty="0">
                <a:solidFill>
                  <a:schemeClr val="accent4"/>
                </a:solidFill>
                <a:latin typeface="Tahoma" panose="020B0604030504040204" pitchFamily="34" charset="0"/>
                <a:ea typeface="Tahoma" panose="020B0604030504040204" pitchFamily="34" charset="0"/>
                <a:cs typeface="Tahoma" panose="020B0604030504040204" pitchFamily="34" charset="0"/>
              </a:rPr>
              <a:t>Doç.Dr. İlker ÜNAL</a:t>
            </a:r>
          </a:p>
          <a:p>
            <a:pPr marL="0" indent="0" algn="ctr">
              <a:buNone/>
            </a:pPr>
            <a:r>
              <a:rPr lang="tr-TR" sz="3600" dirty="0">
                <a:solidFill>
                  <a:schemeClr val="accent4"/>
                </a:solidFill>
                <a:latin typeface="Tahoma" panose="020B0604030504040204" pitchFamily="34" charset="0"/>
                <a:ea typeface="Tahoma" panose="020B0604030504040204" pitchFamily="34" charset="0"/>
                <a:cs typeface="Tahoma" panose="020B0604030504040204" pitchFamily="34" charset="0"/>
              </a:rPr>
              <a:t>Burdur Mehmet Akif Ersoy Üniversitesi</a:t>
            </a:r>
          </a:p>
          <a:p>
            <a:pPr marL="0" indent="0" algn="ctr">
              <a:buNone/>
            </a:pPr>
            <a:r>
              <a:rPr lang="tr-TR" sz="3600" dirty="0">
                <a:solidFill>
                  <a:schemeClr val="accent4"/>
                </a:solidFill>
                <a:latin typeface="Tahoma" panose="020B0604030504040204" pitchFamily="34" charset="0"/>
                <a:ea typeface="Tahoma" panose="020B0604030504040204" pitchFamily="34" charset="0"/>
                <a:cs typeface="Tahoma" panose="020B0604030504040204" pitchFamily="34" charset="0"/>
              </a:rPr>
              <a:t>Fen-Edebiyat Fakültesi</a:t>
            </a:r>
          </a:p>
          <a:p>
            <a:pPr marL="0" indent="0" algn="ctr">
              <a:buNone/>
            </a:pPr>
            <a:r>
              <a:rPr lang="tr-TR" sz="3600" dirty="0">
                <a:solidFill>
                  <a:schemeClr val="accent4"/>
                </a:solidFill>
                <a:latin typeface="Tahoma" panose="020B0604030504040204" pitchFamily="34" charset="0"/>
                <a:ea typeface="Tahoma" panose="020B0604030504040204" pitchFamily="34" charset="0"/>
                <a:cs typeface="Tahoma" panose="020B0604030504040204" pitchFamily="34" charset="0"/>
              </a:rPr>
              <a:t>Hassas Tarım ve Tarımsal Robotlar Bölümü</a:t>
            </a:r>
            <a:endParaRPr lang="en-US" sz="3600" dirty="0">
              <a:solidFill>
                <a:schemeClr val="accent4"/>
              </a:solidFill>
              <a:latin typeface="Tahoma" panose="020B0604030504040204" pitchFamily="34" charset="0"/>
              <a:ea typeface="Tahoma" panose="020B0604030504040204" pitchFamily="34" charset="0"/>
              <a:cs typeface="Tahoma" panose="020B0604030504040204" pitchFamily="34" charset="0"/>
            </a:endParaRPr>
          </a:p>
        </p:txBody>
      </p:sp>
      <p:sp>
        <p:nvSpPr>
          <p:cNvPr id="10" name="Image Guidelines">
            <a:extLst>
              <a:ext uri="{FF2B5EF4-FFF2-40B4-BE49-F238E27FC236}">
                <a16:creationId xmlns:a16="http://schemas.microsoft.com/office/drawing/2014/main" id="{9EAB9059-7A7B-7C12-F3AD-8C993F77CE9A}"/>
              </a:ext>
            </a:extLst>
          </p:cNvPr>
          <p:cNvSpPr txBox="1">
            <a:spLocks/>
          </p:cNvSpPr>
          <p:nvPr/>
        </p:nvSpPr>
        <p:spPr>
          <a:xfrm>
            <a:off x="20175796" y="12609867"/>
            <a:ext cx="3600001" cy="4212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tr-TR" sz="24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sym typeface="Roboto Light"/>
              </a:rPr>
              <a:t>iunal@mehmetakif.edu.tr</a:t>
            </a:r>
            <a:endParaRPr lang="en-US" sz="2400"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8" name="Resim 7">
            <a:extLst>
              <a:ext uri="{FF2B5EF4-FFF2-40B4-BE49-F238E27FC236}">
                <a16:creationId xmlns:a16="http://schemas.microsoft.com/office/drawing/2014/main" id="{A8A50436-3A3F-9FBE-D2F9-30B51327C269}"/>
              </a:ext>
            </a:extLst>
          </p:cNvPr>
          <p:cNvPicPr>
            <a:picLocks noChangeAspect="1"/>
          </p:cNvPicPr>
          <p:nvPr/>
        </p:nvPicPr>
        <p:blipFill>
          <a:blip r:embed="rId3"/>
          <a:stretch>
            <a:fillRect/>
          </a:stretch>
        </p:blipFill>
        <p:spPr>
          <a:xfrm>
            <a:off x="9563099" y="2824707"/>
            <a:ext cx="4410075" cy="1318995"/>
          </a:xfrm>
          <a:prstGeom prst="rect">
            <a:avLst/>
          </a:prstGeom>
        </p:spPr>
      </p:pic>
      <p:pic>
        <p:nvPicPr>
          <p:cNvPr id="2" name="Resim 1">
            <a:extLst>
              <a:ext uri="{FF2B5EF4-FFF2-40B4-BE49-F238E27FC236}">
                <a16:creationId xmlns:a16="http://schemas.microsoft.com/office/drawing/2014/main" id="{E423FE72-6A16-200D-8DB1-77DB2E6201C5}"/>
              </a:ext>
            </a:extLst>
          </p:cNvPr>
          <p:cNvPicPr>
            <a:picLocks noChangeAspect="1"/>
          </p:cNvPicPr>
          <p:nvPr/>
        </p:nvPicPr>
        <p:blipFill>
          <a:blip r:embed="rId4"/>
          <a:stretch>
            <a:fillRect/>
          </a:stretch>
        </p:blipFill>
        <p:spPr>
          <a:xfrm>
            <a:off x="293331" y="407923"/>
            <a:ext cx="4315684" cy="2416783"/>
          </a:xfrm>
          <a:prstGeom prst="rect">
            <a:avLst/>
          </a:prstGeom>
        </p:spPr>
      </p:pic>
    </p:spTree>
    <p:extLst>
      <p:ext uri="{BB962C8B-B14F-4D97-AF65-F5344CB8AC3E}">
        <p14:creationId xmlns:p14="http://schemas.microsoft.com/office/powerpoint/2010/main" val="3429001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a:extLst>
              <a:ext uri="{FF2B5EF4-FFF2-40B4-BE49-F238E27FC236}">
                <a16:creationId xmlns:a16="http://schemas.microsoft.com/office/drawing/2014/main" id="{F37E9720-546E-CB4E-907A-7B9E50602984}"/>
              </a:ext>
            </a:extLst>
          </p:cNvPr>
          <p:cNvSpPr txBox="1">
            <a:spLocks noGrp="1"/>
          </p:cNvSpPr>
          <p:nvPr>
            <p:ph type="sldNum" sz="quarter" idx="2"/>
          </p:nvPr>
        </p:nvSpPr>
        <p:spPr>
          <a:xfrm>
            <a:off x="1401102" y="11335083"/>
            <a:ext cx="373499" cy="57515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sz="2800" b="1">
                <a:latin typeface="Tahoma" panose="020B0604030504040204" pitchFamily="34" charset="0"/>
                <a:ea typeface="Tahoma" panose="020B0604030504040204" pitchFamily="34" charset="0"/>
                <a:cs typeface="Tahoma" panose="020B0604030504040204" pitchFamily="34" charset="0"/>
              </a:rPr>
              <a:t>10</a:t>
            </a:fld>
            <a:endParaRPr sz="2800" b="1" dirty="0">
              <a:latin typeface="Tahoma" panose="020B0604030504040204" pitchFamily="34" charset="0"/>
              <a:ea typeface="Tahoma" panose="020B0604030504040204" pitchFamily="34" charset="0"/>
              <a:cs typeface="Tahoma" panose="020B0604030504040204" pitchFamily="34" charset="0"/>
            </a:endParaRPr>
          </a:p>
        </p:txBody>
      </p:sp>
      <p:sp>
        <p:nvSpPr>
          <p:cNvPr id="16" name="Image Guidelines">
            <a:extLst>
              <a:ext uri="{FF2B5EF4-FFF2-40B4-BE49-F238E27FC236}">
                <a16:creationId xmlns:a16="http://schemas.microsoft.com/office/drawing/2014/main" id="{856CD7B2-C9A3-344C-BDC6-A71658AF1751}"/>
              </a:ext>
            </a:extLst>
          </p:cNvPr>
          <p:cNvSpPr txBox="1">
            <a:spLocks noGrp="1"/>
          </p:cNvSpPr>
          <p:nvPr>
            <p:ph type="body" idx="14"/>
          </p:nvPr>
        </p:nvSpPr>
        <p:spPr>
          <a:xfrm rot="16200000">
            <a:off x="-2371780" y="6870965"/>
            <a:ext cx="7919264" cy="882933"/>
          </a:xfrm>
          <a:prstGeom prst="rect">
            <a:avLst/>
          </a:prstGeom>
        </p:spPr>
        <p:txBody>
          <a:bodyPr/>
          <a:lstStyle/>
          <a:p>
            <a:pPr marL="0" marR="0" indent="0" algn="ctr" defTabSz="2438339" rtl="0" fontAlgn="auto" latinLnBrk="0" hangingPunct="0">
              <a:lnSpc>
                <a:spcPct val="100000"/>
              </a:lnSpc>
              <a:spcBef>
                <a:spcPts val="0"/>
              </a:spcBef>
              <a:spcAft>
                <a:spcPts val="0"/>
              </a:spcAft>
              <a:buClrTx/>
              <a:buSzTx/>
              <a:buFontTx/>
              <a:buNone/>
              <a:tabLst/>
            </a:pPr>
            <a:r>
              <a:rPr lang="tr-TR" sz="4800" b="1" dirty="0">
                <a:solidFill>
                  <a:srgbClr val="C00000"/>
                </a:solidFill>
                <a:latin typeface="Tahoma" panose="020B0604030504040204" pitchFamily="34" charset="0"/>
                <a:ea typeface="Tahoma" panose="020B0604030504040204" pitchFamily="34" charset="0"/>
                <a:cs typeface="Tahoma" panose="020B0604030504040204" pitchFamily="34" charset="0"/>
              </a:rPr>
              <a:t>GENEL KÜLTÜR</a:t>
            </a:r>
            <a:endParaRPr kumimoji="0" lang="tr-TR" sz="4800" b="1" u="none" strike="noStrike" cap="none" spc="0" normalizeH="0" baseline="0" dirty="0">
              <a:ln>
                <a:noFill/>
              </a:ln>
              <a:solidFill>
                <a:srgbClr val="C00000"/>
              </a:solidFill>
              <a:effectLst/>
              <a:uFillTx/>
              <a:latin typeface="Tahoma" panose="020B0604030504040204" pitchFamily="34" charset="0"/>
              <a:ea typeface="Tahoma" panose="020B0604030504040204" pitchFamily="34" charset="0"/>
              <a:cs typeface="Tahoma" panose="020B0604030504040204" pitchFamily="34" charset="0"/>
              <a:sym typeface="Roboto Light"/>
            </a:endParaRPr>
          </a:p>
        </p:txBody>
      </p:sp>
      <p:sp>
        <p:nvSpPr>
          <p:cNvPr id="2" name="AutoShape 2" descr="The difference between a dual-core CPU architecture and quad-core CPU arthite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9216" y="1228595"/>
            <a:ext cx="20480002" cy="11160000"/>
          </a:xfrm>
          <a:prstGeom prst="rect">
            <a:avLst/>
          </a:prstGeom>
        </p:spPr>
      </p:pic>
    </p:spTree>
    <p:extLst>
      <p:ext uri="{BB962C8B-B14F-4D97-AF65-F5344CB8AC3E}">
        <p14:creationId xmlns:p14="http://schemas.microsoft.com/office/powerpoint/2010/main" val="356365405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a:extLst>
              <a:ext uri="{FF2B5EF4-FFF2-40B4-BE49-F238E27FC236}">
                <a16:creationId xmlns:a16="http://schemas.microsoft.com/office/drawing/2014/main" id="{F37E9720-546E-CB4E-907A-7B9E50602984}"/>
              </a:ext>
            </a:extLst>
          </p:cNvPr>
          <p:cNvSpPr txBox="1">
            <a:spLocks noGrp="1"/>
          </p:cNvSpPr>
          <p:nvPr>
            <p:ph type="sldNum" sz="quarter" idx="2"/>
          </p:nvPr>
        </p:nvSpPr>
        <p:spPr>
          <a:xfrm>
            <a:off x="1401102" y="11335083"/>
            <a:ext cx="373499" cy="57515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sz="2800" b="1">
                <a:latin typeface="Tahoma" panose="020B0604030504040204" pitchFamily="34" charset="0"/>
                <a:ea typeface="Tahoma" panose="020B0604030504040204" pitchFamily="34" charset="0"/>
                <a:cs typeface="Tahoma" panose="020B0604030504040204" pitchFamily="34" charset="0"/>
              </a:rPr>
              <a:t>11</a:t>
            </a:fld>
            <a:endParaRPr sz="2800" b="1" dirty="0">
              <a:latin typeface="Tahoma" panose="020B0604030504040204" pitchFamily="34" charset="0"/>
              <a:ea typeface="Tahoma" panose="020B0604030504040204" pitchFamily="34" charset="0"/>
              <a:cs typeface="Tahoma" panose="020B0604030504040204" pitchFamily="34" charset="0"/>
            </a:endParaRPr>
          </a:p>
        </p:txBody>
      </p:sp>
      <p:sp>
        <p:nvSpPr>
          <p:cNvPr id="16" name="Image Guidelines">
            <a:extLst>
              <a:ext uri="{FF2B5EF4-FFF2-40B4-BE49-F238E27FC236}">
                <a16:creationId xmlns:a16="http://schemas.microsoft.com/office/drawing/2014/main" id="{856CD7B2-C9A3-344C-BDC6-A71658AF1751}"/>
              </a:ext>
            </a:extLst>
          </p:cNvPr>
          <p:cNvSpPr txBox="1">
            <a:spLocks noGrp="1"/>
          </p:cNvSpPr>
          <p:nvPr>
            <p:ph type="body" idx="14"/>
          </p:nvPr>
        </p:nvSpPr>
        <p:spPr>
          <a:xfrm rot="16200000">
            <a:off x="-2371780" y="6870965"/>
            <a:ext cx="7919264" cy="882933"/>
          </a:xfrm>
          <a:prstGeom prst="rect">
            <a:avLst/>
          </a:prstGeom>
        </p:spPr>
        <p:txBody>
          <a:bodyPr/>
          <a:lstStyle/>
          <a:p>
            <a:pPr marL="0" marR="0" indent="0" algn="ctr" defTabSz="2438339" rtl="0" fontAlgn="auto" latinLnBrk="0" hangingPunct="0">
              <a:lnSpc>
                <a:spcPct val="100000"/>
              </a:lnSpc>
              <a:spcBef>
                <a:spcPts val="0"/>
              </a:spcBef>
              <a:spcAft>
                <a:spcPts val="0"/>
              </a:spcAft>
              <a:buClrTx/>
              <a:buSzTx/>
              <a:buFontTx/>
              <a:buNone/>
              <a:tabLst/>
            </a:pPr>
            <a:r>
              <a:rPr lang="tr-TR" sz="4800" b="1" dirty="0">
                <a:solidFill>
                  <a:srgbClr val="C00000"/>
                </a:solidFill>
                <a:latin typeface="Tahoma" panose="020B0604030504040204" pitchFamily="34" charset="0"/>
                <a:ea typeface="Tahoma" panose="020B0604030504040204" pitchFamily="34" charset="0"/>
                <a:cs typeface="Tahoma" panose="020B0604030504040204" pitchFamily="34" charset="0"/>
              </a:rPr>
              <a:t>GENEL KÜLTÜR</a:t>
            </a:r>
            <a:endParaRPr kumimoji="0" lang="tr-TR" sz="4800" b="1" u="none" strike="noStrike" cap="none" spc="0" normalizeH="0" baseline="0" dirty="0">
              <a:ln>
                <a:noFill/>
              </a:ln>
              <a:solidFill>
                <a:srgbClr val="C00000"/>
              </a:solidFill>
              <a:effectLst/>
              <a:uFillTx/>
              <a:latin typeface="Tahoma" panose="020B0604030504040204" pitchFamily="34" charset="0"/>
              <a:ea typeface="Tahoma" panose="020B0604030504040204" pitchFamily="34" charset="0"/>
              <a:cs typeface="Tahoma" panose="020B0604030504040204" pitchFamily="34" charset="0"/>
              <a:sym typeface="Roboto Light"/>
            </a:endParaRPr>
          </a:p>
        </p:txBody>
      </p:sp>
      <p:sp>
        <p:nvSpPr>
          <p:cNvPr id="2" name="AutoShape 2" descr="The difference between a dual-core CPU architecture and quad-core CPU arthite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9849" y="212587"/>
            <a:ext cx="9875521" cy="12794197"/>
          </a:xfrm>
          <a:prstGeom prst="rect">
            <a:avLst/>
          </a:prstGeom>
        </p:spPr>
      </p:pic>
      <p:sp>
        <p:nvSpPr>
          <p:cNvPr id="3" name="Dikdörtgen 2"/>
          <p:cNvSpPr/>
          <p:nvPr/>
        </p:nvSpPr>
        <p:spPr>
          <a:xfrm>
            <a:off x="14038217" y="656217"/>
            <a:ext cx="10075817" cy="12091772"/>
          </a:xfrm>
          <a:prstGeom prst="rect">
            <a:avLst/>
          </a:prstGeom>
        </p:spPr>
        <p:txBody>
          <a:bodyPr vert="horz" wrap="square" lIns="0" tIns="87630" rIns="0" bIns="0" rtlCol="0">
            <a:spAutoFit/>
          </a:bodyPr>
          <a:lstStyle/>
          <a:p>
            <a:pPr algn="just">
              <a:buClr>
                <a:srgbClr val="4F81BC"/>
              </a:buClr>
              <a:buSzPct val="79687"/>
              <a:tabLst>
                <a:tab pos="285750" algn="l"/>
              </a:tabLst>
            </a:pPr>
            <a:r>
              <a:rPr lang="tr-TR" sz="4000" dirty="0">
                <a:solidFill>
                  <a:schemeClr val="bg1">
                    <a:lumMod val="95000"/>
                  </a:schemeClr>
                </a:solidFill>
                <a:latin typeface="Tahoma" pitchFamily="34" charset="0"/>
                <a:ea typeface="Tahoma" pitchFamily="34" charset="0"/>
                <a:cs typeface="Tahoma" pitchFamily="34" charset="0"/>
              </a:rPr>
              <a:t>İkili dosya, 0'lar ve 1'lerden oluşan bir ikili kodlama şeması kullanarak veri depolayan bir bilgisayar dosyasıdır. Karakterleri veri olarak kullanan metin dosyalarının aksine, ikili dosyalar bilgileri doğrudan ikili biçime kodlar. Bu, bilgisayarların yürütülebilir programlar, resimler, ses, video ve diğer dijital bilgi türleri dahil olmak üzere karmaşık verileri verimli bir şekilde depolamasını ve işlemesini sağlar. İkili dosyalar, yazılım geliştirmeden multimedya işleme ve veri depolamaya kadar çeşitli bilgi işlem görevleri için gereklidir.</a:t>
            </a:r>
          </a:p>
        </p:txBody>
      </p:sp>
    </p:spTree>
    <p:extLst>
      <p:ext uri="{BB962C8B-B14F-4D97-AF65-F5344CB8AC3E}">
        <p14:creationId xmlns:p14="http://schemas.microsoft.com/office/powerpoint/2010/main" val="111821886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a:extLst>
              <a:ext uri="{FF2B5EF4-FFF2-40B4-BE49-F238E27FC236}">
                <a16:creationId xmlns:a16="http://schemas.microsoft.com/office/drawing/2014/main" id="{F37E9720-546E-CB4E-907A-7B9E50602984}"/>
              </a:ext>
            </a:extLst>
          </p:cNvPr>
          <p:cNvSpPr txBox="1">
            <a:spLocks noGrp="1"/>
          </p:cNvSpPr>
          <p:nvPr>
            <p:ph type="sldNum" sz="quarter" idx="2"/>
          </p:nvPr>
        </p:nvSpPr>
        <p:spPr>
          <a:xfrm>
            <a:off x="1401102" y="11335083"/>
            <a:ext cx="373499" cy="57515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sz="2800" b="1">
                <a:latin typeface="Tahoma" panose="020B0604030504040204" pitchFamily="34" charset="0"/>
                <a:ea typeface="Tahoma" panose="020B0604030504040204" pitchFamily="34" charset="0"/>
                <a:cs typeface="Tahoma" panose="020B0604030504040204" pitchFamily="34" charset="0"/>
              </a:rPr>
              <a:t>12</a:t>
            </a:fld>
            <a:endParaRPr sz="2800" b="1" dirty="0">
              <a:latin typeface="Tahoma" panose="020B0604030504040204" pitchFamily="34" charset="0"/>
              <a:ea typeface="Tahoma" panose="020B0604030504040204" pitchFamily="34" charset="0"/>
              <a:cs typeface="Tahoma" panose="020B0604030504040204" pitchFamily="34" charset="0"/>
            </a:endParaRPr>
          </a:p>
        </p:txBody>
      </p:sp>
      <p:sp>
        <p:nvSpPr>
          <p:cNvPr id="16" name="Image Guidelines">
            <a:extLst>
              <a:ext uri="{FF2B5EF4-FFF2-40B4-BE49-F238E27FC236}">
                <a16:creationId xmlns:a16="http://schemas.microsoft.com/office/drawing/2014/main" id="{856CD7B2-C9A3-344C-BDC6-A71658AF1751}"/>
              </a:ext>
            </a:extLst>
          </p:cNvPr>
          <p:cNvSpPr txBox="1">
            <a:spLocks noGrp="1"/>
          </p:cNvSpPr>
          <p:nvPr>
            <p:ph type="body" idx="14"/>
          </p:nvPr>
        </p:nvSpPr>
        <p:spPr>
          <a:xfrm rot="16200000">
            <a:off x="-2371780" y="6870965"/>
            <a:ext cx="7919264" cy="882933"/>
          </a:xfrm>
          <a:prstGeom prst="rect">
            <a:avLst/>
          </a:prstGeom>
        </p:spPr>
        <p:txBody>
          <a:bodyPr/>
          <a:lstStyle/>
          <a:p>
            <a:pPr marL="0" marR="0" indent="0" algn="ctr" defTabSz="2438339" rtl="0" fontAlgn="auto" latinLnBrk="0" hangingPunct="0">
              <a:lnSpc>
                <a:spcPct val="100000"/>
              </a:lnSpc>
              <a:spcBef>
                <a:spcPts val="0"/>
              </a:spcBef>
              <a:spcAft>
                <a:spcPts val="0"/>
              </a:spcAft>
              <a:buClrTx/>
              <a:buSzTx/>
              <a:buFontTx/>
              <a:buNone/>
              <a:tabLst/>
            </a:pPr>
            <a:r>
              <a:rPr lang="tr-TR" sz="4800" b="1" dirty="0">
                <a:solidFill>
                  <a:srgbClr val="C00000"/>
                </a:solidFill>
                <a:latin typeface="Tahoma" panose="020B0604030504040204" pitchFamily="34" charset="0"/>
                <a:ea typeface="Tahoma" panose="020B0604030504040204" pitchFamily="34" charset="0"/>
                <a:cs typeface="Tahoma" panose="020B0604030504040204" pitchFamily="34" charset="0"/>
              </a:rPr>
              <a:t>GENEL KÜLTÜR</a:t>
            </a:r>
            <a:endParaRPr kumimoji="0" lang="tr-TR" sz="4800" b="1" u="none" strike="noStrike" cap="none" spc="0" normalizeH="0" baseline="0" dirty="0">
              <a:ln>
                <a:noFill/>
              </a:ln>
              <a:solidFill>
                <a:srgbClr val="C00000"/>
              </a:solidFill>
              <a:effectLst/>
              <a:uFillTx/>
              <a:latin typeface="Tahoma" panose="020B0604030504040204" pitchFamily="34" charset="0"/>
              <a:ea typeface="Tahoma" panose="020B0604030504040204" pitchFamily="34" charset="0"/>
              <a:cs typeface="Tahoma" panose="020B0604030504040204" pitchFamily="34" charset="0"/>
              <a:sym typeface="Roboto Light"/>
            </a:endParaRPr>
          </a:p>
        </p:txBody>
      </p:sp>
      <p:sp>
        <p:nvSpPr>
          <p:cNvPr id="2" name="AutoShape 2" descr="The difference between a dual-core CPU architecture and quad-core CPU arthite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 name="Dikdörtgen 2"/>
          <p:cNvSpPr/>
          <p:nvPr/>
        </p:nvSpPr>
        <p:spPr>
          <a:xfrm>
            <a:off x="14134010" y="90132"/>
            <a:ext cx="10119360" cy="13384433"/>
          </a:xfrm>
          <a:prstGeom prst="rect">
            <a:avLst/>
          </a:prstGeom>
        </p:spPr>
        <p:txBody>
          <a:bodyPr vert="horz" wrap="square" lIns="0" tIns="87630" rIns="0" bIns="0" rtlCol="0">
            <a:spAutoFit/>
          </a:bodyPr>
          <a:lstStyle/>
          <a:p>
            <a:pPr algn="just">
              <a:buClr>
                <a:srgbClr val="4F81BC"/>
              </a:buClr>
              <a:buSzPct val="79687"/>
              <a:tabLst>
                <a:tab pos="285750" algn="l"/>
              </a:tabLst>
            </a:pPr>
            <a:r>
              <a:rPr lang="tr-TR" sz="3600" dirty="0">
                <a:solidFill>
                  <a:schemeClr val="bg1">
                    <a:lumMod val="95000"/>
                  </a:schemeClr>
                </a:solidFill>
                <a:latin typeface="Tahoma" pitchFamily="34" charset="0"/>
                <a:ea typeface="Tahoma" pitchFamily="34" charset="0"/>
                <a:cs typeface="Tahoma" pitchFamily="34" charset="0"/>
              </a:rPr>
              <a:t>Bilgisayarların düşük seviyede depoladığı standart ikili sisteme kıyasla onaltılık sistemin tercih edilmesinin birkaç belirgin nedeni vardır.</a:t>
            </a:r>
          </a:p>
          <a:p>
            <a:pPr marL="571500" indent="-571500" algn="just">
              <a:buClr>
                <a:srgbClr val="4F81BC"/>
              </a:buClr>
              <a:buSzPct val="79687"/>
              <a:buFont typeface="Wingdings" pitchFamily="2" charset="2"/>
              <a:buChar char="Ø"/>
              <a:tabLst>
                <a:tab pos="285750" algn="l"/>
              </a:tabLst>
            </a:pPr>
            <a:r>
              <a:rPr lang="tr-TR" sz="3600" dirty="0">
                <a:solidFill>
                  <a:schemeClr val="bg1">
                    <a:lumMod val="95000"/>
                  </a:schemeClr>
                </a:solidFill>
                <a:latin typeface="Tahoma" pitchFamily="34" charset="0"/>
                <a:ea typeface="Tahoma" pitchFamily="34" charset="0"/>
                <a:cs typeface="Tahoma" pitchFamily="34" charset="0"/>
              </a:rPr>
              <a:t>Okunabilirlik. Onaltılık sayı sistemi, bizim alıştığımız 10 tabanlı sayma sistemimize daha çok benzeyen rakamlar kullanır ve bu nedenle E7 gibi bir sayının 11100111'e kıyasla ne kadar büyük olduğuna bir bakışta karar vermek daha kolaydır.</a:t>
            </a:r>
          </a:p>
          <a:p>
            <a:pPr marL="571500" indent="-571500" algn="just">
              <a:buClr>
                <a:srgbClr val="4F81BC"/>
              </a:buClr>
              <a:buSzPct val="79687"/>
              <a:buFont typeface="Wingdings" pitchFamily="2" charset="2"/>
              <a:buChar char="Ø"/>
              <a:tabLst>
                <a:tab pos="285750" algn="l"/>
              </a:tabLst>
            </a:pPr>
            <a:r>
              <a:rPr lang="tr-TR" sz="3600" dirty="0">
                <a:solidFill>
                  <a:schemeClr val="bg1">
                    <a:lumMod val="95000"/>
                  </a:schemeClr>
                </a:solidFill>
                <a:latin typeface="Tahoma" pitchFamily="34" charset="0"/>
                <a:ea typeface="Tahoma" pitchFamily="34" charset="0"/>
                <a:cs typeface="Tahoma" pitchFamily="34" charset="0"/>
              </a:rPr>
              <a:t>Daha yüksek bilgi yoğunluğu. 2 onaltılık basamakla, 0'dan 255'e kadar herhangi bir sayıyı ifade edebiliriz. Aynısını ikili sistemde yapmak için 8 basamağa ihtiyacımız var. Sayılar büyüdükçe, daha fazla basamağa ihtiyaç duymaya başlarız ve başa çıkmak daha da zorlaşır.</a:t>
            </a:r>
          </a:p>
        </p:txBody>
      </p:sp>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94390" y="2381023"/>
            <a:ext cx="10322290" cy="8513400"/>
          </a:xfrm>
          <a:prstGeom prst="rect">
            <a:avLst/>
          </a:prstGeom>
        </p:spPr>
      </p:pic>
    </p:spTree>
    <p:extLst>
      <p:ext uri="{BB962C8B-B14F-4D97-AF65-F5344CB8AC3E}">
        <p14:creationId xmlns:p14="http://schemas.microsoft.com/office/powerpoint/2010/main" val="1837203141"/>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a:extLst>
              <a:ext uri="{FF2B5EF4-FFF2-40B4-BE49-F238E27FC236}">
                <a16:creationId xmlns:a16="http://schemas.microsoft.com/office/drawing/2014/main" id="{F37E9720-546E-CB4E-907A-7B9E50602984}"/>
              </a:ext>
            </a:extLst>
          </p:cNvPr>
          <p:cNvSpPr txBox="1">
            <a:spLocks noGrp="1"/>
          </p:cNvSpPr>
          <p:nvPr>
            <p:ph type="sldNum" sz="quarter" idx="2"/>
          </p:nvPr>
        </p:nvSpPr>
        <p:spPr>
          <a:xfrm>
            <a:off x="1401102" y="11335083"/>
            <a:ext cx="373499" cy="57515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sz="2800" b="1">
                <a:latin typeface="Tahoma" panose="020B0604030504040204" pitchFamily="34" charset="0"/>
                <a:ea typeface="Tahoma" panose="020B0604030504040204" pitchFamily="34" charset="0"/>
                <a:cs typeface="Tahoma" panose="020B0604030504040204" pitchFamily="34" charset="0"/>
              </a:rPr>
              <a:t>13</a:t>
            </a:fld>
            <a:endParaRPr sz="2800" b="1" dirty="0">
              <a:latin typeface="Tahoma" panose="020B0604030504040204" pitchFamily="34" charset="0"/>
              <a:ea typeface="Tahoma" panose="020B0604030504040204" pitchFamily="34" charset="0"/>
              <a:cs typeface="Tahoma" panose="020B0604030504040204" pitchFamily="34" charset="0"/>
            </a:endParaRPr>
          </a:p>
        </p:txBody>
      </p:sp>
      <p:sp>
        <p:nvSpPr>
          <p:cNvPr id="16" name="Image Guidelines">
            <a:extLst>
              <a:ext uri="{FF2B5EF4-FFF2-40B4-BE49-F238E27FC236}">
                <a16:creationId xmlns:a16="http://schemas.microsoft.com/office/drawing/2014/main" id="{856CD7B2-C9A3-344C-BDC6-A71658AF1751}"/>
              </a:ext>
            </a:extLst>
          </p:cNvPr>
          <p:cNvSpPr txBox="1">
            <a:spLocks noGrp="1"/>
          </p:cNvSpPr>
          <p:nvPr>
            <p:ph type="body" idx="14"/>
          </p:nvPr>
        </p:nvSpPr>
        <p:spPr>
          <a:xfrm rot="16200000">
            <a:off x="-2371780" y="6870965"/>
            <a:ext cx="7919264" cy="882933"/>
          </a:xfrm>
          <a:prstGeom prst="rect">
            <a:avLst/>
          </a:prstGeom>
        </p:spPr>
        <p:txBody>
          <a:bodyPr/>
          <a:lstStyle/>
          <a:p>
            <a:pPr marL="0" marR="0" indent="0" algn="ctr" defTabSz="2438339" rtl="0" fontAlgn="auto" latinLnBrk="0" hangingPunct="0">
              <a:lnSpc>
                <a:spcPct val="100000"/>
              </a:lnSpc>
              <a:spcBef>
                <a:spcPts val="0"/>
              </a:spcBef>
              <a:spcAft>
                <a:spcPts val="0"/>
              </a:spcAft>
              <a:buClrTx/>
              <a:buSzTx/>
              <a:buFontTx/>
              <a:buNone/>
              <a:tabLst/>
            </a:pPr>
            <a:r>
              <a:rPr lang="tr-TR" sz="4800" b="1" dirty="0">
                <a:solidFill>
                  <a:srgbClr val="C00000"/>
                </a:solidFill>
                <a:latin typeface="Tahoma" panose="020B0604030504040204" pitchFamily="34" charset="0"/>
                <a:ea typeface="Tahoma" panose="020B0604030504040204" pitchFamily="34" charset="0"/>
                <a:cs typeface="Tahoma" panose="020B0604030504040204" pitchFamily="34" charset="0"/>
              </a:rPr>
              <a:t>GENEL KÜLTÜR</a:t>
            </a:r>
            <a:endParaRPr kumimoji="0" lang="tr-TR" sz="4800" b="1" u="none" strike="noStrike" cap="none" spc="0" normalizeH="0" baseline="0" dirty="0">
              <a:ln>
                <a:noFill/>
              </a:ln>
              <a:solidFill>
                <a:srgbClr val="C00000"/>
              </a:solidFill>
              <a:effectLst/>
              <a:uFillTx/>
              <a:latin typeface="Tahoma" panose="020B0604030504040204" pitchFamily="34" charset="0"/>
              <a:ea typeface="Tahoma" panose="020B0604030504040204" pitchFamily="34" charset="0"/>
              <a:cs typeface="Tahoma" panose="020B0604030504040204" pitchFamily="34" charset="0"/>
              <a:sym typeface="Roboto Light"/>
            </a:endParaRPr>
          </a:p>
        </p:txBody>
      </p:sp>
      <p:sp>
        <p:nvSpPr>
          <p:cNvPr id="2" name="AutoShape 2" descr="The difference between a dual-core CPU architecture and quad-core CPU arthite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5142" y="299672"/>
            <a:ext cx="12541292" cy="12620919"/>
          </a:xfrm>
          <a:prstGeom prst="rect">
            <a:avLst/>
          </a:prstGeom>
        </p:spPr>
      </p:pic>
    </p:spTree>
    <p:extLst>
      <p:ext uri="{BB962C8B-B14F-4D97-AF65-F5344CB8AC3E}">
        <p14:creationId xmlns:p14="http://schemas.microsoft.com/office/powerpoint/2010/main" val="361243848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a:extLst>
              <a:ext uri="{FF2B5EF4-FFF2-40B4-BE49-F238E27FC236}">
                <a16:creationId xmlns:a16="http://schemas.microsoft.com/office/drawing/2014/main" id="{F37E9720-546E-CB4E-907A-7B9E50602984}"/>
              </a:ext>
            </a:extLst>
          </p:cNvPr>
          <p:cNvSpPr txBox="1">
            <a:spLocks noGrp="1"/>
          </p:cNvSpPr>
          <p:nvPr>
            <p:ph type="sldNum" sz="quarter" idx="2"/>
          </p:nvPr>
        </p:nvSpPr>
        <p:spPr>
          <a:xfrm>
            <a:off x="1401102" y="11335083"/>
            <a:ext cx="373499" cy="57515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sz="2800" b="1">
                <a:latin typeface="Tahoma" panose="020B0604030504040204" pitchFamily="34" charset="0"/>
                <a:ea typeface="Tahoma" panose="020B0604030504040204" pitchFamily="34" charset="0"/>
                <a:cs typeface="Tahoma" panose="020B0604030504040204" pitchFamily="34" charset="0"/>
              </a:rPr>
              <a:t>14</a:t>
            </a:fld>
            <a:endParaRPr sz="2800" b="1" dirty="0">
              <a:latin typeface="Tahoma" panose="020B0604030504040204" pitchFamily="34" charset="0"/>
              <a:ea typeface="Tahoma" panose="020B0604030504040204" pitchFamily="34" charset="0"/>
              <a:cs typeface="Tahoma" panose="020B0604030504040204" pitchFamily="34" charset="0"/>
            </a:endParaRPr>
          </a:p>
        </p:txBody>
      </p:sp>
      <p:sp>
        <p:nvSpPr>
          <p:cNvPr id="16" name="Image Guidelines">
            <a:extLst>
              <a:ext uri="{FF2B5EF4-FFF2-40B4-BE49-F238E27FC236}">
                <a16:creationId xmlns:a16="http://schemas.microsoft.com/office/drawing/2014/main" id="{856CD7B2-C9A3-344C-BDC6-A71658AF1751}"/>
              </a:ext>
            </a:extLst>
          </p:cNvPr>
          <p:cNvSpPr txBox="1">
            <a:spLocks noGrp="1"/>
          </p:cNvSpPr>
          <p:nvPr>
            <p:ph type="body" idx="14"/>
          </p:nvPr>
        </p:nvSpPr>
        <p:spPr>
          <a:xfrm rot="16200000">
            <a:off x="-2371780" y="6870965"/>
            <a:ext cx="7919264" cy="882933"/>
          </a:xfrm>
          <a:prstGeom prst="rect">
            <a:avLst/>
          </a:prstGeom>
        </p:spPr>
        <p:txBody>
          <a:bodyPr/>
          <a:lstStyle/>
          <a:p>
            <a:pPr marL="0" marR="0" indent="0" algn="ctr" defTabSz="2438339" rtl="0" fontAlgn="auto" latinLnBrk="0" hangingPunct="0">
              <a:lnSpc>
                <a:spcPct val="100000"/>
              </a:lnSpc>
              <a:spcBef>
                <a:spcPts val="0"/>
              </a:spcBef>
              <a:spcAft>
                <a:spcPts val="0"/>
              </a:spcAft>
              <a:buClrTx/>
              <a:buSzTx/>
              <a:buFontTx/>
              <a:buNone/>
              <a:tabLst/>
            </a:pPr>
            <a:r>
              <a:rPr lang="tr-TR" sz="4800" b="1" dirty="0">
                <a:solidFill>
                  <a:srgbClr val="C00000"/>
                </a:solidFill>
                <a:latin typeface="Tahoma" panose="020B0604030504040204" pitchFamily="34" charset="0"/>
                <a:ea typeface="Tahoma" panose="020B0604030504040204" pitchFamily="34" charset="0"/>
                <a:cs typeface="Tahoma" panose="020B0604030504040204" pitchFamily="34" charset="0"/>
              </a:rPr>
              <a:t>GENEL KÜLTÜR</a:t>
            </a:r>
            <a:endParaRPr kumimoji="0" lang="tr-TR" sz="4800" b="1" u="none" strike="noStrike" cap="none" spc="0" normalizeH="0" baseline="0" dirty="0">
              <a:ln>
                <a:noFill/>
              </a:ln>
              <a:solidFill>
                <a:srgbClr val="C00000"/>
              </a:solidFill>
              <a:effectLst/>
              <a:uFillTx/>
              <a:latin typeface="Tahoma" panose="020B0604030504040204" pitchFamily="34" charset="0"/>
              <a:ea typeface="Tahoma" panose="020B0604030504040204" pitchFamily="34" charset="0"/>
              <a:cs typeface="Tahoma" panose="020B0604030504040204" pitchFamily="34" charset="0"/>
              <a:sym typeface="Roboto Light"/>
            </a:endParaRPr>
          </a:p>
        </p:txBody>
      </p:sp>
      <p:sp>
        <p:nvSpPr>
          <p:cNvPr id="2" name="AutoShape 2" descr="The difference between a dual-core CPU architecture and quad-core CPU arthite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0289" y="361661"/>
            <a:ext cx="16981715" cy="12557432"/>
          </a:xfrm>
          <a:prstGeom prst="rect">
            <a:avLst/>
          </a:prstGeom>
        </p:spPr>
      </p:pic>
    </p:spTree>
    <p:extLst>
      <p:ext uri="{BB962C8B-B14F-4D97-AF65-F5344CB8AC3E}">
        <p14:creationId xmlns:p14="http://schemas.microsoft.com/office/powerpoint/2010/main" val="127465944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a:extLst>
              <a:ext uri="{FF2B5EF4-FFF2-40B4-BE49-F238E27FC236}">
                <a16:creationId xmlns:a16="http://schemas.microsoft.com/office/drawing/2014/main" id="{F37E9720-546E-CB4E-907A-7B9E50602984}"/>
              </a:ext>
            </a:extLst>
          </p:cNvPr>
          <p:cNvSpPr txBox="1">
            <a:spLocks noGrp="1"/>
          </p:cNvSpPr>
          <p:nvPr>
            <p:ph type="sldNum" sz="quarter" idx="2"/>
          </p:nvPr>
        </p:nvSpPr>
        <p:spPr>
          <a:xfrm>
            <a:off x="1401102" y="11335083"/>
            <a:ext cx="373499" cy="57515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sz="2800" b="1">
                <a:latin typeface="Tahoma" panose="020B0604030504040204" pitchFamily="34" charset="0"/>
                <a:ea typeface="Tahoma" panose="020B0604030504040204" pitchFamily="34" charset="0"/>
                <a:cs typeface="Tahoma" panose="020B0604030504040204" pitchFamily="34" charset="0"/>
              </a:rPr>
              <a:t>15</a:t>
            </a:fld>
            <a:endParaRPr sz="2800" b="1" dirty="0">
              <a:latin typeface="Tahoma" panose="020B0604030504040204" pitchFamily="34" charset="0"/>
              <a:ea typeface="Tahoma" panose="020B0604030504040204" pitchFamily="34" charset="0"/>
              <a:cs typeface="Tahoma" panose="020B0604030504040204" pitchFamily="34" charset="0"/>
            </a:endParaRPr>
          </a:p>
        </p:txBody>
      </p:sp>
      <p:sp>
        <p:nvSpPr>
          <p:cNvPr id="16" name="Image Guidelines">
            <a:extLst>
              <a:ext uri="{FF2B5EF4-FFF2-40B4-BE49-F238E27FC236}">
                <a16:creationId xmlns:a16="http://schemas.microsoft.com/office/drawing/2014/main" id="{856CD7B2-C9A3-344C-BDC6-A71658AF1751}"/>
              </a:ext>
            </a:extLst>
          </p:cNvPr>
          <p:cNvSpPr txBox="1">
            <a:spLocks noGrp="1"/>
          </p:cNvSpPr>
          <p:nvPr>
            <p:ph type="body" idx="14"/>
          </p:nvPr>
        </p:nvSpPr>
        <p:spPr>
          <a:xfrm rot="16200000">
            <a:off x="-2371780" y="6870965"/>
            <a:ext cx="7919264" cy="882933"/>
          </a:xfrm>
          <a:prstGeom prst="rect">
            <a:avLst/>
          </a:prstGeom>
        </p:spPr>
        <p:txBody>
          <a:bodyPr/>
          <a:lstStyle/>
          <a:p>
            <a:pPr marL="0" marR="0" indent="0" algn="ctr" defTabSz="2438339" rtl="0" fontAlgn="auto" latinLnBrk="0" hangingPunct="0">
              <a:lnSpc>
                <a:spcPct val="100000"/>
              </a:lnSpc>
              <a:spcBef>
                <a:spcPts val="0"/>
              </a:spcBef>
              <a:spcAft>
                <a:spcPts val="0"/>
              </a:spcAft>
              <a:buClrTx/>
              <a:buSzTx/>
              <a:buFontTx/>
              <a:buNone/>
              <a:tabLst/>
            </a:pPr>
            <a:r>
              <a:rPr lang="tr-TR" sz="4800" b="1" dirty="0">
                <a:solidFill>
                  <a:srgbClr val="C00000"/>
                </a:solidFill>
                <a:latin typeface="Tahoma" panose="020B0604030504040204" pitchFamily="34" charset="0"/>
                <a:ea typeface="Tahoma" panose="020B0604030504040204" pitchFamily="34" charset="0"/>
                <a:cs typeface="Tahoma" panose="020B0604030504040204" pitchFamily="34" charset="0"/>
              </a:rPr>
              <a:t>GENEL KÜLTÜR</a:t>
            </a:r>
            <a:endParaRPr kumimoji="0" lang="tr-TR" sz="4800" b="1" u="none" strike="noStrike" cap="none" spc="0" normalizeH="0" baseline="0" dirty="0">
              <a:ln>
                <a:noFill/>
              </a:ln>
              <a:solidFill>
                <a:srgbClr val="C00000"/>
              </a:solidFill>
              <a:effectLst/>
              <a:uFillTx/>
              <a:latin typeface="Tahoma" panose="020B0604030504040204" pitchFamily="34" charset="0"/>
              <a:ea typeface="Tahoma" panose="020B0604030504040204" pitchFamily="34" charset="0"/>
              <a:cs typeface="Tahoma" panose="020B0604030504040204" pitchFamily="34" charset="0"/>
              <a:sym typeface="Roboto Light"/>
            </a:endParaRPr>
          </a:p>
        </p:txBody>
      </p:sp>
      <p:sp>
        <p:nvSpPr>
          <p:cNvPr id="2" name="AutoShape 2" descr="The difference between a dual-core CPU architecture and quad-core CPU arthite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9659" y="375489"/>
            <a:ext cx="17242972" cy="12932229"/>
          </a:xfrm>
          <a:prstGeom prst="rect">
            <a:avLst/>
          </a:prstGeom>
        </p:spPr>
      </p:pic>
    </p:spTree>
    <p:extLst>
      <p:ext uri="{BB962C8B-B14F-4D97-AF65-F5344CB8AC3E}">
        <p14:creationId xmlns:p14="http://schemas.microsoft.com/office/powerpoint/2010/main" val="291972945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a:extLst>
              <a:ext uri="{FF2B5EF4-FFF2-40B4-BE49-F238E27FC236}">
                <a16:creationId xmlns:a16="http://schemas.microsoft.com/office/drawing/2014/main" id="{F37E9720-546E-CB4E-907A-7B9E50602984}"/>
              </a:ext>
            </a:extLst>
          </p:cNvPr>
          <p:cNvSpPr txBox="1">
            <a:spLocks noGrp="1"/>
          </p:cNvSpPr>
          <p:nvPr>
            <p:ph type="sldNum" sz="quarter" idx="2"/>
          </p:nvPr>
        </p:nvSpPr>
        <p:spPr>
          <a:xfrm>
            <a:off x="1401102" y="11335083"/>
            <a:ext cx="373499" cy="57515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sz="2800" b="1">
                <a:latin typeface="Tahoma" panose="020B0604030504040204" pitchFamily="34" charset="0"/>
                <a:ea typeface="Tahoma" panose="020B0604030504040204" pitchFamily="34" charset="0"/>
                <a:cs typeface="Tahoma" panose="020B0604030504040204" pitchFamily="34" charset="0"/>
              </a:rPr>
              <a:t>16</a:t>
            </a:fld>
            <a:endParaRPr sz="2800" b="1" dirty="0">
              <a:latin typeface="Tahoma" panose="020B0604030504040204" pitchFamily="34" charset="0"/>
              <a:ea typeface="Tahoma" panose="020B0604030504040204" pitchFamily="34" charset="0"/>
              <a:cs typeface="Tahoma" panose="020B0604030504040204" pitchFamily="34" charset="0"/>
            </a:endParaRPr>
          </a:p>
        </p:txBody>
      </p:sp>
      <p:sp>
        <p:nvSpPr>
          <p:cNvPr id="16" name="Image Guidelines">
            <a:extLst>
              <a:ext uri="{FF2B5EF4-FFF2-40B4-BE49-F238E27FC236}">
                <a16:creationId xmlns:a16="http://schemas.microsoft.com/office/drawing/2014/main" id="{856CD7B2-C9A3-344C-BDC6-A71658AF1751}"/>
              </a:ext>
            </a:extLst>
          </p:cNvPr>
          <p:cNvSpPr txBox="1">
            <a:spLocks noGrp="1"/>
          </p:cNvSpPr>
          <p:nvPr>
            <p:ph type="body" idx="14"/>
          </p:nvPr>
        </p:nvSpPr>
        <p:spPr>
          <a:xfrm rot="16200000">
            <a:off x="-2371780" y="6870965"/>
            <a:ext cx="7919264" cy="882933"/>
          </a:xfrm>
          <a:prstGeom prst="rect">
            <a:avLst/>
          </a:prstGeom>
        </p:spPr>
        <p:txBody>
          <a:bodyPr/>
          <a:lstStyle/>
          <a:p>
            <a:pPr marL="0" marR="0" indent="0" algn="ctr" defTabSz="2438339" rtl="0" fontAlgn="auto" latinLnBrk="0" hangingPunct="0">
              <a:lnSpc>
                <a:spcPct val="100000"/>
              </a:lnSpc>
              <a:spcBef>
                <a:spcPts val="0"/>
              </a:spcBef>
              <a:spcAft>
                <a:spcPts val="0"/>
              </a:spcAft>
              <a:buClrTx/>
              <a:buSzTx/>
              <a:buFontTx/>
              <a:buNone/>
              <a:tabLst/>
            </a:pPr>
            <a:r>
              <a:rPr lang="tr-TR" sz="4800" b="1" dirty="0">
                <a:solidFill>
                  <a:srgbClr val="C00000"/>
                </a:solidFill>
                <a:latin typeface="Tahoma" panose="020B0604030504040204" pitchFamily="34" charset="0"/>
                <a:ea typeface="Tahoma" panose="020B0604030504040204" pitchFamily="34" charset="0"/>
                <a:cs typeface="Tahoma" panose="020B0604030504040204" pitchFamily="34" charset="0"/>
              </a:rPr>
              <a:t>GENEL KÜLTÜR</a:t>
            </a:r>
            <a:endParaRPr kumimoji="0" lang="tr-TR" sz="4800" b="1" u="none" strike="noStrike" cap="none" spc="0" normalizeH="0" baseline="0" dirty="0">
              <a:ln>
                <a:noFill/>
              </a:ln>
              <a:solidFill>
                <a:srgbClr val="C00000"/>
              </a:solidFill>
              <a:effectLst/>
              <a:uFillTx/>
              <a:latin typeface="Tahoma" panose="020B0604030504040204" pitchFamily="34" charset="0"/>
              <a:ea typeface="Tahoma" panose="020B0604030504040204" pitchFamily="34" charset="0"/>
              <a:cs typeface="Tahoma" panose="020B0604030504040204" pitchFamily="34" charset="0"/>
              <a:sym typeface="Roboto Light"/>
            </a:endParaRPr>
          </a:p>
        </p:txBody>
      </p:sp>
      <p:sp>
        <p:nvSpPr>
          <p:cNvPr id="2" name="AutoShape 2" descr="The difference between a dual-core CPU architecture and quad-core CPU arthite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8421" y="214126"/>
            <a:ext cx="20178707" cy="13295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1955901"/>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a:extLst>
              <a:ext uri="{FF2B5EF4-FFF2-40B4-BE49-F238E27FC236}">
                <a16:creationId xmlns:a16="http://schemas.microsoft.com/office/drawing/2014/main" id="{F37E9720-546E-CB4E-907A-7B9E50602984}"/>
              </a:ext>
            </a:extLst>
          </p:cNvPr>
          <p:cNvSpPr txBox="1">
            <a:spLocks noGrp="1"/>
          </p:cNvSpPr>
          <p:nvPr>
            <p:ph type="sldNum" sz="quarter" idx="2"/>
          </p:nvPr>
        </p:nvSpPr>
        <p:spPr>
          <a:xfrm>
            <a:off x="1401102" y="11335083"/>
            <a:ext cx="373499" cy="57515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sz="2800" b="1">
                <a:latin typeface="Tahoma" panose="020B0604030504040204" pitchFamily="34" charset="0"/>
                <a:ea typeface="Tahoma" panose="020B0604030504040204" pitchFamily="34" charset="0"/>
                <a:cs typeface="Tahoma" panose="020B0604030504040204" pitchFamily="34" charset="0"/>
              </a:rPr>
              <a:t>17</a:t>
            </a:fld>
            <a:endParaRPr sz="2800" b="1" dirty="0">
              <a:latin typeface="Tahoma" panose="020B0604030504040204" pitchFamily="34" charset="0"/>
              <a:ea typeface="Tahoma" panose="020B0604030504040204" pitchFamily="34" charset="0"/>
              <a:cs typeface="Tahoma" panose="020B0604030504040204" pitchFamily="34" charset="0"/>
            </a:endParaRPr>
          </a:p>
        </p:txBody>
      </p:sp>
      <p:sp>
        <p:nvSpPr>
          <p:cNvPr id="16" name="Image Guidelines">
            <a:extLst>
              <a:ext uri="{FF2B5EF4-FFF2-40B4-BE49-F238E27FC236}">
                <a16:creationId xmlns:a16="http://schemas.microsoft.com/office/drawing/2014/main" id="{856CD7B2-C9A3-344C-BDC6-A71658AF1751}"/>
              </a:ext>
            </a:extLst>
          </p:cNvPr>
          <p:cNvSpPr txBox="1">
            <a:spLocks noGrp="1"/>
          </p:cNvSpPr>
          <p:nvPr>
            <p:ph type="body" idx="14"/>
          </p:nvPr>
        </p:nvSpPr>
        <p:spPr>
          <a:xfrm rot="16200000">
            <a:off x="-2371780" y="6870965"/>
            <a:ext cx="7919264" cy="882933"/>
          </a:xfrm>
          <a:prstGeom prst="rect">
            <a:avLst/>
          </a:prstGeom>
        </p:spPr>
        <p:txBody>
          <a:bodyPr/>
          <a:lstStyle/>
          <a:p>
            <a:pPr marL="0" marR="0" indent="0" algn="ctr" defTabSz="2438339" rtl="0" fontAlgn="auto" latinLnBrk="0" hangingPunct="0">
              <a:lnSpc>
                <a:spcPct val="100000"/>
              </a:lnSpc>
              <a:spcBef>
                <a:spcPts val="0"/>
              </a:spcBef>
              <a:spcAft>
                <a:spcPts val="0"/>
              </a:spcAft>
              <a:buClrTx/>
              <a:buSzTx/>
              <a:buFontTx/>
              <a:buNone/>
              <a:tabLst/>
            </a:pPr>
            <a:r>
              <a:rPr lang="tr-TR" sz="4800" b="1" dirty="0">
                <a:solidFill>
                  <a:srgbClr val="C00000"/>
                </a:solidFill>
                <a:latin typeface="Tahoma" panose="020B0604030504040204" pitchFamily="34" charset="0"/>
                <a:ea typeface="Tahoma" panose="020B0604030504040204" pitchFamily="34" charset="0"/>
                <a:cs typeface="Tahoma" panose="020B0604030504040204" pitchFamily="34" charset="0"/>
              </a:rPr>
              <a:t>GENEL KÜLTÜR</a:t>
            </a:r>
            <a:endParaRPr kumimoji="0" lang="tr-TR" sz="4800" b="1" u="none" strike="noStrike" cap="none" spc="0" normalizeH="0" baseline="0" dirty="0">
              <a:ln>
                <a:noFill/>
              </a:ln>
              <a:solidFill>
                <a:srgbClr val="C00000"/>
              </a:solidFill>
              <a:effectLst/>
              <a:uFillTx/>
              <a:latin typeface="Tahoma" panose="020B0604030504040204" pitchFamily="34" charset="0"/>
              <a:ea typeface="Tahoma" panose="020B0604030504040204" pitchFamily="34" charset="0"/>
              <a:cs typeface="Tahoma" panose="020B0604030504040204" pitchFamily="34" charset="0"/>
              <a:sym typeface="Roboto Light"/>
            </a:endParaRPr>
          </a:p>
        </p:txBody>
      </p:sp>
      <p:sp>
        <p:nvSpPr>
          <p:cNvPr id="2" name="AutoShape 2" descr="The difference between a dual-core CPU architecture and quad-core CPU arthite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217" y="1451250"/>
            <a:ext cx="20352871" cy="10812462"/>
          </a:xfrm>
          <a:prstGeom prst="rect">
            <a:avLst/>
          </a:prstGeom>
        </p:spPr>
      </p:pic>
    </p:spTree>
    <p:extLst>
      <p:ext uri="{BB962C8B-B14F-4D97-AF65-F5344CB8AC3E}">
        <p14:creationId xmlns:p14="http://schemas.microsoft.com/office/powerpoint/2010/main" val="322924013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a:extLst>
              <a:ext uri="{FF2B5EF4-FFF2-40B4-BE49-F238E27FC236}">
                <a16:creationId xmlns:a16="http://schemas.microsoft.com/office/drawing/2014/main" id="{F37E9720-546E-CB4E-907A-7B9E50602984}"/>
              </a:ext>
            </a:extLst>
          </p:cNvPr>
          <p:cNvSpPr txBox="1">
            <a:spLocks noGrp="1"/>
          </p:cNvSpPr>
          <p:nvPr>
            <p:ph type="sldNum" sz="quarter" idx="2"/>
          </p:nvPr>
        </p:nvSpPr>
        <p:spPr>
          <a:xfrm>
            <a:off x="1401102" y="11335083"/>
            <a:ext cx="373499" cy="57515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sz="2800" b="1">
                <a:latin typeface="Tahoma" panose="020B0604030504040204" pitchFamily="34" charset="0"/>
                <a:ea typeface="Tahoma" panose="020B0604030504040204" pitchFamily="34" charset="0"/>
                <a:cs typeface="Tahoma" panose="020B0604030504040204" pitchFamily="34" charset="0"/>
              </a:rPr>
              <a:t>18</a:t>
            </a:fld>
            <a:endParaRPr sz="2800" b="1" dirty="0">
              <a:latin typeface="Tahoma" panose="020B0604030504040204" pitchFamily="34" charset="0"/>
              <a:ea typeface="Tahoma" panose="020B0604030504040204" pitchFamily="34" charset="0"/>
              <a:cs typeface="Tahoma" panose="020B0604030504040204" pitchFamily="34" charset="0"/>
            </a:endParaRPr>
          </a:p>
        </p:txBody>
      </p:sp>
      <p:sp>
        <p:nvSpPr>
          <p:cNvPr id="16" name="Image Guidelines">
            <a:extLst>
              <a:ext uri="{FF2B5EF4-FFF2-40B4-BE49-F238E27FC236}">
                <a16:creationId xmlns:a16="http://schemas.microsoft.com/office/drawing/2014/main" id="{856CD7B2-C9A3-344C-BDC6-A71658AF1751}"/>
              </a:ext>
            </a:extLst>
          </p:cNvPr>
          <p:cNvSpPr txBox="1">
            <a:spLocks noGrp="1"/>
          </p:cNvSpPr>
          <p:nvPr>
            <p:ph type="body" idx="14"/>
          </p:nvPr>
        </p:nvSpPr>
        <p:spPr>
          <a:xfrm rot="16200000">
            <a:off x="-2371780" y="6870965"/>
            <a:ext cx="7919264" cy="882933"/>
          </a:xfrm>
          <a:prstGeom prst="rect">
            <a:avLst/>
          </a:prstGeom>
        </p:spPr>
        <p:txBody>
          <a:bodyPr/>
          <a:lstStyle/>
          <a:p>
            <a:pPr marL="0" marR="0" indent="0" algn="ctr" defTabSz="2438339" rtl="0" fontAlgn="auto" latinLnBrk="0" hangingPunct="0">
              <a:lnSpc>
                <a:spcPct val="100000"/>
              </a:lnSpc>
              <a:spcBef>
                <a:spcPts val="0"/>
              </a:spcBef>
              <a:spcAft>
                <a:spcPts val="0"/>
              </a:spcAft>
              <a:buClrTx/>
              <a:buSzTx/>
              <a:buFontTx/>
              <a:buNone/>
              <a:tabLst/>
            </a:pPr>
            <a:r>
              <a:rPr lang="tr-TR" sz="4800" b="1" dirty="0">
                <a:solidFill>
                  <a:srgbClr val="C00000"/>
                </a:solidFill>
                <a:latin typeface="Tahoma" panose="020B0604030504040204" pitchFamily="34" charset="0"/>
                <a:ea typeface="Tahoma" panose="020B0604030504040204" pitchFamily="34" charset="0"/>
                <a:cs typeface="Tahoma" panose="020B0604030504040204" pitchFamily="34" charset="0"/>
              </a:rPr>
              <a:t>GENEL KÜLTÜR</a:t>
            </a:r>
            <a:endParaRPr kumimoji="0" lang="tr-TR" sz="4800" b="1" u="none" strike="noStrike" cap="none" spc="0" normalizeH="0" baseline="0" dirty="0">
              <a:ln>
                <a:noFill/>
              </a:ln>
              <a:solidFill>
                <a:srgbClr val="C00000"/>
              </a:solidFill>
              <a:effectLst/>
              <a:uFillTx/>
              <a:latin typeface="Tahoma" panose="020B0604030504040204" pitchFamily="34" charset="0"/>
              <a:ea typeface="Tahoma" panose="020B0604030504040204" pitchFamily="34" charset="0"/>
              <a:cs typeface="Tahoma" panose="020B0604030504040204" pitchFamily="34" charset="0"/>
              <a:sym typeface="Roboto Light"/>
            </a:endParaRPr>
          </a:p>
        </p:txBody>
      </p:sp>
      <p:sp>
        <p:nvSpPr>
          <p:cNvPr id="2" name="AutoShape 2" descr="The difference between a dual-core CPU architecture and quad-core CPU arthite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0208" y="3475519"/>
            <a:ext cx="20278829" cy="6044989"/>
          </a:xfrm>
          <a:prstGeom prst="rect">
            <a:avLst/>
          </a:prstGeom>
        </p:spPr>
      </p:pic>
    </p:spTree>
    <p:extLst>
      <p:ext uri="{BB962C8B-B14F-4D97-AF65-F5344CB8AC3E}">
        <p14:creationId xmlns:p14="http://schemas.microsoft.com/office/powerpoint/2010/main" val="87443539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a:extLst>
              <a:ext uri="{FF2B5EF4-FFF2-40B4-BE49-F238E27FC236}">
                <a16:creationId xmlns:a16="http://schemas.microsoft.com/office/drawing/2014/main" id="{F37E9720-546E-CB4E-907A-7B9E50602984}"/>
              </a:ext>
            </a:extLst>
          </p:cNvPr>
          <p:cNvSpPr txBox="1">
            <a:spLocks noGrp="1"/>
          </p:cNvSpPr>
          <p:nvPr>
            <p:ph type="sldNum" sz="quarter" idx="2"/>
          </p:nvPr>
        </p:nvSpPr>
        <p:spPr>
          <a:xfrm>
            <a:off x="1401102" y="11335083"/>
            <a:ext cx="373499" cy="57515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sz="2800" b="1">
                <a:latin typeface="Tahoma" panose="020B0604030504040204" pitchFamily="34" charset="0"/>
                <a:ea typeface="Tahoma" panose="020B0604030504040204" pitchFamily="34" charset="0"/>
                <a:cs typeface="Tahoma" panose="020B0604030504040204" pitchFamily="34" charset="0"/>
              </a:rPr>
              <a:t>19</a:t>
            </a:fld>
            <a:endParaRPr sz="2800" b="1" dirty="0">
              <a:latin typeface="Tahoma" panose="020B0604030504040204" pitchFamily="34" charset="0"/>
              <a:ea typeface="Tahoma" panose="020B0604030504040204" pitchFamily="34" charset="0"/>
              <a:cs typeface="Tahoma" panose="020B0604030504040204" pitchFamily="34" charset="0"/>
            </a:endParaRPr>
          </a:p>
        </p:txBody>
      </p:sp>
      <p:sp>
        <p:nvSpPr>
          <p:cNvPr id="16" name="Image Guidelines">
            <a:extLst>
              <a:ext uri="{FF2B5EF4-FFF2-40B4-BE49-F238E27FC236}">
                <a16:creationId xmlns:a16="http://schemas.microsoft.com/office/drawing/2014/main" id="{856CD7B2-C9A3-344C-BDC6-A71658AF1751}"/>
              </a:ext>
            </a:extLst>
          </p:cNvPr>
          <p:cNvSpPr txBox="1">
            <a:spLocks noGrp="1"/>
          </p:cNvSpPr>
          <p:nvPr>
            <p:ph type="body" idx="14"/>
          </p:nvPr>
        </p:nvSpPr>
        <p:spPr>
          <a:xfrm rot="16200000">
            <a:off x="-2371780" y="6870965"/>
            <a:ext cx="7919264" cy="882933"/>
          </a:xfrm>
          <a:prstGeom prst="rect">
            <a:avLst/>
          </a:prstGeom>
        </p:spPr>
        <p:txBody>
          <a:bodyPr/>
          <a:lstStyle/>
          <a:p>
            <a:pPr marL="0" marR="0" indent="0" algn="ctr" defTabSz="2438339" rtl="0" fontAlgn="auto" latinLnBrk="0" hangingPunct="0">
              <a:lnSpc>
                <a:spcPct val="100000"/>
              </a:lnSpc>
              <a:spcBef>
                <a:spcPts val="0"/>
              </a:spcBef>
              <a:spcAft>
                <a:spcPts val="0"/>
              </a:spcAft>
              <a:buClrTx/>
              <a:buSzTx/>
              <a:buFontTx/>
              <a:buNone/>
              <a:tabLst/>
            </a:pPr>
            <a:r>
              <a:rPr lang="tr-TR" sz="4800" b="1" dirty="0">
                <a:solidFill>
                  <a:srgbClr val="C00000"/>
                </a:solidFill>
                <a:latin typeface="Tahoma" panose="020B0604030504040204" pitchFamily="34" charset="0"/>
                <a:ea typeface="Tahoma" panose="020B0604030504040204" pitchFamily="34" charset="0"/>
                <a:cs typeface="Tahoma" panose="020B0604030504040204" pitchFamily="34" charset="0"/>
              </a:rPr>
              <a:t>GENEL KÜLTÜR</a:t>
            </a:r>
            <a:endParaRPr kumimoji="0" lang="tr-TR" sz="4800" b="1" u="none" strike="noStrike" cap="none" spc="0" normalizeH="0" baseline="0" dirty="0">
              <a:ln>
                <a:noFill/>
              </a:ln>
              <a:solidFill>
                <a:srgbClr val="C00000"/>
              </a:solidFill>
              <a:effectLst/>
              <a:uFillTx/>
              <a:latin typeface="Tahoma" panose="020B0604030504040204" pitchFamily="34" charset="0"/>
              <a:ea typeface="Tahoma" panose="020B0604030504040204" pitchFamily="34" charset="0"/>
              <a:cs typeface="Tahoma" panose="020B0604030504040204" pitchFamily="34" charset="0"/>
              <a:sym typeface="Roboto Light"/>
            </a:endParaRPr>
          </a:p>
        </p:txBody>
      </p:sp>
      <p:sp>
        <p:nvSpPr>
          <p:cNvPr id="2" name="AutoShape 2" descr="The difference between a dual-core CPU architecture and quad-core CPU arthite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8964" y="1618690"/>
            <a:ext cx="20385742" cy="10829925"/>
          </a:xfrm>
          <a:prstGeom prst="rect">
            <a:avLst/>
          </a:prstGeom>
        </p:spPr>
      </p:pic>
    </p:spTree>
    <p:extLst>
      <p:ext uri="{BB962C8B-B14F-4D97-AF65-F5344CB8AC3E}">
        <p14:creationId xmlns:p14="http://schemas.microsoft.com/office/powerpoint/2010/main" val="126822827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a:extLst>
              <a:ext uri="{FF2B5EF4-FFF2-40B4-BE49-F238E27FC236}">
                <a16:creationId xmlns:a16="http://schemas.microsoft.com/office/drawing/2014/main" id="{F37E9720-546E-CB4E-907A-7B9E50602984}"/>
              </a:ext>
            </a:extLst>
          </p:cNvPr>
          <p:cNvSpPr txBox="1">
            <a:spLocks noGrp="1"/>
          </p:cNvSpPr>
          <p:nvPr>
            <p:ph type="sldNum" sz="quarter" idx="2"/>
          </p:nvPr>
        </p:nvSpPr>
        <p:spPr>
          <a:xfrm>
            <a:off x="1401102" y="11335083"/>
            <a:ext cx="373499" cy="57515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sz="2800" b="1">
                <a:latin typeface="Tahoma" panose="020B0604030504040204" pitchFamily="34" charset="0"/>
                <a:ea typeface="Tahoma" panose="020B0604030504040204" pitchFamily="34" charset="0"/>
                <a:cs typeface="Tahoma" panose="020B0604030504040204" pitchFamily="34" charset="0"/>
              </a:rPr>
              <a:t>2</a:t>
            </a:fld>
            <a:endParaRPr sz="2800" b="1" dirty="0">
              <a:latin typeface="Tahoma" panose="020B0604030504040204" pitchFamily="34" charset="0"/>
              <a:ea typeface="Tahoma" panose="020B0604030504040204" pitchFamily="34" charset="0"/>
              <a:cs typeface="Tahoma" panose="020B0604030504040204" pitchFamily="34" charset="0"/>
            </a:endParaRPr>
          </a:p>
        </p:txBody>
      </p:sp>
      <p:sp>
        <p:nvSpPr>
          <p:cNvPr id="16" name="Image Guidelines">
            <a:extLst>
              <a:ext uri="{FF2B5EF4-FFF2-40B4-BE49-F238E27FC236}">
                <a16:creationId xmlns:a16="http://schemas.microsoft.com/office/drawing/2014/main" id="{856CD7B2-C9A3-344C-BDC6-A71658AF1751}"/>
              </a:ext>
            </a:extLst>
          </p:cNvPr>
          <p:cNvSpPr txBox="1">
            <a:spLocks noGrp="1"/>
          </p:cNvSpPr>
          <p:nvPr>
            <p:ph type="body" idx="14"/>
          </p:nvPr>
        </p:nvSpPr>
        <p:spPr>
          <a:xfrm rot="16200000">
            <a:off x="-2371780" y="6870965"/>
            <a:ext cx="7919264" cy="882933"/>
          </a:xfrm>
          <a:prstGeom prst="rect">
            <a:avLst/>
          </a:prstGeom>
        </p:spPr>
        <p:txBody>
          <a:bodyPr/>
          <a:lstStyle/>
          <a:p>
            <a:pPr marL="0" marR="0" indent="0" algn="ctr" defTabSz="2438339" rtl="0" fontAlgn="auto" latinLnBrk="0" hangingPunct="0">
              <a:lnSpc>
                <a:spcPct val="100000"/>
              </a:lnSpc>
              <a:spcBef>
                <a:spcPts val="0"/>
              </a:spcBef>
              <a:spcAft>
                <a:spcPts val="0"/>
              </a:spcAft>
              <a:buClrTx/>
              <a:buSzTx/>
              <a:buFontTx/>
              <a:buNone/>
              <a:tabLst/>
            </a:pPr>
            <a:r>
              <a:rPr lang="tr-TR" sz="4800" b="1" dirty="0">
                <a:solidFill>
                  <a:srgbClr val="C00000"/>
                </a:solidFill>
                <a:latin typeface="Tahoma" panose="020B0604030504040204" pitchFamily="34" charset="0"/>
                <a:ea typeface="Tahoma" panose="020B0604030504040204" pitchFamily="34" charset="0"/>
                <a:cs typeface="Tahoma" panose="020B0604030504040204" pitchFamily="34" charset="0"/>
              </a:rPr>
              <a:t>DERSİN İŞLENİŞİ</a:t>
            </a:r>
            <a:endParaRPr kumimoji="0" lang="tr-TR" sz="4800" b="1" u="none" strike="noStrike" cap="none" spc="0" normalizeH="0" baseline="0" dirty="0">
              <a:ln>
                <a:noFill/>
              </a:ln>
              <a:solidFill>
                <a:srgbClr val="C00000"/>
              </a:solidFill>
              <a:effectLst/>
              <a:uFillTx/>
              <a:latin typeface="Tahoma" panose="020B0604030504040204" pitchFamily="34" charset="0"/>
              <a:ea typeface="Tahoma" panose="020B0604030504040204" pitchFamily="34" charset="0"/>
              <a:cs typeface="Tahoma" panose="020B0604030504040204" pitchFamily="34" charset="0"/>
              <a:sym typeface="Roboto Light"/>
            </a:endParaRPr>
          </a:p>
        </p:txBody>
      </p:sp>
      <p:sp>
        <p:nvSpPr>
          <p:cNvPr id="2" name="AutoShape 2" descr="The difference between a dual-core CPU architecture and quad-core CPU arthite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 name="object 2"/>
          <p:cNvSpPr txBox="1"/>
          <p:nvPr/>
        </p:nvSpPr>
        <p:spPr>
          <a:xfrm>
            <a:off x="3681664" y="711228"/>
            <a:ext cx="20630147" cy="11260775"/>
          </a:xfrm>
          <a:prstGeom prst="rect">
            <a:avLst/>
          </a:prstGeom>
        </p:spPr>
        <p:txBody>
          <a:bodyPr vert="horz" wrap="square" lIns="0" tIns="87630" rIns="0" bIns="0" rtlCol="0">
            <a:spAutoFit/>
          </a:bodyPr>
          <a:lstStyle/>
          <a:p>
            <a:pPr marL="571500" indent="-571500" algn="just">
              <a:buClr>
                <a:srgbClr val="4F81BC"/>
              </a:buClr>
              <a:buSzPct val="79687"/>
              <a:buFont typeface="Wingdings" pitchFamily="2" charset="2"/>
              <a:buChar char="Ø"/>
              <a:tabLst>
                <a:tab pos="285750" algn="l"/>
              </a:tabLst>
            </a:pPr>
            <a:r>
              <a:rPr lang="tr-TR" sz="4400" dirty="0">
                <a:solidFill>
                  <a:schemeClr val="bg1">
                    <a:lumMod val="95000"/>
                  </a:schemeClr>
                </a:solidFill>
                <a:latin typeface="Tahoma" pitchFamily="34" charset="0"/>
                <a:ea typeface="Tahoma" pitchFamily="34" charset="0"/>
                <a:cs typeface="Tahoma" pitchFamily="34" charset="0"/>
              </a:rPr>
              <a:t>Dersin</a:t>
            </a:r>
            <a:r>
              <a:rPr lang="tr-TR" sz="4400" spc="-25" dirty="0">
                <a:solidFill>
                  <a:schemeClr val="bg1">
                    <a:lumMod val="95000"/>
                  </a:schemeClr>
                </a:solidFill>
                <a:latin typeface="Tahoma" pitchFamily="34" charset="0"/>
                <a:ea typeface="Tahoma" pitchFamily="34" charset="0"/>
                <a:cs typeface="Tahoma" pitchFamily="34" charset="0"/>
              </a:rPr>
              <a:t> </a:t>
            </a:r>
            <a:r>
              <a:rPr lang="tr-TR" sz="4400" spc="-10" dirty="0">
                <a:solidFill>
                  <a:schemeClr val="bg1">
                    <a:lumMod val="95000"/>
                  </a:schemeClr>
                </a:solidFill>
                <a:latin typeface="Tahoma" pitchFamily="34" charset="0"/>
                <a:ea typeface="Tahoma" pitchFamily="34" charset="0"/>
                <a:cs typeface="Tahoma" pitchFamily="34" charset="0"/>
              </a:rPr>
              <a:t>işlenişi: </a:t>
            </a:r>
            <a:r>
              <a:rPr lang="tr-TR" sz="4400" dirty="0">
                <a:solidFill>
                  <a:schemeClr val="bg1">
                    <a:lumMod val="95000"/>
                  </a:schemeClr>
                </a:solidFill>
                <a:latin typeface="Tahoma" pitchFamily="34" charset="0"/>
                <a:ea typeface="Tahoma" pitchFamily="34" charset="0"/>
                <a:cs typeface="Tahoma" pitchFamily="34" charset="0"/>
              </a:rPr>
              <a:t>4</a:t>
            </a:r>
            <a:r>
              <a:rPr lang="tr-TR" sz="4400" spc="-35" dirty="0">
                <a:solidFill>
                  <a:schemeClr val="bg1">
                    <a:lumMod val="95000"/>
                  </a:schemeClr>
                </a:solidFill>
                <a:latin typeface="Tahoma" pitchFamily="34" charset="0"/>
                <a:ea typeface="Tahoma" pitchFamily="34" charset="0"/>
                <a:cs typeface="Tahoma" pitchFamily="34" charset="0"/>
              </a:rPr>
              <a:t> </a:t>
            </a:r>
            <a:r>
              <a:rPr lang="tr-TR" sz="4400" dirty="0">
                <a:solidFill>
                  <a:schemeClr val="bg1">
                    <a:lumMod val="95000"/>
                  </a:schemeClr>
                </a:solidFill>
                <a:latin typeface="Tahoma" pitchFamily="34" charset="0"/>
                <a:ea typeface="Tahoma" pitchFamily="34" charset="0"/>
                <a:cs typeface="Tahoma" pitchFamily="34" charset="0"/>
              </a:rPr>
              <a:t>saat</a:t>
            </a:r>
            <a:r>
              <a:rPr lang="tr-TR" sz="4400" spc="-40" dirty="0">
                <a:solidFill>
                  <a:schemeClr val="bg1">
                    <a:lumMod val="95000"/>
                  </a:schemeClr>
                </a:solidFill>
                <a:latin typeface="Tahoma" pitchFamily="34" charset="0"/>
                <a:ea typeface="Tahoma" pitchFamily="34" charset="0"/>
                <a:cs typeface="Tahoma" pitchFamily="34" charset="0"/>
              </a:rPr>
              <a:t> uygulamalı </a:t>
            </a:r>
            <a:r>
              <a:rPr lang="tr-TR" sz="4400" dirty="0">
                <a:solidFill>
                  <a:schemeClr val="bg1">
                    <a:lumMod val="95000"/>
                  </a:schemeClr>
                </a:solidFill>
                <a:latin typeface="Tahoma" pitchFamily="34" charset="0"/>
                <a:ea typeface="Tahoma" pitchFamily="34" charset="0"/>
                <a:cs typeface="Tahoma" pitchFamily="34" charset="0"/>
              </a:rPr>
              <a:t>konu</a:t>
            </a:r>
            <a:r>
              <a:rPr lang="tr-TR" sz="4400" spc="-15" dirty="0">
                <a:solidFill>
                  <a:schemeClr val="bg1">
                    <a:lumMod val="95000"/>
                  </a:schemeClr>
                </a:solidFill>
                <a:latin typeface="Tahoma" pitchFamily="34" charset="0"/>
                <a:ea typeface="Tahoma" pitchFamily="34" charset="0"/>
                <a:cs typeface="Tahoma" pitchFamily="34" charset="0"/>
              </a:rPr>
              <a:t> </a:t>
            </a:r>
            <a:r>
              <a:rPr lang="tr-TR" sz="4400" spc="-10" dirty="0">
                <a:solidFill>
                  <a:schemeClr val="bg1">
                    <a:lumMod val="95000"/>
                  </a:schemeClr>
                </a:solidFill>
                <a:latin typeface="Tahoma" pitchFamily="34" charset="0"/>
                <a:ea typeface="Tahoma" pitchFamily="34" charset="0"/>
                <a:cs typeface="Tahoma" pitchFamily="34" charset="0"/>
              </a:rPr>
              <a:t>anlatımı</a:t>
            </a:r>
            <a:endParaRPr lang="tr-TR" sz="4400" dirty="0">
              <a:solidFill>
                <a:schemeClr val="bg1">
                  <a:lumMod val="95000"/>
                </a:schemeClr>
              </a:solidFill>
              <a:latin typeface="Tahoma" pitchFamily="34" charset="0"/>
              <a:ea typeface="Tahoma" pitchFamily="34" charset="0"/>
              <a:cs typeface="Tahoma" pitchFamily="34" charset="0"/>
            </a:endParaRPr>
          </a:p>
          <a:p>
            <a:pPr marL="584200" indent="-571500" algn="just">
              <a:buClr>
                <a:srgbClr val="4F81BC"/>
              </a:buClr>
              <a:buSzPct val="84615"/>
              <a:buFont typeface="Wingdings" pitchFamily="2" charset="2"/>
              <a:buChar char="Ø"/>
              <a:tabLst>
                <a:tab pos="285750" algn="l"/>
              </a:tabLst>
            </a:pPr>
            <a:r>
              <a:rPr lang="tr-TR" sz="4400" dirty="0">
                <a:solidFill>
                  <a:schemeClr val="bg1">
                    <a:lumMod val="95000"/>
                  </a:schemeClr>
                </a:solidFill>
                <a:latin typeface="Tahoma" pitchFamily="34" charset="0"/>
                <a:ea typeface="Tahoma" pitchFamily="34" charset="0"/>
                <a:cs typeface="Tahoma" pitchFamily="34" charset="0"/>
              </a:rPr>
              <a:t>Dersin</a:t>
            </a:r>
            <a:r>
              <a:rPr lang="tr-TR" sz="4400" spc="-50" dirty="0">
                <a:solidFill>
                  <a:schemeClr val="bg1">
                    <a:lumMod val="95000"/>
                  </a:schemeClr>
                </a:solidFill>
                <a:latin typeface="Tahoma" pitchFamily="34" charset="0"/>
                <a:ea typeface="Tahoma" pitchFamily="34" charset="0"/>
                <a:cs typeface="Tahoma" pitchFamily="34" charset="0"/>
              </a:rPr>
              <a:t> </a:t>
            </a:r>
            <a:r>
              <a:rPr lang="tr-TR" sz="4400" dirty="0">
                <a:solidFill>
                  <a:schemeClr val="bg1">
                    <a:lumMod val="95000"/>
                  </a:schemeClr>
                </a:solidFill>
                <a:latin typeface="Tahoma" pitchFamily="34" charset="0"/>
                <a:ea typeface="Tahoma" pitchFamily="34" charset="0"/>
                <a:cs typeface="Tahoma" pitchFamily="34" charset="0"/>
              </a:rPr>
              <a:t>web</a:t>
            </a:r>
            <a:r>
              <a:rPr lang="tr-TR" sz="4400" spc="-35" dirty="0">
                <a:solidFill>
                  <a:schemeClr val="bg1">
                    <a:lumMod val="95000"/>
                  </a:schemeClr>
                </a:solidFill>
                <a:latin typeface="Tahoma" pitchFamily="34" charset="0"/>
                <a:ea typeface="Tahoma" pitchFamily="34" charset="0"/>
                <a:cs typeface="Tahoma" pitchFamily="34" charset="0"/>
              </a:rPr>
              <a:t> </a:t>
            </a:r>
            <a:r>
              <a:rPr lang="tr-TR" sz="4400" dirty="0">
                <a:solidFill>
                  <a:schemeClr val="bg1">
                    <a:lumMod val="95000"/>
                  </a:schemeClr>
                </a:solidFill>
                <a:latin typeface="Tahoma" pitchFamily="34" charset="0"/>
                <a:ea typeface="Tahoma" pitchFamily="34" charset="0"/>
                <a:cs typeface="Tahoma" pitchFamily="34" charset="0"/>
              </a:rPr>
              <a:t>sayfası:</a:t>
            </a:r>
            <a:r>
              <a:rPr lang="tr-TR" sz="4400" spc="-35" dirty="0">
                <a:solidFill>
                  <a:schemeClr val="bg1">
                    <a:lumMod val="95000"/>
                  </a:schemeClr>
                </a:solidFill>
                <a:latin typeface="Tahoma" pitchFamily="34" charset="0"/>
                <a:ea typeface="Tahoma" pitchFamily="34" charset="0"/>
                <a:cs typeface="Tahoma" pitchFamily="34" charset="0"/>
              </a:rPr>
              <a:t> </a:t>
            </a:r>
            <a:r>
              <a:rPr lang="tr-TR" sz="4400" b="1" spc="-10" dirty="0">
                <a:solidFill>
                  <a:srgbClr val="FFFF00"/>
                </a:solidFill>
                <a:latin typeface="Tahoma" pitchFamily="34" charset="0"/>
                <a:ea typeface="Tahoma" pitchFamily="34" charset="0"/>
                <a:cs typeface="Tahoma" pitchFamily="34" charset="0"/>
              </a:rPr>
              <a:t>www.ilkerunal.com</a:t>
            </a:r>
          </a:p>
          <a:p>
            <a:pPr marL="584200" indent="-571500" algn="just">
              <a:buClr>
                <a:srgbClr val="4F81BC"/>
              </a:buClr>
              <a:buSzPct val="84615"/>
              <a:buFont typeface="Wingdings" pitchFamily="2" charset="2"/>
              <a:buChar char="Ø"/>
              <a:tabLst>
                <a:tab pos="285750" algn="l"/>
              </a:tabLst>
            </a:pPr>
            <a:r>
              <a:rPr lang="tr-TR" sz="4400" dirty="0">
                <a:solidFill>
                  <a:schemeClr val="bg1">
                    <a:lumMod val="95000"/>
                  </a:schemeClr>
                </a:solidFill>
                <a:latin typeface="Tahoma" pitchFamily="34" charset="0"/>
                <a:ea typeface="Tahoma" pitchFamily="34" charset="0"/>
                <a:cs typeface="Tahoma" pitchFamily="34" charset="0"/>
              </a:rPr>
              <a:t>Derse devam zorunludur. En fazla 4 hafta devamsızlık yapılabilir.</a:t>
            </a:r>
          </a:p>
          <a:p>
            <a:pPr marL="584200" indent="-571500" algn="just">
              <a:buClr>
                <a:srgbClr val="4F81BC"/>
              </a:buClr>
              <a:buSzPct val="84615"/>
              <a:buFont typeface="Wingdings" pitchFamily="2" charset="2"/>
              <a:buChar char="Ø"/>
              <a:tabLst>
                <a:tab pos="285750" algn="l"/>
              </a:tabLst>
            </a:pPr>
            <a:r>
              <a:rPr lang="tr-TR" sz="4400" dirty="0">
                <a:solidFill>
                  <a:schemeClr val="bg1">
                    <a:lumMod val="95000"/>
                  </a:schemeClr>
                </a:solidFill>
                <a:latin typeface="Tahoma" pitchFamily="34" charset="0"/>
                <a:ea typeface="Tahoma" pitchFamily="34" charset="0"/>
                <a:cs typeface="Tahoma" pitchFamily="34" charset="0"/>
              </a:rPr>
              <a:t>Ders başlangıç saatlerine özen gösteriniz. </a:t>
            </a:r>
          </a:p>
          <a:p>
            <a:pPr marL="584200" indent="-571500" algn="just">
              <a:buClr>
                <a:srgbClr val="4F81BC"/>
              </a:buClr>
              <a:buSzPct val="84615"/>
              <a:buFont typeface="Wingdings" pitchFamily="2" charset="2"/>
              <a:buChar char="Ø"/>
              <a:tabLst>
                <a:tab pos="285750" algn="l"/>
              </a:tabLst>
            </a:pPr>
            <a:r>
              <a:rPr lang="tr-TR" sz="4400" dirty="0">
                <a:solidFill>
                  <a:schemeClr val="bg1">
                    <a:lumMod val="95000"/>
                  </a:schemeClr>
                </a:solidFill>
                <a:latin typeface="Tahoma" pitchFamily="34" charset="0"/>
                <a:ea typeface="Tahoma" pitchFamily="34" charset="0"/>
                <a:cs typeface="Tahoma" pitchFamily="34" charset="0"/>
              </a:rPr>
              <a:t>Dersin başlangıcında imza alınacaktır.</a:t>
            </a:r>
          </a:p>
          <a:p>
            <a:pPr marL="584200" indent="-571500" algn="just">
              <a:buClr>
                <a:srgbClr val="4F81BC"/>
              </a:buClr>
              <a:buSzPct val="84615"/>
              <a:buFont typeface="Wingdings" pitchFamily="2" charset="2"/>
              <a:buChar char="Ø"/>
              <a:tabLst>
                <a:tab pos="285750" algn="l"/>
              </a:tabLst>
            </a:pPr>
            <a:r>
              <a:rPr lang="tr-TR" sz="4400" dirty="0">
                <a:solidFill>
                  <a:schemeClr val="bg1">
                    <a:lumMod val="95000"/>
                  </a:schemeClr>
                </a:solidFill>
                <a:latin typeface="Tahoma" pitchFamily="34" charset="0"/>
                <a:ea typeface="Tahoma" pitchFamily="34" charset="0"/>
                <a:cs typeface="Tahoma" pitchFamily="34" charset="0"/>
              </a:rPr>
              <a:t>Ders esnasında lütfen kendi aranızda (veya kendi kendinize) konuşmayın, fısıldaşmayın, mesajlaşmayın.</a:t>
            </a:r>
          </a:p>
          <a:p>
            <a:pPr marL="584200" indent="-571500" algn="just">
              <a:buClr>
                <a:srgbClr val="4F81BC"/>
              </a:buClr>
              <a:buSzPct val="84615"/>
              <a:buFont typeface="Wingdings" pitchFamily="2" charset="2"/>
              <a:buChar char="Ø"/>
              <a:tabLst>
                <a:tab pos="285750" algn="l"/>
              </a:tabLst>
            </a:pPr>
            <a:r>
              <a:rPr lang="tr-TR" sz="4400" dirty="0">
                <a:solidFill>
                  <a:schemeClr val="bg1">
                    <a:lumMod val="95000"/>
                  </a:schemeClr>
                </a:solidFill>
                <a:latin typeface="Tahoma" pitchFamily="34" charset="0"/>
                <a:ea typeface="Tahoma" pitchFamily="34" charset="0"/>
                <a:cs typeface="Tahoma" pitchFamily="34" charset="0"/>
              </a:rPr>
              <a:t>Dersi anlatan ve dinleyen kişilere lütfen saygı gösterin.</a:t>
            </a:r>
          </a:p>
          <a:p>
            <a:pPr marL="584200" indent="-571500" algn="just">
              <a:buClr>
                <a:srgbClr val="4F81BC"/>
              </a:buClr>
              <a:buSzPct val="84615"/>
              <a:buFont typeface="Wingdings" pitchFamily="2" charset="2"/>
              <a:buChar char="Ø"/>
              <a:tabLst>
                <a:tab pos="285750" algn="l"/>
              </a:tabLst>
            </a:pPr>
            <a:r>
              <a:rPr lang="tr-TR" sz="4400" dirty="0">
                <a:solidFill>
                  <a:schemeClr val="bg1">
                    <a:lumMod val="95000"/>
                  </a:schemeClr>
                </a:solidFill>
                <a:latin typeface="Tahoma" pitchFamily="34" charset="0"/>
                <a:ea typeface="Tahoma" pitchFamily="34" charset="0"/>
                <a:cs typeface="Tahoma" pitchFamily="34" charset="0"/>
              </a:rPr>
              <a:t>Anlatılan, anlatılmayan, merak ettiğiniz her konuda soru sormaktan çekinmeyin.</a:t>
            </a:r>
          </a:p>
          <a:p>
            <a:pPr marL="584200" indent="-571500" algn="just">
              <a:buClr>
                <a:srgbClr val="4F81BC"/>
              </a:buClr>
              <a:buSzPct val="84615"/>
              <a:buFont typeface="Wingdings" pitchFamily="2" charset="2"/>
              <a:buChar char="Ø"/>
              <a:tabLst>
                <a:tab pos="285750" algn="l"/>
              </a:tabLst>
            </a:pPr>
            <a:r>
              <a:rPr lang="tr-TR" sz="4400" dirty="0">
                <a:solidFill>
                  <a:schemeClr val="bg1">
                    <a:lumMod val="95000"/>
                  </a:schemeClr>
                </a:solidFill>
                <a:latin typeface="Tahoma" pitchFamily="34" charset="0"/>
                <a:ea typeface="Tahoma" pitchFamily="34" charset="0"/>
                <a:cs typeface="Tahoma" pitchFamily="34" charset="0"/>
              </a:rPr>
              <a:t>Cep telefonu vb. kişisel taşınabilir iletişim cihazlarınızı ders süresince mutlaka kapalı tutunuz.</a:t>
            </a:r>
          </a:p>
        </p:txBody>
      </p:sp>
    </p:spTree>
    <p:extLst>
      <p:ext uri="{BB962C8B-B14F-4D97-AF65-F5344CB8AC3E}">
        <p14:creationId xmlns:p14="http://schemas.microsoft.com/office/powerpoint/2010/main" val="3115301499"/>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a:extLst>
              <a:ext uri="{FF2B5EF4-FFF2-40B4-BE49-F238E27FC236}">
                <a16:creationId xmlns:a16="http://schemas.microsoft.com/office/drawing/2014/main" id="{F37E9720-546E-CB4E-907A-7B9E50602984}"/>
              </a:ext>
            </a:extLst>
          </p:cNvPr>
          <p:cNvSpPr txBox="1">
            <a:spLocks noGrp="1"/>
          </p:cNvSpPr>
          <p:nvPr>
            <p:ph type="sldNum" sz="quarter" idx="2"/>
          </p:nvPr>
        </p:nvSpPr>
        <p:spPr>
          <a:xfrm>
            <a:off x="1401102" y="11335083"/>
            <a:ext cx="373499" cy="57515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sz="2800" b="1">
                <a:latin typeface="Tahoma" panose="020B0604030504040204" pitchFamily="34" charset="0"/>
                <a:ea typeface="Tahoma" panose="020B0604030504040204" pitchFamily="34" charset="0"/>
                <a:cs typeface="Tahoma" panose="020B0604030504040204" pitchFamily="34" charset="0"/>
              </a:rPr>
              <a:t>20</a:t>
            </a:fld>
            <a:endParaRPr sz="2800" b="1" dirty="0">
              <a:latin typeface="Tahoma" panose="020B0604030504040204" pitchFamily="34" charset="0"/>
              <a:ea typeface="Tahoma" panose="020B0604030504040204" pitchFamily="34" charset="0"/>
              <a:cs typeface="Tahoma" panose="020B0604030504040204" pitchFamily="34" charset="0"/>
            </a:endParaRPr>
          </a:p>
        </p:txBody>
      </p:sp>
      <p:sp>
        <p:nvSpPr>
          <p:cNvPr id="16" name="Image Guidelines">
            <a:extLst>
              <a:ext uri="{FF2B5EF4-FFF2-40B4-BE49-F238E27FC236}">
                <a16:creationId xmlns:a16="http://schemas.microsoft.com/office/drawing/2014/main" id="{856CD7B2-C9A3-344C-BDC6-A71658AF1751}"/>
              </a:ext>
            </a:extLst>
          </p:cNvPr>
          <p:cNvSpPr txBox="1">
            <a:spLocks noGrp="1"/>
          </p:cNvSpPr>
          <p:nvPr>
            <p:ph type="body" idx="14"/>
          </p:nvPr>
        </p:nvSpPr>
        <p:spPr>
          <a:xfrm rot="16200000">
            <a:off x="-2371780" y="6870965"/>
            <a:ext cx="7919264" cy="882933"/>
          </a:xfrm>
          <a:prstGeom prst="rect">
            <a:avLst/>
          </a:prstGeom>
        </p:spPr>
        <p:txBody>
          <a:bodyPr/>
          <a:lstStyle/>
          <a:p>
            <a:pPr marL="0" marR="0" indent="0" algn="ctr" defTabSz="2438339" rtl="0" fontAlgn="auto" latinLnBrk="0" hangingPunct="0">
              <a:lnSpc>
                <a:spcPct val="100000"/>
              </a:lnSpc>
              <a:spcBef>
                <a:spcPts val="0"/>
              </a:spcBef>
              <a:spcAft>
                <a:spcPts val="0"/>
              </a:spcAft>
              <a:buClrTx/>
              <a:buSzTx/>
              <a:buFontTx/>
              <a:buNone/>
              <a:tabLst/>
            </a:pPr>
            <a:r>
              <a:rPr lang="tr-TR" sz="4800" b="1" dirty="0">
                <a:solidFill>
                  <a:srgbClr val="C00000"/>
                </a:solidFill>
                <a:latin typeface="Tahoma" panose="020B0604030504040204" pitchFamily="34" charset="0"/>
                <a:ea typeface="Tahoma" panose="020B0604030504040204" pitchFamily="34" charset="0"/>
                <a:cs typeface="Tahoma" panose="020B0604030504040204" pitchFamily="34" charset="0"/>
              </a:rPr>
              <a:t>GENEL KÜLTÜR</a:t>
            </a:r>
            <a:endParaRPr kumimoji="0" lang="tr-TR" sz="4800" b="1" u="none" strike="noStrike" cap="none" spc="0" normalizeH="0" baseline="0" dirty="0">
              <a:ln>
                <a:noFill/>
              </a:ln>
              <a:solidFill>
                <a:srgbClr val="C00000"/>
              </a:solidFill>
              <a:effectLst/>
              <a:uFillTx/>
              <a:latin typeface="Tahoma" panose="020B0604030504040204" pitchFamily="34" charset="0"/>
              <a:ea typeface="Tahoma" panose="020B0604030504040204" pitchFamily="34" charset="0"/>
              <a:cs typeface="Tahoma" panose="020B0604030504040204" pitchFamily="34" charset="0"/>
              <a:sym typeface="Roboto Light"/>
            </a:endParaRPr>
          </a:p>
        </p:txBody>
      </p:sp>
      <p:sp>
        <p:nvSpPr>
          <p:cNvPr id="2" name="AutoShape 2" descr="The difference between a dual-core CPU architecture and quad-core CPU arthite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9890" y="981717"/>
            <a:ext cx="20374816" cy="11800798"/>
          </a:xfrm>
          <a:prstGeom prst="rect">
            <a:avLst/>
          </a:prstGeom>
        </p:spPr>
      </p:pic>
    </p:spTree>
    <p:extLst>
      <p:ext uri="{BB962C8B-B14F-4D97-AF65-F5344CB8AC3E}">
        <p14:creationId xmlns:p14="http://schemas.microsoft.com/office/powerpoint/2010/main" val="34602344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a:extLst>
              <a:ext uri="{FF2B5EF4-FFF2-40B4-BE49-F238E27FC236}">
                <a16:creationId xmlns:a16="http://schemas.microsoft.com/office/drawing/2014/main" id="{F37E9720-546E-CB4E-907A-7B9E50602984}"/>
              </a:ext>
            </a:extLst>
          </p:cNvPr>
          <p:cNvSpPr txBox="1">
            <a:spLocks noGrp="1"/>
          </p:cNvSpPr>
          <p:nvPr>
            <p:ph type="sldNum" sz="quarter" idx="2"/>
          </p:nvPr>
        </p:nvSpPr>
        <p:spPr>
          <a:xfrm>
            <a:off x="1401102" y="11335083"/>
            <a:ext cx="373499" cy="57515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sz="2800" b="1">
                <a:latin typeface="Tahoma" panose="020B0604030504040204" pitchFamily="34" charset="0"/>
                <a:ea typeface="Tahoma" panose="020B0604030504040204" pitchFamily="34" charset="0"/>
                <a:cs typeface="Tahoma" panose="020B0604030504040204" pitchFamily="34" charset="0"/>
              </a:rPr>
              <a:t>21</a:t>
            </a:fld>
            <a:endParaRPr sz="2800" b="1" dirty="0">
              <a:latin typeface="Tahoma" panose="020B0604030504040204" pitchFamily="34" charset="0"/>
              <a:ea typeface="Tahoma" panose="020B0604030504040204" pitchFamily="34" charset="0"/>
              <a:cs typeface="Tahoma" panose="020B0604030504040204" pitchFamily="34" charset="0"/>
            </a:endParaRPr>
          </a:p>
        </p:txBody>
      </p:sp>
      <p:sp>
        <p:nvSpPr>
          <p:cNvPr id="16" name="Image Guidelines">
            <a:extLst>
              <a:ext uri="{FF2B5EF4-FFF2-40B4-BE49-F238E27FC236}">
                <a16:creationId xmlns:a16="http://schemas.microsoft.com/office/drawing/2014/main" id="{856CD7B2-C9A3-344C-BDC6-A71658AF1751}"/>
              </a:ext>
            </a:extLst>
          </p:cNvPr>
          <p:cNvSpPr txBox="1">
            <a:spLocks noGrp="1"/>
          </p:cNvSpPr>
          <p:nvPr>
            <p:ph type="body" idx="14"/>
          </p:nvPr>
        </p:nvSpPr>
        <p:spPr>
          <a:xfrm rot="16200000">
            <a:off x="-2371780" y="6870965"/>
            <a:ext cx="7919264" cy="882933"/>
          </a:xfrm>
          <a:prstGeom prst="rect">
            <a:avLst/>
          </a:prstGeom>
        </p:spPr>
        <p:txBody>
          <a:bodyPr/>
          <a:lstStyle/>
          <a:p>
            <a:pPr marL="0" marR="0" indent="0" algn="ctr" defTabSz="2438339" rtl="0" fontAlgn="auto" latinLnBrk="0" hangingPunct="0">
              <a:lnSpc>
                <a:spcPct val="100000"/>
              </a:lnSpc>
              <a:spcBef>
                <a:spcPts val="0"/>
              </a:spcBef>
              <a:spcAft>
                <a:spcPts val="0"/>
              </a:spcAft>
              <a:buClrTx/>
              <a:buSzTx/>
              <a:buFontTx/>
              <a:buNone/>
              <a:tabLst/>
            </a:pPr>
            <a:r>
              <a:rPr lang="tr-TR" sz="4800" b="1" dirty="0">
                <a:solidFill>
                  <a:srgbClr val="C00000"/>
                </a:solidFill>
                <a:latin typeface="Tahoma" panose="020B0604030504040204" pitchFamily="34" charset="0"/>
                <a:ea typeface="Tahoma" panose="020B0604030504040204" pitchFamily="34" charset="0"/>
                <a:cs typeface="Tahoma" panose="020B0604030504040204" pitchFamily="34" charset="0"/>
              </a:rPr>
              <a:t>GENEL KÜLTÜR</a:t>
            </a:r>
            <a:endParaRPr kumimoji="0" lang="tr-TR" sz="4800" b="1" u="none" strike="noStrike" cap="none" spc="0" normalizeH="0" baseline="0" dirty="0">
              <a:ln>
                <a:noFill/>
              </a:ln>
              <a:solidFill>
                <a:srgbClr val="C00000"/>
              </a:solidFill>
              <a:effectLst/>
              <a:uFillTx/>
              <a:latin typeface="Tahoma" panose="020B0604030504040204" pitchFamily="34" charset="0"/>
              <a:ea typeface="Tahoma" panose="020B0604030504040204" pitchFamily="34" charset="0"/>
              <a:cs typeface="Tahoma" panose="020B0604030504040204" pitchFamily="34" charset="0"/>
              <a:sym typeface="Roboto Light"/>
            </a:endParaRPr>
          </a:p>
        </p:txBody>
      </p:sp>
      <p:sp>
        <p:nvSpPr>
          <p:cNvPr id="2" name="AutoShape 2" descr="The difference between a dual-core CPU architecture and quad-core CPU arthite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73209" y="296217"/>
            <a:ext cx="17498525" cy="13123894"/>
          </a:xfrm>
          <a:prstGeom prst="rect">
            <a:avLst/>
          </a:prstGeom>
        </p:spPr>
      </p:pic>
    </p:spTree>
    <p:extLst>
      <p:ext uri="{BB962C8B-B14F-4D97-AF65-F5344CB8AC3E}">
        <p14:creationId xmlns:p14="http://schemas.microsoft.com/office/powerpoint/2010/main" val="143921902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a:extLst>
              <a:ext uri="{FF2B5EF4-FFF2-40B4-BE49-F238E27FC236}">
                <a16:creationId xmlns:a16="http://schemas.microsoft.com/office/drawing/2014/main" id="{F37E9720-546E-CB4E-907A-7B9E50602984}"/>
              </a:ext>
            </a:extLst>
          </p:cNvPr>
          <p:cNvSpPr txBox="1">
            <a:spLocks noGrp="1"/>
          </p:cNvSpPr>
          <p:nvPr>
            <p:ph type="sldNum" sz="quarter" idx="2"/>
          </p:nvPr>
        </p:nvSpPr>
        <p:spPr>
          <a:xfrm>
            <a:off x="1401102" y="11335083"/>
            <a:ext cx="373499" cy="57515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sz="2800" b="1">
                <a:latin typeface="Tahoma" panose="020B0604030504040204" pitchFamily="34" charset="0"/>
                <a:ea typeface="Tahoma" panose="020B0604030504040204" pitchFamily="34" charset="0"/>
                <a:cs typeface="Tahoma" panose="020B0604030504040204" pitchFamily="34" charset="0"/>
              </a:rPr>
              <a:t>22</a:t>
            </a:fld>
            <a:endParaRPr sz="2800" b="1" dirty="0">
              <a:latin typeface="Tahoma" panose="020B0604030504040204" pitchFamily="34" charset="0"/>
              <a:ea typeface="Tahoma" panose="020B0604030504040204" pitchFamily="34" charset="0"/>
              <a:cs typeface="Tahoma" panose="020B0604030504040204" pitchFamily="34" charset="0"/>
            </a:endParaRPr>
          </a:p>
        </p:txBody>
      </p:sp>
      <p:sp>
        <p:nvSpPr>
          <p:cNvPr id="16" name="Image Guidelines">
            <a:extLst>
              <a:ext uri="{FF2B5EF4-FFF2-40B4-BE49-F238E27FC236}">
                <a16:creationId xmlns:a16="http://schemas.microsoft.com/office/drawing/2014/main" id="{856CD7B2-C9A3-344C-BDC6-A71658AF1751}"/>
              </a:ext>
            </a:extLst>
          </p:cNvPr>
          <p:cNvSpPr txBox="1">
            <a:spLocks noGrp="1"/>
          </p:cNvSpPr>
          <p:nvPr>
            <p:ph type="body" idx="14"/>
          </p:nvPr>
        </p:nvSpPr>
        <p:spPr>
          <a:xfrm rot="16200000">
            <a:off x="-2371780" y="6870965"/>
            <a:ext cx="7919264" cy="882933"/>
          </a:xfrm>
          <a:prstGeom prst="rect">
            <a:avLst/>
          </a:prstGeom>
        </p:spPr>
        <p:txBody>
          <a:bodyPr/>
          <a:lstStyle/>
          <a:p>
            <a:pPr marL="0" marR="0" indent="0" algn="ctr" defTabSz="2438339" rtl="0" fontAlgn="auto" latinLnBrk="0" hangingPunct="0">
              <a:lnSpc>
                <a:spcPct val="100000"/>
              </a:lnSpc>
              <a:spcBef>
                <a:spcPts val="0"/>
              </a:spcBef>
              <a:spcAft>
                <a:spcPts val="0"/>
              </a:spcAft>
              <a:buClrTx/>
              <a:buSzTx/>
              <a:buFontTx/>
              <a:buNone/>
              <a:tabLst/>
            </a:pPr>
            <a:r>
              <a:rPr lang="tr-TR" sz="4800" b="1" dirty="0">
                <a:solidFill>
                  <a:srgbClr val="C00000"/>
                </a:solidFill>
                <a:latin typeface="Tahoma" panose="020B0604030504040204" pitchFamily="34" charset="0"/>
                <a:ea typeface="Tahoma" panose="020B0604030504040204" pitchFamily="34" charset="0"/>
                <a:cs typeface="Tahoma" panose="020B0604030504040204" pitchFamily="34" charset="0"/>
              </a:rPr>
              <a:t>GENEL KÜLTÜR</a:t>
            </a:r>
            <a:endParaRPr kumimoji="0" lang="tr-TR" sz="4800" b="1" u="none" strike="noStrike" cap="none" spc="0" normalizeH="0" baseline="0" dirty="0">
              <a:ln>
                <a:noFill/>
              </a:ln>
              <a:solidFill>
                <a:srgbClr val="C00000"/>
              </a:solidFill>
              <a:effectLst/>
              <a:uFillTx/>
              <a:latin typeface="Tahoma" panose="020B0604030504040204" pitchFamily="34" charset="0"/>
              <a:ea typeface="Tahoma" panose="020B0604030504040204" pitchFamily="34" charset="0"/>
              <a:cs typeface="Tahoma" panose="020B0604030504040204" pitchFamily="34" charset="0"/>
              <a:sym typeface="Roboto Light"/>
            </a:endParaRPr>
          </a:p>
        </p:txBody>
      </p:sp>
      <p:sp>
        <p:nvSpPr>
          <p:cNvPr id="2" name="AutoShape 2" descr="The difference between a dual-core CPU architecture and quad-core CPU arthite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6470" y="1045475"/>
            <a:ext cx="20293916" cy="11702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616806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a:extLst>
              <a:ext uri="{FF2B5EF4-FFF2-40B4-BE49-F238E27FC236}">
                <a16:creationId xmlns:a16="http://schemas.microsoft.com/office/drawing/2014/main" id="{F37E9720-546E-CB4E-907A-7B9E50602984}"/>
              </a:ext>
            </a:extLst>
          </p:cNvPr>
          <p:cNvSpPr txBox="1">
            <a:spLocks noGrp="1"/>
          </p:cNvSpPr>
          <p:nvPr>
            <p:ph type="sldNum" sz="quarter" idx="2"/>
          </p:nvPr>
        </p:nvSpPr>
        <p:spPr>
          <a:xfrm>
            <a:off x="1401102" y="11335083"/>
            <a:ext cx="373499" cy="57515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sz="2800" b="1">
                <a:latin typeface="Tahoma" panose="020B0604030504040204" pitchFamily="34" charset="0"/>
                <a:ea typeface="Tahoma" panose="020B0604030504040204" pitchFamily="34" charset="0"/>
                <a:cs typeface="Tahoma" panose="020B0604030504040204" pitchFamily="34" charset="0"/>
              </a:rPr>
              <a:t>23</a:t>
            </a:fld>
            <a:endParaRPr sz="2800" b="1" dirty="0">
              <a:latin typeface="Tahoma" panose="020B0604030504040204" pitchFamily="34" charset="0"/>
              <a:ea typeface="Tahoma" panose="020B0604030504040204" pitchFamily="34" charset="0"/>
              <a:cs typeface="Tahoma" panose="020B0604030504040204" pitchFamily="34" charset="0"/>
            </a:endParaRPr>
          </a:p>
        </p:txBody>
      </p:sp>
      <p:sp>
        <p:nvSpPr>
          <p:cNvPr id="16" name="Image Guidelines">
            <a:extLst>
              <a:ext uri="{FF2B5EF4-FFF2-40B4-BE49-F238E27FC236}">
                <a16:creationId xmlns:a16="http://schemas.microsoft.com/office/drawing/2014/main" id="{856CD7B2-C9A3-344C-BDC6-A71658AF1751}"/>
              </a:ext>
            </a:extLst>
          </p:cNvPr>
          <p:cNvSpPr txBox="1">
            <a:spLocks noGrp="1"/>
          </p:cNvSpPr>
          <p:nvPr>
            <p:ph type="body" idx="14"/>
          </p:nvPr>
        </p:nvSpPr>
        <p:spPr>
          <a:xfrm rot="16200000">
            <a:off x="-2371780" y="6870965"/>
            <a:ext cx="7919264" cy="882933"/>
          </a:xfrm>
          <a:prstGeom prst="rect">
            <a:avLst/>
          </a:prstGeom>
        </p:spPr>
        <p:txBody>
          <a:bodyPr/>
          <a:lstStyle/>
          <a:p>
            <a:pPr marL="0" marR="0" indent="0" algn="ctr" defTabSz="2438339" rtl="0" fontAlgn="auto" latinLnBrk="0" hangingPunct="0">
              <a:lnSpc>
                <a:spcPct val="100000"/>
              </a:lnSpc>
              <a:spcBef>
                <a:spcPts val="0"/>
              </a:spcBef>
              <a:spcAft>
                <a:spcPts val="0"/>
              </a:spcAft>
              <a:buClrTx/>
              <a:buSzTx/>
              <a:buFontTx/>
              <a:buNone/>
              <a:tabLst/>
            </a:pPr>
            <a:r>
              <a:rPr lang="tr-TR" sz="4800" b="1" dirty="0">
                <a:solidFill>
                  <a:srgbClr val="C00000"/>
                </a:solidFill>
                <a:latin typeface="Tahoma" panose="020B0604030504040204" pitchFamily="34" charset="0"/>
                <a:ea typeface="Tahoma" panose="020B0604030504040204" pitchFamily="34" charset="0"/>
                <a:cs typeface="Tahoma" panose="020B0604030504040204" pitchFamily="34" charset="0"/>
              </a:rPr>
              <a:t>GENEL KÜLTÜR</a:t>
            </a:r>
            <a:endParaRPr kumimoji="0" lang="tr-TR" sz="4800" b="1" u="none" strike="noStrike" cap="none" spc="0" normalizeH="0" baseline="0" dirty="0">
              <a:ln>
                <a:noFill/>
              </a:ln>
              <a:solidFill>
                <a:srgbClr val="C00000"/>
              </a:solidFill>
              <a:effectLst/>
              <a:uFillTx/>
              <a:latin typeface="Tahoma" panose="020B0604030504040204" pitchFamily="34" charset="0"/>
              <a:ea typeface="Tahoma" panose="020B0604030504040204" pitchFamily="34" charset="0"/>
              <a:cs typeface="Tahoma" panose="020B0604030504040204" pitchFamily="34" charset="0"/>
              <a:sym typeface="Roboto Light"/>
            </a:endParaRPr>
          </a:p>
        </p:txBody>
      </p:sp>
      <p:sp>
        <p:nvSpPr>
          <p:cNvPr id="2" name="AutoShape 2" descr="The difference between a dual-core CPU architecture and quad-core CPU arthite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5124" name="Picture 4" descr="https://linuxiac.b-cdn.net/wp-content/uploads/2024/06/top-programming-language-communities-2024-char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1681" y="2555822"/>
            <a:ext cx="20446012" cy="9157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868785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a:extLst>
              <a:ext uri="{FF2B5EF4-FFF2-40B4-BE49-F238E27FC236}">
                <a16:creationId xmlns:a16="http://schemas.microsoft.com/office/drawing/2014/main" id="{F37E9720-546E-CB4E-907A-7B9E50602984}"/>
              </a:ext>
            </a:extLst>
          </p:cNvPr>
          <p:cNvSpPr txBox="1">
            <a:spLocks noGrp="1"/>
          </p:cNvSpPr>
          <p:nvPr>
            <p:ph type="sldNum" sz="quarter" idx="2"/>
          </p:nvPr>
        </p:nvSpPr>
        <p:spPr>
          <a:xfrm>
            <a:off x="1401102" y="11335083"/>
            <a:ext cx="373499" cy="57515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sz="2800" b="1">
                <a:latin typeface="Tahoma" panose="020B0604030504040204" pitchFamily="34" charset="0"/>
                <a:ea typeface="Tahoma" panose="020B0604030504040204" pitchFamily="34" charset="0"/>
                <a:cs typeface="Tahoma" panose="020B0604030504040204" pitchFamily="34" charset="0"/>
              </a:rPr>
              <a:t>24</a:t>
            </a:fld>
            <a:endParaRPr sz="2800" b="1" dirty="0">
              <a:latin typeface="Tahoma" panose="020B0604030504040204" pitchFamily="34" charset="0"/>
              <a:ea typeface="Tahoma" panose="020B0604030504040204" pitchFamily="34" charset="0"/>
              <a:cs typeface="Tahoma" panose="020B0604030504040204" pitchFamily="34" charset="0"/>
            </a:endParaRPr>
          </a:p>
        </p:txBody>
      </p:sp>
      <p:sp>
        <p:nvSpPr>
          <p:cNvPr id="16" name="Image Guidelines">
            <a:extLst>
              <a:ext uri="{FF2B5EF4-FFF2-40B4-BE49-F238E27FC236}">
                <a16:creationId xmlns:a16="http://schemas.microsoft.com/office/drawing/2014/main" id="{856CD7B2-C9A3-344C-BDC6-A71658AF1751}"/>
              </a:ext>
            </a:extLst>
          </p:cNvPr>
          <p:cNvSpPr txBox="1">
            <a:spLocks noGrp="1"/>
          </p:cNvSpPr>
          <p:nvPr>
            <p:ph type="body" idx="14"/>
          </p:nvPr>
        </p:nvSpPr>
        <p:spPr>
          <a:xfrm rot="16200000">
            <a:off x="-2371780" y="6870965"/>
            <a:ext cx="7919264" cy="882933"/>
          </a:xfrm>
          <a:prstGeom prst="rect">
            <a:avLst/>
          </a:prstGeom>
        </p:spPr>
        <p:txBody>
          <a:bodyPr/>
          <a:lstStyle/>
          <a:p>
            <a:pPr marL="0" marR="0" indent="0" algn="ctr" defTabSz="2438339" rtl="0" fontAlgn="auto" latinLnBrk="0" hangingPunct="0">
              <a:lnSpc>
                <a:spcPct val="100000"/>
              </a:lnSpc>
              <a:spcBef>
                <a:spcPts val="0"/>
              </a:spcBef>
              <a:spcAft>
                <a:spcPts val="0"/>
              </a:spcAft>
              <a:buClrTx/>
              <a:buSzTx/>
              <a:buFontTx/>
              <a:buNone/>
              <a:tabLst/>
            </a:pPr>
            <a:r>
              <a:rPr lang="tr-TR" sz="4800" b="1" dirty="0">
                <a:solidFill>
                  <a:srgbClr val="C00000"/>
                </a:solidFill>
                <a:latin typeface="Tahoma" panose="020B0604030504040204" pitchFamily="34" charset="0"/>
                <a:ea typeface="Tahoma" panose="020B0604030504040204" pitchFamily="34" charset="0"/>
                <a:cs typeface="Tahoma" panose="020B0604030504040204" pitchFamily="34" charset="0"/>
              </a:rPr>
              <a:t>GENEL KÜLTÜR</a:t>
            </a:r>
            <a:endParaRPr kumimoji="0" lang="tr-TR" sz="4800" b="1" u="none" strike="noStrike" cap="none" spc="0" normalizeH="0" baseline="0" dirty="0">
              <a:ln>
                <a:noFill/>
              </a:ln>
              <a:solidFill>
                <a:srgbClr val="C00000"/>
              </a:solidFill>
              <a:effectLst/>
              <a:uFillTx/>
              <a:latin typeface="Tahoma" panose="020B0604030504040204" pitchFamily="34" charset="0"/>
              <a:ea typeface="Tahoma" panose="020B0604030504040204" pitchFamily="34" charset="0"/>
              <a:cs typeface="Tahoma" panose="020B0604030504040204" pitchFamily="34" charset="0"/>
              <a:sym typeface="Roboto Light"/>
            </a:endParaRPr>
          </a:p>
        </p:txBody>
      </p:sp>
      <p:sp>
        <p:nvSpPr>
          <p:cNvPr id="2" name="AutoShape 2" descr="The difference between a dual-core CPU architecture and quad-core CPU arthite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6" name="Picture 2" descr="cpu units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083" y="285778"/>
            <a:ext cx="18000912" cy="13178065"/>
          </a:xfrm>
          <a:prstGeom prst="rect">
            <a:avLst/>
          </a:prstGeom>
          <a:noFill/>
          <a:extLst>
            <a:ext uri="{909E8E84-426E-40DD-AFC4-6F175D3DCCD1}">
              <a14:hiddenFill xmlns:a14="http://schemas.microsoft.com/office/drawing/2010/main">
                <a:solidFill>
                  <a:srgbClr val="FFFFFF"/>
                </a:solidFill>
              </a14:hiddenFill>
            </a:ext>
          </a:extLst>
        </p:spPr>
      </p:pic>
      <p:sp>
        <p:nvSpPr>
          <p:cNvPr id="3" name="Dikdörtgen 2"/>
          <p:cNvSpPr/>
          <p:nvPr/>
        </p:nvSpPr>
        <p:spPr>
          <a:xfrm>
            <a:off x="5101130" y="9158272"/>
            <a:ext cx="4580752" cy="4247317"/>
          </a:xfrm>
          <a:prstGeom prst="rect">
            <a:avLst/>
          </a:prstGeom>
        </p:spPr>
        <p:txBody>
          <a:bodyPr wrap="square">
            <a:spAutoFit/>
          </a:bodyPr>
          <a:lstStyle/>
          <a:p>
            <a:r>
              <a:rPr lang="tr-TR" sz="3600" dirty="0">
                <a:solidFill>
                  <a:srgbClr val="23114E"/>
                </a:solidFill>
                <a:latin typeface="Tahoma" pitchFamily="34" charset="0"/>
                <a:ea typeface="Tahoma" pitchFamily="34" charset="0"/>
                <a:cs typeface="Tahoma" pitchFamily="34" charset="0"/>
              </a:rPr>
              <a:t>Depolama Birimleri: transistörler -&gt; mantık kapıları -&gt; mandallar -&gt;       </a:t>
            </a:r>
            <a:r>
              <a:rPr lang="tr-TR" sz="3600" dirty="0" err="1">
                <a:solidFill>
                  <a:srgbClr val="23114E"/>
                </a:solidFill>
                <a:latin typeface="Tahoma" pitchFamily="34" charset="0"/>
                <a:ea typeface="Tahoma" pitchFamily="34" charset="0"/>
                <a:cs typeface="Tahoma" pitchFamily="34" charset="0"/>
              </a:rPr>
              <a:t>flip-floplar</a:t>
            </a:r>
            <a:r>
              <a:rPr lang="tr-TR" sz="3600" dirty="0">
                <a:solidFill>
                  <a:srgbClr val="23114E"/>
                </a:solidFill>
                <a:latin typeface="Tahoma" pitchFamily="34" charset="0"/>
                <a:ea typeface="Tahoma" pitchFamily="34" charset="0"/>
                <a:cs typeface="Tahoma" pitchFamily="34" charset="0"/>
              </a:rPr>
              <a:t>.</a:t>
            </a:r>
          </a:p>
        </p:txBody>
      </p:sp>
    </p:spTree>
    <p:extLst>
      <p:ext uri="{BB962C8B-B14F-4D97-AF65-F5344CB8AC3E}">
        <p14:creationId xmlns:p14="http://schemas.microsoft.com/office/powerpoint/2010/main" val="309570173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a:extLst>
              <a:ext uri="{FF2B5EF4-FFF2-40B4-BE49-F238E27FC236}">
                <a16:creationId xmlns:a16="http://schemas.microsoft.com/office/drawing/2014/main" id="{F37E9720-546E-CB4E-907A-7B9E50602984}"/>
              </a:ext>
            </a:extLst>
          </p:cNvPr>
          <p:cNvSpPr txBox="1">
            <a:spLocks noGrp="1"/>
          </p:cNvSpPr>
          <p:nvPr>
            <p:ph type="sldNum" sz="quarter" idx="2"/>
          </p:nvPr>
        </p:nvSpPr>
        <p:spPr>
          <a:xfrm>
            <a:off x="1401102" y="11335083"/>
            <a:ext cx="373499" cy="57515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sz="2800" b="1">
                <a:latin typeface="Tahoma" panose="020B0604030504040204" pitchFamily="34" charset="0"/>
                <a:ea typeface="Tahoma" panose="020B0604030504040204" pitchFamily="34" charset="0"/>
                <a:cs typeface="Tahoma" panose="020B0604030504040204" pitchFamily="34" charset="0"/>
              </a:rPr>
              <a:t>25</a:t>
            </a:fld>
            <a:endParaRPr sz="2800" b="1" dirty="0">
              <a:latin typeface="Tahoma" panose="020B0604030504040204" pitchFamily="34" charset="0"/>
              <a:ea typeface="Tahoma" panose="020B0604030504040204" pitchFamily="34" charset="0"/>
              <a:cs typeface="Tahoma" panose="020B0604030504040204" pitchFamily="34" charset="0"/>
            </a:endParaRPr>
          </a:p>
        </p:txBody>
      </p:sp>
      <p:sp>
        <p:nvSpPr>
          <p:cNvPr id="16" name="Image Guidelines">
            <a:extLst>
              <a:ext uri="{FF2B5EF4-FFF2-40B4-BE49-F238E27FC236}">
                <a16:creationId xmlns:a16="http://schemas.microsoft.com/office/drawing/2014/main" id="{856CD7B2-C9A3-344C-BDC6-A71658AF1751}"/>
              </a:ext>
            </a:extLst>
          </p:cNvPr>
          <p:cNvSpPr txBox="1">
            <a:spLocks noGrp="1"/>
          </p:cNvSpPr>
          <p:nvPr>
            <p:ph type="body" idx="14"/>
          </p:nvPr>
        </p:nvSpPr>
        <p:spPr>
          <a:xfrm rot="16200000">
            <a:off x="-2371780" y="6870965"/>
            <a:ext cx="7919264" cy="882933"/>
          </a:xfrm>
          <a:prstGeom prst="rect">
            <a:avLst/>
          </a:prstGeom>
        </p:spPr>
        <p:txBody>
          <a:bodyPr/>
          <a:lstStyle/>
          <a:p>
            <a:pPr marL="0" marR="0" indent="0" algn="ctr" defTabSz="2438339" rtl="0" fontAlgn="auto" latinLnBrk="0" hangingPunct="0">
              <a:lnSpc>
                <a:spcPct val="100000"/>
              </a:lnSpc>
              <a:spcBef>
                <a:spcPts val="0"/>
              </a:spcBef>
              <a:spcAft>
                <a:spcPts val="0"/>
              </a:spcAft>
              <a:buClrTx/>
              <a:buSzTx/>
              <a:buFontTx/>
              <a:buNone/>
              <a:tabLst/>
            </a:pPr>
            <a:r>
              <a:rPr lang="tr-TR" sz="4800" b="1" dirty="0">
                <a:solidFill>
                  <a:srgbClr val="C00000"/>
                </a:solidFill>
                <a:latin typeface="Tahoma" panose="020B0604030504040204" pitchFamily="34" charset="0"/>
                <a:ea typeface="Tahoma" panose="020B0604030504040204" pitchFamily="34" charset="0"/>
                <a:cs typeface="Tahoma" panose="020B0604030504040204" pitchFamily="34" charset="0"/>
              </a:rPr>
              <a:t>GENEL KÜLTÜR</a:t>
            </a:r>
            <a:endParaRPr kumimoji="0" lang="tr-TR" sz="4800" b="1" u="none" strike="noStrike" cap="none" spc="0" normalizeH="0" baseline="0" dirty="0">
              <a:ln>
                <a:noFill/>
              </a:ln>
              <a:solidFill>
                <a:srgbClr val="C00000"/>
              </a:solidFill>
              <a:effectLst/>
              <a:uFillTx/>
              <a:latin typeface="Tahoma" panose="020B0604030504040204" pitchFamily="34" charset="0"/>
              <a:ea typeface="Tahoma" panose="020B0604030504040204" pitchFamily="34" charset="0"/>
              <a:cs typeface="Tahoma" panose="020B0604030504040204" pitchFamily="34" charset="0"/>
              <a:sym typeface="Roboto Light"/>
            </a:endParaRPr>
          </a:p>
        </p:txBody>
      </p:sp>
      <p:sp>
        <p:nvSpPr>
          <p:cNvPr id="2" name="AutoShape 2" descr="The difference between a dual-core CPU architecture and quad-core CPU arthite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7" name="Picture 2" descr="address bus data bus and control bus in microprocessor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009" y="179966"/>
            <a:ext cx="16061051" cy="13308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2232473"/>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a:extLst>
              <a:ext uri="{FF2B5EF4-FFF2-40B4-BE49-F238E27FC236}">
                <a16:creationId xmlns:a16="http://schemas.microsoft.com/office/drawing/2014/main" id="{F37E9720-546E-CB4E-907A-7B9E50602984}"/>
              </a:ext>
            </a:extLst>
          </p:cNvPr>
          <p:cNvSpPr txBox="1">
            <a:spLocks noGrp="1"/>
          </p:cNvSpPr>
          <p:nvPr>
            <p:ph type="sldNum" sz="quarter" idx="2"/>
          </p:nvPr>
        </p:nvSpPr>
        <p:spPr>
          <a:xfrm>
            <a:off x="1401102" y="11335083"/>
            <a:ext cx="373499" cy="57515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sz="2800" b="1">
                <a:latin typeface="Tahoma" panose="020B0604030504040204" pitchFamily="34" charset="0"/>
                <a:ea typeface="Tahoma" panose="020B0604030504040204" pitchFamily="34" charset="0"/>
                <a:cs typeface="Tahoma" panose="020B0604030504040204" pitchFamily="34" charset="0"/>
              </a:rPr>
              <a:t>26</a:t>
            </a:fld>
            <a:endParaRPr sz="2800" b="1" dirty="0">
              <a:latin typeface="Tahoma" panose="020B0604030504040204" pitchFamily="34" charset="0"/>
              <a:ea typeface="Tahoma" panose="020B0604030504040204" pitchFamily="34" charset="0"/>
              <a:cs typeface="Tahoma" panose="020B0604030504040204" pitchFamily="34" charset="0"/>
            </a:endParaRPr>
          </a:p>
        </p:txBody>
      </p:sp>
      <p:sp>
        <p:nvSpPr>
          <p:cNvPr id="16" name="Image Guidelines">
            <a:extLst>
              <a:ext uri="{FF2B5EF4-FFF2-40B4-BE49-F238E27FC236}">
                <a16:creationId xmlns:a16="http://schemas.microsoft.com/office/drawing/2014/main" id="{856CD7B2-C9A3-344C-BDC6-A71658AF1751}"/>
              </a:ext>
            </a:extLst>
          </p:cNvPr>
          <p:cNvSpPr txBox="1">
            <a:spLocks noGrp="1"/>
          </p:cNvSpPr>
          <p:nvPr>
            <p:ph type="body" idx="14"/>
          </p:nvPr>
        </p:nvSpPr>
        <p:spPr>
          <a:xfrm rot="16200000">
            <a:off x="-2371780" y="6870965"/>
            <a:ext cx="7919264" cy="882933"/>
          </a:xfrm>
          <a:prstGeom prst="rect">
            <a:avLst/>
          </a:prstGeom>
        </p:spPr>
        <p:txBody>
          <a:bodyPr/>
          <a:lstStyle/>
          <a:p>
            <a:pPr marL="0" marR="0" indent="0" algn="ctr" defTabSz="2438339" rtl="0" fontAlgn="auto" latinLnBrk="0" hangingPunct="0">
              <a:lnSpc>
                <a:spcPct val="100000"/>
              </a:lnSpc>
              <a:spcBef>
                <a:spcPts val="0"/>
              </a:spcBef>
              <a:spcAft>
                <a:spcPts val="0"/>
              </a:spcAft>
              <a:buClrTx/>
              <a:buSzTx/>
              <a:buFontTx/>
              <a:buNone/>
              <a:tabLst/>
            </a:pPr>
            <a:r>
              <a:rPr lang="tr-TR" sz="4800" b="1" dirty="0">
                <a:solidFill>
                  <a:srgbClr val="C00000"/>
                </a:solidFill>
                <a:latin typeface="Tahoma" panose="020B0604030504040204" pitchFamily="34" charset="0"/>
                <a:ea typeface="Tahoma" panose="020B0604030504040204" pitchFamily="34" charset="0"/>
                <a:cs typeface="Tahoma" panose="020B0604030504040204" pitchFamily="34" charset="0"/>
              </a:rPr>
              <a:t>GENEL KÜLTÜR</a:t>
            </a:r>
            <a:endParaRPr kumimoji="0" lang="tr-TR" sz="4800" b="1" u="none" strike="noStrike" cap="none" spc="0" normalizeH="0" baseline="0" dirty="0">
              <a:ln>
                <a:noFill/>
              </a:ln>
              <a:solidFill>
                <a:srgbClr val="C00000"/>
              </a:solidFill>
              <a:effectLst/>
              <a:uFillTx/>
              <a:latin typeface="Tahoma" panose="020B0604030504040204" pitchFamily="34" charset="0"/>
              <a:ea typeface="Tahoma" panose="020B0604030504040204" pitchFamily="34" charset="0"/>
              <a:cs typeface="Tahoma" panose="020B0604030504040204" pitchFamily="34" charset="0"/>
              <a:sym typeface="Roboto Light"/>
            </a:endParaRPr>
          </a:p>
        </p:txBody>
      </p:sp>
      <p:sp>
        <p:nvSpPr>
          <p:cNvPr id="2" name="AutoShape 2" descr="The difference between a dual-core CPU architecture and quad-core CPU arthite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6" name="Picture 2" descr="address bus data bus and control bus in microprocessor ile ilgili görsel sonucu"/>
          <p:cNvPicPr>
            <a:picLocks noChangeAspect="1" noChangeArrowheads="1"/>
          </p:cNvPicPr>
          <p:nvPr/>
        </p:nvPicPr>
        <p:blipFill rotWithShape="1">
          <a:blip r:embed="rId3">
            <a:extLst>
              <a:ext uri="{28A0092B-C50C-407E-A947-70E740481C1C}">
                <a14:useLocalDpi xmlns:a14="http://schemas.microsoft.com/office/drawing/2010/main" val="0"/>
              </a:ext>
            </a:extLst>
          </a:blip>
          <a:srcRect l="1830" t="5092" r="4244" b="4840"/>
          <a:stretch/>
        </p:blipFill>
        <p:spPr bwMode="auto">
          <a:xfrm>
            <a:off x="3872752" y="1586749"/>
            <a:ext cx="20337237" cy="10555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248038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a:extLst>
              <a:ext uri="{FF2B5EF4-FFF2-40B4-BE49-F238E27FC236}">
                <a16:creationId xmlns:a16="http://schemas.microsoft.com/office/drawing/2014/main" id="{F37E9720-546E-CB4E-907A-7B9E50602984}"/>
              </a:ext>
            </a:extLst>
          </p:cNvPr>
          <p:cNvSpPr txBox="1">
            <a:spLocks noGrp="1"/>
          </p:cNvSpPr>
          <p:nvPr>
            <p:ph type="sldNum" sz="quarter" idx="2"/>
          </p:nvPr>
        </p:nvSpPr>
        <p:spPr>
          <a:xfrm>
            <a:off x="1401102" y="11335083"/>
            <a:ext cx="373499" cy="57515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sz="2800" b="1">
                <a:latin typeface="Tahoma" panose="020B0604030504040204" pitchFamily="34" charset="0"/>
                <a:ea typeface="Tahoma" panose="020B0604030504040204" pitchFamily="34" charset="0"/>
                <a:cs typeface="Tahoma" panose="020B0604030504040204" pitchFamily="34" charset="0"/>
              </a:rPr>
              <a:t>27</a:t>
            </a:fld>
            <a:endParaRPr sz="2800" b="1" dirty="0">
              <a:latin typeface="Tahoma" panose="020B0604030504040204" pitchFamily="34" charset="0"/>
              <a:ea typeface="Tahoma" panose="020B0604030504040204" pitchFamily="34" charset="0"/>
              <a:cs typeface="Tahoma" panose="020B0604030504040204" pitchFamily="34" charset="0"/>
            </a:endParaRPr>
          </a:p>
        </p:txBody>
      </p:sp>
      <p:sp>
        <p:nvSpPr>
          <p:cNvPr id="16" name="Image Guidelines">
            <a:extLst>
              <a:ext uri="{FF2B5EF4-FFF2-40B4-BE49-F238E27FC236}">
                <a16:creationId xmlns:a16="http://schemas.microsoft.com/office/drawing/2014/main" id="{856CD7B2-C9A3-344C-BDC6-A71658AF1751}"/>
              </a:ext>
            </a:extLst>
          </p:cNvPr>
          <p:cNvSpPr txBox="1">
            <a:spLocks noGrp="1"/>
          </p:cNvSpPr>
          <p:nvPr>
            <p:ph type="body" idx="14"/>
          </p:nvPr>
        </p:nvSpPr>
        <p:spPr>
          <a:xfrm rot="16200000">
            <a:off x="-2371780" y="6870965"/>
            <a:ext cx="7919264" cy="882933"/>
          </a:xfrm>
          <a:prstGeom prst="rect">
            <a:avLst/>
          </a:prstGeom>
        </p:spPr>
        <p:txBody>
          <a:bodyPr/>
          <a:lstStyle/>
          <a:p>
            <a:pPr marL="0" marR="0" indent="0" algn="ctr" defTabSz="2438339" rtl="0" fontAlgn="auto" latinLnBrk="0" hangingPunct="0">
              <a:lnSpc>
                <a:spcPct val="100000"/>
              </a:lnSpc>
              <a:spcBef>
                <a:spcPts val="0"/>
              </a:spcBef>
              <a:spcAft>
                <a:spcPts val="0"/>
              </a:spcAft>
              <a:buClrTx/>
              <a:buSzTx/>
              <a:buFontTx/>
              <a:buNone/>
              <a:tabLst/>
            </a:pPr>
            <a:r>
              <a:rPr lang="tr-TR" sz="4800" b="1" dirty="0">
                <a:solidFill>
                  <a:srgbClr val="C00000"/>
                </a:solidFill>
                <a:latin typeface="Tahoma" panose="020B0604030504040204" pitchFamily="34" charset="0"/>
                <a:ea typeface="Tahoma" panose="020B0604030504040204" pitchFamily="34" charset="0"/>
                <a:cs typeface="Tahoma" panose="020B0604030504040204" pitchFamily="34" charset="0"/>
              </a:rPr>
              <a:t>GENEL KÜLTÜR</a:t>
            </a:r>
            <a:endParaRPr kumimoji="0" lang="tr-TR" sz="4800" b="1" u="none" strike="noStrike" cap="none" spc="0" normalizeH="0" baseline="0" dirty="0">
              <a:ln>
                <a:noFill/>
              </a:ln>
              <a:solidFill>
                <a:srgbClr val="C00000"/>
              </a:solidFill>
              <a:effectLst/>
              <a:uFillTx/>
              <a:latin typeface="Tahoma" panose="020B0604030504040204" pitchFamily="34" charset="0"/>
              <a:ea typeface="Tahoma" panose="020B0604030504040204" pitchFamily="34" charset="0"/>
              <a:cs typeface="Tahoma" panose="020B0604030504040204" pitchFamily="34" charset="0"/>
              <a:sym typeface="Roboto Light"/>
            </a:endParaRPr>
          </a:p>
        </p:txBody>
      </p:sp>
      <p:sp>
        <p:nvSpPr>
          <p:cNvPr id="2" name="AutoShape 2" descr="The difference between a dual-core CPU architecture and quad-core CPU arthite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7" name="Picture 2" descr="microprocessor registers ile ilgili görsel sonuc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5642" y="212949"/>
            <a:ext cx="13854862" cy="13277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3587368"/>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a:extLst>
              <a:ext uri="{FF2B5EF4-FFF2-40B4-BE49-F238E27FC236}">
                <a16:creationId xmlns:a16="http://schemas.microsoft.com/office/drawing/2014/main" id="{F37E9720-546E-CB4E-907A-7B9E50602984}"/>
              </a:ext>
            </a:extLst>
          </p:cNvPr>
          <p:cNvSpPr txBox="1">
            <a:spLocks noGrp="1"/>
          </p:cNvSpPr>
          <p:nvPr>
            <p:ph type="sldNum" sz="quarter" idx="2"/>
          </p:nvPr>
        </p:nvSpPr>
        <p:spPr>
          <a:xfrm>
            <a:off x="1401102" y="11335083"/>
            <a:ext cx="373499" cy="57515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sz="2800" b="1">
                <a:latin typeface="Tahoma" panose="020B0604030504040204" pitchFamily="34" charset="0"/>
                <a:ea typeface="Tahoma" panose="020B0604030504040204" pitchFamily="34" charset="0"/>
                <a:cs typeface="Tahoma" panose="020B0604030504040204" pitchFamily="34" charset="0"/>
              </a:rPr>
              <a:t>28</a:t>
            </a:fld>
            <a:endParaRPr sz="2800" b="1" dirty="0">
              <a:latin typeface="Tahoma" panose="020B0604030504040204" pitchFamily="34" charset="0"/>
              <a:ea typeface="Tahoma" panose="020B0604030504040204" pitchFamily="34" charset="0"/>
              <a:cs typeface="Tahoma" panose="020B0604030504040204" pitchFamily="34" charset="0"/>
            </a:endParaRPr>
          </a:p>
        </p:txBody>
      </p:sp>
      <p:sp>
        <p:nvSpPr>
          <p:cNvPr id="16" name="Image Guidelines">
            <a:extLst>
              <a:ext uri="{FF2B5EF4-FFF2-40B4-BE49-F238E27FC236}">
                <a16:creationId xmlns:a16="http://schemas.microsoft.com/office/drawing/2014/main" id="{856CD7B2-C9A3-344C-BDC6-A71658AF1751}"/>
              </a:ext>
            </a:extLst>
          </p:cNvPr>
          <p:cNvSpPr txBox="1">
            <a:spLocks noGrp="1"/>
          </p:cNvSpPr>
          <p:nvPr>
            <p:ph type="body" idx="14"/>
          </p:nvPr>
        </p:nvSpPr>
        <p:spPr>
          <a:xfrm rot="16200000">
            <a:off x="-2371780" y="6870965"/>
            <a:ext cx="7919264" cy="882933"/>
          </a:xfrm>
          <a:prstGeom prst="rect">
            <a:avLst/>
          </a:prstGeom>
        </p:spPr>
        <p:txBody>
          <a:bodyPr/>
          <a:lstStyle/>
          <a:p>
            <a:pPr marL="0" marR="0" indent="0" algn="ctr" defTabSz="2438339" rtl="0" fontAlgn="auto" latinLnBrk="0" hangingPunct="0">
              <a:lnSpc>
                <a:spcPct val="100000"/>
              </a:lnSpc>
              <a:spcBef>
                <a:spcPts val="0"/>
              </a:spcBef>
              <a:spcAft>
                <a:spcPts val="0"/>
              </a:spcAft>
              <a:buClrTx/>
              <a:buSzTx/>
              <a:buFontTx/>
              <a:buNone/>
              <a:tabLst/>
            </a:pPr>
            <a:r>
              <a:rPr lang="tr-TR" sz="4800" b="1" dirty="0">
                <a:solidFill>
                  <a:srgbClr val="C00000"/>
                </a:solidFill>
                <a:latin typeface="Tahoma" panose="020B0604030504040204" pitchFamily="34" charset="0"/>
                <a:ea typeface="Tahoma" panose="020B0604030504040204" pitchFamily="34" charset="0"/>
                <a:cs typeface="Tahoma" panose="020B0604030504040204" pitchFamily="34" charset="0"/>
              </a:rPr>
              <a:t>GENEL KÜLTÜR</a:t>
            </a:r>
            <a:endParaRPr kumimoji="0" lang="tr-TR" sz="4800" b="1" u="none" strike="noStrike" cap="none" spc="0" normalizeH="0" baseline="0" dirty="0">
              <a:ln>
                <a:noFill/>
              </a:ln>
              <a:solidFill>
                <a:srgbClr val="C00000"/>
              </a:solidFill>
              <a:effectLst/>
              <a:uFillTx/>
              <a:latin typeface="Tahoma" panose="020B0604030504040204" pitchFamily="34" charset="0"/>
              <a:ea typeface="Tahoma" panose="020B0604030504040204" pitchFamily="34" charset="0"/>
              <a:cs typeface="Tahoma" panose="020B0604030504040204" pitchFamily="34" charset="0"/>
              <a:sym typeface="Roboto Light"/>
            </a:endParaRPr>
          </a:p>
        </p:txBody>
      </p:sp>
      <p:sp>
        <p:nvSpPr>
          <p:cNvPr id="2" name="AutoShape 2" descr="The difference between a dual-core CPU architecture and quad-core CPU arthite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2290" name="Picture 2" descr="Işık kutus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1615" y="306013"/>
            <a:ext cx="18539808" cy="13141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09841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a:extLst>
              <a:ext uri="{FF2B5EF4-FFF2-40B4-BE49-F238E27FC236}">
                <a16:creationId xmlns:a16="http://schemas.microsoft.com/office/drawing/2014/main" id="{F37E9720-546E-CB4E-907A-7B9E50602984}"/>
              </a:ext>
            </a:extLst>
          </p:cNvPr>
          <p:cNvSpPr txBox="1">
            <a:spLocks noGrp="1"/>
          </p:cNvSpPr>
          <p:nvPr>
            <p:ph type="sldNum" sz="quarter" idx="2"/>
          </p:nvPr>
        </p:nvSpPr>
        <p:spPr>
          <a:xfrm>
            <a:off x="1401102" y="11335083"/>
            <a:ext cx="373499" cy="57515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sz="2800" b="1">
                <a:latin typeface="Tahoma" panose="020B0604030504040204" pitchFamily="34" charset="0"/>
                <a:ea typeface="Tahoma" panose="020B0604030504040204" pitchFamily="34" charset="0"/>
                <a:cs typeface="Tahoma" panose="020B0604030504040204" pitchFamily="34" charset="0"/>
              </a:rPr>
              <a:t>29</a:t>
            </a:fld>
            <a:endParaRPr sz="2800" b="1" dirty="0">
              <a:latin typeface="Tahoma" panose="020B0604030504040204" pitchFamily="34" charset="0"/>
              <a:ea typeface="Tahoma" panose="020B0604030504040204" pitchFamily="34" charset="0"/>
              <a:cs typeface="Tahoma" panose="020B0604030504040204" pitchFamily="34" charset="0"/>
            </a:endParaRPr>
          </a:p>
        </p:txBody>
      </p:sp>
      <p:sp>
        <p:nvSpPr>
          <p:cNvPr id="16" name="Image Guidelines">
            <a:extLst>
              <a:ext uri="{FF2B5EF4-FFF2-40B4-BE49-F238E27FC236}">
                <a16:creationId xmlns:a16="http://schemas.microsoft.com/office/drawing/2014/main" id="{856CD7B2-C9A3-344C-BDC6-A71658AF1751}"/>
              </a:ext>
            </a:extLst>
          </p:cNvPr>
          <p:cNvSpPr txBox="1">
            <a:spLocks noGrp="1"/>
          </p:cNvSpPr>
          <p:nvPr>
            <p:ph type="body" idx="14"/>
          </p:nvPr>
        </p:nvSpPr>
        <p:spPr>
          <a:xfrm rot="16200000">
            <a:off x="-2371780" y="6870965"/>
            <a:ext cx="7919264" cy="882933"/>
          </a:xfrm>
          <a:prstGeom prst="rect">
            <a:avLst/>
          </a:prstGeom>
        </p:spPr>
        <p:txBody>
          <a:bodyPr/>
          <a:lstStyle/>
          <a:p>
            <a:pPr marL="0" marR="0" indent="0" algn="ctr" defTabSz="2438339" rtl="0" fontAlgn="auto" latinLnBrk="0" hangingPunct="0">
              <a:lnSpc>
                <a:spcPct val="100000"/>
              </a:lnSpc>
              <a:spcBef>
                <a:spcPts val="0"/>
              </a:spcBef>
              <a:spcAft>
                <a:spcPts val="0"/>
              </a:spcAft>
              <a:buClrTx/>
              <a:buSzTx/>
              <a:buFontTx/>
              <a:buNone/>
              <a:tabLst/>
            </a:pPr>
            <a:r>
              <a:rPr lang="tr-TR" sz="4800" b="1" dirty="0">
                <a:solidFill>
                  <a:srgbClr val="C00000"/>
                </a:solidFill>
                <a:latin typeface="Tahoma" panose="020B0604030504040204" pitchFamily="34" charset="0"/>
                <a:ea typeface="Tahoma" panose="020B0604030504040204" pitchFamily="34" charset="0"/>
                <a:cs typeface="Tahoma" panose="020B0604030504040204" pitchFamily="34" charset="0"/>
              </a:rPr>
              <a:t>GENEL KÜLTÜR</a:t>
            </a:r>
            <a:endParaRPr kumimoji="0" lang="tr-TR" sz="4800" b="1" u="none" strike="noStrike" cap="none" spc="0" normalizeH="0" baseline="0" dirty="0">
              <a:ln>
                <a:noFill/>
              </a:ln>
              <a:solidFill>
                <a:srgbClr val="C00000"/>
              </a:solidFill>
              <a:effectLst/>
              <a:uFillTx/>
              <a:latin typeface="Tahoma" panose="020B0604030504040204" pitchFamily="34" charset="0"/>
              <a:ea typeface="Tahoma" panose="020B0604030504040204" pitchFamily="34" charset="0"/>
              <a:cs typeface="Tahoma" panose="020B0604030504040204" pitchFamily="34" charset="0"/>
              <a:sym typeface="Roboto Light"/>
            </a:endParaRPr>
          </a:p>
        </p:txBody>
      </p:sp>
      <p:sp>
        <p:nvSpPr>
          <p:cNvPr id="2" name="AutoShape 2" descr="The difference between a dual-core CPU architecture and quad-core CPU arthite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8434" name="Picture 2" descr="Işık kutus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8327" y="2676991"/>
            <a:ext cx="19932443" cy="57139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0966331"/>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29769AC-A5F7-D941-BCDA-7C0C013DD13E}"/>
              </a:ext>
            </a:extLst>
          </p:cNvPr>
          <p:cNvSpPr txBox="1"/>
          <p:nvPr/>
        </p:nvSpPr>
        <p:spPr>
          <a:xfrm>
            <a:off x="4018546" y="2742348"/>
            <a:ext cx="20092737" cy="706924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685800" indent="-685800" algn="just" defTabSz="825500">
              <a:buFont typeface="Wingdings" pitchFamily="2" charset="2"/>
              <a:buChar char="Ø"/>
              <a:defRPr sz="3400">
                <a:solidFill>
                  <a:schemeClr val="accent4">
                    <a:hueOff val="7206875"/>
                    <a:lumOff val="38051"/>
                  </a:schemeClr>
                </a:solidFill>
                <a:latin typeface="+mn-lt"/>
                <a:ea typeface="+mn-ea"/>
                <a:cs typeface="+mn-cs"/>
                <a:sym typeface="Montserrat Bold"/>
              </a:defRPr>
            </a:pPr>
            <a:r>
              <a:rPr lang="tr-TR" sz="6000" dirty="0">
                <a:solidFill>
                  <a:schemeClr val="bg1"/>
                </a:solidFill>
                <a:latin typeface="Tahoma" panose="020B0604030504040204" pitchFamily="34" charset="0"/>
                <a:ea typeface="Tahoma" panose="020B0604030504040204" pitchFamily="34" charset="0"/>
                <a:cs typeface="Tahoma" panose="020B0604030504040204" pitchFamily="34" charset="0"/>
              </a:rPr>
              <a:t>Vize %30</a:t>
            </a:r>
          </a:p>
          <a:p>
            <a:pPr marL="685800" indent="-685800" algn="just" defTabSz="825500">
              <a:buFont typeface="Wingdings" pitchFamily="2" charset="2"/>
              <a:buChar char="Ø"/>
              <a:defRPr sz="3400">
                <a:solidFill>
                  <a:schemeClr val="accent4">
                    <a:hueOff val="7206875"/>
                    <a:lumOff val="38051"/>
                  </a:schemeClr>
                </a:solidFill>
                <a:latin typeface="+mn-lt"/>
                <a:ea typeface="+mn-ea"/>
                <a:cs typeface="+mn-cs"/>
                <a:sym typeface="Montserrat Bold"/>
              </a:defRPr>
            </a:pPr>
            <a:r>
              <a:rPr lang="tr-TR" sz="6000" dirty="0">
                <a:solidFill>
                  <a:schemeClr val="bg1"/>
                </a:solidFill>
                <a:latin typeface="Tahoma" panose="020B0604030504040204" pitchFamily="34" charset="0"/>
                <a:ea typeface="Tahoma" panose="020B0604030504040204" pitchFamily="34" charset="0"/>
                <a:cs typeface="Tahoma" panose="020B0604030504040204" pitchFamily="34" charset="0"/>
              </a:rPr>
              <a:t>Devam %10</a:t>
            </a:r>
            <a:endParaRPr lang="fr-FR" sz="60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685800" indent="-685800" algn="just" defTabSz="825500">
              <a:buFont typeface="Wingdings" pitchFamily="2" charset="2"/>
              <a:buChar char="Ø"/>
              <a:defRPr sz="3400">
                <a:solidFill>
                  <a:schemeClr val="accent4">
                    <a:hueOff val="7206875"/>
                    <a:lumOff val="38051"/>
                  </a:schemeClr>
                </a:solidFill>
                <a:latin typeface="+mn-lt"/>
                <a:ea typeface="+mn-ea"/>
                <a:cs typeface="+mn-cs"/>
                <a:sym typeface="Montserrat Bold"/>
              </a:defRPr>
            </a:pPr>
            <a:r>
              <a:rPr lang="tr-TR" sz="6000" dirty="0">
                <a:solidFill>
                  <a:schemeClr val="bg1"/>
                </a:solidFill>
                <a:latin typeface="Tahoma" panose="020B0604030504040204" pitchFamily="34" charset="0"/>
                <a:ea typeface="Tahoma" panose="020B0604030504040204" pitchFamily="34" charset="0"/>
                <a:cs typeface="Tahoma" panose="020B0604030504040204" pitchFamily="34" charset="0"/>
              </a:rPr>
              <a:t>Final %60</a:t>
            </a:r>
          </a:p>
          <a:p>
            <a:pPr marL="685800" indent="-685800" algn="just" defTabSz="825500">
              <a:buFont typeface="Wingdings" pitchFamily="2" charset="2"/>
              <a:buChar char="Ø"/>
              <a:defRPr sz="3400">
                <a:solidFill>
                  <a:schemeClr val="accent4">
                    <a:hueOff val="7206875"/>
                    <a:lumOff val="38051"/>
                  </a:schemeClr>
                </a:solidFill>
                <a:latin typeface="+mn-lt"/>
                <a:ea typeface="+mn-ea"/>
                <a:cs typeface="+mn-cs"/>
                <a:sym typeface="Montserrat Bold"/>
              </a:defRPr>
            </a:pPr>
            <a:r>
              <a:rPr lang="tr-TR" sz="6000" i="1" u="sng" dirty="0">
                <a:solidFill>
                  <a:srgbClr val="FFFF00"/>
                </a:solidFill>
                <a:latin typeface="Tahoma" panose="020B0604030504040204" pitchFamily="34" charset="0"/>
                <a:ea typeface="Tahoma" panose="020B0604030504040204" pitchFamily="34" charset="0"/>
                <a:cs typeface="Tahoma" panose="020B0604030504040204" pitchFamily="34" charset="0"/>
              </a:rPr>
              <a:t>Devamsızlık her hafta alınacak ancak devamsızlıktan kalmak yok. %10 devam için kanaat notu kullanılacaktır.</a:t>
            </a:r>
          </a:p>
        </p:txBody>
      </p:sp>
      <p:sp>
        <p:nvSpPr>
          <p:cNvPr id="15" name="Slide Number">
            <a:extLst>
              <a:ext uri="{FF2B5EF4-FFF2-40B4-BE49-F238E27FC236}">
                <a16:creationId xmlns:a16="http://schemas.microsoft.com/office/drawing/2014/main" id="{F37E9720-546E-CB4E-907A-7B9E50602984}"/>
              </a:ext>
            </a:extLst>
          </p:cNvPr>
          <p:cNvSpPr txBox="1">
            <a:spLocks noGrp="1"/>
          </p:cNvSpPr>
          <p:nvPr>
            <p:ph type="sldNum" sz="quarter" idx="2"/>
          </p:nvPr>
        </p:nvSpPr>
        <p:spPr>
          <a:xfrm>
            <a:off x="1401102" y="11335083"/>
            <a:ext cx="373499" cy="57515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sz="2800" b="1">
                <a:latin typeface="Tahoma" panose="020B0604030504040204" pitchFamily="34" charset="0"/>
                <a:ea typeface="Tahoma" panose="020B0604030504040204" pitchFamily="34" charset="0"/>
                <a:cs typeface="Tahoma" panose="020B0604030504040204" pitchFamily="34" charset="0"/>
              </a:rPr>
              <a:t>3</a:t>
            </a:fld>
            <a:endParaRPr sz="2800" b="1" dirty="0">
              <a:latin typeface="Tahoma" panose="020B0604030504040204" pitchFamily="34" charset="0"/>
              <a:ea typeface="Tahoma" panose="020B0604030504040204" pitchFamily="34" charset="0"/>
              <a:cs typeface="Tahoma" panose="020B0604030504040204" pitchFamily="34" charset="0"/>
            </a:endParaRPr>
          </a:p>
        </p:txBody>
      </p:sp>
      <p:sp>
        <p:nvSpPr>
          <p:cNvPr id="16" name="Image Guidelines">
            <a:extLst>
              <a:ext uri="{FF2B5EF4-FFF2-40B4-BE49-F238E27FC236}">
                <a16:creationId xmlns:a16="http://schemas.microsoft.com/office/drawing/2014/main" id="{856CD7B2-C9A3-344C-BDC6-A71658AF1751}"/>
              </a:ext>
            </a:extLst>
          </p:cNvPr>
          <p:cNvSpPr txBox="1">
            <a:spLocks noGrp="1"/>
          </p:cNvSpPr>
          <p:nvPr>
            <p:ph type="body" idx="14"/>
          </p:nvPr>
        </p:nvSpPr>
        <p:spPr>
          <a:xfrm rot="16200000">
            <a:off x="-2371780" y="6870965"/>
            <a:ext cx="7919264" cy="882933"/>
          </a:xfrm>
          <a:prstGeom prst="rect">
            <a:avLst/>
          </a:prstGeom>
        </p:spPr>
        <p:txBody>
          <a:bodyPr/>
          <a:lstStyle/>
          <a:p>
            <a:pPr marL="0" marR="0" indent="0" algn="ctr" defTabSz="2438339" rtl="0" fontAlgn="auto" latinLnBrk="0" hangingPunct="0">
              <a:lnSpc>
                <a:spcPct val="100000"/>
              </a:lnSpc>
              <a:spcBef>
                <a:spcPts val="0"/>
              </a:spcBef>
              <a:spcAft>
                <a:spcPts val="0"/>
              </a:spcAft>
              <a:buClrTx/>
              <a:buSzTx/>
              <a:buFontTx/>
              <a:buNone/>
              <a:tabLst/>
            </a:pPr>
            <a:r>
              <a:rPr lang="tr-TR" sz="4800" b="1" dirty="0">
                <a:solidFill>
                  <a:srgbClr val="C00000"/>
                </a:solidFill>
                <a:latin typeface="Tahoma" panose="020B0604030504040204" pitchFamily="34" charset="0"/>
                <a:ea typeface="Tahoma" panose="020B0604030504040204" pitchFamily="34" charset="0"/>
                <a:cs typeface="Tahoma" panose="020B0604030504040204" pitchFamily="34" charset="0"/>
              </a:rPr>
              <a:t>DERS KOŞULLARI</a:t>
            </a:r>
            <a:endParaRPr kumimoji="0" lang="tr-TR" sz="4800" b="1" u="none" strike="noStrike" cap="none" spc="0" normalizeH="0" baseline="0" dirty="0">
              <a:ln>
                <a:noFill/>
              </a:ln>
              <a:solidFill>
                <a:srgbClr val="C00000"/>
              </a:solidFill>
              <a:effectLst/>
              <a:uFillTx/>
              <a:latin typeface="Tahoma" panose="020B0604030504040204" pitchFamily="34" charset="0"/>
              <a:ea typeface="Tahoma" panose="020B0604030504040204" pitchFamily="34" charset="0"/>
              <a:cs typeface="Tahoma" panose="020B0604030504040204" pitchFamily="34" charset="0"/>
              <a:sym typeface="Roboto Light"/>
            </a:endParaRPr>
          </a:p>
        </p:txBody>
      </p:sp>
    </p:spTree>
    <p:extLst>
      <p:ext uri="{BB962C8B-B14F-4D97-AF65-F5344CB8AC3E}">
        <p14:creationId xmlns:p14="http://schemas.microsoft.com/office/powerpoint/2010/main" val="1865181880"/>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a:extLst>
              <a:ext uri="{FF2B5EF4-FFF2-40B4-BE49-F238E27FC236}">
                <a16:creationId xmlns:a16="http://schemas.microsoft.com/office/drawing/2014/main" id="{F37E9720-546E-CB4E-907A-7B9E50602984}"/>
              </a:ext>
            </a:extLst>
          </p:cNvPr>
          <p:cNvSpPr txBox="1">
            <a:spLocks noGrp="1"/>
          </p:cNvSpPr>
          <p:nvPr>
            <p:ph type="sldNum" sz="quarter" idx="2"/>
          </p:nvPr>
        </p:nvSpPr>
        <p:spPr>
          <a:xfrm>
            <a:off x="1401102" y="11335083"/>
            <a:ext cx="373499" cy="57515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sz="2800" b="1">
                <a:latin typeface="Tahoma" panose="020B0604030504040204" pitchFamily="34" charset="0"/>
                <a:ea typeface="Tahoma" panose="020B0604030504040204" pitchFamily="34" charset="0"/>
                <a:cs typeface="Tahoma" panose="020B0604030504040204" pitchFamily="34" charset="0"/>
              </a:rPr>
              <a:t>30</a:t>
            </a:fld>
            <a:endParaRPr sz="2800" b="1" dirty="0">
              <a:latin typeface="Tahoma" panose="020B0604030504040204" pitchFamily="34" charset="0"/>
              <a:ea typeface="Tahoma" panose="020B0604030504040204" pitchFamily="34" charset="0"/>
              <a:cs typeface="Tahoma" panose="020B0604030504040204" pitchFamily="34" charset="0"/>
            </a:endParaRPr>
          </a:p>
        </p:txBody>
      </p:sp>
      <p:sp>
        <p:nvSpPr>
          <p:cNvPr id="16" name="Image Guidelines">
            <a:extLst>
              <a:ext uri="{FF2B5EF4-FFF2-40B4-BE49-F238E27FC236}">
                <a16:creationId xmlns:a16="http://schemas.microsoft.com/office/drawing/2014/main" id="{856CD7B2-C9A3-344C-BDC6-A71658AF1751}"/>
              </a:ext>
            </a:extLst>
          </p:cNvPr>
          <p:cNvSpPr txBox="1">
            <a:spLocks noGrp="1"/>
          </p:cNvSpPr>
          <p:nvPr>
            <p:ph type="body" idx="14"/>
          </p:nvPr>
        </p:nvSpPr>
        <p:spPr>
          <a:xfrm rot="16200000">
            <a:off x="-2371780" y="6870965"/>
            <a:ext cx="7919264" cy="882933"/>
          </a:xfrm>
          <a:prstGeom prst="rect">
            <a:avLst/>
          </a:prstGeom>
        </p:spPr>
        <p:txBody>
          <a:bodyPr/>
          <a:lstStyle/>
          <a:p>
            <a:pPr marL="0" marR="0" indent="0" algn="ctr" defTabSz="2438339" rtl="0" fontAlgn="auto" latinLnBrk="0" hangingPunct="0">
              <a:lnSpc>
                <a:spcPct val="100000"/>
              </a:lnSpc>
              <a:spcBef>
                <a:spcPts val="0"/>
              </a:spcBef>
              <a:spcAft>
                <a:spcPts val="0"/>
              </a:spcAft>
              <a:buClrTx/>
              <a:buSzTx/>
              <a:buFontTx/>
              <a:buNone/>
              <a:tabLst/>
            </a:pPr>
            <a:r>
              <a:rPr lang="tr-TR" sz="4800" b="1" dirty="0">
                <a:solidFill>
                  <a:srgbClr val="C00000"/>
                </a:solidFill>
                <a:latin typeface="Tahoma" panose="020B0604030504040204" pitchFamily="34" charset="0"/>
                <a:ea typeface="Tahoma" panose="020B0604030504040204" pitchFamily="34" charset="0"/>
                <a:cs typeface="Tahoma" panose="020B0604030504040204" pitchFamily="34" charset="0"/>
              </a:rPr>
              <a:t>VERİ TİPLERİ</a:t>
            </a:r>
            <a:endParaRPr kumimoji="0" lang="tr-TR" sz="4800" b="1" u="none" strike="noStrike" cap="none" spc="0" normalizeH="0" baseline="0" dirty="0">
              <a:ln>
                <a:noFill/>
              </a:ln>
              <a:solidFill>
                <a:srgbClr val="C00000"/>
              </a:solidFill>
              <a:effectLst/>
              <a:uFillTx/>
              <a:latin typeface="Tahoma" panose="020B0604030504040204" pitchFamily="34" charset="0"/>
              <a:ea typeface="Tahoma" panose="020B0604030504040204" pitchFamily="34" charset="0"/>
              <a:cs typeface="Tahoma" panose="020B0604030504040204" pitchFamily="34" charset="0"/>
              <a:sym typeface="Roboto Light"/>
            </a:endParaRPr>
          </a:p>
        </p:txBody>
      </p:sp>
      <p:sp>
        <p:nvSpPr>
          <p:cNvPr id="2" name="AutoShape 2" descr="The difference between a dual-core CPU architecture and quad-core CPU arthite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026" name="Picture 2" descr="Python data types">
            <a:extLst>
              <a:ext uri="{FF2B5EF4-FFF2-40B4-BE49-F238E27FC236}">
                <a16:creationId xmlns:a16="http://schemas.microsoft.com/office/drawing/2014/main" id="{99EB82C3-226A-90B9-AC09-83998CD027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599" y="548527"/>
            <a:ext cx="14468475" cy="12618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144008"/>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a:extLst>
              <a:ext uri="{FF2B5EF4-FFF2-40B4-BE49-F238E27FC236}">
                <a16:creationId xmlns:a16="http://schemas.microsoft.com/office/drawing/2014/main" id="{F37E9720-546E-CB4E-907A-7B9E50602984}"/>
              </a:ext>
            </a:extLst>
          </p:cNvPr>
          <p:cNvSpPr txBox="1">
            <a:spLocks noGrp="1"/>
          </p:cNvSpPr>
          <p:nvPr>
            <p:ph type="sldNum" sz="quarter" idx="2"/>
          </p:nvPr>
        </p:nvSpPr>
        <p:spPr>
          <a:xfrm>
            <a:off x="1401102" y="11335083"/>
            <a:ext cx="373499" cy="57515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sz="2800" b="1">
                <a:latin typeface="Tahoma" panose="020B0604030504040204" pitchFamily="34" charset="0"/>
                <a:ea typeface="Tahoma" panose="020B0604030504040204" pitchFamily="34" charset="0"/>
                <a:cs typeface="Tahoma" panose="020B0604030504040204" pitchFamily="34" charset="0"/>
              </a:rPr>
              <a:t>31</a:t>
            </a:fld>
            <a:endParaRPr sz="2800" b="1" dirty="0">
              <a:latin typeface="Tahoma" panose="020B0604030504040204" pitchFamily="34" charset="0"/>
              <a:ea typeface="Tahoma" panose="020B0604030504040204" pitchFamily="34" charset="0"/>
              <a:cs typeface="Tahoma" panose="020B0604030504040204" pitchFamily="34" charset="0"/>
            </a:endParaRPr>
          </a:p>
        </p:txBody>
      </p:sp>
      <p:sp>
        <p:nvSpPr>
          <p:cNvPr id="16" name="Image Guidelines">
            <a:extLst>
              <a:ext uri="{FF2B5EF4-FFF2-40B4-BE49-F238E27FC236}">
                <a16:creationId xmlns:a16="http://schemas.microsoft.com/office/drawing/2014/main" id="{856CD7B2-C9A3-344C-BDC6-A71658AF1751}"/>
              </a:ext>
            </a:extLst>
          </p:cNvPr>
          <p:cNvSpPr txBox="1">
            <a:spLocks noGrp="1"/>
          </p:cNvSpPr>
          <p:nvPr>
            <p:ph type="body" idx="14"/>
          </p:nvPr>
        </p:nvSpPr>
        <p:spPr>
          <a:xfrm rot="16200000">
            <a:off x="-2371780" y="6870965"/>
            <a:ext cx="7919264" cy="882933"/>
          </a:xfrm>
          <a:prstGeom prst="rect">
            <a:avLst/>
          </a:prstGeom>
        </p:spPr>
        <p:txBody>
          <a:bodyPr/>
          <a:lstStyle/>
          <a:p>
            <a:pPr marL="0" marR="0" indent="0" algn="ctr" defTabSz="2438339" rtl="0" fontAlgn="auto" latinLnBrk="0" hangingPunct="0">
              <a:lnSpc>
                <a:spcPct val="100000"/>
              </a:lnSpc>
              <a:spcBef>
                <a:spcPts val="0"/>
              </a:spcBef>
              <a:spcAft>
                <a:spcPts val="0"/>
              </a:spcAft>
              <a:buClrTx/>
              <a:buSzTx/>
              <a:buFontTx/>
              <a:buNone/>
              <a:tabLst/>
            </a:pPr>
            <a:r>
              <a:rPr lang="tr-TR" sz="4800" b="1" dirty="0">
                <a:solidFill>
                  <a:srgbClr val="C00000"/>
                </a:solidFill>
                <a:latin typeface="Tahoma" panose="020B0604030504040204" pitchFamily="34" charset="0"/>
                <a:ea typeface="Tahoma" panose="020B0604030504040204" pitchFamily="34" charset="0"/>
                <a:cs typeface="Tahoma" panose="020B0604030504040204" pitchFamily="34" charset="0"/>
              </a:rPr>
              <a:t>VERİ TİPLERİ</a:t>
            </a:r>
            <a:endParaRPr kumimoji="0" lang="tr-TR" sz="4800" b="1" u="none" strike="noStrike" cap="none" spc="0" normalizeH="0" baseline="0" dirty="0">
              <a:ln>
                <a:noFill/>
              </a:ln>
              <a:solidFill>
                <a:srgbClr val="C00000"/>
              </a:solidFill>
              <a:effectLst/>
              <a:uFillTx/>
              <a:latin typeface="Tahoma" panose="020B0604030504040204" pitchFamily="34" charset="0"/>
              <a:ea typeface="Tahoma" panose="020B0604030504040204" pitchFamily="34" charset="0"/>
              <a:cs typeface="Tahoma" panose="020B0604030504040204" pitchFamily="34" charset="0"/>
              <a:sym typeface="Roboto Light"/>
            </a:endParaRPr>
          </a:p>
        </p:txBody>
      </p:sp>
      <p:sp>
        <p:nvSpPr>
          <p:cNvPr id="2" name="AutoShape 2" descr="The difference between a dual-core CPU architecture and quad-core CPU arthite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3" name="Resim 2">
            <a:extLst>
              <a:ext uri="{FF2B5EF4-FFF2-40B4-BE49-F238E27FC236}">
                <a16:creationId xmlns:a16="http://schemas.microsoft.com/office/drawing/2014/main" id="{9415BD00-7AAB-D542-EC52-F242FE551CEB}"/>
              </a:ext>
            </a:extLst>
          </p:cNvPr>
          <p:cNvPicPr>
            <a:picLocks noChangeAspect="1"/>
          </p:cNvPicPr>
          <p:nvPr/>
        </p:nvPicPr>
        <p:blipFill>
          <a:blip r:embed="rId3"/>
          <a:stretch>
            <a:fillRect/>
          </a:stretch>
        </p:blipFill>
        <p:spPr>
          <a:xfrm>
            <a:off x="5329237" y="2119596"/>
            <a:ext cx="17330738" cy="9476808"/>
          </a:xfrm>
          <a:prstGeom prst="rect">
            <a:avLst/>
          </a:prstGeom>
        </p:spPr>
      </p:pic>
    </p:spTree>
    <p:extLst>
      <p:ext uri="{BB962C8B-B14F-4D97-AF65-F5344CB8AC3E}">
        <p14:creationId xmlns:p14="http://schemas.microsoft.com/office/powerpoint/2010/main" val="3022422673"/>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a:extLst>
              <a:ext uri="{FF2B5EF4-FFF2-40B4-BE49-F238E27FC236}">
                <a16:creationId xmlns:a16="http://schemas.microsoft.com/office/drawing/2014/main" id="{F37E9720-546E-CB4E-907A-7B9E50602984}"/>
              </a:ext>
            </a:extLst>
          </p:cNvPr>
          <p:cNvSpPr txBox="1">
            <a:spLocks noGrp="1"/>
          </p:cNvSpPr>
          <p:nvPr>
            <p:ph type="sldNum" sz="quarter" idx="2"/>
          </p:nvPr>
        </p:nvSpPr>
        <p:spPr>
          <a:xfrm>
            <a:off x="1401102" y="11335083"/>
            <a:ext cx="373499" cy="57515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sz="2800" b="1">
                <a:latin typeface="Tahoma" panose="020B0604030504040204" pitchFamily="34" charset="0"/>
                <a:ea typeface="Tahoma" panose="020B0604030504040204" pitchFamily="34" charset="0"/>
                <a:cs typeface="Tahoma" panose="020B0604030504040204" pitchFamily="34" charset="0"/>
              </a:rPr>
              <a:t>32</a:t>
            </a:fld>
            <a:endParaRPr sz="2800" b="1" dirty="0">
              <a:latin typeface="Tahoma" panose="020B0604030504040204" pitchFamily="34" charset="0"/>
              <a:ea typeface="Tahoma" panose="020B0604030504040204" pitchFamily="34" charset="0"/>
              <a:cs typeface="Tahoma" panose="020B0604030504040204" pitchFamily="34" charset="0"/>
            </a:endParaRPr>
          </a:p>
        </p:txBody>
      </p:sp>
      <p:sp>
        <p:nvSpPr>
          <p:cNvPr id="16" name="Image Guidelines">
            <a:extLst>
              <a:ext uri="{FF2B5EF4-FFF2-40B4-BE49-F238E27FC236}">
                <a16:creationId xmlns:a16="http://schemas.microsoft.com/office/drawing/2014/main" id="{856CD7B2-C9A3-344C-BDC6-A71658AF1751}"/>
              </a:ext>
            </a:extLst>
          </p:cNvPr>
          <p:cNvSpPr txBox="1">
            <a:spLocks noGrp="1"/>
          </p:cNvSpPr>
          <p:nvPr>
            <p:ph type="body" idx="14"/>
          </p:nvPr>
        </p:nvSpPr>
        <p:spPr>
          <a:xfrm rot="16200000">
            <a:off x="-2371780" y="6870965"/>
            <a:ext cx="7919264" cy="882933"/>
          </a:xfrm>
          <a:prstGeom prst="rect">
            <a:avLst/>
          </a:prstGeom>
        </p:spPr>
        <p:txBody>
          <a:bodyPr/>
          <a:lstStyle/>
          <a:p>
            <a:pPr marL="0" marR="0" indent="0" algn="ctr" defTabSz="2438339" rtl="0" fontAlgn="auto" latinLnBrk="0" hangingPunct="0">
              <a:lnSpc>
                <a:spcPct val="100000"/>
              </a:lnSpc>
              <a:spcBef>
                <a:spcPts val="0"/>
              </a:spcBef>
              <a:spcAft>
                <a:spcPts val="0"/>
              </a:spcAft>
              <a:buClrTx/>
              <a:buSzTx/>
              <a:buFontTx/>
              <a:buNone/>
              <a:tabLst/>
            </a:pPr>
            <a:r>
              <a:rPr lang="tr-TR" sz="4800" b="1" dirty="0">
                <a:solidFill>
                  <a:srgbClr val="C00000"/>
                </a:solidFill>
                <a:latin typeface="Tahoma" panose="020B0604030504040204" pitchFamily="34" charset="0"/>
                <a:ea typeface="Tahoma" panose="020B0604030504040204" pitchFamily="34" charset="0"/>
                <a:cs typeface="Tahoma" panose="020B0604030504040204" pitchFamily="34" charset="0"/>
              </a:rPr>
              <a:t>VERİ TİPLERİ</a:t>
            </a:r>
            <a:endParaRPr kumimoji="0" lang="tr-TR" sz="4800" b="1" u="none" strike="noStrike" cap="none" spc="0" normalizeH="0" baseline="0" dirty="0">
              <a:ln>
                <a:noFill/>
              </a:ln>
              <a:solidFill>
                <a:srgbClr val="C00000"/>
              </a:solidFill>
              <a:effectLst/>
              <a:uFillTx/>
              <a:latin typeface="Tahoma" panose="020B0604030504040204" pitchFamily="34" charset="0"/>
              <a:ea typeface="Tahoma" panose="020B0604030504040204" pitchFamily="34" charset="0"/>
              <a:cs typeface="Tahoma" panose="020B0604030504040204" pitchFamily="34" charset="0"/>
              <a:sym typeface="Roboto Light"/>
            </a:endParaRPr>
          </a:p>
        </p:txBody>
      </p:sp>
      <p:sp>
        <p:nvSpPr>
          <p:cNvPr id="2" name="AutoShape 2" descr="The difference between a dual-core CPU architecture and quad-core CPU arthite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 name="Metin kutusu 4">
            <a:extLst>
              <a:ext uri="{FF2B5EF4-FFF2-40B4-BE49-F238E27FC236}">
                <a16:creationId xmlns:a16="http://schemas.microsoft.com/office/drawing/2014/main" id="{3293BDEB-0C75-7AE4-E881-F4A3B51634AC}"/>
              </a:ext>
            </a:extLst>
          </p:cNvPr>
          <p:cNvSpPr txBox="1"/>
          <p:nvPr/>
        </p:nvSpPr>
        <p:spPr>
          <a:xfrm>
            <a:off x="3921918" y="565273"/>
            <a:ext cx="20023931" cy="11042895"/>
          </a:xfrm>
          <a:prstGeom prst="rect">
            <a:avLst/>
          </a:prstGeom>
        </p:spPr>
        <p:txBody>
          <a:bodyPr vert="horz" wrap="square" lIns="0" tIns="87630" rIns="0" bIns="0"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just">
              <a:buClr>
                <a:srgbClr val="4F81BC"/>
              </a:buClr>
              <a:buSzPct val="79687"/>
              <a:tabLst>
                <a:tab pos="285750" algn="l"/>
              </a:tabLst>
              <a:defRPr sz="4000">
                <a:solidFill>
                  <a:schemeClr val="bg1">
                    <a:lumMod val="95000"/>
                  </a:schemeClr>
                </a:solidFill>
                <a:latin typeface="Tahoma" pitchFamily="34" charset="0"/>
                <a:ea typeface="Tahoma" pitchFamily="34" charset="0"/>
                <a:cs typeface="Tahoma" pitchFamily="34" charset="0"/>
              </a:defRPr>
            </a:lvl1pPr>
          </a:lstStyle>
          <a:p>
            <a:pPr marL="571500" indent="-571500">
              <a:buClr>
                <a:srgbClr val="FFFF00"/>
              </a:buClr>
              <a:buFont typeface="Wingdings" panose="05000000000000000000" pitchFamily="2" charset="2"/>
              <a:buChar char="Ø"/>
            </a:pPr>
            <a:r>
              <a:rPr lang="tr-TR" dirty="0"/>
              <a:t>Python programlarımızda geçici olarak veri saklamak için oluşturduğumuz alanlara </a:t>
            </a:r>
            <a:r>
              <a:rPr lang="tr-TR" u="sng" dirty="0">
                <a:solidFill>
                  <a:srgbClr val="FFFF00"/>
                </a:solidFill>
              </a:rPr>
              <a:t>değişken</a:t>
            </a:r>
            <a:r>
              <a:rPr lang="tr-TR" dirty="0"/>
              <a:t> denir.</a:t>
            </a:r>
          </a:p>
          <a:p>
            <a:pPr marL="571500" indent="-571500">
              <a:buClr>
                <a:srgbClr val="FFFF00"/>
              </a:buClr>
              <a:buFont typeface="Wingdings" panose="05000000000000000000" pitchFamily="2" charset="2"/>
              <a:buChar char="Ø"/>
            </a:pPr>
            <a:endParaRPr lang="tr-TR" dirty="0"/>
          </a:p>
          <a:p>
            <a:pPr marL="571500" indent="-571500">
              <a:buClr>
                <a:srgbClr val="FFFF00"/>
              </a:buClr>
              <a:buFont typeface="Wingdings" panose="05000000000000000000" pitchFamily="2" charset="2"/>
              <a:buChar char="Ø"/>
            </a:pPr>
            <a:r>
              <a:rPr lang="tr-TR" dirty="0"/>
              <a:t>Python’da değişkenler farklı türdeki verileri saklayabilir. Her veri türü, farklı işlemleri yapmamıza olanak tanır. Bu işlemler sayısal (toplama, çıkarma </a:t>
            </a:r>
            <a:r>
              <a:rPr lang="tr-TR" dirty="0" err="1"/>
              <a:t>vb</a:t>
            </a:r>
            <a:r>
              <a:rPr lang="tr-TR" dirty="0"/>
              <a:t> ), metinsel (</a:t>
            </a:r>
            <a:r>
              <a:rPr lang="tr-TR" dirty="0" err="1"/>
              <a:t>slicing</a:t>
            </a:r>
            <a:r>
              <a:rPr lang="tr-TR" dirty="0"/>
              <a:t>) , listeleme(listeye eleman ekleme/çıkarma) ve mantıksal işlemler olabilir. Veri tipleri ise hangi işlemleri yapabileceğimizi söyler.</a:t>
            </a:r>
          </a:p>
          <a:p>
            <a:pPr marL="571500" indent="-571500">
              <a:buClr>
                <a:srgbClr val="FFFF00"/>
              </a:buClr>
              <a:buFont typeface="Wingdings" panose="05000000000000000000" pitchFamily="2" charset="2"/>
              <a:buChar char="Ø"/>
            </a:pPr>
            <a:endParaRPr lang="tr-TR" dirty="0"/>
          </a:p>
          <a:p>
            <a:pPr marL="571500" indent="-571500">
              <a:buClr>
                <a:srgbClr val="FFFF00"/>
              </a:buClr>
              <a:buFont typeface="Wingdings" panose="05000000000000000000" pitchFamily="2" charset="2"/>
              <a:buChar char="Ø"/>
            </a:pPr>
            <a:r>
              <a:rPr lang="tr-TR" dirty="0"/>
              <a:t>Değişken tanımlama işlemi bellekte uygun bir alanın ayrılması (bu alan değişkenin veri tipine ve boyutuna göre değişir), değişkenin adlandırılması, değer atanması ve bu değere erişim sağlanması aşamalarını içerir. Bu sayede program, değişkenleri kullanarak veri saklayabilir ve işlemler gerçekleştirebilir.</a:t>
            </a:r>
          </a:p>
        </p:txBody>
      </p:sp>
    </p:spTree>
    <p:extLst>
      <p:ext uri="{BB962C8B-B14F-4D97-AF65-F5344CB8AC3E}">
        <p14:creationId xmlns:p14="http://schemas.microsoft.com/office/powerpoint/2010/main" val="178755478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a:extLst>
              <a:ext uri="{FF2B5EF4-FFF2-40B4-BE49-F238E27FC236}">
                <a16:creationId xmlns:a16="http://schemas.microsoft.com/office/drawing/2014/main" id="{F37E9720-546E-CB4E-907A-7B9E50602984}"/>
              </a:ext>
            </a:extLst>
          </p:cNvPr>
          <p:cNvSpPr txBox="1">
            <a:spLocks noGrp="1"/>
          </p:cNvSpPr>
          <p:nvPr>
            <p:ph type="sldNum" sz="quarter" idx="2"/>
          </p:nvPr>
        </p:nvSpPr>
        <p:spPr>
          <a:xfrm>
            <a:off x="1401102" y="11335083"/>
            <a:ext cx="373499" cy="57515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sz="2800" b="1">
                <a:latin typeface="Tahoma" panose="020B0604030504040204" pitchFamily="34" charset="0"/>
                <a:ea typeface="Tahoma" panose="020B0604030504040204" pitchFamily="34" charset="0"/>
                <a:cs typeface="Tahoma" panose="020B0604030504040204" pitchFamily="34" charset="0"/>
              </a:rPr>
              <a:t>33</a:t>
            </a:fld>
            <a:endParaRPr sz="2800" b="1" dirty="0">
              <a:latin typeface="Tahoma" panose="020B0604030504040204" pitchFamily="34" charset="0"/>
              <a:ea typeface="Tahoma" panose="020B0604030504040204" pitchFamily="34" charset="0"/>
              <a:cs typeface="Tahoma" panose="020B0604030504040204" pitchFamily="34" charset="0"/>
            </a:endParaRPr>
          </a:p>
        </p:txBody>
      </p:sp>
      <p:sp>
        <p:nvSpPr>
          <p:cNvPr id="16" name="Image Guidelines">
            <a:extLst>
              <a:ext uri="{FF2B5EF4-FFF2-40B4-BE49-F238E27FC236}">
                <a16:creationId xmlns:a16="http://schemas.microsoft.com/office/drawing/2014/main" id="{856CD7B2-C9A3-344C-BDC6-A71658AF1751}"/>
              </a:ext>
            </a:extLst>
          </p:cNvPr>
          <p:cNvSpPr txBox="1">
            <a:spLocks noGrp="1"/>
          </p:cNvSpPr>
          <p:nvPr>
            <p:ph type="body" idx="14"/>
          </p:nvPr>
        </p:nvSpPr>
        <p:spPr>
          <a:xfrm rot="16200000">
            <a:off x="-2371780" y="6870965"/>
            <a:ext cx="7919264" cy="882933"/>
          </a:xfrm>
          <a:prstGeom prst="rect">
            <a:avLst/>
          </a:prstGeom>
        </p:spPr>
        <p:txBody>
          <a:bodyPr/>
          <a:lstStyle/>
          <a:p>
            <a:pPr marL="0" marR="0" indent="0" algn="ctr" defTabSz="2438339" rtl="0" fontAlgn="auto" latinLnBrk="0" hangingPunct="0">
              <a:lnSpc>
                <a:spcPct val="100000"/>
              </a:lnSpc>
              <a:spcBef>
                <a:spcPts val="0"/>
              </a:spcBef>
              <a:spcAft>
                <a:spcPts val="0"/>
              </a:spcAft>
              <a:buClrTx/>
              <a:buSzTx/>
              <a:buFontTx/>
              <a:buNone/>
              <a:tabLst/>
            </a:pPr>
            <a:r>
              <a:rPr lang="tr-TR" sz="4800" b="1" dirty="0">
                <a:solidFill>
                  <a:srgbClr val="C00000"/>
                </a:solidFill>
                <a:latin typeface="Tahoma" panose="020B0604030504040204" pitchFamily="34" charset="0"/>
                <a:ea typeface="Tahoma" panose="020B0604030504040204" pitchFamily="34" charset="0"/>
                <a:cs typeface="Tahoma" panose="020B0604030504040204" pitchFamily="34" charset="0"/>
              </a:rPr>
              <a:t>VERİ TİPLERİ</a:t>
            </a:r>
            <a:endParaRPr kumimoji="0" lang="tr-TR" sz="4800" b="1" u="none" strike="noStrike" cap="none" spc="0" normalizeH="0" baseline="0" dirty="0">
              <a:ln>
                <a:noFill/>
              </a:ln>
              <a:solidFill>
                <a:srgbClr val="C00000"/>
              </a:solidFill>
              <a:effectLst/>
              <a:uFillTx/>
              <a:latin typeface="Tahoma" panose="020B0604030504040204" pitchFamily="34" charset="0"/>
              <a:ea typeface="Tahoma" panose="020B0604030504040204" pitchFamily="34" charset="0"/>
              <a:cs typeface="Tahoma" panose="020B0604030504040204" pitchFamily="34" charset="0"/>
              <a:sym typeface="Roboto Light"/>
            </a:endParaRPr>
          </a:p>
        </p:txBody>
      </p:sp>
      <p:sp>
        <p:nvSpPr>
          <p:cNvPr id="2" name="AutoShape 2" descr="The difference between a dual-core CPU architecture and quad-core CPU arthite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 name="Metin kutusu 4">
            <a:extLst>
              <a:ext uri="{FF2B5EF4-FFF2-40B4-BE49-F238E27FC236}">
                <a16:creationId xmlns:a16="http://schemas.microsoft.com/office/drawing/2014/main" id="{3293BDEB-0C75-7AE4-E881-F4A3B51634AC}"/>
              </a:ext>
            </a:extLst>
          </p:cNvPr>
          <p:cNvSpPr txBox="1"/>
          <p:nvPr/>
        </p:nvSpPr>
        <p:spPr>
          <a:xfrm>
            <a:off x="3921918" y="565273"/>
            <a:ext cx="20023931" cy="886268"/>
          </a:xfrm>
          <a:prstGeom prst="rect">
            <a:avLst/>
          </a:prstGeom>
        </p:spPr>
        <p:txBody>
          <a:bodyPr vert="horz" wrap="square" lIns="0" tIns="87630" rIns="0" bIns="0"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just">
              <a:buClr>
                <a:srgbClr val="4F81BC"/>
              </a:buClr>
              <a:buSzPct val="79687"/>
              <a:tabLst>
                <a:tab pos="285750" algn="l"/>
              </a:tabLst>
              <a:defRPr sz="4000">
                <a:solidFill>
                  <a:schemeClr val="bg1">
                    <a:lumMod val="95000"/>
                  </a:schemeClr>
                </a:solidFill>
                <a:latin typeface="Tahoma" pitchFamily="34" charset="0"/>
                <a:ea typeface="Tahoma" pitchFamily="34" charset="0"/>
                <a:cs typeface="Tahoma" pitchFamily="34" charset="0"/>
              </a:defRPr>
            </a:lvl1pPr>
          </a:lstStyle>
          <a:p>
            <a:pPr marL="571500" indent="-571500">
              <a:buClr>
                <a:srgbClr val="FFFF00"/>
              </a:buClr>
              <a:buFont typeface="Wingdings" panose="05000000000000000000" pitchFamily="2" charset="2"/>
              <a:buChar char="Ø"/>
            </a:pPr>
            <a:r>
              <a:rPr lang="tr-TR" dirty="0"/>
              <a:t>Python’da bir değişkenin hangi veri tipinde saklandığı bulmak </a:t>
            </a:r>
            <a:r>
              <a:rPr lang="tr-TR" dirty="0" err="1">
                <a:solidFill>
                  <a:srgbClr val="FFFF00"/>
                </a:solidFill>
              </a:rPr>
              <a:t>type</a:t>
            </a:r>
            <a:r>
              <a:rPr lang="tr-TR" dirty="0">
                <a:solidFill>
                  <a:srgbClr val="FFFF00"/>
                </a:solidFill>
              </a:rPr>
              <a:t>(</a:t>
            </a:r>
            <a:r>
              <a:rPr lang="tr-TR" dirty="0"/>
              <a:t>) metodu kullanılır.</a:t>
            </a:r>
          </a:p>
        </p:txBody>
      </p:sp>
      <p:pic>
        <p:nvPicPr>
          <p:cNvPr id="1026" name="Picture 2">
            <a:extLst>
              <a:ext uri="{FF2B5EF4-FFF2-40B4-BE49-F238E27FC236}">
                <a16:creationId xmlns:a16="http://schemas.microsoft.com/office/drawing/2014/main" id="{529C05EC-642F-C479-4BC3-E1740C453D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2367" y="3352799"/>
            <a:ext cx="12023030" cy="4962526"/>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7DD60CCE-EAD4-C8C0-2035-2202713617E7}"/>
              </a:ext>
            </a:extLst>
          </p:cNvPr>
          <p:cNvSpPr txBox="1"/>
          <p:nvPr/>
        </p:nvSpPr>
        <p:spPr>
          <a:xfrm>
            <a:off x="3921917" y="9197727"/>
            <a:ext cx="20023931" cy="1138773"/>
          </a:xfrm>
          <a:prstGeom prst="rect">
            <a:avLst/>
          </a:prstGeom>
        </p:spPr>
        <p:txBody>
          <a:bodyPr vert="horz" wrap="square" lIns="0" tIns="87630" rIns="0" bIns="0"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571500" indent="-571500" algn="just">
              <a:buClr>
                <a:srgbClr val="FFFF00"/>
              </a:buClr>
              <a:buSzPct val="79687"/>
              <a:buFont typeface="Wingdings" panose="05000000000000000000" pitchFamily="2" charset="2"/>
              <a:buChar char="Ø"/>
              <a:tabLst>
                <a:tab pos="285750" algn="l"/>
              </a:tabLst>
              <a:defRPr sz="4000">
                <a:solidFill>
                  <a:schemeClr val="bg1">
                    <a:lumMod val="95000"/>
                  </a:schemeClr>
                </a:solidFill>
                <a:latin typeface="Tahoma" pitchFamily="34" charset="0"/>
                <a:ea typeface="Tahoma" pitchFamily="34" charset="0"/>
                <a:cs typeface="Tahoma" pitchFamily="34" charset="0"/>
              </a:defRPr>
            </a:lvl1pPr>
          </a:lstStyle>
          <a:p>
            <a:r>
              <a:rPr lang="tr-TR" dirty="0"/>
              <a:t>Bu kodda “x” adında bir değişken oluşturduk ve o değişkene “5.4” değerini atadık. Böylece, programın ilerleyen kısımlarında bu değere erişmek istediğimiz zaman “x” değişkenini kullanırız.</a:t>
            </a:r>
          </a:p>
        </p:txBody>
      </p:sp>
    </p:spTree>
    <p:extLst>
      <p:ext uri="{BB962C8B-B14F-4D97-AF65-F5344CB8AC3E}">
        <p14:creationId xmlns:p14="http://schemas.microsoft.com/office/powerpoint/2010/main" val="603830310"/>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a:extLst>
              <a:ext uri="{FF2B5EF4-FFF2-40B4-BE49-F238E27FC236}">
                <a16:creationId xmlns:a16="http://schemas.microsoft.com/office/drawing/2014/main" id="{F37E9720-546E-CB4E-907A-7B9E50602984}"/>
              </a:ext>
            </a:extLst>
          </p:cNvPr>
          <p:cNvSpPr txBox="1">
            <a:spLocks noGrp="1"/>
          </p:cNvSpPr>
          <p:nvPr>
            <p:ph type="sldNum" sz="quarter" idx="2"/>
          </p:nvPr>
        </p:nvSpPr>
        <p:spPr>
          <a:xfrm>
            <a:off x="1401102" y="11335083"/>
            <a:ext cx="373499" cy="57515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sz="2800" b="1">
                <a:latin typeface="Tahoma" panose="020B0604030504040204" pitchFamily="34" charset="0"/>
                <a:ea typeface="Tahoma" panose="020B0604030504040204" pitchFamily="34" charset="0"/>
                <a:cs typeface="Tahoma" panose="020B0604030504040204" pitchFamily="34" charset="0"/>
              </a:rPr>
              <a:t>34</a:t>
            </a:fld>
            <a:endParaRPr sz="2800" b="1" dirty="0">
              <a:latin typeface="Tahoma" panose="020B0604030504040204" pitchFamily="34" charset="0"/>
              <a:ea typeface="Tahoma" panose="020B0604030504040204" pitchFamily="34" charset="0"/>
              <a:cs typeface="Tahoma" panose="020B0604030504040204" pitchFamily="34" charset="0"/>
            </a:endParaRPr>
          </a:p>
        </p:txBody>
      </p:sp>
      <p:sp>
        <p:nvSpPr>
          <p:cNvPr id="16" name="Image Guidelines">
            <a:extLst>
              <a:ext uri="{FF2B5EF4-FFF2-40B4-BE49-F238E27FC236}">
                <a16:creationId xmlns:a16="http://schemas.microsoft.com/office/drawing/2014/main" id="{856CD7B2-C9A3-344C-BDC6-A71658AF1751}"/>
              </a:ext>
            </a:extLst>
          </p:cNvPr>
          <p:cNvSpPr txBox="1">
            <a:spLocks noGrp="1"/>
          </p:cNvSpPr>
          <p:nvPr>
            <p:ph type="body" idx="14"/>
          </p:nvPr>
        </p:nvSpPr>
        <p:spPr>
          <a:xfrm rot="16200000">
            <a:off x="-2371780" y="6870965"/>
            <a:ext cx="7919264" cy="882933"/>
          </a:xfrm>
          <a:prstGeom prst="rect">
            <a:avLst/>
          </a:prstGeom>
        </p:spPr>
        <p:txBody>
          <a:bodyPr/>
          <a:lstStyle/>
          <a:p>
            <a:pPr marL="0" marR="0" indent="0" algn="ctr" defTabSz="2438339" rtl="0" fontAlgn="auto" latinLnBrk="0" hangingPunct="0">
              <a:lnSpc>
                <a:spcPct val="100000"/>
              </a:lnSpc>
              <a:spcBef>
                <a:spcPts val="0"/>
              </a:spcBef>
              <a:spcAft>
                <a:spcPts val="0"/>
              </a:spcAft>
              <a:buClrTx/>
              <a:buSzTx/>
              <a:buFontTx/>
              <a:buNone/>
              <a:tabLst/>
            </a:pPr>
            <a:r>
              <a:rPr lang="tr-TR" sz="4800" b="1" dirty="0">
                <a:solidFill>
                  <a:srgbClr val="C00000"/>
                </a:solidFill>
                <a:latin typeface="Tahoma" panose="020B0604030504040204" pitchFamily="34" charset="0"/>
                <a:ea typeface="Tahoma" panose="020B0604030504040204" pitchFamily="34" charset="0"/>
                <a:cs typeface="Tahoma" panose="020B0604030504040204" pitchFamily="34" charset="0"/>
              </a:rPr>
              <a:t>VERİ TİPLERİ</a:t>
            </a:r>
            <a:endParaRPr kumimoji="0" lang="tr-TR" sz="4800" b="1" u="none" strike="noStrike" cap="none" spc="0" normalizeH="0" baseline="0" dirty="0">
              <a:ln>
                <a:noFill/>
              </a:ln>
              <a:solidFill>
                <a:srgbClr val="C00000"/>
              </a:solidFill>
              <a:effectLst/>
              <a:uFillTx/>
              <a:latin typeface="Tahoma" panose="020B0604030504040204" pitchFamily="34" charset="0"/>
              <a:ea typeface="Tahoma" panose="020B0604030504040204" pitchFamily="34" charset="0"/>
              <a:cs typeface="Tahoma" panose="020B0604030504040204" pitchFamily="34" charset="0"/>
              <a:sym typeface="Roboto Light"/>
            </a:endParaRPr>
          </a:p>
        </p:txBody>
      </p:sp>
      <p:sp>
        <p:nvSpPr>
          <p:cNvPr id="2" name="AutoShape 2" descr="The difference between a dual-core CPU architecture and quad-core CPU arthite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 name="Metin kutusu 4">
            <a:extLst>
              <a:ext uri="{FF2B5EF4-FFF2-40B4-BE49-F238E27FC236}">
                <a16:creationId xmlns:a16="http://schemas.microsoft.com/office/drawing/2014/main" id="{3293BDEB-0C75-7AE4-E881-F4A3B51634AC}"/>
              </a:ext>
            </a:extLst>
          </p:cNvPr>
          <p:cNvSpPr txBox="1"/>
          <p:nvPr/>
        </p:nvSpPr>
        <p:spPr>
          <a:xfrm>
            <a:off x="3921918" y="565273"/>
            <a:ext cx="20023931" cy="1809598"/>
          </a:xfrm>
          <a:prstGeom prst="rect">
            <a:avLst/>
          </a:prstGeom>
        </p:spPr>
        <p:txBody>
          <a:bodyPr vert="horz" wrap="square" lIns="0" tIns="87630" rIns="0" bIns="0"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just">
              <a:buClr>
                <a:srgbClr val="4F81BC"/>
              </a:buClr>
              <a:buSzPct val="79687"/>
              <a:tabLst>
                <a:tab pos="285750" algn="l"/>
              </a:tabLst>
              <a:defRPr sz="4000">
                <a:solidFill>
                  <a:schemeClr val="bg1">
                    <a:lumMod val="95000"/>
                  </a:schemeClr>
                </a:solidFill>
                <a:latin typeface="Tahoma" pitchFamily="34" charset="0"/>
                <a:ea typeface="Tahoma" pitchFamily="34" charset="0"/>
                <a:cs typeface="Tahoma" pitchFamily="34" charset="0"/>
              </a:defRPr>
            </a:lvl1pPr>
          </a:lstStyle>
          <a:p>
            <a:pPr marL="571500" indent="-571500">
              <a:buClr>
                <a:srgbClr val="FFFF00"/>
              </a:buClr>
              <a:buFont typeface="Wingdings" panose="05000000000000000000" pitchFamily="2" charset="2"/>
              <a:buChar char="Ø"/>
            </a:pPr>
            <a:r>
              <a:rPr lang="tr-TR" dirty="0"/>
              <a:t>Python’da </a:t>
            </a:r>
            <a:r>
              <a:rPr lang="tr-TR" dirty="0" err="1">
                <a:solidFill>
                  <a:srgbClr val="FFFF00"/>
                </a:solidFill>
              </a:rPr>
              <a:t>integer</a:t>
            </a:r>
            <a:r>
              <a:rPr lang="tr-TR" dirty="0">
                <a:solidFill>
                  <a:srgbClr val="FFFF00"/>
                </a:solidFill>
              </a:rPr>
              <a:t> (int)</a:t>
            </a:r>
            <a:r>
              <a:rPr lang="tr-TR" dirty="0"/>
              <a:t> veri tipi tam sayıları ifade eder. Ondalık veya kesirli olmadan pozitif, negatif veya sıfır değerlerini alabilir.</a:t>
            </a:r>
          </a:p>
        </p:txBody>
      </p:sp>
      <p:sp>
        <p:nvSpPr>
          <p:cNvPr id="4" name="Metin kutusu 3">
            <a:extLst>
              <a:ext uri="{FF2B5EF4-FFF2-40B4-BE49-F238E27FC236}">
                <a16:creationId xmlns:a16="http://schemas.microsoft.com/office/drawing/2014/main" id="{7DD60CCE-EAD4-C8C0-2035-2202713617E7}"/>
              </a:ext>
            </a:extLst>
          </p:cNvPr>
          <p:cNvSpPr txBox="1"/>
          <p:nvPr/>
        </p:nvSpPr>
        <p:spPr>
          <a:xfrm>
            <a:off x="3921917" y="6797427"/>
            <a:ext cx="20023931" cy="1809598"/>
          </a:xfrm>
          <a:prstGeom prst="rect">
            <a:avLst/>
          </a:prstGeom>
        </p:spPr>
        <p:txBody>
          <a:bodyPr vert="horz" wrap="square" lIns="0" tIns="87630" rIns="0" bIns="0"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571500" indent="-571500" algn="just">
              <a:buClr>
                <a:srgbClr val="FFFF00"/>
              </a:buClr>
              <a:buSzPct val="79687"/>
              <a:buFont typeface="Wingdings" panose="05000000000000000000" pitchFamily="2" charset="2"/>
              <a:buChar char="Ø"/>
              <a:tabLst>
                <a:tab pos="285750" algn="l"/>
              </a:tabLst>
              <a:defRPr sz="4000">
                <a:solidFill>
                  <a:schemeClr val="bg1">
                    <a:lumMod val="95000"/>
                  </a:schemeClr>
                </a:solidFill>
                <a:latin typeface="Tahoma" pitchFamily="34" charset="0"/>
                <a:ea typeface="Tahoma" pitchFamily="34" charset="0"/>
                <a:cs typeface="Tahoma" pitchFamily="34" charset="0"/>
              </a:defRPr>
            </a:lvl1pPr>
          </a:lstStyle>
          <a:p>
            <a:r>
              <a:rPr lang="tr-TR" dirty="0"/>
              <a:t>Python’da </a:t>
            </a:r>
            <a:r>
              <a:rPr lang="tr-TR" dirty="0" err="1">
                <a:solidFill>
                  <a:srgbClr val="FFFF00"/>
                </a:solidFill>
              </a:rPr>
              <a:t>float</a:t>
            </a:r>
            <a:r>
              <a:rPr lang="tr-TR" dirty="0"/>
              <a:t> veri tipi ondalıklı sayıları ifade eder. Pozitif veya negatif olabilir. Bilimsel sayıları tanımlarken genellikle </a:t>
            </a:r>
            <a:r>
              <a:rPr lang="tr-TR" dirty="0" err="1"/>
              <a:t>float</a:t>
            </a:r>
            <a:r>
              <a:rPr lang="tr-TR" dirty="0"/>
              <a:t> veri tipi kullanılır.</a:t>
            </a:r>
          </a:p>
        </p:txBody>
      </p:sp>
      <p:pic>
        <p:nvPicPr>
          <p:cNvPr id="2050" name="Picture 2">
            <a:extLst>
              <a:ext uri="{FF2B5EF4-FFF2-40B4-BE49-F238E27FC236}">
                <a16:creationId xmlns:a16="http://schemas.microsoft.com/office/drawing/2014/main" id="{D2E27A8D-F055-FCF4-2E92-AEA63CC4E8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6384" y="3020571"/>
            <a:ext cx="7791450" cy="34214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DAB581BE-2547-680C-8C87-C56E9564BB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6385" y="9276956"/>
            <a:ext cx="7791450" cy="2929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2974592"/>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a:extLst>
              <a:ext uri="{FF2B5EF4-FFF2-40B4-BE49-F238E27FC236}">
                <a16:creationId xmlns:a16="http://schemas.microsoft.com/office/drawing/2014/main" id="{F37E9720-546E-CB4E-907A-7B9E50602984}"/>
              </a:ext>
            </a:extLst>
          </p:cNvPr>
          <p:cNvSpPr txBox="1">
            <a:spLocks noGrp="1"/>
          </p:cNvSpPr>
          <p:nvPr>
            <p:ph type="sldNum" sz="quarter" idx="2"/>
          </p:nvPr>
        </p:nvSpPr>
        <p:spPr>
          <a:xfrm>
            <a:off x="1401102" y="11335083"/>
            <a:ext cx="373499" cy="57515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sz="2800" b="1">
                <a:latin typeface="Tahoma" panose="020B0604030504040204" pitchFamily="34" charset="0"/>
                <a:ea typeface="Tahoma" panose="020B0604030504040204" pitchFamily="34" charset="0"/>
                <a:cs typeface="Tahoma" panose="020B0604030504040204" pitchFamily="34" charset="0"/>
              </a:rPr>
              <a:t>35</a:t>
            </a:fld>
            <a:endParaRPr sz="2800" b="1" dirty="0">
              <a:latin typeface="Tahoma" panose="020B0604030504040204" pitchFamily="34" charset="0"/>
              <a:ea typeface="Tahoma" panose="020B0604030504040204" pitchFamily="34" charset="0"/>
              <a:cs typeface="Tahoma" panose="020B0604030504040204" pitchFamily="34" charset="0"/>
            </a:endParaRPr>
          </a:p>
        </p:txBody>
      </p:sp>
      <p:sp>
        <p:nvSpPr>
          <p:cNvPr id="16" name="Image Guidelines">
            <a:extLst>
              <a:ext uri="{FF2B5EF4-FFF2-40B4-BE49-F238E27FC236}">
                <a16:creationId xmlns:a16="http://schemas.microsoft.com/office/drawing/2014/main" id="{856CD7B2-C9A3-344C-BDC6-A71658AF1751}"/>
              </a:ext>
            </a:extLst>
          </p:cNvPr>
          <p:cNvSpPr txBox="1">
            <a:spLocks noGrp="1"/>
          </p:cNvSpPr>
          <p:nvPr>
            <p:ph type="body" idx="14"/>
          </p:nvPr>
        </p:nvSpPr>
        <p:spPr>
          <a:xfrm rot="16200000">
            <a:off x="-2371780" y="6870965"/>
            <a:ext cx="7919264" cy="882933"/>
          </a:xfrm>
          <a:prstGeom prst="rect">
            <a:avLst/>
          </a:prstGeom>
        </p:spPr>
        <p:txBody>
          <a:bodyPr/>
          <a:lstStyle/>
          <a:p>
            <a:pPr marL="0" marR="0" indent="0" algn="ctr" defTabSz="2438339" rtl="0" fontAlgn="auto" latinLnBrk="0" hangingPunct="0">
              <a:lnSpc>
                <a:spcPct val="100000"/>
              </a:lnSpc>
              <a:spcBef>
                <a:spcPts val="0"/>
              </a:spcBef>
              <a:spcAft>
                <a:spcPts val="0"/>
              </a:spcAft>
              <a:buClrTx/>
              <a:buSzTx/>
              <a:buFontTx/>
              <a:buNone/>
              <a:tabLst/>
            </a:pPr>
            <a:r>
              <a:rPr lang="tr-TR" sz="4800" b="1" dirty="0">
                <a:solidFill>
                  <a:srgbClr val="C00000"/>
                </a:solidFill>
                <a:latin typeface="Tahoma" panose="020B0604030504040204" pitchFamily="34" charset="0"/>
                <a:ea typeface="Tahoma" panose="020B0604030504040204" pitchFamily="34" charset="0"/>
                <a:cs typeface="Tahoma" panose="020B0604030504040204" pitchFamily="34" charset="0"/>
              </a:rPr>
              <a:t>VERİ TİPLERİ</a:t>
            </a:r>
            <a:endParaRPr kumimoji="0" lang="tr-TR" sz="4800" b="1" u="none" strike="noStrike" cap="none" spc="0" normalizeH="0" baseline="0" dirty="0">
              <a:ln>
                <a:noFill/>
              </a:ln>
              <a:solidFill>
                <a:srgbClr val="C00000"/>
              </a:solidFill>
              <a:effectLst/>
              <a:uFillTx/>
              <a:latin typeface="Tahoma" panose="020B0604030504040204" pitchFamily="34" charset="0"/>
              <a:ea typeface="Tahoma" panose="020B0604030504040204" pitchFamily="34" charset="0"/>
              <a:cs typeface="Tahoma" panose="020B0604030504040204" pitchFamily="34" charset="0"/>
              <a:sym typeface="Roboto Light"/>
            </a:endParaRPr>
          </a:p>
        </p:txBody>
      </p:sp>
      <p:sp>
        <p:nvSpPr>
          <p:cNvPr id="2" name="AutoShape 2" descr="The difference between a dual-core CPU architecture and quad-core CPU arthite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 name="Metin kutusu 4">
            <a:extLst>
              <a:ext uri="{FF2B5EF4-FFF2-40B4-BE49-F238E27FC236}">
                <a16:creationId xmlns:a16="http://schemas.microsoft.com/office/drawing/2014/main" id="{3293BDEB-0C75-7AE4-E881-F4A3B51634AC}"/>
              </a:ext>
            </a:extLst>
          </p:cNvPr>
          <p:cNvSpPr txBox="1"/>
          <p:nvPr/>
        </p:nvSpPr>
        <p:spPr>
          <a:xfrm>
            <a:off x="3921918" y="565273"/>
            <a:ext cx="20023931" cy="3656257"/>
          </a:xfrm>
          <a:prstGeom prst="rect">
            <a:avLst/>
          </a:prstGeom>
        </p:spPr>
        <p:txBody>
          <a:bodyPr vert="horz" wrap="square" lIns="0" tIns="87630" rIns="0" bIns="0"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just">
              <a:buClr>
                <a:srgbClr val="4F81BC"/>
              </a:buClr>
              <a:buSzPct val="79687"/>
              <a:tabLst>
                <a:tab pos="285750" algn="l"/>
              </a:tabLst>
              <a:defRPr sz="4000">
                <a:solidFill>
                  <a:schemeClr val="bg1">
                    <a:lumMod val="95000"/>
                  </a:schemeClr>
                </a:solidFill>
                <a:latin typeface="Tahoma" pitchFamily="34" charset="0"/>
                <a:ea typeface="Tahoma" pitchFamily="34" charset="0"/>
                <a:cs typeface="Tahoma" pitchFamily="34" charset="0"/>
              </a:defRPr>
            </a:lvl1pPr>
          </a:lstStyle>
          <a:p>
            <a:pPr marL="571500" indent="-571500">
              <a:buClr>
                <a:srgbClr val="FFFF00"/>
              </a:buClr>
              <a:buFont typeface="Wingdings" panose="05000000000000000000" pitchFamily="2" charset="2"/>
              <a:buChar char="Ø"/>
            </a:pPr>
            <a:r>
              <a:rPr lang="tr-TR" dirty="0" err="1">
                <a:solidFill>
                  <a:srgbClr val="FFFF00"/>
                </a:solidFill>
              </a:rPr>
              <a:t>Complex</a:t>
            </a:r>
            <a:r>
              <a:rPr lang="tr-TR" dirty="0"/>
              <a:t> tip karmaşık sayıları ifade etmek için kullanılan bir nümerik veri tipidir. Karmaşık sayılar gerçek ve sanal kısımdan oluşur. Gerçek kısım </a:t>
            </a:r>
            <a:r>
              <a:rPr lang="tr-TR" dirty="0" err="1"/>
              <a:t>integer</a:t>
            </a:r>
            <a:r>
              <a:rPr lang="tr-TR" dirty="0"/>
              <a:t> ve </a:t>
            </a:r>
            <a:r>
              <a:rPr lang="tr-TR" dirty="0" err="1"/>
              <a:t>float</a:t>
            </a:r>
            <a:r>
              <a:rPr lang="tr-TR" dirty="0"/>
              <a:t> ile ifade edilirken sanal kısım “j” ile ifade edilir. Bu veri tipini bilimsel hesaplamalarda, sinyal işleme, görüntü işleme , matematiksel modelleme alanlarında kullanılır.</a:t>
            </a:r>
          </a:p>
        </p:txBody>
      </p:sp>
      <p:pic>
        <p:nvPicPr>
          <p:cNvPr id="3074" name="Picture 2">
            <a:extLst>
              <a:ext uri="{FF2B5EF4-FFF2-40B4-BE49-F238E27FC236}">
                <a16:creationId xmlns:a16="http://schemas.microsoft.com/office/drawing/2014/main" id="{8B868A71-8BAA-C17A-D7F9-78D09EEC0E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5804" y="5838214"/>
            <a:ext cx="10761209" cy="4550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980248"/>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a:extLst>
              <a:ext uri="{FF2B5EF4-FFF2-40B4-BE49-F238E27FC236}">
                <a16:creationId xmlns:a16="http://schemas.microsoft.com/office/drawing/2014/main" id="{F37E9720-546E-CB4E-907A-7B9E50602984}"/>
              </a:ext>
            </a:extLst>
          </p:cNvPr>
          <p:cNvSpPr txBox="1">
            <a:spLocks noGrp="1"/>
          </p:cNvSpPr>
          <p:nvPr>
            <p:ph type="sldNum" sz="quarter" idx="2"/>
          </p:nvPr>
        </p:nvSpPr>
        <p:spPr>
          <a:xfrm>
            <a:off x="1401102" y="11335083"/>
            <a:ext cx="373499" cy="57515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sz="2800" b="1">
                <a:latin typeface="Tahoma" panose="020B0604030504040204" pitchFamily="34" charset="0"/>
                <a:ea typeface="Tahoma" panose="020B0604030504040204" pitchFamily="34" charset="0"/>
                <a:cs typeface="Tahoma" panose="020B0604030504040204" pitchFamily="34" charset="0"/>
              </a:rPr>
              <a:t>36</a:t>
            </a:fld>
            <a:endParaRPr sz="2800" b="1" dirty="0">
              <a:latin typeface="Tahoma" panose="020B0604030504040204" pitchFamily="34" charset="0"/>
              <a:ea typeface="Tahoma" panose="020B0604030504040204" pitchFamily="34" charset="0"/>
              <a:cs typeface="Tahoma" panose="020B0604030504040204" pitchFamily="34" charset="0"/>
            </a:endParaRPr>
          </a:p>
        </p:txBody>
      </p:sp>
      <p:sp>
        <p:nvSpPr>
          <p:cNvPr id="16" name="Image Guidelines">
            <a:extLst>
              <a:ext uri="{FF2B5EF4-FFF2-40B4-BE49-F238E27FC236}">
                <a16:creationId xmlns:a16="http://schemas.microsoft.com/office/drawing/2014/main" id="{856CD7B2-C9A3-344C-BDC6-A71658AF1751}"/>
              </a:ext>
            </a:extLst>
          </p:cNvPr>
          <p:cNvSpPr txBox="1">
            <a:spLocks noGrp="1"/>
          </p:cNvSpPr>
          <p:nvPr>
            <p:ph type="body" idx="14"/>
          </p:nvPr>
        </p:nvSpPr>
        <p:spPr>
          <a:xfrm rot="16200000">
            <a:off x="-2371780" y="6870965"/>
            <a:ext cx="7919264" cy="882933"/>
          </a:xfrm>
          <a:prstGeom prst="rect">
            <a:avLst/>
          </a:prstGeom>
        </p:spPr>
        <p:txBody>
          <a:bodyPr/>
          <a:lstStyle/>
          <a:p>
            <a:pPr marL="0" marR="0" indent="0" algn="ctr" defTabSz="2438339" rtl="0" fontAlgn="auto" latinLnBrk="0" hangingPunct="0">
              <a:lnSpc>
                <a:spcPct val="100000"/>
              </a:lnSpc>
              <a:spcBef>
                <a:spcPts val="0"/>
              </a:spcBef>
              <a:spcAft>
                <a:spcPts val="0"/>
              </a:spcAft>
              <a:buClrTx/>
              <a:buSzTx/>
              <a:buFontTx/>
              <a:buNone/>
              <a:tabLst/>
            </a:pPr>
            <a:r>
              <a:rPr lang="tr-TR" sz="4800" b="1" dirty="0">
                <a:solidFill>
                  <a:srgbClr val="C00000"/>
                </a:solidFill>
                <a:latin typeface="Tahoma" panose="020B0604030504040204" pitchFamily="34" charset="0"/>
                <a:ea typeface="Tahoma" panose="020B0604030504040204" pitchFamily="34" charset="0"/>
                <a:cs typeface="Tahoma" panose="020B0604030504040204" pitchFamily="34" charset="0"/>
              </a:rPr>
              <a:t>VERİ TİPLERİ</a:t>
            </a:r>
            <a:endParaRPr kumimoji="0" lang="tr-TR" sz="4800" b="1" u="none" strike="noStrike" cap="none" spc="0" normalizeH="0" baseline="0" dirty="0">
              <a:ln>
                <a:noFill/>
              </a:ln>
              <a:solidFill>
                <a:srgbClr val="C00000"/>
              </a:solidFill>
              <a:effectLst/>
              <a:uFillTx/>
              <a:latin typeface="Tahoma" panose="020B0604030504040204" pitchFamily="34" charset="0"/>
              <a:ea typeface="Tahoma" panose="020B0604030504040204" pitchFamily="34" charset="0"/>
              <a:cs typeface="Tahoma" panose="020B0604030504040204" pitchFamily="34" charset="0"/>
              <a:sym typeface="Roboto Light"/>
            </a:endParaRPr>
          </a:p>
        </p:txBody>
      </p:sp>
      <p:sp>
        <p:nvSpPr>
          <p:cNvPr id="2" name="AutoShape 2" descr="The difference between a dual-core CPU architecture and quad-core CPU arthite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 name="Metin kutusu 4">
            <a:extLst>
              <a:ext uri="{FF2B5EF4-FFF2-40B4-BE49-F238E27FC236}">
                <a16:creationId xmlns:a16="http://schemas.microsoft.com/office/drawing/2014/main" id="{3293BDEB-0C75-7AE4-E881-F4A3B51634AC}"/>
              </a:ext>
            </a:extLst>
          </p:cNvPr>
          <p:cNvSpPr txBox="1"/>
          <p:nvPr/>
        </p:nvSpPr>
        <p:spPr>
          <a:xfrm>
            <a:off x="3921918" y="393823"/>
            <a:ext cx="20023931" cy="6623480"/>
          </a:xfrm>
          <a:prstGeom prst="rect">
            <a:avLst/>
          </a:prstGeom>
        </p:spPr>
        <p:txBody>
          <a:bodyPr vert="horz" wrap="square" lIns="0" tIns="87630" rIns="0" bIns="0"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just">
              <a:buClr>
                <a:srgbClr val="4F81BC"/>
              </a:buClr>
              <a:buSzPct val="79687"/>
              <a:tabLst>
                <a:tab pos="285750" algn="l"/>
              </a:tabLst>
              <a:defRPr sz="4000">
                <a:solidFill>
                  <a:schemeClr val="bg1">
                    <a:lumMod val="95000"/>
                  </a:schemeClr>
                </a:solidFill>
                <a:latin typeface="Tahoma" pitchFamily="34" charset="0"/>
                <a:ea typeface="Tahoma" pitchFamily="34" charset="0"/>
                <a:cs typeface="Tahoma" pitchFamily="34" charset="0"/>
              </a:defRPr>
            </a:lvl1pPr>
          </a:lstStyle>
          <a:p>
            <a:pPr marL="571500" indent="-571500">
              <a:buClr>
                <a:srgbClr val="FFFF00"/>
              </a:buClr>
              <a:buFont typeface="Wingdings" panose="05000000000000000000" pitchFamily="2" charset="2"/>
              <a:buChar char="Ø"/>
            </a:pPr>
            <a:r>
              <a:rPr lang="tr-TR" sz="3600" dirty="0">
                <a:solidFill>
                  <a:srgbClr val="FFFF00"/>
                </a:solidFill>
              </a:rPr>
              <a:t>Dictionary</a:t>
            </a:r>
            <a:r>
              <a:rPr lang="tr-TR" sz="3600" dirty="0"/>
              <a:t>, verileri </a:t>
            </a:r>
            <a:r>
              <a:rPr lang="tr-TR" sz="3600" dirty="0" err="1"/>
              <a:t>key-value</a:t>
            </a:r>
            <a:r>
              <a:rPr lang="tr-TR" sz="3600" dirty="0"/>
              <a:t> şeklinde saklamamızı sağlayan bir yapıdır. Kullanımı </a:t>
            </a:r>
            <a:r>
              <a:rPr lang="tr-TR" sz="3600" dirty="0" err="1">
                <a:solidFill>
                  <a:srgbClr val="FFFF00"/>
                </a:solidFill>
              </a:rPr>
              <a:t>key</a:t>
            </a:r>
            <a:r>
              <a:rPr lang="tr-TR" sz="3600" dirty="0">
                <a:solidFill>
                  <a:srgbClr val="FFFF00"/>
                </a:solidFill>
              </a:rPr>
              <a:t> : </a:t>
            </a:r>
            <a:r>
              <a:rPr lang="tr-TR" sz="3600" dirty="0" err="1">
                <a:solidFill>
                  <a:srgbClr val="FFFF00"/>
                </a:solidFill>
              </a:rPr>
              <a:t>value</a:t>
            </a:r>
            <a:r>
              <a:rPr lang="tr-TR" sz="3600" dirty="0"/>
              <a:t> şeklindedir. </a:t>
            </a:r>
            <a:r>
              <a:rPr lang="tr-TR" sz="3600" dirty="0" err="1"/>
              <a:t>Dictionary’deki</a:t>
            </a:r>
            <a:r>
              <a:rPr lang="tr-TR" sz="3600" dirty="0"/>
              <a:t> (kısaca </a:t>
            </a:r>
            <a:r>
              <a:rPr lang="tr-TR" sz="3600" dirty="0" err="1"/>
              <a:t>dict</a:t>
            </a:r>
            <a:r>
              <a:rPr lang="tr-TR" sz="3600" dirty="0"/>
              <a:t>.) değerlere </a:t>
            </a:r>
            <a:r>
              <a:rPr lang="tr-TR" sz="3600" dirty="0" err="1"/>
              <a:t>key</a:t>
            </a:r>
            <a:r>
              <a:rPr lang="tr-TR" sz="3600" dirty="0"/>
              <a:t> üzerinden erişim sağlarız. </a:t>
            </a:r>
            <a:r>
              <a:rPr lang="tr-TR" sz="3600" dirty="0" err="1"/>
              <a:t>Dictionary’ler</a:t>
            </a:r>
            <a:r>
              <a:rPr lang="tr-TR" sz="3600" dirty="0"/>
              <a:t> süslü parantez {} içerisinde tanımlanır. Ve </a:t>
            </a:r>
            <a:r>
              <a:rPr lang="tr-TR" sz="3600" dirty="0" err="1"/>
              <a:t>key-value</a:t>
            </a:r>
            <a:r>
              <a:rPr lang="tr-TR" sz="3600" dirty="0"/>
              <a:t> çifti virgüllerle ayrılır. </a:t>
            </a:r>
            <a:r>
              <a:rPr lang="tr-TR" sz="3600" dirty="0" err="1"/>
              <a:t>Dictionary’ler</a:t>
            </a:r>
            <a:r>
              <a:rPr lang="tr-TR" sz="3600" dirty="0"/>
              <a:t> diğer veri yapılarında olduğu gibi farklı veri tipleri içerebilir. Dictionary veri tipi değiştirilebilir (</a:t>
            </a:r>
            <a:r>
              <a:rPr lang="tr-TR" sz="3600" dirty="0" err="1"/>
              <a:t>mutable</a:t>
            </a:r>
            <a:r>
              <a:rPr lang="tr-TR" sz="3600" dirty="0"/>
              <a:t>) bir veri tipidir. Yani anahtar-değer çiftleri eklenebilir, güncellenebilir veya silinebilir. Anahtar kısmı için </a:t>
            </a:r>
            <a:r>
              <a:rPr lang="tr-TR" sz="3600" dirty="0" err="1"/>
              <a:t>immutable</a:t>
            </a:r>
            <a:r>
              <a:rPr lang="tr-TR" sz="3600" dirty="0"/>
              <a:t> (değiştirilemez) veri tipleri kullanılır. Çünkü anahtarlar benzersiz olmalıdır. Anahtar kısmında string, </a:t>
            </a:r>
            <a:r>
              <a:rPr lang="tr-TR" sz="3600" dirty="0" err="1"/>
              <a:t>integer,float,boolean,tuple</a:t>
            </a:r>
            <a:r>
              <a:rPr lang="tr-TR" sz="3600" dirty="0"/>
              <a:t> </a:t>
            </a:r>
            <a:r>
              <a:rPr lang="tr-TR" sz="3600" dirty="0" err="1"/>
              <a:t>dictionary</a:t>
            </a:r>
            <a:r>
              <a:rPr lang="tr-TR" sz="3600" dirty="0"/>
              <a:t> anahtarları olarak kullanılabilir. Değer kısmı için ise tüm veriler kullanılabilir.</a:t>
            </a:r>
          </a:p>
        </p:txBody>
      </p:sp>
      <p:pic>
        <p:nvPicPr>
          <p:cNvPr id="4098" name="Picture 2">
            <a:extLst>
              <a:ext uri="{FF2B5EF4-FFF2-40B4-BE49-F238E27FC236}">
                <a16:creationId xmlns:a16="http://schemas.microsoft.com/office/drawing/2014/main" id="{DB5FF04F-7DC6-4A9E-F711-E3EBB449F9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2822" y="7326885"/>
            <a:ext cx="13772402" cy="5995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551858"/>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a:extLst>
              <a:ext uri="{FF2B5EF4-FFF2-40B4-BE49-F238E27FC236}">
                <a16:creationId xmlns:a16="http://schemas.microsoft.com/office/drawing/2014/main" id="{F37E9720-546E-CB4E-907A-7B9E50602984}"/>
              </a:ext>
            </a:extLst>
          </p:cNvPr>
          <p:cNvSpPr txBox="1">
            <a:spLocks noGrp="1"/>
          </p:cNvSpPr>
          <p:nvPr>
            <p:ph type="sldNum" sz="quarter" idx="2"/>
          </p:nvPr>
        </p:nvSpPr>
        <p:spPr>
          <a:xfrm>
            <a:off x="1401102" y="11335083"/>
            <a:ext cx="373499" cy="57515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sz="2800" b="1">
                <a:latin typeface="Tahoma" panose="020B0604030504040204" pitchFamily="34" charset="0"/>
                <a:ea typeface="Tahoma" panose="020B0604030504040204" pitchFamily="34" charset="0"/>
                <a:cs typeface="Tahoma" panose="020B0604030504040204" pitchFamily="34" charset="0"/>
              </a:rPr>
              <a:t>37</a:t>
            </a:fld>
            <a:endParaRPr sz="2800" b="1" dirty="0">
              <a:latin typeface="Tahoma" panose="020B0604030504040204" pitchFamily="34" charset="0"/>
              <a:ea typeface="Tahoma" panose="020B0604030504040204" pitchFamily="34" charset="0"/>
              <a:cs typeface="Tahoma" panose="020B0604030504040204" pitchFamily="34" charset="0"/>
            </a:endParaRPr>
          </a:p>
        </p:txBody>
      </p:sp>
      <p:sp>
        <p:nvSpPr>
          <p:cNvPr id="16" name="Image Guidelines">
            <a:extLst>
              <a:ext uri="{FF2B5EF4-FFF2-40B4-BE49-F238E27FC236}">
                <a16:creationId xmlns:a16="http://schemas.microsoft.com/office/drawing/2014/main" id="{856CD7B2-C9A3-344C-BDC6-A71658AF1751}"/>
              </a:ext>
            </a:extLst>
          </p:cNvPr>
          <p:cNvSpPr txBox="1">
            <a:spLocks noGrp="1"/>
          </p:cNvSpPr>
          <p:nvPr>
            <p:ph type="body" idx="14"/>
          </p:nvPr>
        </p:nvSpPr>
        <p:spPr>
          <a:xfrm rot="16200000">
            <a:off x="-2371780" y="6870965"/>
            <a:ext cx="7919264" cy="882933"/>
          </a:xfrm>
          <a:prstGeom prst="rect">
            <a:avLst/>
          </a:prstGeom>
        </p:spPr>
        <p:txBody>
          <a:bodyPr/>
          <a:lstStyle/>
          <a:p>
            <a:pPr marL="0" marR="0" indent="0" algn="ctr" defTabSz="2438339" rtl="0" fontAlgn="auto" latinLnBrk="0" hangingPunct="0">
              <a:lnSpc>
                <a:spcPct val="100000"/>
              </a:lnSpc>
              <a:spcBef>
                <a:spcPts val="0"/>
              </a:spcBef>
              <a:spcAft>
                <a:spcPts val="0"/>
              </a:spcAft>
              <a:buClrTx/>
              <a:buSzTx/>
              <a:buFontTx/>
              <a:buNone/>
              <a:tabLst/>
            </a:pPr>
            <a:r>
              <a:rPr lang="tr-TR" sz="4800" b="1" dirty="0">
                <a:solidFill>
                  <a:srgbClr val="C00000"/>
                </a:solidFill>
                <a:latin typeface="Tahoma" panose="020B0604030504040204" pitchFamily="34" charset="0"/>
                <a:ea typeface="Tahoma" panose="020B0604030504040204" pitchFamily="34" charset="0"/>
                <a:cs typeface="Tahoma" panose="020B0604030504040204" pitchFamily="34" charset="0"/>
              </a:rPr>
              <a:t>VERİ TİPLERİ</a:t>
            </a:r>
            <a:endParaRPr kumimoji="0" lang="tr-TR" sz="4800" b="1" u="none" strike="noStrike" cap="none" spc="0" normalizeH="0" baseline="0" dirty="0">
              <a:ln>
                <a:noFill/>
              </a:ln>
              <a:solidFill>
                <a:srgbClr val="C00000"/>
              </a:solidFill>
              <a:effectLst/>
              <a:uFillTx/>
              <a:latin typeface="Tahoma" panose="020B0604030504040204" pitchFamily="34" charset="0"/>
              <a:ea typeface="Tahoma" panose="020B0604030504040204" pitchFamily="34" charset="0"/>
              <a:cs typeface="Tahoma" panose="020B0604030504040204" pitchFamily="34" charset="0"/>
              <a:sym typeface="Roboto Light"/>
            </a:endParaRPr>
          </a:p>
        </p:txBody>
      </p:sp>
      <p:sp>
        <p:nvSpPr>
          <p:cNvPr id="2" name="AutoShape 2" descr="The difference between a dual-core CPU architecture and quad-core CPU arthite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 name="Metin kutusu 4">
            <a:extLst>
              <a:ext uri="{FF2B5EF4-FFF2-40B4-BE49-F238E27FC236}">
                <a16:creationId xmlns:a16="http://schemas.microsoft.com/office/drawing/2014/main" id="{3293BDEB-0C75-7AE4-E881-F4A3B51634AC}"/>
              </a:ext>
            </a:extLst>
          </p:cNvPr>
          <p:cNvSpPr txBox="1"/>
          <p:nvPr/>
        </p:nvSpPr>
        <p:spPr>
          <a:xfrm>
            <a:off x="3921918" y="393823"/>
            <a:ext cx="20023931" cy="806503"/>
          </a:xfrm>
          <a:prstGeom prst="rect">
            <a:avLst/>
          </a:prstGeom>
        </p:spPr>
        <p:txBody>
          <a:bodyPr vert="horz" wrap="square" lIns="0" tIns="87630" rIns="0" bIns="0"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just">
              <a:buClr>
                <a:srgbClr val="4F81BC"/>
              </a:buClr>
              <a:buSzPct val="79687"/>
              <a:tabLst>
                <a:tab pos="285750" algn="l"/>
              </a:tabLst>
              <a:defRPr sz="4000">
                <a:solidFill>
                  <a:schemeClr val="bg1">
                    <a:lumMod val="95000"/>
                  </a:schemeClr>
                </a:solidFill>
                <a:latin typeface="Tahoma" pitchFamily="34" charset="0"/>
                <a:ea typeface="Tahoma" pitchFamily="34" charset="0"/>
                <a:cs typeface="Tahoma" pitchFamily="34" charset="0"/>
              </a:defRPr>
            </a:lvl1pPr>
          </a:lstStyle>
          <a:p>
            <a:pPr marL="571500" indent="-571500">
              <a:buClr>
                <a:srgbClr val="FFFF00"/>
              </a:buClr>
              <a:buFont typeface="Wingdings" panose="05000000000000000000" pitchFamily="2" charset="2"/>
              <a:buChar char="Ø"/>
            </a:pPr>
            <a:r>
              <a:rPr lang="tr-TR" sz="3600" dirty="0">
                <a:solidFill>
                  <a:srgbClr val="FFFF00"/>
                </a:solidFill>
              </a:rPr>
              <a:t>Boolean </a:t>
            </a:r>
            <a:r>
              <a:rPr lang="tr-TR" sz="3600" dirty="0"/>
              <a:t>veri tipi True ya da </a:t>
            </a:r>
            <a:r>
              <a:rPr lang="tr-TR" sz="3600" dirty="0" err="1"/>
              <a:t>False</a:t>
            </a:r>
            <a:r>
              <a:rPr lang="tr-TR" sz="3600" dirty="0"/>
              <a:t> olmak üzere sadece iki değere sahiptir.</a:t>
            </a:r>
          </a:p>
        </p:txBody>
      </p:sp>
      <p:pic>
        <p:nvPicPr>
          <p:cNvPr id="5122" name="Picture 2">
            <a:extLst>
              <a:ext uri="{FF2B5EF4-FFF2-40B4-BE49-F238E27FC236}">
                <a16:creationId xmlns:a16="http://schemas.microsoft.com/office/drawing/2014/main" id="{47173E9E-ACB5-DDFA-DCC1-13754F46F9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55434" y="1940877"/>
            <a:ext cx="8463004" cy="3402956"/>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E13BA1BA-6BC4-D557-F0D6-5220AE140C0F}"/>
              </a:ext>
            </a:extLst>
          </p:cNvPr>
          <p:cNvSpPr txBox="1"/>
          <p:nvPr/>
        </p:nvSpPr>
        <p:spPr>
          <a:xfrm>
            <a:off x="3921917" y="5743487"/>
            <a:ext cx="20023931" cy="4130490"/>
          </a:xfrm>
          <a:prstGeom prst="rect">
            <a:avLst/>
          </a:prstGeom>
        </p:spPr>
        <p:txBody>
          <a:bodyPr vert="horz" wrap="square" lIns="0" tIns="87630" rIns="0" bIns="0"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571500" indent="-571500" algn="just">
              <a:buClr>
                <a:srgbClr val="FFFF00"/>
              </a:buClr>
              <a:buSzPct val="79687"/>
              <a:buFont typeface="Wingdings" panose="05000000000000000000" pitchFamily="2" charset="2"/>
              <a:buChar char="Ø"/>
              <a:tabLst>
                <a:tab pos="285750" algn="l"/>
              </a:tabLst>
              <a:defRPr sz="4000">
                <a:solidFill>
                  <a:schemeClr val="bg1">
                    <a:lumMod val="95000"/>
                  </a:schemeClr>
                </a:solidFill>
                <a:latin typeface="Tahoma" pitchFamily="34" charset="0"/>
                <a:ea typeface="Tahoma" pitchFamily="34" charset="0"/>
                <a:cs typeface="Tahoma" pitchFamily="34" charset="0"/>
              </a:defRPr>
            </a:lvl1pPr>
          </a:lstStyle>
          <a:p>
            <a:r>
              <a:rPr lang="tr-TR" sz="3600" dirty="0"/>
              <a:t>Python’da </a:t>
            </a:r>
            <a:r>
              <a:rPr lang="tr-TR" sz="3600" dirty="0">
                <a:solidFill>
                  <a:srgbClr val="FFFF00"/>
                </a:solidFill>
              </a:rPr>
              <a:t>set</a:t>
            </a:r>
            <a:r>
              <a:rPr lang="tr-TR" sz="3600" dirty="0"/>
              <a:t> veri tipi, benzersiz ve sırasız elemanların bir koleksiyonunu temsil eder. Setler, süslü parantezler içinde tanımlanır ve virgülle ayrılan öğelerden oluşur. Bir set, her bir elemandan yalnızca bir tane içerir. Setler, matematiksel küme işlemlerini destekleyen bir veri tipidir. İki veya daha fazla seti birleştirme, kesişimini bulma, farkını bulma gibi işlemleri gerçekleştirmek için setler kullanılabilir.</a:t>
            </a:r>
          </a:p>
        </p:txBody>
      </p:sp>
      <p:pic>
        <p:nvPicPr>
          <p:cNvPr id="5124" name="Picture 4">
            <a:extLst>
              <a:ext uri="{FF2B5EF4-FFF2-40B4-BE49-F238E27FC236}">
                <a16:creationId xmlns:a16="http://schemas.microsoft.com/office/drawing/2014/main" id="{558C5961-7F5A-D095-2722-3D5A963840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15400" y="10311730"/>
            <a:ext cx="10238920" cy="2743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270029"/>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a:extLst>
              <a:ext uri="{FF2B5EF4-FFF2-40B4-BE49-F238E27FC236}">
                <a16:creationId xmlns:a16="http://schemas.microsoft.com/office/drawing/2014/main" id="{F37E9720-546E-CB4E-907A-7B9E50602984}"/>
              </a:ext>
            </a:extLst>
          </p:cNvPr>
          <p:cNvSpPr txBox="1">
            <a:spLocks noGrp="1"/>
          </p:cNvSpPr>
          <p:nvPr>
            <p:ph type="sldNum" sz="quarter" idx="2"/>
          </p:nvPr>
        </p:nvSpPr>
        <p:spPr>
          <a:xfrm>
            <a:off x="1401102" y="11335083"/>
            <a:ext cx="373499" cy="57515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sz="2800" b="1">
                <a:latin typeface="Tahoma" panose="020B0604030504040204" pitchFamily="34" charset="0"/>
                <a:ea typeface="Tahoma" panose="020B0604030504040204" pitchFamily="34" charset="0"/>
                <a:cs typeface="Tahoma" panose="020B0604030504040204" pitchFamily="34" charset="0"/>
              </a:rPr>
              <a:t>38</a:t>
            </a:fld>
            <a:endParaRPr sz="2800" b="1" dirty="0">
              <a:latin typeface="Tahoma" panose="020B0604030504040204" pitchFamily="34" charset="0"/>
              <a:ea typeface="Tahoma" panose="020B0604030504040204" pitchFamily="34" charset="0"/>
              <a:cs typeface="Tahoma" panose="020B0604030504040204" pitchFamily="34" charset="0"/>
            </a:endParaRPr>
          </a:p>
        </p:txBody>
      </p:sp>
      <p:sp>
        <p:nvSpPr>
          <p:cNvPr id="16" name="Image Guidelines">
            <a:extLst>
              <a:ext uri="{FF2B5EF4-FFF2-40B4-BE49-F238E27FC236}">
                <a16:creationId xmlns:a16="http://schemas.microsoft.com/office/drawing/2014/main" id="{856CD7B2-C9A3-344C-BDC6-A71658AF1751}"/>
              </a:ext>
            </a:extLst>
          </p:cNvPr>
          <p:cNvSpPr txBox="1">
            <a:spLocks noGrp="1"/>
          </p:cNvSpPr>
          <p:nvPr>
            <p:ph type="body" idx="14"/>
          </p:nvPr>
        </p:nvSpPr>
        <p:spPr>
          <a:xfrm rot="16200000">
            <a:off x="-2371780" y="6870965"/>
            <a:ext cx="7919264" cy="882933"/>
          </a:xfrm>
          <a:prstGeom prst="rect">
            <a:avLst/>
          </a:prstGeom>
        </p:spPr>
        <p:txBody>
          <a:bodyPr/>
          <a:lstStyle/>
          <a:p>
            <a:pPr marL="0" marR="0" indent="0" algn="ctr" defTabSz="2438339" rtl="0" fontAlgn="auto" latinLnBrk="0" hangingPunct="0">
              <a:lnSpc>
                <a:spcPct val="100000"/>
              </a:lnSpc>
              <a:spcBef>
                <a:spcPts val="0"/>
              </a:spcBef>
              <a:spcAft>
                <a:spcPts val="0"/>
              </a:spcAft>
              <a:buClrTx/>
              <a:buSzTx/>
              <a:buFontTx/>
              <a:buNone/>
              <a:tabLst/>
            </a:pPr>
            <a:r>
              <a:rPr lang="tr-TR" sz="4800" b="1" dirty="0">
                <a:solidFill>
                  <a:srgbClr val="C00000"/>
                </a:solidFill>
                <a:latin typeface="Tahoma" panose="020B0604030504040204" pitchFamily="34" charset="0"/>
                <a:ea typeface="Tahoma" panose="020B0604030504040204" pitchFamily="34" charset="0"/>
                <a:cs typeface="Tahoma" panose="020B0604030504040204" pitchFamily="34" charset="0"/>
              </a:rPr>
              <a:t>VERİ TİPLERİ</a:t>
            </a:r>
            <a:endParaRPr kumimoji="0" lang="tr-TR" sz="4800" b="1" u="none" strike="noStrike" cap="none" spc="0" normalizeH="0" baseline="0" dirty="0">
              <a:ln>
                <a:noFill/>
              </a:ln>
              <a:solidFill>
                <a:srgbClr val="C00000"/>
              </a:solidFill>
              <a:effectLst/>
              <a:uFillTx/>
              <a:latin typeface="Tahoma" panose="020B0604030504040204" pitchFamily="34" charset="0"/>
              <a:ea typeface="Tahoma" panose="020B0604030504040204" pitchFamily="34" charset="0"/>
              <a:cs typeface="Tahoma" panose="020B0604030504040204" pitchFamily="34" charset="0"/>
              <a:sym typeface="Roboto Light"/>
            </a:endParaRPr>
          </a:p>
        </p:txBody>
      </p:sp>
      <p:sp>
        <p:nvSpPr>
          <p:cNvPr id="2" name="AutoShape 2" descr="The difference between a dual-core CPU architecture and quad-core CPU arthite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 name="Metin kutusu 4">
            <a:extLst>
              <a:ext uri="{FF2B5EF4-FFF2-40B4-BE49-F238E27FC236}">
                <a16:creationId xmlns:a16="http://schemas.microsoft.com/office/drawing/2014/main" id="{3293BDEB-0C75-7AE4-E881-F4A3B51634AC}"/>
              </a:ext>
            </a:extLst>
          </p:cNvPr>
          <p:cNvSpPr txBox="1"/>
          <p:nvPr/>
        </p:nvSpPr>
        <p:spPr>
          <a:xfrm>
            <a:off x="3921918" y="393823"/>
            <a:ext cx="20023931" cy="2732928"/>
          </a:xfrm>
          <a:prstGeom prst="rect">
            <a:avLst/>
          </a:prstGeom>
        </p:spPr>
        <p:txBody>
          <a:bodyPr vert="horz" wrap="square" lIns="0" tIns="87630" rIns="0" bIns="0"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just">
              <a:buClr>
                <a:srgbClr val="4F81BC"/>
              </a:buClr>
              <a:buSzPct val="79687"/>
              <a:tabLst>
                <a:tab pos="285750" algn="l"/>
              </a:tabLst>
              <a:defRPr sz="4000">
                <a:solidFill>
                  <a:schemeClr val="bg1">
                    <a:lumMod val="95000"/>
                  </a:schemeClr>
                </a:solidFill>
                <a:latin typeface="Tahoma" pitchFamily="34" charset="0"/>
                <a:ea typeface="Tahoma" pitchFamily="34" charset="0"/>
                <a:cs typeface="Tahoma" pitchFamily="34" charset="0"/>
              </a:defRPr>
            </a:lvl1pPr>
          </a:lstStyle>
          <a:p>
            <a:pPr marL="571500" indent="-571500">
              <a:buClr>
                <a:srgbClr val="FFFF00"/>
              </a:buClr>
              <a:buFont typeface="Wingdings" panose="05000000000000000000" pitchFamily="2" charset="2"/>
              <a:buChar char="Ø"/>
            </a:pPr>
            <a:r>
              <a:rPr lang="tr-TR" dirty="0"/>
              <a:t>Python’da “</a:t>
            </a:r>
            <a:r>
              <a:rPr lang="tr-TR" dirty="0" err="1">
                <a:solidFill>
                  <a:srgbClr val="FFFF00"/>
                </a:solidFill>
              </a:rPr>
              <a:t>strings</a:t>
            </a:r>
            <a:r>
              <a:rPr lang="tr-TR" dirty="0"/>
              <a:t>” (dizeler) metinsel verileri temsil etmek için kullanılan veri tipleridir. Bir string, bir veya daha fazla karakterin bir araya gelerek oluşturduğu bir sıralı veridir. </a:t>
            </a:r>
            <a:r>
              <a:rPr lang="tr-TR" dirty="0" err="1"/>
              <a:t>Stringler</a:t>
            </a:r>
            <a:r>
              <a:rPr lang="tr-TR" dirty="0"/>
              <a:t>, tek tırnak (‘ ‘), çift tırnak (“ “), veya üçlü tırnak içinde tanımlanabilir.</a:t>
            </a:r>
          </a:p>
        </p:txBody>
      </p:sp>
      <p:pic>
        <p:nvPicPr>
          <p:cNvPr id="6146" name="Picture 2">
            <a:extLst>
              <a:ext uri="{FF2B5EF4-FFF2-40B4-BE49-F238E27FC236}">
                <a16:creationId xmlns:a16="http://schemas.microsoft.com/office/drawing/2014/main" id="{EEA1F403-F5B3-FA31-EC2C-D12E039C63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8658" y="4719544"/>
            <a:ext cx="11130232" cy="5783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4434874"/>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a:extLst>
              <a:ext uri="{FF2B5EF4-FFF2-40B4-BE49-F238E27FC236}">
                <a16:creationId xmlns:a16="http://schemas.microsoft.com/office/drawing/2014/main" id="{F37E9720-546E-CB4E-907A-7B9E50602984}"/>
              </a:ext>
            </a:extLst>
          </p:cNvPr>
          <p:cNvSpPr txBox="1">
            <a:spLocks noGrp="1"/>
          </p:cNvSpPr>
          <p:nvPr>
            <p:ph type="sldNum" sz="quarter" idx="2"/>
          </p:nvPr>
        </p:nvSpPr>
        <p:spPr>
          <a:xfrm>
            <a:off x="1401102" y="11335083"/>
            <a:ext cx="373499" cy="57515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sz="2800" b="1">
                <a:latin typeface="Tahoma" panose="020B0604030504040204" pitchFamily="34" charset="0"/>
                <a:ea typeface="Tahoma" panose="020B0604030504040204" pitchFamily="34" charset="0"/>
                <a:cs typeface="Tahoma" panose="020B0604030504040204" pitchFamily="34" charset="0"/>
              </a:rPr>
              <a:t>39</a:t>
            </a:fld>
            <a:endParaRPr sz="2800" b="1" dirty="0">
              <a:latin typeface="Tahoma" panose="020B0604030504040204" pitchFamily="34" charset="0"/>
              <a:ea typeface="Tahoma" panose="020B0604030504040204" pitchFamily="34" charset="0"/>
              <a:cs typeface="Tahoma" panose="020B0604030504040204" pitchFamily="34" charset="0"/>
            </a:endParaRPr>
          </a:p>
        </p:txBody>
      </p:sp>
      <p:sp>
        <p:nvSpPr>
          <p:cNvPr id="16" name="Image Guidelines">
            <a:extLst>
              <a:ext uri="{FF2B5EF4-FFF2-40B4-BE49-F238E27FC236}">
                <a16:creationId xmlns:a16="http://schemas.microsoft.com/office/drawing/2014/main" id="{856CD7B2-C9A3-344C-BDC6-A71658AF1751}"/>
              </a:ext>
            </a:extLst>
          </p:cNvPr>
          <p:cNvSpPr txBox="1">
            <a:spLocks noGrp="1"/>
          </p:cNvSpPr>
          <p:nvPr>
            <p:ph type="body" idx="14"/>
          </p:nvPr>
        </p:nvSpPr>
        <p:spPr>
          <a:xfrm rot="16200000">
            <a:off x="-2371780" y="6870965"/>
            <a:ext cx="7919264" cy="882933"/>
          </a:xfrm>
          <a:prstGeom prst="rect">
            <a:avLst/>
          </a:prstGeom>
        </p:spPr>
        <p:txBody>
          <a:bodyPr/>
          <a:lstStyle/>
          <a:p>
            <a:pPr marL="0" marR="0" indent="0" algn="ctr" defTabSz="2438339" rtl="0" fontAlgn="auto" latinLnBrk="0" hangingPunct="0">
              <a:lnSpc>
                <a:spcPct val="100000"/>
              </a:lnSpc>
              <a:spcBef>
                <a:spcPts val="0"/>
              </a:spcBef>
              <a:spcAft>
                <a:spcPts val="0"/>
              </a:spcAft>
              <a:buClrTx/>
              <a:buSzTx/>
              <a:buFontTx/>
              <a:buNone/>
              <a:tabLst/>
            </a:pPr>
            <a:r>
              <a:rPr lang="tr-TR" sz="4800" b="1" dirty="0">
                <a:solidFill>
                  <a:srgbClr val="C00000"/>
                </a:solidFill>
                <a:latin typeface="Tahoma" panose="020B0604030504040204" pitchFamily="34" charset="0"/>
                <a:ea typeface="Tahoma" panose="020B0604030504040204" pitchFamily="34" charset="0"/>
                <a:cs typeface="Tahoma" panose="020B0604030504040204" pitchFamily="34" charset="0"/>
              </a:rPr>
              <a:t>VERİ TİPLERİ</a:t>
            </a:r>
            <a:endParaRPr kumimoji="0" lang="tr-TR" sz="4800" b="1" u="none" strike="noStrike" cap="none" spc="0" normalizeH="0" baseline="0" dirty="0">
              <a:ln>
                <a:noFill/>
              </a:ln>
              <a:solidFill>
                <a:srgbClr val="C00000"/>
              </a:solidFill>
              <a:effectLst/>
              <a:uFillTx/>
              <a:latin typeface="Tahoma" panose="020B0604030504040204" pitchFamily="34" charset="0"/>
              <a:ea typeface="Tahoma" panose="020B0604030504040204" pitchFamily="34" charset="0"/>
              <a:cs typeface="Tahoma" panose="020B0604030504040204" pitchFamily="34" charset="0"/>
              <a:sym typeface="Roboto Light"/>
            </a:endParaRPr>
          </a:p>
        </p:txBody>
      </p:sp>
      <p:sp>
        <p:nvSpPr>
          <p:cNvPr id="2" name="AutoShape 2" descr="The difference between a dual-core CPU architecture and quad-core CPU arthite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 name="Metin kutusu 4">
            <a:extLst>
              <a:ext uri="{FF2B5EF4-FFF2-40B4-BE49-F238E27FC236}">
                <a16:creationId xmlns:a16="http://schemas.microsoft.com/office/drawing/2014/main" id="{3293BDEB-0C75-7AE4-E881-F4A3B51634AC}"/>
              </a:ext>
            </a:extLst>
          </p:cNvPr>
          <p:cNvSpPr txBox="1"/>
          <p:nvPr/>
        </p:nvSpPr>
        <p:spPr>
          <a:xfrm>
            <a:off x="3921918" y="393823"/>
            <a:ext cx="20023931" cy="3656257"/>
          </a:xfrm>
          <a:prstGeom prst="rect">
            <a:avLst/>
          </a:prstGeom>
        </p:spPr>
        <p:txBody>
          <a:bodyPr vert="horz" wrap="square" lIns="0" tIns="87630" rIns="0" bIns="0"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just">
              <a:buClr>
                <a:srgbClr val="4F81BC"/>
              </a:buClr>
              <a:buSzPct val="79687"/>
              <a:tabLst>
                <a:tab pos="285750" algn="l"/>
              </a:tabLst>
              <a:defRPr sz="4000">
                <a:solidFill>
                  <a:schemeClr val="bg1">
                    <a:lumMod val="95000"/>
                  </a:schemeClr>
                </a:solidFill>
                <a:latin typeface="Tahoma" pitchFamily="34" charset="0"/>
                <a:ea typeface="Tahoma" pitchFamily="34" charset="0"/>
                <a:cs typeface="Tahoma" pitchFamily="34" charset="0"/>
              </a:defRPr>
            </a:lvl1pPr>
          </a:lstStyle>
          <a:p>
            <a:pPr marL="571500" indent="-571500">
              <a:buClr>
                <a:srgbClr val="FFFF00"/>
              </a:buClr>
              <a:buFont typeface="Wingdings" panose="05000000000000000000" pitchFamily="2" charset="2"/>
              <a:buChar char="Ø"/>
            </a:pPr>
            <a:r>
              <a:rPr lang="tr-TR" dirty="0"/>
              <a:t>Python’da “listeler” (</a:t>
            </a:r>
            <a:r>
              <a:rPr lang="tr-TR" dirty="0" err="1">
                <a:solidFill>
                  <a:srgbClr val="FFFF00"/>
                </a:solidFill>
              </a:rPr>
              <a:t>lists</a:t>
            </a:r>
            <a:r>
              <a:rPr lang="tr-TR" dirty="0"/>
              <a:t>), birden çok veri öğesini bir araya getirmek için kullanılan ve değiştirilebilen veri tipleridir. Elemanları ekleme, çıkarma ve değiştirme gibi işlemlerle değiştirilebilir. Listeler, köşeli parantezler içinde tanımlanır ve virgülle ayrılan öğelerden oluşur.</a:t>
            </a:r>
          </a:p>
        </p:txBody>
      </p:sp>
      <p:pic>
        <p:nvPicPr>
          <p:cNvPr id="7170" name="Picture 2">
            <a:extLst>
              <a:ext uri="{FF2B5EF4-FFF2-40B4-BE49-F238E27FC236}">
                <a16:creationId xmlns:a16="http://schemas.microsoft.com/office/drawing/2014/main" id="{1C78954F-54A5-3967-346D-E9C4AFC70F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7990" y="4850053"/>
            <a:ext cx="13151786" cy="6772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4166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a:extLst>
              <a:ext uri="{FF2B5EF4-FFF2-40B4-BE49-F238E27FC236}">
                <a16:creationId xmlns:a16="http://schemas.microsoft.com/office/drawing/2014/main" id="{F37E9720-546E-CB4E-907A-7B9E50602984}"/>
              </a:ext>
            </a:extLst>
          </p:cNvPr>
          <p:cNvSpPr txBox="1">
            <a:spLocks noGrp="1"/>
          </p:cNvSpPr>
          <p:nvPr>
            <p:ph type="sldNum" sz="quarter" idx="2"/>
          </p:nvPr>
        </p:nvSpPr>
        <p:spPr>
          <a:xfrm>
            <a:off x="1401102" y="11335083"/>
            <a:ext cx="373499" cy="57515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sz="2800" b="1">
                <a:latin typeface="Tahoma" panose="020B0604030504040204" pitchFamily="34" charset="0"/>
                <a:ea typeface="Tahoma" panose="020B0604030504040204" pitchFamily="34" charset="0"/>
                <a:cs typeface="Tahoma" panose="020B0604030504040204" pitchFamily="34" charset="0"/>
              </a:rPr>
              <a:t>4</a:t>
            </a:fld>
            <a:endParaRPr sz="2800" b="1" dirty="0">
              <a:latin typeface="Tahoma" panose="020B0604030504040204" pitchFamily="34" charset="0"/>
              <a:ea typeface="Tahoma" panose="020B0604030504040204" pitchFamily="34" charset="0"/>
              <a:cs typeface="Tahoma" panose="020B0604030504040204" pitchFamily="34" charset="0"/>
            </a:endParaRPr>
          </a:p>
        </p:txBody>
      </p:sp>
      <p:sp>
        <p:nvSpPr>
          <p:cNvPr id="16" name="Image Guidelines">
            <a:extLst>
              <a:ext uri="{FF2B5EF4-FFF2-40B4-BE49-F238E27FC236}">
                <a16:creationId xmlns:a16="http://schemas.microsoft.com/office/drawing/2014/main" id="{856CD7B2-C9A3-344C-BDC6-A71658AF1751}"/>
              </a:ext>
            </a:extLst>
          </p:cNvPr>
          <p:cNvSpPr txBox="1">
            <a:spLocks noGrp="1"/>
          </p:cNvSpPr>
          <p:nvPr>
            <p:ph type="body" idx="14"/>
          </p:nvPr>
        </p:nvSpPr>
        <p:spPr>
          <a:xfrm rot="16200000">
            <a:off x="-2371780" y="6870965"/>
            <a:ext cx="7919264" cy="882933"/>
          </a:xfrm>
          <a:prstGeom prst="rect">
            <a:avLst/>
          </a:prstGeom>
        </p:spPr>
        <p:txBody>
          <a:bodyPr/>
          <a:lstStyle/>
          <a:p>
            <a:pPr marL="0" marR="0" indent="0" algn="ctr" defTabSz="2438339" rtl="0" fontAlgn="auto" latinLnBrk="0" hangingPunct="0">
              <a:lnSpc>
                <a:spcPct val="100000"/>
              </a:lnSpc>
              <a:spcBef>
                <a:spcPts val="0"/>
              </a:spcBef>
              <a:spcAft>
                <a:spcPts val="0"/>
              </a:spcAft>
              <a:buClrTx/>
              <a:buSzTx/>
              <a:buFontTx/>
              <a:buNone/>
              <a:tabLst/>
            </a:pPr>
            <a:r>
              <a:rPr lang="tr-TR" sz="4800" b="1" dirty="0">
                <a:solidFill>
                  <a:srgbClr val="C00000"/>
                </a:solidFill>
                <a:latin typeface="Tahoma" panose="020B0604030504040204" pitchFamily="34" charset="0"/>
                <a:ea typeface="Tahoma" panose="020B0604030504040204" pitchFamily="34" charset="0"/>
                <a:cs typeface="Tahoma" panose="020B0604030504040204" pitchFamily="34" charset="0"/>
              </a:rPr>
              <a:t>KONULAR</a:t>
            </a:r>
            <a:endParaRPr kumimoji="0" lang="tr-TR" sz="4800" b="1" u="none" strike="noStrike" cap="none" spc="0" normalizeH="0" baseline="0" dirty="0">
              <a:ln>
                <a:noFill/>
              </a:ln>
              <a:solidFill>
                <a:srgbClr val="C00000"/>
              </a:solidFill>
              <a:effectLst/>
              <a:uFillTx/>
              <a:latin typeface="Tahoma" panose="020B0604030504040204" pitchFamily="34" charset="0"/>
              <a:ea typeface="Tahoma" panose="020B0604030504040204" pitchFamily="34" charset="0"/>
              <a:cs typeface="Tahoma" panose="020B0604030504040204" pitchFamily="34" charset="0"/>
              <a:sym typeface="Roboto Light"/>
            </a:endParaRPr>
          </a:p>
        </p:txBody>
      </p:sp>
      <p:sp>
        <p:nvSpPr>
          <p:cNvPr id="2" name="AutoShape 2" descr="The difference between a dual-core CPU architecture and quad-core CPU arthite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aphicFrame>
        <p:nvGraphicFramePr>
          <p:cNvPr id="7" name="object 3"/>
          <p:cNvGraphicFramePr>
            <a:graphicFrameLocks noGrp="1"/>
          </p:cNvGraphicFramePr>
          <p:nvPr>
            <p:extLst>
              <p:ext uri="{D42A27DB-BD31-4B8C-83A1-F6EECF244321}">
                <p14:modId xmlns:p14="http://schemas.microsoft.com/office/powerpoint/2010/main" val="1998363226"/>
              </p:ext>
            </p:extLst>
          </p:nvPr>
        </p:nvGraphicFramePr>
        <p:xfrm>
          <a:off x="4648451" y="277144"/>
          <a:ext cx="18720000" cy="13196596"/>
        </p:xfrm>
        <a:graphic>
          <a:graphicData uri="http://schemas.openxmlformats.org/drawingml/2006/table">
            <a:tbl>
              <a:tblPr firstRow="1" bandRow="1">
                <a:tableStyleId>{2D5ABB26-0587-4C30-8999-92F81FD0307C}</a:tableStyleId>
              </a:tblPr>
              <a:tblGrid>
                <a:gridCol w="2556786">
                  <a:extLst>
                    <a:ext uri="{9D8B030D-6E8A-4147-A177-3AD203B41FA5}">
                      <a16:colId xmlns:a16="http://schemas.microsoft.com/office/drawing/2014/main" val="20000"/>
                    </a:ext>
                  </a:extLst>
                </a:gridCol>
                <a:gridCol w="16163214">
                  <a:extLst>
                    <a:ext uri="{9D8B030D-6E8A-4147-A177-3AD203B41FA5}">
                      <a16:colId xmlns:a16="http://schemas.microsoft.com/office/drawing/2014/main" val="20001"/>
                    </a:ext>
                  </a:extLst>
                </a:gridCol>
              </a:tblGrid>
              <a:tr h="942614">
                <a:tc>
                  <a:txBody>
                    <a:bodyPr/>
                    <a:lstStyle/>
                    <a:p>
                      <a:pPr algn="ctr">
                        <a:lnSpc>
                          <a:spcPct val="100000"/>
                        </a:lnSpc>
                        <a:spcBef>
                          <a:spcPts val="345"/>
                        </a:spcBef>
                      </a:pPr>
                      <a:r>
                        <a:rPr sz="4400" b="1" spc="-20" dirty="0">
                          <a:solidFill>
                            <a:srgbClr val="FFFFFF"/>
                          </a:solidFill>
                          <a:latin typeface="Tahoma" pitchFamily="34" charset="0"/>
                          <a:ea typeface="Tahoma" pitchFamily="34" charset="0"/>
                          <a:cs typeface="Tahoma" pitchFamily="34" charset="0"/>
                        </a:rPr>
                        <a:t>DERS</a:t>
                      </a:r>
                      <a:endParaRPr sz="4400" dirty="0">
                        <a:latin typeface="Tahoma" pitchFamily="34" charset="0"/>
                        <a:ea typeface="Tahoma" pitchFamily="34" charset="0"/>
                        <a:cs typeface="Tahoma" pitchFamily="34" charset="0"/>
                      </a:endParaRPr>
                    </a:p>
                  </a:txBody>
                  <a:tcPr marL="0" marR="0" marT="40892"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4F81BC"/>
                    </a:solidFill>
                  </a:tcPr>
                </a:tc>
                <a:tc>
                  <a:txBody>
                    <a:bodyPr/>
                    <a:lstStyle/>
                    <a:p>
                      <a:pPr marL="1270" algn="ctr">
                        <a:lnSpc>
                          <a:spcPct val="100000"/>
                        </a:lnSpc>
                        <a:spcBef>
                          <a:spcPts val="345"/>
                        </a:spcBef>
                      </a:pPr>
                      <a:r>
                        <a:rPr sz="4400" b="1" spc="-10" dirty="0">
                          <a:solidFill>
                            <a:srgbClr val="FFFFFF"/>
                          </a:solidFill>
                          <a:latin typeface="Tahoma" pitchFamily="34" charset="0"/>
                          <a:ea typeface="Tahoma" pitchFamily="34" charset="0"/>
                          <a:cs typeface="Tahoma" pitchFamily="34" charset="0"/>
                        </a:rPr>
                        <a:t>KONULAR</a:t>
                      </a:r>
                      <a:endParaRPr sz="4400" dirty="0">
                        <a:latin typeface="Tahoma" pitchFamily="34" charset="0"/>
                        <a:ea typeface="Tahoma" pitchFamily="34" charset="0"/>
                        <a:cs typeface="Tahoma" pitchFamily="34" charset="0"/>
                      </a:endParaRPr>
                    </a:p>
                  </a:txBody>
                  <a:tcPr marL="0" marR="0" marT="40892"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4F81BC"/>
                    </a:solidFill>
                  </a:tcPr>
                </a:tc>
                <a:extLst>
                  <a:ext uri="{0D108BD9-81ED-4DB2-BD59-A6C34878D82A}">
                    <a16:rowId xmlns:a16="http://schemas.microsoft.com/office/drawing/2014/main" val="10000"/>
                  </a:ext>
                </a:extLst>
              </a:tr>
              <a:tr h="942614">
                <a:tc>
                  <a:txBody>
                    <a:bodyPr/>
                    <a:lstStyle/>
                    <a:p>
                      <a:pPr marL="1270" algn="ctr">
                        <a:lnSpc>
                          <a:spcPct val="100000"/>
                        </a:lnSpc>
                        <a:spcBef>
                          <a:spcPts val="350"/>
                        </a:spcBef>
                      </a:pPr>
                      <a:r>
                        <a:rPr sz="4400" spc="-25" dirty="0">
                          <a:latin typeface="Tahoma" pitchFamily="34" charset="0"/>
                          <a:ea typeface="Tahoma" pitchFamily="34" charset="0"/>
                          <a:cs typeface="Tahoma" pitchFamily="34" charset="0"/>
                        </a:rPr>
                        <a:t>01</a:t>
                      </a:r>
                      <a:endParaRPr sz="4400" dirty="0">
                        <a:latin typeface="Tahoma" pitchFamily="34" charset="0"/>
                        <a:ea typeface="Tahoma" pitchFamily="34" charset="0"/>
                        <a:cs typeface="Tahoma" pitchFamily="34" charset="0"/>
                      </a:endParaRPr>
                    </a:p>
                  </a:txBody>
                  <a:tcPr marL="0" marR="0" marT="414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0D7E8"/>
                    </a:solidFill>
                  </a:tcPr>
                </a:tc>
                <a:tc>
                  <a:txBody>
                    <a:bodyPr/>
                    <a:lstStyle/>
                    <a:p>
                      <a:pPr marL="34925" marR="0" lvl="0" indent="0" algn="l" defTabSz="914400" rtl="0" eaLnBrk="1" fontAlgn="auto" latinLnBrk="0" hangingPunct="1">
                        <a:lnSpc>
                          <a:spcPct val="100000"/>
                        </a:lnSpc>
                        <a:spcBef>
                          <a:spcPts val="350"/>
                        </a:spcBef>
                        <a:spcAft>
                          <a:spcPts val="0"/>
                        </a:spcAft>
                        <a:buClrTx/>
                        <a:buSzTx/>
                        <a:buFontTx/>
                        <a:buNone/>
                        <a:tabLst/>
                        <a:defRPr/>
                      </a:pPr>
                      <a:r>
                        <a:rPr lang="tr-TR" sz="4400" kern="1200" dirty="0">
                          <a:solidFill>
                            <a:schemeClr val="tx1"/>
                          </a:solidFill>
                          <a:latin typeface="Tahoma" pitchFamily="34" charset="0"/>
                          <a:ea typeface="Tahoma" pitchFamily="34" charset="0"/>
                          <a:cs typeface="Tahoma" pitchFamily="34" charset="0"/>
                        </a:rPr>
                        <a:t>Programa Dillerinin Genel Yapısı</a:t>
                      </a:r>
                      <a:endParaRPr sz="4400" dirty="0">
                        <a:latin typeface="Tahoma" pitchFamily="34" charset="0"/>
                        <a:ea typeface="Tahoma" pitchFamily="34" charset="0"/>
                        <a:cs typeface="Tahoma" pitchFamily="34" charset="0"/>
                      </a:endParaRPr>
                    </a:p>
                  </a:txBody>
                  <a:tcPr marL="0" marR="0" marT="414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0D7E8"/>
                    </a:solidFill>
                  </a:tcPr>
                </a:tc>
                <a:extLst>
                  <a:ext uri="{0D108BD9-81ED-4DB2-BD59-A6C34878D82A}">
                    <a16:rowId xmlns:a16="http://schemas.microsoft.com/office/drawing/2014/main" val="10001"/>
                  </a:ext>
                </a:extLst>
              </a:tr>
              <a:tr h="942614">
                <a:tc>
                  <a:txBody>
                    <a:bodyPr/>
                    <a:lstStyle/>
                    <a:p>
                      <a:pPr marL="1270" algn="ctr">
                        <a:lnSpc>
                          <a:spcPct val="100000"/>
                        </a:lnSpc>
                        <a:spcBef>
                          <a:spcPts val="350"/>
                        </a:spcBef>
                      </a:pPr>
                      <a:r>
                        <a:rPr sz="4400" kern="1200" dirty="0">
                          <a:solidFill>
                            <a:schemeClr val="tx1"/>
                          </a:solidFill>
                          <a:latin typeface="Tahoma" pitchFamily="34" charset="0"/>
                          <a:ea typeface="Tahoma" pitchFamily="34" charset="0"/>
                          <a:cs typeface="Tahoma" pitchFamily="34" charset="0"/>
                        </a:rPr>
                        <a:t>02</a:t>
                      </a:r>
                      <a:endParaRPr sz="4400" kern="1200">
                        <a:solidFill>
                          <a:schemeClr val="tx1"/>
                        </a:solidFill>
                        <a:latin typeface="Tahoma" pitchFamily="34" charset="0"/>
                        <a:ea typeface="Tahoma" pitchFamily="34" charset="0"/>
                        <a:cs typeface="Tahoma" pitchFamily="34" charset="0"/>
                      </a:endParaRPr>
                    </a:p>
                  </a:txBody>
                  <a:tcPr marL="0" marR="0" marT="414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9ECF4"/>
                    </a:solidFill>
                  </a:tcPr>
                </a:tc>
                <a:tc>
                  <a:txBody>
                    <a:bodyPr/>
                    <a:lstStyle/>
                    <a:p>
                      <a:pPr marL="34925" algn="l" defTabSz="914400" rtl="0" eaLnBrk="1" latinLnBrk="0" hangingPunct="1">
                        <a:lnSpc>
                          <a:spcPct val="100000"/>
                        </a:lnSpc>
                        <a:spcBef>
                          <a:spcPts val="350"/>
                        </a:spcBef>
                      </a:pPr>
                      <a:r>
                        <a:rPr lang="tr-TR" sz="4400" kern="1200" dirty="0">
                          <a:solidFill>
                            <a:schemeClr val="tx1"/>
                          </a:solidFill>
                          <a:latin typeface="Tahoma" pitchFamily="34" charset="0"/>
                          <a:ea typeface="Tahoma" pitchFamily="34" charset="0"/>
                          <a:cs typeface="Tahoma" pitchFamily="34" charset="0"/>
                        </a:rPr>
                        <a:t>Donanım ve Program Arasındaki Bağlantı</a:t>
                      </a:r>
                      <a:endParaRPr sz="4400" kern="1200" dirty="0">
                        <a:solidFill>
                          <a:schemeClr val="tx1"/>
                        </a:solidFill>
                        <a:latin typeface="Tahoma" pitchFamily="34" charset="0"/>
                        <a:ea typeface="Tahoma" pitchFamily="34" charset="0"/>
                        <a:cs typeface="Tahoma" pitchFamily="34" charset="0"/>
                      </a:endParaRPr>
                    </a:p>
                  </a:txBody>
                  <a:tcPr marL="0" marR="0" marT="414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9ECF4"/>
                    </a:solidFill>
                  </a:tcPr>
                </a:tc>
                <a:extLst>
                  <a:ext uri="{0D108BD9-81ED-4DB2-BD59-A6C34878D82A}">
                    <a16:rowId xmlns:a16="http://schemas.microsoft.com/office/drawing/2014/main" val="10002"/>
                  </a:ext>
                </a:extLst>
              </a:tr>
              <a:tr h="942614">
                <a:tc>
                  <a:txBody>
                    <a:bodyPr/>
                    <a:lstStyle/>
                    <a:p>
                      <a:pPr marL="1270" algn="ctr">
                        <a:lnSpc>
                          <a:spcPct val="100000"/>
                        </a:lnSpc>
                        <a:spcBef>
                          <a:spcPts val="350"/>
                        </a:spcBef>
                      </a:pPr>
                      <a:r>
                        <a:rPr sz="4400" spc="-25" dirty="0">
                          <a:latin typeface="Tahoma" pitchFamily="34" charset="0"/>
                          <a:ea typeface="Tahoma" pitchFamily="34" charset="0"/>
                          <a:cs typeface="Tahoma" pitchFamily="34" charset="0"/>
                        </a:rPr>
                        <a:t>03</a:t>
                      </a:r>
                      <a:endParaRPr sz="4400">
                        <a:latin typeface="Tahoma" pitchFamily="34" charset="0"/>
                        <a:ea typeface="Tahoma" pitchFamily="34" charset="0"/>
                        <a:cs typeface="Tahoma" pitchFamily="34" charset="0"/>
                      </a:endParaRPr>
                    </a:p>
                  </a:txBody>
                  <a:tcPr marL="0" marR="0" marT="414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0D7E8"/>
                    </a:solidFill>
                  </a:tcPr>
                </a:tc>
                <a:tc>
                  <a:txBody>
                    <a:bodyPr/>
                    <a:lstStyle/>
                    <a:p>
                      <a:pPr marL="34925">
                        <a:lnSpc>
                          <a:spcPct val="100000"/>
                        </a:lnSpc>
                        <a:spcBef>
                          <a:spcPts val="350"/>
                        </a:spcBef>
                      </a:pPr>
                      <a:r>
                        <a:rPr lang="tr-TR" sz="4400" dirty="0">
                          <a:latin typeface="Tahoma" pitchFamily="34" charset="0"/>
                          <a:ea typeface="Tahoma" pitchFamily="34" charset="0"/>
                          <a:cs typeface="Tahoma" pitchFamily="34" charset="0"/>
                        </a:rPr>
                        <a:t>Nesne Tabanlı Programlama Mantığı</a:t>
                      </a:r>
                      <a:endParaRPr sz="4400" dirty="0">
                        <a:latin typeface="Tahoma" pitchFamily="34" charset="0"/>
                        <a:ea typeface="Tahoma" pitchFamily="34" charset="0"/>
                        <a:cs typeface="Tahoma" pitchFamily="34" charset="0"/>
                      </a:endParaRPr>
                    </a:p>
                  </a:txBody>
                  <a:tcPr marL="0" marR="0" marT="414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0D7E8"/>
                    </a:solidFill>
                  </a:tcPr>
                </a:tc>
                <a:extLst>
                  <a:ext uri="{0D108BD9-81ED-4DB2-BD59-A6C34878D82A}">
                    <a16:rowId xmlns:a16="http://schemas.microsoft.com/office/drawing/2014/main" val="10003"/>
                  </a:ext>
                </a:extLst>
              </a:tr>
              <a:tr h="942614">
                <a:tc>
                  <a:txBody>
                    <a:bodyPr/>
                    <a:lstStyle/>
                    <a:p>
                      <a:pPr marL="1270" algn="ctr">
                        <a:lnSpc>
                          <a:spcPct val="100000"/>
                        </a:lnSpc>
                        <a:spcBef>
                          <a:spcPts val="350"/>
                        </a:spcBef>
                      </a:pPr>
                      <a:r>
                        <a:rPr sz="4400" spc="-25" dirty="0">
                          <a:latin typeface="Tahoma" pitchFamily="34" charset="0"/>
                          <a:ea typeface="Tahoma" pitchFamily="34" charset="0"/>
                          <a:cs typeface="Tahoma" pitchFamily="34" charset="0"/>
                        </a:rPr>
                        <a:t>04</a:t>
                      </a:r>
                      <a:endParaRPr sz="4400">
                        <a:latin typeface="Tahoma" pitchFamily="34" charset="0"/>
                        <a:ea typeface="Tahoma" pitchFamily="34" charset="0"/>
                        <a:cs typeface="Tahoma" pitchFamily="34" charset="0"/>
                      </a:endParaRPr>
                    </a:p>
                  </a:txBody>
                  <a:tcPr marL="0" marR="0" marT="414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9ECF4"/>
                    </a:solidFill>
                  </a:tcPr>
                </a:tc>
                <a:tc>
                  <a:txBody>
                    <a:bodyPr/>
                    <a:lstStyle/>
                    <a:p>
                      <a:pPr marL="34925">
                        <a:lnSpc>
                          <a:spcPct val="100000"/>
                        </a:lnSpc>
                        <a:spcBef>
                          <a:spcPts val="350"/>
                        </a:spcBef>
                      </a:pPr>
                      <a:r>
                        <a:rPr lang="tr-TR" sz="4400" dirty="0">
                          <a:latin typeface="Tahoma" pitchFamily="34" charset="0"/>
                          <a:ea typeface="Tahoma" pitchFamily="34" charset="0"/>
                          <a:cs typeface="Tahoma" pitchFamily="34" charset="0"/>
                        </a:rPr>
                        <a:t>Sınıf, Metot ve Nesne Yapıları</a:t>
                      </a:r>
                      <a:endParaRPr sz="4400" dirty="0">
                        <a:latin typeface="Tahoma" pitchFamily="34" charset="0"/>
                        <a:ea typeface="Tahoma" pitchFamily="34" charset="0"/>
                        <a:cs typeface="Tahoma" pitchFamily="34" charset="0"/>
                      </a:endParaRPr>
                    </a:p>
                  </a:txBody>
                  <a:tcPr marL="0" marR="0" marT="4149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solidFill>
                      <a:srgbClr val="E9ECF4"/>
                    </a:solidFill>
                  </a:tcPr>
                </a:tc>
                <a:extLst>
                  <a:ext uri="{0D108BD9-81ED-4DB2-BD59-A6C34878D82A}">
                    <a16:rowId xmlns:a16="http://schemas.microsoft.com/office/drawing/2014/main" val="10004"/>
                  </a:ext>
                </a:extLst>
              </a:tr>
              <a:tr h="942614">
                <a:tc>
                  <a:txBody>
                    <a:bodyPr/>
                    <a:lstStyle/>
                    <a:p>
                      <a:pPr marL="1270" algn="ctr">
                        <a:lnSpc>
                          <a:spcPct val="100000"/>
                        </a:lnSpc>
                        <a:spcBef>
                          <a:spcPts val="350"/>
                        </a:spcBef>
                      </a:pPr>
                      <a:r>
                        <a:rPr sz="4400" spc="-25" dirty="0">
                          <a:latin typeface="Tahoma" pitchFamily="34" charset="0"/>
                          <a:ea typeface="Tahoma" pitchFamily="34" charset="0"/>
                          <a:cs typeface="Tahoma" pitchFamily="34" charset="0"/>
                        </a:rPr>
                        <a:t>05</a:t>
                      </a:r>
                      <a:endParaRPr sz="4400" dirty="0">
                        <a:latin typeface="Tahoma" pitchFamily="34" charset="0"/>
                        <a:ea typeface="Tahoma" pitchFamily="34" charset="0"/>
                        <a:cs typeface="Tahoma" pitchFamily="34" charset="0"/>
                      </a:endParaRPr>
                    </a:p>
                  </a:txBody>
                  <a:tcPr marL="0" marR="0" marT="41490" marB="0">
                    <a:lnL w="12700">
                      <a:solidFill>
                        <a:srgbClr val="000000"/>
                      </a:solidFill>
                      <a:prstDash val="soli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solidFill>
                      <a:srgbClr val="D0D7E8"/>
                    </a:solidFill>
                  </a:tcPr>
                </a:tc>
                <a:tc>
                  <a:txBody>
                    <a:bodyPr/>
                    <a:lstStyle/>
                    <a:p>
                      <a:pPr marL="34925" algn="l" defTabSz="914400" rtl="0" eaLnBrk="1" latinLnBrk="0" hangingPunct="1">
                        <a:lnSpc>
                          <a:spcPct val="100000"/>
                        </a:lnSpc>
                        <a:spcBef>
                          <a:spcPts val="350"/>
                        </a:spcBef>
                      </a:pPr>
                      <a:r>
                        <a:rPr lang="tr-TR" sz="4400" kern="1200" dirty="0">
                          <a:solidFill>
                            <a:schemeClr val="tx1"/>
                          </a:solidFill>
                          <a:latin typeface="Tahoma" pitchFamily="34" charset="0"/>
                          <a:ea typeface="Tahoma" pitchFamily="34" charset="0"/>
                          <a:cs typeface="Tahoma" pitchFamily="34" charset="0"/>
                        </a:rPr>
                        <a:t>Konsol Yapısı ve Program Yazma Ortamı</a:t>
                      </a:r>
                      <a:endParaRPr sz="4400" kern="1200" dirty="0">
                        <a:solidFill>
                          <a:schemeClr val="tx1"/>
                        </a:solidFill>
                        <a:latin typeface="Tahoma" pitchFamily="34" charset="0"/>
                        <a:ea typeface="Tahoma" pitchFamily="34" charset="0"/>
                        <a:cs typeface="Tahoma" pitchFamily="34" charset="0"/>
                      </a:endParaRPr>
                    </a:p>
                  </a:txBody>
                  <a:tcPr marL="0" marR="0" marT="4149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solidFill>
                      <a:srgbClr val="D0D7E8"/>
                    </a:solidFill>
                  </a:tcPr>
                </a:tc>
                <a:extLst>
                  <a:ext uri="{0D108BD9-81ED-4DB2-BD59-A6C34878D82A}">
                    <a16:rowId xmlns:a16="http://schemas.microsoft.com/office/drawing/2014/main" val="10005"/>
                  </a:ext>
                </a:extLst>
              </a:tr>
              <a:tr h="942614">
                <a:tc>
                  <a:txBody>
                    <a:bodyPr/>
                    <a:lstStyle/>
                    <a:p>
                      <a:pPr marL="1270" algn="ctr">
                        <a:lnSpc>
                          <a:spcPct val="100000"/>
                        </a:lnSpc>
                        <a:spcBef>
                          <a:spcPts val="350"/>
                        </a:spcBef>
                      </a:pPr>
                      <a:r>
                        <a:rPr sz="4400" spc="-25" dirty="0">
                          <a:latin typeface="Tahoma" pitchFamily="34" charset="0"/>
                          <a:ea typeface="Tahoma" pitchFamily="34" charset="0"/>
                          <a:cs typeface="Tahoma" pitchFamily="34" charset="0"/>
                        </a:rPr>
                        <a:t>06</a:t>
                      </a:r>
                      <a:endParaRPr sz="4400">
                        <a:latin typeface="Tahoma" pitchFamily="34" charset="0"/>
                        <a:ea typeface="Tahoma" pitchFamily="34" charset="0"/>
                        <a:cs typeface="Tahoma" pitchFamily="34" charset="0"/>
                      </a:endParaRPr>
                    </a:p>
                  </a:txBody>
                  <a:tcPr marL="0" marR="0" marT="41490" marB="0">
                    <a:lnL w="12700">
                      <a:solidFill>
                        <a:srgbClr val="000000"/>
                      </a:solidFill>
                      <a:prstDash val="soli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solidFill>
                      <a:srgbClr val="E9ECF4"/>
                    </a:solidFill>
                  </a:tcPr>
                </a:tc>
                <a:tc>
                  <a:txBody>
                    <a:bodyPr/>
                    <a:lstStyle/>
                    <a:p>
                      <a:pPr marL="34925" marR="0" lvl="0" indent="0" algn="l" defTabSz="914400" rtl="0" eaLnBrk="1" fontAlgn="auto" latinLnBrk="0" hangingPunct="1">
                        <a:lnSpc>
                          <a:spcPct val="100000"/>
                        </a:lnSpc>
                        <a:spcBef>
                          <a:spcPts val="350"/>
                        </a:spcBef>
                        <a:spcAft>
                          <a:spcPts val="0"/>
                        </a:spcAft>
                        <a:buClrTx/>
                        <a:buSzTx/>
                        <a:buFontTx/>
                        <a:buNone/>
                        <a:tabLst/>
                        <a:defRPr/>
                      </a:pPr>
                      <a:r>
                        <a:rPr lang="tr-TR" sz="4400" kern="1200" dirty="0">
                          <a:solidFill>
                            <a:schemeClr val="tx1"/>
                          </a:solidFill>
                          <a:latin typeface="Tahoma" pitchFamily="34" charset="0"/>
                          <a:ea typeface="Tahoma" pitchFamily="34" charset="0"/>
                          <a:cs typeface="Tahoma" pitchFamily="34" charset="0"/>
                        </a:rPr>
                        <a:t>Algoritma ve Akış Şemaları</a:t>
                      </a:r>
                      <a:endParaRPr sz="4400" kern="1200" dirty="0">
                        <a:solidFill>
                          <a:schemeClr val="tx1"/>
                        </a:solidFill>
                        <a:latin typeface="Tahoma" pitchFamily="34" charset="0"/>
                        <a:ea typeface="Tahoma" pitchFamily="34" charset="0"/>
                        <a:cs typeface="Tahoma" pitchFamily="34" charset="0"/>
                      </a:endParaRPr>
                    </a:p>
                  </a:txBody>
                  <a:tcPr marL="0" marR="0" marT="4149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solidFill>
                      <a:srgbClr val="E9ECF4"/>
                    </a:solidFill>
                  </a:tcPr>
                </a:tc>
                <a:extLst>
                  <a:ext uri="{0D108BD9-81ED-4DB2-BD59-A6C34878D82A}">
                    <a16:rowId xmlns:a16="http://schemas.microsoft.com/office/drawing/2014/main" val="10006"/>
                  </a:ext>
                </a:extLst>
              </a:tr>
              <a:tr h="942614">
                <a:tc>
                  <a:txBody>
                    <a:bodyPr/>
                    <a:lstStyle/>
                    <a:p>
                      <a:pPr marL="1270" algn="ctr">
                        <a:lnSpc>
                          <a:spcPct val="100000"/>
                        </a:lnSpc>
                        <a:spcBef>
                          <a:spcPts val="355"/>
                        </a:spcBef>
                      </a:pPr>
                      <a:r>
                        <a:rPr sz="4400" spc="-25" dirty="0">
                          <a:latin typeface="Tahoma" pitchFamily="34" charset="0"/>
                          <a:ea typeface="Tahoma" pitchFamily="34" charset="0"/>
                          <a:cs typeface="Tahoma" pitchFamily="34" charset="0"/>
                        </a:rPr>
                        <a:t>07</a:t>
                      </a:r>
                      <a:endParaRPr sz="4400">
                        <a:latin typeface="Tahoma" pitchFamily="34" charset="0"/>
                        <a:ea typeface="Tahoma" pitchFamily="34" charset="0"/>
                        <a:cs typeface="Tahoma" pitchFamily="34" charset="0"/>
                      </a:endParaRPr>
                    </a:p>
                  </a:txBody>
                  <a:tcPr marL="0" marR="0" marT="42088" marB="0">
                    <a:lnL w="12700">
                      <a:solidFill>
                        <a:srgbClr val="000000"/>
                      </a:solidFill>
                      <a:prstDash val="soli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solidFill>
                      <a:srgbClr val="D0D7E8"/>
                    </a:solidFill>
                  </a:tcPr>
                </a:tc>
                <a:tc>
                  <a:txBody>
                    <a:bodyPr/>
                    <a:lstStyle/>
                    <a:p>
                      <a:pPr marL="34925" algn="l" defTabSz="914400" rtl="0" eaLnBrk="1" latinLnBrk="0" hangingPunct="1">
                        <a:lnSpc>
                          <a:spcPct val="100000"/>
                        </a:lnSpc>
                        <a:spcBef>
                          <a:spcPts val="350"/>
                        </a:spcBef>
                      </a:pPr>
                      <a:r>
                        <a:rPr lang="tr-TR" sz="4400" kern="1200" dirty="0">
                          <a:solidFill>
                            <a:schemeClr val="tx1"/>
                          </a:solidFill>
                          <a:latin typeface="Tahoma" pitchFamily="34" charset="0"/>
                          <a:ea typeface="Tahoma" pitchFamily="34" charset="0"/>
                          <a:cs typeface="Tahoma" pitchFamily="34" charset="0"/>
                        </a:rPr>
                        <a:t>Değişkenler ve Veri Türleri</a:t>
                      </a:r>
                      <a:endParaRPr sz="4400" kern="1200" dirty="0">
                        <a:solidFill>
                          <a:schemeClr val="tx1"/>
                        </a:solidFill>
                        <a:latin typeface="Tahoma" pitchFamily="34" charset="0"/>
                        <a:ea typeface="Tahoma" pitchFamily="34" charset="0"/>
                        <a:cs typeface="Tahoma" pitchFamily="34" charset="0"/>
                      </a:endParaRPr>
                    </a:p>
                  </a:txBody>
                  <a:tcPr marL="0" marR="0" marT="414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0D7E8"/>
                    </a:solidFill>
                  </a:tcPr>
                </a:tc>
                <a:extLst>
                  <a:ext uri="{0D108BD9-81ED-4DB2-BD59-A6C34878D82A}">
                    <a16:rowId xmlns:a16="http://schemas.microsoft.com/office/drawing/2014/main" val="10007"/>
                  </a:ext>
                </a:extLst>
              </a:tr>
              <a:tr h="942614">
                <a:tc>
                  <a:txBody>
                    <a:bodyPr/>
                    <a:lstStyle/>
                    <a:p>
                      <a:pPr marL="1270" algn="ctr">
                        <a:lnSpc>
                          <a:spcPct val="100000"/>
                        </a:lnSpc>
                        <a:spcBef>
                          <a:spcPts val="355"/>
                        </a:spcBef>
                      </a:pPr>
                      <a:r>
                        <a:rPr sz="4400" spc="-25" dirty="0">
                          <a:latin typeface="Tahoma" pitchFamily="34" charset="0"/>
                          <a:ea typeface="Tahoma" pitchFamily="34" charset="0"/>
                          <a:cs typeface="Tahoma" pitchFamily="34" charset="0"/>
                        </a:rPr>
                        <a:t>08</a:t>
                      </a:r>
                      <a:endParaRPr sz="4400">
                        <a:latin typeface="Tahoma" pitchFamily="34" charset="0"/>
                        <a:ea typeface="Tahoma" pitchFamily="34" charset="0"/>
                        <a:cs typeface="Tahoma" pitchFamily="34" charset="0"/>
                      </a:endParaRPr>
                    </a:p>
                  </a:txBody>
                  <a:tcPr marL="0" marR="0" marT="42088" marB="0">
                    <a:lnL w="12700">
                      <a:solidFill>
                        <a:srgbClr val="000000"/>
                      </a:solidFill>
                      <a:prstDash val="soli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solidFill>
                      <a:srgbClr val="E9ECF4"/>
                    </a:solidFill>
                  </a:tcPr>
                </a:tc>
                <a:tc>
                  <a:txBody>
                    <a:bodyPr/>
                    <a:lstStyle/>
                    <a:p>
                      <a:pPr marL="34925">
                        <a:lnSpc>
                          <a:spcPct val="100000"/>
                        </a:lnSpc>
                        <a:spcBef>
                          <a:spcPts val="350"/>
                        </a:spcBef>
                      </a:pPr>
                      <a:r>
                        <a:rPr lang="tr-TR" sz="4400" spc="-25" dirty="0">
                          <a:latin typeface="Tahoma" pitchFamily="34" charset="0"/>
                          <a:ea typeface="Tahoma" pitchFamily="34" charset="0"/>
                          <a:cs typeface="Tahoma" pitchFamily="34" charset="0"/>
                        </a:rPr>
                        <a:t>Operatörler</a:t>
                      </a:r>
                      <a:endParaRPr sz="4400" dirty="0">
                        <a:latin typeface="Tahoma" pitchFamily="34" charset="0"/>
                        <a:ea typeface="Tahoma" pitchFamily="34" charset="0"/>
                        <a:cs typeface="Tahoma" pitchFamily="34" charset="0"/>
                      </a:endParaRPr>
                    </a:p>
                  </a:txBody>
                  <a:tcPr marL="0" marR="0" marT="414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9ECF4"/>
                    </a:solidFill>
                  </a:tcPr>
                </a:tc>
                <a:extLst>
                  <a:ext uri="{0D108BD9-81ED-4DB2-BD59-A6C34878D82A}">
                    <a16:rowId xmlns:a16="http://schemas.microsoft.com/office/drawing/2014/main" val="10008"/>
                  </a:ext>
                </a:extLst>
              </a:tr>
              <a:tr h="942614">
                <a:tc>
                  <a:txBody>
                    <a:bodyPr/>
                    <a:lstStyle/>
                    <a:p>
                      <a:pPr marL="1270" algn="ctr">
                        <a:lnSpc>
                          <a:spcPct val="100000"/>
                        </a:lnSpc>
                        <a:spcBef>
                          <a:spcPts val="355"/>
                        </a:spcBef>
                      </a:pPr>
                      <a:r>
                        <a:rPr sz="4400" spc="-25" dirty="0">
                          <a:latin typeface="Tahoma" pitchFamily="34" charset="0"/>
                          <a:ea typeface="Tahoma" pitchFamily="34" charset="0"/>
                          <a:cs typeface="Tahoma" pitchFamily="34" charset="0"/>
                        </a:rPr>
                        <a:t>09</a:t>
                      </a:r>
                      <a:endParaRPr sz="4400" dirty="0">
                        <a:latin typeface="Tahoma" pitchFamily="34" charset="0"/>
                        <a:ea typeface="Tahoma" pitchFamily="34" charset="0"/>
                        <a:cs typeface="Tahoma" pitchFamily="34" charset="0"/>
                      </a:endParaRPr>
                    </a:p>
                  </a:txBody>
                  <a:tcPr marL="0" marR="0" marT="42088" marB="0">
                    <a:lnL w="12700">
                      <a:solidFill>
                        <a:srgbClr val="000000"/>
                      </a:solidFill>
                      <a:prstDash val="soli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solidFill>
                      <a:srgbClr val="D0D7E8"/>
                    </a:solidFill>
                  </a:tcPr>
                </a:tc>
                <a:tc>
                  <a:txBody>
                    <a:bodyPr/>
                    <a:lstStyle/>
                    <a:p>
                      <a:pPr marL="34925">
                        <a:lnSpc>
                          <a:spcPct val="100000"/>
                        </a:lnSpc>
                        <a:spcBef>
                          <a:spcPts val="350"/>
                        </a:spcBef>
                      </a:pPr>
                      <a:r>
                        <a:rPr lang="tr-TR" sz="4400" dirty="0">
                          <a:latin typeface="Tahoma" pitchFamily="34" charset="0"/>
                          <a:ea typeface="Tahoma" pitchFamily="34" charset="0"/>
                          <a:cs typeface="Tahoma" pitchFamily="34" charset="0"/>
                        </a:rPr>
                        <a:t>Kontrol Yapıları</a:t>
                      </a:r>
                      <a:endParaRPr sz="4400" dirty="0">
                        <a:latin typeface="Tahoma" pitchFamily="34" charset="0"/>
                        <a:ea typeface="Tahoma" pitchFamily="34" charset="0"/>
                        <a:cs typeface="Tahoma" pitchFamily="34" charset="0"/>
                      </a:endParaRPr>
                    </a:p>
                  </a:txBody>
                  <a:tcPr marL="0" marR="0" marT="414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D0D7E8"/>
                    </a:solidFill>
                  </a:tcPr>
                </a:tc>
                <a:extLst>
                  <a:ext uri="{0D108BD9-81ED-4DB2-BD59-A6C34878D82A}">
                    <a16:rowId xmlns:a16="http://schemas.microsoft.com/office/drawing/2014/main" val="10009"/>
                  </a:ext>
                </a:extLst>
              </a:tr>
              <a:tr h="942614">
                <a:tc>
                  <a:txBody>
                    <a:bodyPr/>
                    <a:lstStyle/>
                    <a:p>
                      <a:pPr marL="1270" algn="ctr">
                        <a:lnSpc>
                          <a:spcPct val="100000"/>
                        </a:lnSpc>
                        <a:spcBef>
                          <a:spcPts val="355"/>
                        </a:spcBef>
                      </a:pPr>
                      <a:r>
                        <a:rPr sz="4400" spc="-25" dirty="0">
                          <a:latin typeface="Tahoma" pitchFamily="34" charset="0"/>
                          <a:ea typeface="Tahoma" pitchFamily="34" charset="0"/>
                          <a:cs typeface="Tahoma" pitchFamily="34" charset="0"/>
                        </a:rPr>
                        <a:t>10</a:t>
                      </a:r>
                      <a:endParaRPr sz="4400">
                        <a:latin typeface="Tahoma" pitchFamily="34" charset="0"/>
                        <a:ea typeface="Tahoma" pitchFamily="34" charset="0"/>
                        <a:cs typeface="Tahoma" pitchFamily="34" charset="0"/>
                      </a:endParaRPr>
                    </a:p>
                  </a:txBody>
                  <a:tcPr marL="0" marR="0" marT="42088" marB="0">
                    <a:lnL w="12700">
                      <a:solidFill>
                        <a:srgbClr val="000000"/>
                      </a:solidFill>
                      <a:prstDash val="soli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solidFill>
                      <a:srgbClr val="E9ECF4"/>
                    </a:solidFill>
                  </a:tcPr>
                </a:tc>
                <a:tc>
                  <a:txBody>
                    <a:bodyPr/>
                    <a:lstStyle/>
                    <a:p>
                      <a:pPr marL="34925">
                        <a:lnSpc>
                          <a:spcPct val="100000"/>
                        </a:lnSpc>
                        <a:spcBef>
                          <a:spcPts val="350"/>
                        </a:spcBef>
                      </a:pPr>
                      <a:r>
                        <a:rPr lang="tr-TR" sz="4400" dirty="0">
                          <a:latin typeface="Tahoma" pitchFamily="34" charset="0"/>
                          <a:ea typeface="Tahoma" pitchFamily="34" charset="0"/>
                          <a:cs typeface="Tahoma" pitchFamily="34" charset="0"/>
                        </a:rPr>
                        <a:t>Döngüler</a:t>
                      </a:r>
                      <a:endParaRPr sz="4400" dirty="0">
                        <a:latin typeface="Tahoma" pitchFamily="34" charset="0"/>
                        <a:ea typeface="Tahoma" pitchFamily="34" charset="0"/>
                        <a:cs typeface="Tahoma" pitchFamily="34" charset="0"/>
                      </a:endParaRPr>
                    </a:p>
                  </a:txBody>
                  <a:tcPr marL="0" marR="0" marT="4149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solidFill>
                      <a:srgbClr val="E9ECF4"/>
                    </a:solidFill>
                  </a:tcPr>
                </a:tc>
                <a:extLst>
                  <a:ext uri="{0D108BD9-81ED-4DB2-BD59-A6C34878D82A}">
                    <a16:rowId xmlns:a16="http://schemas.microsoft.com/office/drawing/2014/main" val="10010"/>
                  </a:ext>
                </a:extLst>
              </a:tr>
              <a:tr h="942614">
                <a:tc>
                  <a:txBody>
                    <a:bodyPr/>
                    <a:lstStyle/>
                    <a:p>
                      <a:pPr marL="1270" algn="ctr">
                        <a:lnSpc>
                          <a:spcPct val="100000"/>
                        </a:lnSpc>
                        <a:spcBef>
                          <a:spcPts val="355"/>
                        </a:spcBef>
                      </a:pPr>
                      <a:r>
                        <a:rPr sz="4400" spc="-25" dirty="0">
                          <a:latin typeface="Tahoma" pitchFamily="34" charset="0"/>
                          <a:ea typeface="Tahoma" pitchFamily="34" charset="0"/>
                          <a:cs typeface="Tahoma" pitchFamily="34" charset="0"/>
                        </a:rPr>
                        <a:t>11</a:t>
                      </a:r>
                      <a:endParaRPr sz="4400">
                        <a:latin typeface="Tahoma" pitchFamily="34" charset="0"/>
                        <a:ea typeface="Tahoma" pitchFamily="34" charset="0"/>
                        <a:cs typeface="Tahoma" pitchFamily="34" charset="0"/>
                      </a:endParaRPr>
                    </a:p>
                  </a:txBody>
                  <a:tcPr marL="0" marR="0" marT="42088" marB="0">
                    <a:lnL w="12700">
                      <a:solidFill>
                        <a:srgbClr val="000000"/>
                      </a:solidFill>
                      <a:prstDash val="soli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solidFill>
                      <a:srgbClr val="D0D7E8"/>
                    </a:solidFill>
                  </a:tcPr>
                </a:tc>
                <a:tc>
                  <a:txBody>
                    <a:bodyPr/>
                    <a:lstStyle/>
                    <a:p>
                      <a:pPr marL="34925">
                        <a:lnSpc>
                          <a:spcPct val="100000"/>
                        </a:lnSpc>
                        <a:spcBef>
                          <a:spcPts val="350"/>
                        </a:spcBef>
                      </a:pPr>
                      <a:r>
                        <a:rPr lang="tr-TR" sz="4400" spc="-10" dirty="0">
                          <a:latin typeface="Tahoma" pitchFamily="34" charset="0"/>
                          <a:ea typeface="Tahoma" pitchFamily="34" charset="0"/>
                          <a:cs typeface="Tahoma" pitchFamily="34" charset="0"/>
                        </a:rPr>
                        <a:t>Diziler</a:t>
                      </a:r>
                      <a:endParaRPr sz="4400" dirty="0">
                        <a:latin typeface="Tahoma" pitchFamily="34" charset="0"/>
                        <a:ea typeface="Tahoma" pitchFamily="34" charset="0"/>
                        <a:cs typeface="Tahoma" pitchFamily="34" charset="0"/>
                      </a:endParaRPr>
                    </a:p>
                  </a:txBody>
                  <a:tcPr marL="0" marR="0" marT="4149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solidFill>
                      <a:srgbClr val="D0D7E8"/>
                    </a:solidFill>
                  </a:tcPr>
                </a:tc>
                <a:extLst>
                  <a:ext uri="{0D108BD9-81ED-4DB2-BD59-A6C34878D82A}">
                    <a16:rowId xmlns:a16="http://schemas.microsoft.com/office/drawing/2014/main" val="10011"/>
                  </a:ext>
                </a:extLst>
              </a:tr>
              <a:tr h="942614">
                <a:tc>
                  <a:txBody>
                    <a:bodyPr/>
                    <a:lstStyle/>
                    <a:p>
                      <a:pPr marL="1270" algn="ctr">
                        <a:lnSpc>
                          <a:spcPct val="100000"/>
                        </a:lnSpc>
                        <a:spcBef>
                          <a:spcPts val="355"/>
                        </a:spcBef>
                      </a:pPr>
                      <a:r>
                        <a:rPr sz="4400" spc="-25" dirty="0">
                          <a:latin typeface="Tahoma" pitchFamily="34" charset="0"/>
                          <a:ea typeface="Tahoma" pitchFamily="34" charset="0"/>
                          <a:cs typeface="Tahoma" pitchFamily="34" charset="0"/>
                        </a:rPr>
                        <a:t>12</a:t>
                      </a:r>
                      <a:endParaRPr sz="4400">
                        <a:latin typeface="Tahoma" pitchFamily="34" charset="0"/>
                        <a:ea typeface="Tahoma" pitchFamily="34" charset="0"/>
                        <a:cs typeface="Tahoma" pitchFamily="34" charset="0"/>
                      </a:endParaRPr>
                    </a:p>
                  </a:txBody>
                  <a:tcPr marL="0" marR="0" marT="42088" marB="0">
                    <a:lnL w="12700">
                      <a:solidFill>
                        <a:srgbClr val="000000"/>
                      </a:solidFill>
                      <a:prstDash val="soli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solidFill>
                      <a:srgbClr val="E9ECF4"/>
                    </a:solidFill>
                  </a:tcPr>
                </a:tc>
                <a:tc>
                  <a:txBody>
                    <a:bodyPr/>
                    <a:lstStyle/>
                    <a:p>
                      <a:pPr marL="34925">
                        <a:lnSpc>
                          <a:spcPct val="100000"/>
                        </a:lnSpc>
                        <a:spcBef>
                          <a:spcPts val="355"/>
                        </a:spcBef>
                      </a:pPr>
                      <a:r>
                        <a:rPr lang="tr-TR" sz="4400" dirty="0">
                          <a:latin typeface="Tahoma" pitchFamily="34" charset="0"/>
                          <a:ea typeface="Tahoma" pitchFamily="34" charset="0"/>
                          <a:cs typeface="Tahoma" pitchFamily="34" charset="0"/>
                        </a:rPr>
                        <a:t>Matematiksel ve Metinsel İşlemler</a:t>
                      </a:r>
                      <a:endParaRPr sz="4400" dirty="0">
                        <a:latin typeface="Tahoma" pitchFamily="34" charset="0"/>
                        <a:ea typeface="Tahoma" pitchFamily="34" charset="0"/>
                        <a:cs typeface="Tahoma" pitchFamily="34" charset="0"/>
                      </a:endParaRPr>
                    </a:p>
                  </a:txBody>
                  <a:tcPr marL="0" marR="0" marT="42088"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solidFill>
                      <a:srgbClr val="E9ECF4"/>
                    </a:solidFill>
                  </a:tcPr>
                </a:tc>
                <a:extLst>
                  <a:ext uri="{0D108BD9-81ED-4DB2-BD59-A6C34878D82A}">
                    <a16:rowId xmlns:a16="http://schemas.microsoft.com/office/drawing/2014/main" val="10012"/>
                  </a:ext>
                </a:extLst>
              </a:tr>
              <a:tr h="942614">
                <a:tc>
                  <a:txBody>
                    <a:bodyPr/>
                    <a:lstStyle/>
                    <a:p>
                      <a:pPr marL="1270" algn="ctr">
                        <a:lnSpc>
                          <a:spcPct val="100000"/>
                        </a:lnSpc>
                        <a:spcBef>
                          <a:spcPts val="355"/>
                        </a:spcBef>
                      </a:pPr>
                      <a:r>
                        <a:rPr lang="tr-TR" sz="4400" dirty="0">
                          <a:latin typeface="Tahoma" pitchFamily="34" charset="0"/>
                          <a:ea typeface="Tahoma" pitchFamily="34" charset="0"/>
                          <a:cs typeface="Tahoma" pitchFamily="34" charset="0"/>
                        </a:rPr>
                        <a:t>13</a:t>
                      </a:r>
                      <a:endParaRPr sz="4400" dirty="0">
                        <a:latin typeface="Tahoma" pitchFamily="34" charset="0"/>
                        <a:ea typeface="Tahoma" pitchFamily="34" charset="0"/>
                        <a:cs typeface="Tahoma" pitchFamily="34" charset="0"/>
                      </a:endParaRPr>
                    </a:p>
                  </a:txBody>
                  <a:tcPr marL="0" marR="0" marT="42088" marB="0">
                    <a:lnL w="12700">
                      <a:solidFill>
                        <a:srgbClr val="000000"/>
                      </a:solidFill>
                      <a:prstDash val="soli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solidFill>
                      <a:srgbClr val="E9ECF4"/>
                    </a:solidFill>
                  </a:tcPr>
                </a:tc>
                <a:tc>
                  <a:txBody>
                    <a:bodyPr/>
                    <a:lstStyle/>
                    <a:p>
                      <a:pPr marL="34925" marR="0" lvl="0" indent="0" algn="l" defTabSz="914400" rtl="0" eaLnBrk="1" fontAlgn="auto" latinLnBrk="0" hangingPunct="1">
                        <a:lnSpc>
                          <a:spcPct val="100000"/>
                        </a:lnSpc>
                        <a:spcBef>
                          <a:spcPts val="355"/>
                        </a:spcBef>
                        <a:spcAft>
                          <a:spcPts val="0"/>
                        </a:spcAft>
                        <a:buClrTx/>
                        <a:buSzTx/>
                        <a:buFontTx/>
                        <a:buNone/>
                        <a:tabLst/>
                        <a:defRPr/>
                      </a:pPr>
                      <a:r>
                        <a:rPr lang="tr-TR" sz="4400" spc="-10" dirty="0">
                          <a:latin typeface="Tahoma" pitchFamily="34" charset="0"/>
                          <a:ea typeface="Tahoma" pitchFamily="34" charset="0"/>
                          <a:cs typeface="Tahoma" pitchFamily="34" charset="0"/>
                        </a:rPr>
                        <a:t>Dosya İşlemleri</a:t>
                      </a:r>
                      <a:endParaRPr sz="4400" dirty="0">
                        <a:latin typeface="Tahoma" pitchFamily="34" charset="0"/>
                        <a:ea typeface="Tahoma" pitchFamily="34" charset="0"/>
                        <a:cs typeface="Tahoma" pitchFamily="34" charset="0"/>
                      </a:endParaRPr>
                    </a:p>
                  </a:txBody>
                  <a:tcPr marL="0" marR="0" marT="42088" marB="0">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a:solidFill>
                        <a:srgbClr val="000000"/>
                      </a:solidFill>
                      <a:prstDash val="solid"/>
                    </a:lnB>
                    <a:solidFill>
                      <a:srgbClr val="E9ECF4"/>
                    </a:solid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3281120928"/>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a:extLst>
              <a:ext uri="{FF2B5EF4-FFF2-40B4-BE49-F238E27FC236}">
                <a16:creationId xmlns:a16="http://schemas.microsoft.com/office/drawing/2014/main" id="{F37E9720-546E-CB4E-907A-7B9E50602984}"/>
              </a:ext>
            </a:extLst>
          </p:cNvPr>
          <p:cNvSpPr txBox="1">
            <a:spLocks noGrp="1"/>
          </p:cNvSpPr>
          <p:nvPr>
            <p:ph type="sldNum" sz="quarter" idx="2"/>
          </p:nvPr>
        </p:nvSpPr>
        <p:spPr>
          <a:xfrm>
            <a:off x="1401102" y="11335083"/>
            <a:ext cx="373499" cy="57515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sz="2800" b="1">
                <a:latin typeface="Tahoma" panose="020B0604030504040204" pitchFamily="34" charset="0"/>
                <a:ea typeface="Tahoma" panose="020B0604030504040204" pitchFamily="34" charset="0"/>
                <a:cs typeface="Tahoma" panose="020B0604030504040204" pitchFamily="34" charset="0"/>
              </a:rPr>
              <a:t>40</a:t>
            </a:fld>
            <a:endParaRPr sz="2800" b="1" dirty="0">
              <a:latin typeface="Tahoma" panose="020B0604030504040204" pitchFamily="34" charset="0"/>
              <a:ea typeface="Tahoma" panose="020B0604030504040204" pitchFamily="34" charset="0"/>
              <a:cs typeface="Tahoma" panose="020B0604030504040204" pitchFamily="34" charset="0"/>
            </a:endParaRPr>
          </a:p>
        </p:txBody>
      </p:sp>
      <p:sp>
        <p:nvSpPr>
          <p:cNvPr id="16" name="Image Guidelines">
            <a:extLst>
              <a:ext uri="{FF2B5EF4-FFF2-40B4-BE49-F238E27FC236}">
                <a16:creationId xmlns:a16="http://schemas.microsoft.com/office/drawing/2014/main" id="{856CD7B2-C9A3-344C-BDC6-A71658AF1751}"/>
              </a:ext>
            </a:extLst>
          </p:cNvPr>
          <p:cNvSpPr txBox="1">
            <a:spLocks noGrp="1"/>
          </p:cNvSpPr>
          <p:nvPr>
            <p:ph type="body" idx="14"/>
          </p:nvPr>
        </p:nvSpPr>
        <p:spPr>
          <a:xfrm rot="16200000">
            <a:off x="-2371780" y="6870965"/>
            <a:ext cx="7919264" cy="882933"/>
          </a:xfrm>
          <a:prstGeom prst="rect">
            <a:avLst/>
          </a:prstGeom>
        </p:spPr>
        <p:txBody>
          <a:bodyPr/>
          <a:lstStyle/>
          <a:p>
            <a:pPr marL="0" marR="0" indent="0" algn="ctr" defTabSz="2438339" rtl="0" fontAlgn="auto" latinLnBrk="0" hangingPunct="0">
              <a:lnSpc>
                <a:spcPct val="100000"/>
              </a:lnSpc>
              <a:spcBef>
                <a:spcPts val="0"/>
              </a:spcBef>
              <a:spcAft>
                <a:spcPts val="0"/>
              </a:spcAft>
              <a:buClrTx/>
              <a:buSzTx/>
              <a:buFontTx/>
              <a:buNone/>
              <a:tabLst/>
            </a:pPr>
            <a:r>
              <a:rPr lang="tr-TR" sz="4800" b="1" dirty="0">
                <a:solidFill>
                  <a:srgbClr val="C00000"/>
                </a:solidFill>
                <a:latin typeface="Tahoma" panose="020B0604030504040204" pitchFamily="34" charset="0"/>
                <a:ea typeface="Tahoma" panose="020B0604030504040204" pitchFamily="34" charset="0"/>
                <a:cs typeface="Tahoma" panose="020B0604030504040204" pitchFamily="34" charset="0"/>
              </a:rPr>
              <a:t>VERİ TİPLERİ</a:t>
            </a:r>
            <a:endParaRPr kumimoji="0" lang="tr-TR" sz="4800" b="1" u="none" strike="noStrike" cap="none" spc="0" normalizeH="0" baseline="0" dirty="0">
              <a:ln>
                <a:noFill/>
              </a:ln>
              <a:solidFill>
                <a:srgbClr val="C00000"/>
              </a:solidFill>
              <a:effectLst/>
              <a:uFillTx/>
              <a:latin typeface="Tahoma" panose="020B0604030504040204" pitchFamily="34" charset="0"/>
              <a:ea typeface="Tahoma" panose="020B0604030504040204" pitchFamily="34" charset="0"/>
              <a:cs typeface="Tahoma" panose="020B0604030504040204" pitchFamily="34" charset="0"/>
              <a:sym typeface="Roboto Light"/>
            </a:endParaRPr>
          </a:p>
        </p:txBody>
      </p:sp>
      <p:sp>
        <p:nvSpPr>
          <p:cNvPr id="2" name="AutoShape 2" descr="The difference between a dual-core CPU architecture and quad-core CPU arthite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5" name="Metin kutusu 4">
            <a:extLst>
              <a:ext uri="{FF2B5EF4-FFF2-40B4-BE49-F238E27FC236}">
                <a16:creationId xmlns:a16="http://schemas.microsoft.com/office/drawing/2014/main" id="{3293BDEB-0C75-7AE4-E881-F4A3B51634AC}"/>
              </a:ext>
            </a:extLst>
          </p:cNvPr>
          <p:cNvSpPr txBox="1"/>
          <p:nvPr/>
        </p:nvSpPr>
        <p:spPr>
          <a:xfrm>
            <a:off x="3921918" y="393823"/>
            <a:ext cx="20023931" cy="4579587"/>
          </a:xfrm>
          <a:prstGeom prst="rect">
            <a:avLst/>
          </a:prstGeom>
        </p:spPr>
        <p:txBody>
          <a:bodyPr vert="horz" wrap="square" lIns="0" tIns="87630" rIns="0" bIns="0" rtlCol="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lgn="just">
              <a:buClr>
                <a:srgbClr val="4F81BC"/>
              </a:buClr>
              <a:buSzPct val="79687"/>
              <a:tabLst>
                <a:tab pos="285750" algn="l"/>
              </a:tabLst>
              <a:defRPr sz="4000">
                <a:solidFill>
                  <a:schemeClr val="bg1">
                    <a:lumMod val="95000"/>
                  </a:schemeClr>
                </a:solidFill>
                <a:latin typeface="Tahoma" pitchFamily="34" charset="0"/>
                <a:ea typeface="Tahoma" pitchFamily="34" charset="0"/>
                <a:cs typeface="Tahoma" pitchFamily="34" charset="0"/>
              </a:defRPr>
            </a:lvl1pPr>
          </a:lstStyle>
          <a:p>
            <a:pPr marL="571500" indent="-571500">
              <a:buClr>
                <a:srgbClr val="FFFF00"/>
              </a:buClr>
              <a:buFont typeface="Wingdings" panose="05000000000000000000" pitchFamily="2" charset="2"/>
              <a:buChar char="Ø"/>
            </a:pPr>
            <a:r>
              <a:rPr lang="tr-TR" dirty="0"/>
              <a:t>Python’da “</a:t>
            </a:r>
            <a:r>
              <a:rPr lang="tr-TR" dirty="0" err="1">
                <a:solidFill>
                  <a:srgbClr val="FFFF00"/>
                </a:solidFill>
              </a:rPr>
              <a:t>tuple</a:t>
            </a:r>
            <a:r>
              <a:rPr lang="tr-TR" dirty="0"/>
              <a:t>” (demet), birden çok veri öğesini bir araya getirmek için kullanılan ve değiştirilemez (</a:t>
            </a:r>
            <a:r>
              <a:rPr lang="tr-TR" dirty="0" err="1"/>
              <a:t>immutable</a:t>
            </a:r>
            <a:r>
              <a:rPr lang="tr-TR" dirty="0"/>
              <a:t>) veri tiplerinden biridir. </a:t>
            </a:r>
            <a:r>
              <a:rPr lang="tr-TR" dirty="0" err="1"/>
              <a:t>Tuple’lar</a:t>
            </a:r>
            <a:r>
              <a:rPr lang="tr-TR" dirty="0"/>
              <a:t>, parantezler içinde tanımlanır ve virgülle ayrılan öğelerden oluşur. </a:t>
            </a:r>
            <a:r>
              <a:rPr lang="tr-TR" dirty="0" err="1"/>
              <a:t>Tuple’lar</a:t>
            </a:r>
            <a:r>
              <a:rPr lang="tr-TR" dirty="0"/>
              <a:t>, listelere benzerdir ancak değiştirilemez özellikleri vardır, yani bir kez oluşturulduktan sonra öğelerini değiştiremezsiniz.</a:t>
            </a:r>
          </a:p>
        </p:txBody>
      </p:sp>
      <p:pic>
        <p:nvPicPr>
          <p:cNvPr id="8194" name="Picture 2">
            <a:extLst>
              <a:ext uri="{FF2B5EF4-FFF2-40B4-BE49-F238E27FC236}">
                <a16:creationId xmlns:a16="http://schemas.microsoft.com/office/drawing/2014/main" id="{833FBFBC-346B-6855-F8A0-330F949FE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5638" y="6608412"/>
            <a:ext cx="13326940" cy="3686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757158"/>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a:extLst>
              <a:ext uri="{FF2B5EF4-FFF2-40B4-BE49-F238E27FC236}">
                <a16:creationId xmlns:a16="http://schemas.microsoft.com/office/drawing/2014/main" id="{F37E9720-546E-CB4E-907A-7B9E50602984}"/>
              </a:ext>
            </a:extLst>
          </p:cNvPr>
          <p:cNvSpPr txBox="1">
            <a:spLocks noGrp="1"/>
          </p:cNvSpPr>
          <p:nvPr>
            <p:ph type="sldNum" sz="quarter" idx="2"/>
          </p:nvPr>
        </p:nvSpPr>
        <p:spPr>
          <a:xfrm>
            <a:off x="1401102" y="11335083"/>
            <a:ext cx="373499" cy="57515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sz="2800" b="1">
                <a:latin typeface="Tahoma" panose="020B0604030504040204" pitchFamily="34" charset="0"/>
                <a:ea typeface="Tahoma" panose="020B0604030504040204" pitchFamily="34" charset="0"/>
                <a:cs typeface="Tahoma" panose="020B0604030504040204" pitchFamily="34" charset="0"/>
              </a:rPr>
              <a:t>41</a:t>
            </a:fld>
            <a:endParaRPr sz="2800" b="1" dirty="0">
              <a:latin typeface="Tahoma" panose="020B0604030504040204" pitchFamily="34" charset="0"/>
              <a:ea typeface="Tahoma" panose="020B0604030504040204" pitchFamily="34" charset="0"/>
              <a:cs typeface="Tahoma" panose="020B0604030504040204" pitchFamily="34" charset="0"/>
            </a:endParaRPr>
          </a:p>
        </p:txBody>
      </p:sp>
      <p:sp>
        <p:nvSpPr>
          <p:cNvPr id="16" name="Image Guidelines">
            <a:extLst>
              <a:ext uri="{FF2B5EF4-FFF2-40B4-BE49-F238E27FC236}">
                <a16:creationId xmlns:a16="http://schemas.microsoft.com/office/drawing/2014/main" id="{856CD7B2-C9A3-344C-BDC6-A71658AF1751}"/>
              </a:ext>
            </a:extLst>
          </p:cNvPr>
          <p:cNvSpPr txBox="1">
            <a:spLocks noGrp="1"/>
          </p:cNvSpPr>
          <p:nvPr>
            <p:ph type="body" idx="14"/>
          </p:nvPr>
        </p:nvSpPr>
        <p:spPr>
          <a:xfrm rot="16200000">
            <a:off x="-2371780" y="6527602"/>
            <a:ext cx="7919264" cy="1569660"/>
          </a:xfrm>
          <a:prstGeom prst="rect">
            <a:avLst/>
          </a:prstGeom>
        </p:spPr>
        <p:txBody>
          <a:bodyPr/>
          <a:lstStyle/>
          <a:p>
            <a:pPr algn="ctr" defTabSz="2438339" hangingPunct="0">
              <a:spcBef>
                <a:spcPts val="0"/>
              </a:spcBef>
            </a:pPr>
            <a:r>
              <a:rPr lang="tr-TR" sz="4800" b="1" dirty="0">
                <a:solidFill>
                  <a:srgbClr val="C00000"/>
                </a:solidFill>
                <a:latin typeface="Tahoma" panose="020B0604030504040204" pitchFamily="34" charset="0"/>
                <a:ea typeface="Tahoma" panose="020B0604030504040204" pitchFamily="34" charset="0"/>
                <a:cs typeface="Tahoma" panose="020B0604030504040204" pitchFamily="34" charset="0"/>
              </a:rPr>
              <a:t>MICROSOFT İŞLETİM SİSTEMİ TARİHİ</a:t>
            </a:r>
          </a:p>
        </p:txBody>
      </p:sp>
      <p:sp>
        <p:nvSpPr>
          <p:cNvPr id="2" name="AutoShape 2" descr="The difference between a dual-core CPU architecture and quad-core CPU arthite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 name="AutoShape 2" descr="evolution-of-the-windows-operating-system"/>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3764" y="2365892"/>
            <a:ext cx="16380231" cy="9000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999" r="3007" b="20244"/>
          <a:stretch/>
        </p:blipFill>
        <p:spPr bwMode="auto">
          <a:xfrm>
            <a:off x="3711387" y="6135714"/>
            <a:ext cx="4222868" cy="2013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6877016"/>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a:extLst>
              <a:ext uri="{FF2B5EF4-FFF2-40B4-BE49-F238E27FC236}">
                <a16:creationId xmlns:a16="http://schemas.microsoft.com/office/drawing/2014/main" id="{F37E9720-546E-CB4E-907A-7B9E50602984}"/>
              </a:ext>
            </a:extLst>
          </p:cNvPr>
          <p:cNvSpPr txBox="1">
            <a:spLocks noGrp="1"/>
          </p:cNvSpPr>
          <p:nvPr>
            <p:ph type="sldNum" sz="quarter" idx="2"/>
          </p:nvPr>
        </p:nvSpPr>
        <p:spPr>
          <a:xfrm>
            <a:off x="1401102" y="11335083"/>
            <a:ext cx="373499" cy="57515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sz="2800" b="1">
                <a:latin typeface="Tahoma" panose="020B0604030504040204" pitchFamily="34" charset="0"/>
                <a:ea typeface="Tahoma" panose="020B0604030504040204" pitchFamily="34" charset="0"/>
                <a:cs typeface="Tahoma" panose="020B0604030504040204" pitchFamily="34" charset="0"/>
              </a:rPr>
              <a:t>42</a:t>
            </a:fld>
            <a:endParaRPr sz="2800" b="1" dirty="0">
              <a:latin typeface="Tahoma" panose="020B0604030504040204" pitchFamily="34" charset="0"/>
              <a:ea typeface="Tahoma" panose="020B0604030504040204" pitchFamily="34" charset="0"/>
              <a:cs typeface="Tahoma" panose="020B0604030504040204" pitchFamily="34" charset="0"/>
            </a:endParaRPr>
          </a:p>
        </p:txBody>
      </p:sp>
      <p:sp>
        <p:nvSpPr>
          <p:cNvPr id="16" name="Image Guidelines">
            <a:extLst>
              <a:ext uri="{FF2B5EF4-FFF2-40B4-BE49-F238E27FC236}">
                <a16:creationId xmlns:a16="http://schemas.microsoft.com/office/drawing/2014/main" id="{856CD7B2-C9A3-344C-BDC6-A71658AF1751}"/>
              </a:ext>
            </a:extLst>
          </p:cNvPr>
          <p:cNvSpPr txBox="1">
            <a:spLocks noGrp="1"/>
          </p:cNvSpPr>
          <p:nvPr>
            <p:ph type="body" idx="14"/>
          </p:nvPr>
        </p:nvSpPr>
        <p:spPr>
          <a:xfrm rot="16200000">
            <a:off x="-2371780" y="6896933"/>
            <a:ext cx="7919264" cy="830997"/>
          </a:xfrm>
          <a:prstGeom prst="rect">
            <a:avLst/>
          </a:prstGeom>
        </p:spPr>
        <p:txBody>
          <a:bodyPr/>
          <a:lstStyle/>
          <a:p>
            <a:pPr algn="ctr" defTabSz="2438339" hangingPunct="0">
              <a:spcBef>
                <a:spcPts val="0"/>
              </a:spcBef>
            </a:pPr>
            <a:r>
              <a:rPr lang="tr-TR" sz="4800" b="1" dirty="0">
                <a:solidFill>
                  <a:srgbClr val="C00000"/>
                </a:solidFill>
                <a:latin typeface="Tahoma" panose="020B0604030504040204" pitchFamily="34" charset="0"/>
                <a:ea typeface="Tahoma" panose="020B0604030504040204" pitchFamily="34" charset="0"/>
                <a:cs typeface="Tahoma" panose="020B0604030504040204" pitchFamily="34" charset="0"/>
              </a:rPr>
              <a:t>DOS İŞLETİM SİSTEMİ</a:t>
            </a:r>
          </a:p>
        </p:txBody>
      </p:sp>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9747" y="216863"/>
            <a:ext cx="15344477" cy="13368991"/>
          </a:xfrm>
          <a:prstGeom prst="rect">
            <a:avLst/>
          </a:prstGeom>
        </p:spPr>
      </p:pic>
    </p:spTree>
    <p:extLst>
      <p:ext uri="{BB962C8B-B14F-4D97-AF65-F5344CB8AC3E}">
        <p14:creationId xmlns:p14="http://schemas.microsoft.com/office/powerpoint/2010/main" val="3686497916"/>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a:extLst>
              <a:ext uri="{FF2B5EF4-FFF2-40B4-BE49-F238E27FC236}">
                <a16:creationId xmlns:a16="http://schemas.microsoft.com/office/drawing/2014/main" id="{F37E9720-546E-CB4E-907A-7B9E50602984}"/>
              </a:ext>
            </a:extLst>
          </p:cNvPr>
          <p:cNvSpPr txBox="1">
            <a:spLocks noGrp="1"/>
          </p:cNvSpPr>
          <p:nvPr>
            <p:ph type="sldNum" sz="quarter" idx="2"/>
          </p:nvPr>
        </p:nvSpPr>
        <p:spPr>
          <a:xfrm>
            <a:off x="1401102" y="11335083"/>
            <a:ext cx="373499" cy="57515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sz="2800" b="1">
                <a:latin typeface="Tahoma" panose="020B0604030504040204" pitchFamily="34" charset="0"/>
                <a:ea typeface="Tahoma" panose="020B0604030504040204" pitchFamily="34" charset="0"/>
                <a:cs typeface="Tahoma" panose="020B0604030504040204" pitchFamily="34" charset="0"/>
              </a:rPr>
              <a:t>43</a:t>
            </a:fld>
            <a:endParaRPr sz="2800" b="1" dirty="0">
              <a:latin typeface="Tahoma" panose="020B0604030504040204" pitchFamily="34" charset="0"/>
              <a:ea typeface="Tahoma" panose="020B0604030504040204" pitchFamily="34" charset="0"/>
              <a:cs typeface="Tahoma" panose="020B0604030504040204" pitchFamily="34" charset="0"/>
            </a:endParaRPr>
          </a:p>
        </p:txBody>
      </p:sp>
      <p:sp>
        <p:nvSpPr>
          <p:cNvPr id="16" name="Image Guidelines">
            <a:extLst>
              <a:ext uri="{FF2B5EF4-FFF2-40B4-BE49-F238E27FC236}">
                <a16:creationId xmlns:a16="http://schemas.microsoft.com/office/drawing/2014/main" id="{856CD7B2-C9A3-344C-BDC6-A71658AF1751}"/>
              </a:ext>
            </a:extLst>
          </p:cNvPr>
          <p:cNvSpPr txBox="1">
            <a:spLocks noGrp="1"/>
          </p:cNvSpPr>
          <p:nvPr>
            <p:ph type="body" idx="14"/>
          </p:nvPr>
        </p:nvSpPr>
        <p:spPr>
          <a:xfrm rot="16200000">
            <a:off x="-2371780" y="6527602"/>
            <a:ext cx="7919264" cy="1569660"/>
          </a:xfrm>
          <a:prstGeom prst="rect">
            <a:avLst/>
          </a:prstGeom>
        </p:spPr>
        <p:txBody>
          <a:bodyPr/>
          <a:lstStyle/>
          <a:p>
            <a:pPr algn="ctr" defTabSz="2438339" hangingPunct="0">
              <a:spcBef>
                <a:spcPts val="0"/>
              </a:spcBef>
            </a:pPr>
            <a:r>
              <a:rPr lang="tr-TR" sz="4800" b="1" dirty="0">
                <a:solidFill>
                  <a:srgbClr val="C00000"/>
                </a:solidFill>
                <a:latin typeface="Tahoma" panose="020B0604030504040204" pitchFamily="34" charset="0"/>
                <a:ea typeface="Tahoma" panose="020B0604030504040204" pitchFamily="34" charset="0"/>
                <a:cs typeface="Tahoma" panose="020B0604030504040204" pitchFamily="34" charset="0"/>
              </a:rPr>
              <a:t>WINDOWS İŞLETİM SİSTEMİ</a:t>
            </a:r>
          </a:p>
        </p:txBody>
      </p:sp>
      <p:sp>
        <p:nvSpPr>
          <p:cNvPr id="2" name="AutoShape 2" descr="The difference between a dual-core CPU architecture and quad-core CPU arthite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nvGrpSpPr>
          <p:cNvPr id="6" name="Grup 5"/>
          <p:cNvGrpSpPr/>
          <p:nvPr/>
        </p:nvGrpSpPr>
        <p:grpSpPr>
          <a:xfrm>
            <a:off x="3630111" y="180634"/>
            <a:ext cx="20732235" cy="13420281"/>
            <a:chOff x="-260340" y="540612"/>
            <a:chExt cx="9271582" cy="6490242"/>
          </a:xfrm>
        </p:grpSpPr>
        <p:pic>
          <p:nvPicPr>
            <p:cNvPr id="8" name="Resim 7"/>
            <p:cNvPicPr>
              <a:picLocks noChangeAspect="1"/>
            </p:cNvPicPr>
            <p:nvPr/>
          </p:nvPicPr>
          <p:blipFill rotWithShape="1">
            <a:blip r:embed="rId3">
              <a:extLst>
                <a:ext uri="{28A0092B-C50C-407E-A947-70E740481C1C}">
                  <a14:useLocalDpi xmlns:a14="http://schemas.microsoft.com/office/drawing/2010/main" val="0"/>
                </a:ext>
              </a:extLst>
            </a:blip>
            <a:srcRect l="9995" t="7066" r="10167" b="15514"/>
            <a:stretch/>
          </p:blipFill>
          <p:spPr>
            <a:xfrm>
              <a:off x="3921233" y="540612"/>
              <a:ext cx="4155596" cy="3081591"/>
            </a:xfrm>
            <a:prstGeom prst="rect">
              <a:avLst/>
            </a:prstGeom>
          </p:spPr>
        </p:pic>
        <p:pic>
          <p:nvPicPr>
            <p:cNvPr id="9" name="Resi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41307" y="3670701"/>
              <a:ext cx="5069935" cy="3360153"/>
            </a:xfrm>
            <a:prstGeom prst="rect">
              <a:avLst/>
            </a:prstGeom>
          </p:spPr>
        </p:pic>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340" y="2365277"/>
              <a:ext cx="4201647" cy="3151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229483094"/>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a:extLst>
              <a:ext uri="{FF2B5EF4-FFF2-40B4-BE49-F238E27FC236}">
                <a16:creationId xmlns:a16="http://schemas.microsoft.com/office/drawing/2014/main" id="{F37E9720-546E-CB4E-907A-7B9E50602984}"/>
              </a:ext>
            </a:extLst>
          </p:cNvPr>
          <p:cNvSpPr txBox="1">
            <a:spLocks noGrp="1"/>
          </p:cNvSpPr>
          <p:nvPr>
            <p:ph type="sldNum" sz="quarter" idx="2"/>
          </p:nvPr>
        </p:nvSpPr>
        <p:spPr>
          <a:xfrm>
            <a:off x="1401102" y="11335083"/>
            <a:ext cx="373499" cy="57515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sz="2800" b="1">
                <a:latin typeface="Tahoma" panose="020B0604030504040204" pitchFamily="34" charset="0"/>
                <a:ea typeface="Tahoma" panose="020B0604030504040204" pitchFamily="34" charset="0"/>
                <a:cs typeface="Tahoma" panose="020B0604030504040204" pitchFamily="34" charset="0"/>
              </a:rPr>
              <a:t>44</a:t>
            </a:fld>
            <a:endParaRPr sz="2800" b="1" dirty="0">
              <a:latin typeface="Tahoma" panose="020B0604030504040204" pitchFamily="34" charset="0"/>
              <a:ea typeface="Tahoma" panose="020B0604030504040204" pitchFamily="34" charset="0"/>
              <a:cs typeface="Tahoma" panose="020B0604030504040204" pitchFamily="34" charset="0"/>
            </a:endParaRPr>
          </a:p>
        </p:txBody>
      </p:sp>
      <p:sp>
        <p:nvSpPr>
          <p:cNvPr id="16" name="Image Guidelines">
            <a:extLst>
              <a:ext uri="{FF2B5EF4-FFF2-40B4-BE49-F238E27FC236}">
                <a16:creationId xmlns:a16="http://schemas.microsoft.com/office/drawing/2014/main" id="{856CD7B2-C9A3-344C-BDC6-A71658AF1751}"/>
              </a:ext>
            </a:extLst>
          </p:cNvPr>
          <p:cNvSpPr txBox="1">
            <a:spLocks noGrp="1"/>
          </p:cNvSpPr>
          <p:nvPr>
            <p:ph type="body" idx="14"/>
          </p:nvPr>
        </p:nvSpPr>
        <p:spPr>
          <a:xfrm rot="16200000">
            <a:off x="-2371780" y="6501633"/>
            <a:ext cx="7919264" cy="1621597"/>
          </a:xfrm>
          <a:prstGeom prst="rect">
            <a:avLst/>
          </a:prstGeom>
        </p:spPr>
        <p:txBody>
          <a:bodyPr/>
          <a:lstStyle/>
          <a:p>
            <a:pPr algn="ctr" hangingPunct="0"/>
            <a:r>
              <a:rPr lang="tr-TR" sz="4800" b="1" dirty="0">
                <a:solidFill>
                  <a:srgbClr val="C00000"/>
                </a:solidFill>
                <a:latin typeface="Tahoma" panose="020B0604030504040204" pitchFamily="34" charset="0"/>
                <a:ea typeface="Tahoma" panose="020B0604030504040204" pitchFamily="34" charset="0"/>
                <a:cs typeface="Tahoma" panose="020B0604030504040204" pitchFamily="34" charset="0"/>
              </a:rPr>
              <a:t>İLK PROGRAMLARIN YAPISI</a:t>
            </a:r>
          </a:p>
        </p:txBody>
      </p:sp>
      <p:sp>
        <p:nvSpPr>
          <p:cNvPr id="2" name="AutoShape 2" descr="The difference between a dual-core CPU architecture and quad-core CPU arthite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8" name="Resim 7"/>
          <p:cNvPicPr>
            <a:picLocks noChangeAspect="1"/>
          </p:cNvPicPr>
          <p:nvPr/>
        </p:nvPicPr>
        <p:blipFill rotWithShape="1">
          <a:blip r:embed="rId3">
            <a:extLst>
              <a:ext uri="{28A0092B-C50C-407E-A947-70E740481C1C}">
                <a14:useLocalDpi xmlns:a14="http://schemas.microsoft.com/office/drawing/2010/main" val="0"/>
              </a:ext>
            </a:extLst>
          </a:blip>
          <a:srcRect l="1138" r="15553"/>
          <a:stretch/>
        </p:blipFill>
        <p:spPr>
          <a:xfrm>
            <a:off x="6158752" y="160338"/>
            <a:ext cx="15786839" cy="13361062"/>
          </a:xfrm>
          <a:prstGeom prst="rect">
            <a:avLst/>
          </a:prstGeom>
        </p:spPr>
      </p:pic>
    </p:spTree>
    <p:extLst>
      <p:ext uri="{BB962C8B-B14F-4D97-AF65-F5344CB8AC3E}">
        <p14:creationId xmlns:p14="http://schemas.microsoft.com/office/powerpoint/2010/main" val="10689404"/>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a:extLst>
              <a:ext uri="{FF2B5EF4-FFF2-40B4-BE49-F238E27FC236}">
                <a16:creationId xmlns:a16="http://schemas.microsoft.com/office/drawing/2014/main" id="{F37E9720-546E-CB4E-907A-7B9E50602984}"/>
              </a:ext>
            </a:extLst>
          </p:cNvPr>
          <p:cNvSpPr txBox="1">
            <a:spLocks noGrp="1"/>
          </p:cNvSpPr>
          <p:nvPr>
            <p:ph type="sldNum" sz="quarter" idx="2"/>
          </p:nvPr>
        </p:nvSpPr>
        <p:spPr>
          <a:xfrm>
            <a:off x="1401102" y="11335083"/>
            <a:ext cx="373499" cy="57515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sz="2800" b="1">
                <a:latin typeface="Tahoma" panose="020B0604030504040204" pitchFamily="34" charset="0"/>
                <a:ea typeface="Tahoma" panose="020B0604030504040204" pitchFamily="34" charset="0"/>
                <a:cs typeface="Tahoma" panose="020B0604030504040204" pitchFamily="34" charset="0"/>
              </a:rPr>
              <a:t>45</a:t>
            </a:fld>
            <a:endParaRPr sz="2800" b="1" dirty="0">
              <a:latin typeface="Tahoma" panose="020B0604030504040204" pitchFamily="34" charset="0"/>
              <a:ea typeface="Tahoma" panose="020B0604030504040204" pitchFamily="34" charset="0"/>
              <a:cs typeface="Tahoma" panose="020B0604030504040204" pitchFamily="34" charset="0"/>
            </a:endParaRPr>
          </a:p>
        </p:txBody>
      </p:sp>
      <p:sp>
        <p:nvSpPr>
          <p:cNvPr id="16" name="Image Guidelines">
            <a:extLst>
              <a:ext uri="{FF2B5EF4-FFF2-40B4-BE49-F238E27FC236}">
                <a16:creationId xmlns:a16="http://schemas.microsoft.com/office/drawing/2014/main" id="{856CD7B2-C9A3-344C-BDC6-A71658AF1751}"/>
              </a:ext>
            </a:extLst>
          </p:cNvPr>
          <p:cNvSpPr txBox="1">
            <a:spLocks noGrp="1"/>
          </p:cNvSpPr>
          <p:nvPr>
            <p:ph type="body" idx="14"/>
          </p:nvPr>
        </p:nvSpPr>
        <p:spPr>
          <a:xfrm rot="16200000">
            <a:off x="-2371780" y="6501633"/>
            <a:ext cx="7919264" cy="1621597"/>
          </a:xfrm>
          <a:prstGeom prst="rect">
            <a:avLst/>
          </a:prstGeom>
        </p:spPr>
        <p:txBody>
          <a:bodyPr/>
          <a:lstStyle/>
          <a:p>
            <a:pPr algn="ctr" hangingPunct="0"/>
            <a:r>
              <a:rPr lang="tr-TR" sz="4800" b="1" dirty="0">
                <a:solidFill>
                  <a:srgbClr val="C00000"/>
                </a:solidFill>
                <a:latin typeface="Tahoma" panose="020B0604030504040204" pitchFamily="34" charset="0"/>
                <a:ea typeface="Tahoma" panose="020B0604030504040204" pitchFamily="34" charset="0"/>
                <a:cs typeface="Tahoma" panose="020B0604030504040204" pitchFamily="34" charset="0"/>
              </a:rPr>
              <a:t>İLK PROGRAMLARIN YAPISI</a:t>
            </a:r>
          </a:p>
        </p:txBody>
      </p:sp>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3647" y="226597"/>
            <a:ext cx="16467097" cy="13275236"/>
          </a:xfrm>
          <a:prstGeom prst="rect">
            <a:avLst/>
          </a:prstGeom>
        </p:spPr>
      </p:pic>
    </p:spTree>
    <p:extLst>
      <p:ext uri="{BB962C8B-B14F-4D97-AF65-F5344CB8AC3E}">
        <p14:creationId xmlns:p14="http://schemas.microsoft.com/office/powerpoint/2010/main" val="2858612351"/>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a:extLst>
              <a:ext uri="{FF2B5EF4-FFF2-40B4-BE49-F238E27FC236}">
                <a16:creationId xmlns:a16="http://schemas.microsoft.com/office/drawing/2014/main" id="{F37E9720-546E-CB4E-907A-7B9E50602984}"/>
              </a:ext>
            </a:extLst>
          </p:cNvPr>
          <p:cNvSpPr txBox="1">
            <a:spLocks noGrp="1"/>
          </p:cNvSpPr>
          <p:nvPr>
            <p:ph type="sldNum" sz="quarter" idx="2"/>
          </p:nvPr>
        </p:nvSpPr>
        <p:spPr>
          <a:xfrm>
            <a:off x="1401102" y="11335083"/>
            <a:ext cx="373499" cy="57515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sz="2800" b="1">
                <a:latin typeface="Tahoma" panose="020B0604030504040204" pitchFamily="34" charset="0"/>
                <a:ea typeface="Tahoma" panose="020B0604030504040204" pitchFamily="34" charset="0"/>
                <a:cs typeface="Tahoma" panose="020B0604030504040204" pitchFamily="34" charset="0"/>
              </a:rPr>
              <a:t>46</a:t>
            </a:fld>
            <a:endParaRPr sz="2800" b="1" dirty="0">
              <a:latin typeface="Tahoma" panose="020B0604030504040204" pitchFamily="34" charset="0"/>
              <a:ea typeface="Tahoma" panose="020B0604030504040204" pitchFamily="34" charset="0"/>
              <a:cs typeface="Tahoma" panose="020B0604030504040204" pitchFamily="34" charset="0"/>
            </a:endParaRPr>
          </a:p>
        </p:txBody>
      </p:sp>
      <p:sp>
        <p:nvSpPr>
          <p:cNvPr id="16" name="Image Guidelines">
            <a:extLst>
              <a:ext uri="{FF2B5EF4-FFF2-40B4-BE49-F238E27FC236}">
                <a16:creationId xmlns:a16="http://schemas.microsoft.com/office/drawing/2014/main" id="{856CD7B2-C9A3-344C-BDC6-A71658AF1751}"/>
              </a:ext>
            </a:extLst>
          </p:cNvPr>
          <p:cNvSpPr txBox="1">
            <a:spLocks noGrp="1"/>
          </p:cNvSpPr>
          <p:nvPr>
            <p:ph type="body" idx="14"/>
          </p:nvPr>
        </p:nvSpPr>
        <p:spPr>
          <a:xfrm rot="16200000">
            <a:off x="-2371780" y="6501633"/>
            <a:ext cx="7919264" cy="1621597"/>
          </a:xfrm>
          <a:prstGeom prst="rect">
            <a:avLst/>
          </a:prstGeom>
        </p:spPr>
        <p:txBody>
          <a:bodyPr/>
          <a:lstStyle/>
          <a:p>
            <a:pPr algn="ctr" hangingPunct="0"/>
            <a:r>
              <a:rPr lang="tr-TR" sz="4800" b="1" dirty="0">
                <a:solidFill>
                  <a:srgbClr val="C00000"/>
                </a:solidFill>
                <a:latin typeface="Tahoma" panose="020B0604030504040204" pitchFamily="34" charset="0"/>
                <a:ea typeface="Tahoma" panose="020B0604030504040204" pitchFamily="34" charset="0"/>
                <a:cs typeface="Tahoma" panose="020B0604030504040204" pitchFamily="34" charset="0"/>
              </a:rPr>
              <a:t>İLK PROGRAMLARIN YAPISI</a:t>
            </a:r>
          </a:p>
        </p:txBody>
      </p:sp>
      <p:pic>
        <p:nvPicPr>
          <p:cNvPr id="2050" name="Picture 2" descr="Free Online Python Course for Beginners: 72 lessons | CodeBasics">
            <a:extLst>
              <a:ext uri="{FF2B5EF4-FFF2-40B4-BE49-F238E27FC236}">
                <a16:creationId xmlns:a16="http://schemas.microsoft.com/office/drawing/2014/main" id="{656F3747-0282-118E-A8DF-CB2A615081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0270" y="2289988"/>
            <a:ext cx="19619552" cy="8982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2556384"/>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a:extLst>
              <a:ext uri="{FF2B5EF4-FFF2-40B4-BE49-F238E27FC236}">
                <a16:creationId xmlns:a16="http://schemas.microsoft.com/office/drawing/2014/main" id="{F37E9720-546E-CB4E-907A-7B9E50602984}"/>
              </a:ext>
            </a:extLst>
          </p:cNvPr>
          <p:cNvSpPr txBox="1">
            <a:spLocks noGrp="1"/>
          </p:cNvSpPr>
          <p:nvPr>
            <p:ph type="sldNum" sz="quarter" idx="2"/>
          </p:nvPr>
        </p:nvSpPr>
        <p:spPr>
          <a:xfrm>
            <a:off x="1401102" y="11335083"/>
            <a:ext cx="373499" cy="57515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sz="2800" b="1">
                <a:latin typeface="Tahoma" panose="020B0604030504040204" pitchFamily="34" charset="0"/>
                <a:ea typeface="Tahoma" panose="020B0604030504040204" pitchFamily="34" charset="0"/>
                <a:cs typeface="Tahoma" panose="020B0604030504040204" pitchFamily="34" charset="0"/>
              </a:rPr>
              <a:t>47</a:t>
            </a:fld>
            <a:endParaRPr sz="2800" b="1" dirty="0">
              <a:latin typeface="Tahoma" panose="020B0604030504040204" pitchFamily="34" charset="0"/>
              <a:ea typeface="Tahoma" panose="020B0604030504040204" pitchFamily="34" charset="0"/>
              <a:cs typeface="Tahoma" panose="020B0604030504040204" pitchFamily="34" charset="0"/>
            </a:endParaRPr>
          </a:p>
        </p:txBody>
      </p:sp>
      <p:sp>
        <p:nvSpPr>
          <p:cNvPr id="16" name="Image Guidelines">
            <a:extLst>
              <a:ext uri="{FF2B5EF4-FFF2-40B4-BE49-F238E27FC236}">
                <a16:creationId xmlns:a16="http://schemas.microsoft.com/office/drawing/2014/main" id="{856CD7B2-C9A3-344C-BDC6-A71658AF1751}"/>
              </a:ext>
            </a:extLst>
          </p:cNvPr>
          <p:cNvSpPr txBox="1">
            <a:spLocks noGrp="1"/>
          </p:cNvSpPr>
          <p:nvPr>
            <p:ph type="body" idx="14"/>
          </p:nvPr>
        </p:nvSpPr>
        <p:spPr>
          <a:xfrm rot="16200000">
            <a:off x="-2371780" y="6501633"/>
            <a:ext cx="7919264" cy="1621597"/>
          </a:xfrm>
          <a:prstGeom prst="rect">
            <a:avLst/>
          </a:prstGeom>
        </p:spPr>
        <p:txBody>
          <a:bodyPr/>
          <a:lstStyle/>
          <a:p>
            <a:pPr algn="ctr" hangingPunct="0"/>
            <a:r>
              <a:rPr lang="tr-TR" sz="4800" b="1" dirty="0">
                <a:solidFill>
                  <a:srgbClr val="C00000"/>
                </a:solidFill>
                <a:latin typeface="Tahoma" panose="020B0604030504040204" pitchFamily="34" charset="0"/>
                <a:ea typeface="Tahoma" panose="020B0604030504040204" pitchFamily="34" charset="0"/>
                <a:cs typeface="Tahoma" panose="020B0604030504040204" pitchFamily="34" charset="0"/>
              </a:rPr>
              <a:t>İLK PROGRAMLARIN YAPISI</a:t>
            </a:r>
          </a:p>
        </p:txBody>
      </p:sp>
      <p:sp>
        <p:nvSpPr>
          <p:cNvPr id="2" name="AutoShape 2" descr="The difference between a dual-core CPU architecture and quad-core CPU arthite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 name="AutoShape 2" descr="https://www.circuitstoday.com/wp-content/uploads/2012/09/functions_in_c_program.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1438" y="893668"/>
            <a:ext cx="19780306" cy="1193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8260595"/>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a:extLst>
              <a:ext uri="{FF2B5EF4-FFF2-40B4-BE49-F238E27FC236}">
                <a16:creationId xmlns:a16="http://schemas.microsoft.com/office/drawing/2014/main" id="{F37E9720-546E-CB4E-907A-7B9E50602984}"/>
              </a:ext>
            </a:extLst>
          </p:cNvPr>
          <p:cNvSpPr txBox="1">
            <a:spLocks noGrp="1"/>
          </p:cNvSpPr>
          <p:nvPr>
            <p:ph type="sldNum" sz="quarter" idx="2"/>
          </p:nvPr>
        </p:nvSpPr>
        <p:spPr>
          <a:xfrm>
            <a:off x="1401102" y="11335083"/>
            <a:ext cx="373499" cy="57515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sz="2800" b="1">
                <a:latin typeface="Tahoma" panose="020B0604030504040204" pitchFamily="34" charset="0"/>
                <a:ea typeface="Tahoma" panose="020B0604030504040204" pitchFamily="34" charset="0"/>
                <a:cs typeface="Tahoma" panose="020B0604030504040204" pitchFamily="34" charset="0"/>
              </a:rPr>
              <a:t>48</a:t>
            </a:fld>
            <a:endParaRPr sz="2800" b="1" dirty="0">
              <a:latin typeface="Tahoma" panose="020B0604030504040204" pitchFamily="34" charset="0"/>
              <a:ea typeface="Tahoma" panose="020B0604030504040204" pitchFamily="34" charset="0"/>
              <a:cs typeface="Tahoma" panose="020B0604030504040204" pitchFamily="34" charset="0"/>
            </a:endParaRPr>
          </a:p>
        </p:txBody>
      </p:sp>
      <p:sp>
        <p:nvSpPr>
          <p:cNvPr id="16" name="Image Guidelines">
            <a:extLst>
              <a:ext uri="{FF2B5EF4-FFF2-40B4-BE49-F238E27FC236}">
                <a16:creationId xmlns:a16="http://schemas.microsoft.com/office/drawing/2014/main" id="{856CD7B2-C9A3-344C-BDC6-A71658AF1751}"/>
              </a:ext>
            </a:extLst>
          </p:cNvPr>
          <p:cNvSpPr txBox="1">
            <a:spLocks noGrp="1"/>
          </p:cNvSpPr>
          <p:nvPr>
            <p:ph type="body" idx="14"/>
          </p:nvPr>
        </p:nvSpPr>
        <p:spPr>
          <a:xfrm rot="16200000">
            <a:off x="-2371780" y="6501633"/>
            <a:ext cx="7919264" cy="1621597"/>
          </a:xfrm>
          <a:prstGeom prst="rect">
            <a:avLst/>
          </a:prstGeom>
        </p:spPr>
        <p:txBody>
          <a:bodyPr/>
          <a:lstStyle/>
          <a:p>
            <a:pPr algn="ctr" hangingPunct="0"/>
            <a:r>
              <a:rPr lang="tr-TR" sz="4800" b="1" dirty="0">
                <a:solidFill>
                  <a:srgbClr val="C00000"/>
                </a:solidFill>
                <a:latin typeface="Tahoma" panose="020B0604030504040204" pitchFamily="34" charset="0"/>
                <a:ea typeface="Tahoma" panose="020B0604030504040204" pitchFamily="34" charset="0"/>
                <a:cs typeface="Tahoma" panose="020B0604030504040204" pitchFamily="34" charset="0"/>
              </a:rPr>
              <a:t>İLK PROGRAMLARIN YAPISI</a:t>
            </a:r>
          </a:p>
        </p:txBody>
      </p:sp>
      <p:sp>
        <p:nvSpPr>
          <p:cNvPr id="2" name="AutoShape 2" descr="The difference between a dual-core CPU architecture and quad-core CPU arthite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7" name="Resim 6"/>
          <p:cNvPicPr>
            <a:picLocks noChangeAspect="1"/>
          </p:cNvPicPr>
          <p:nvPr/>
        </p:nvPicPr>
        <p:blipFill rotWithShape="1">
          <a:blip r:embed="rId3">
            <a:extLst>
              <a:ext uri="{28A0092B-C50C-407E-A947-70E740481C1C}">
                <a14:useLocalDpi xmlns:a14="http://schemas.microsoft.com/office/drawing/2010/main" val="0"/>
              </a:ext>
            </a:extLst>
          </a:blip>
          <a:srcRect l="49333" b="4648"/>
          <a:stretch/>
        </p:blipFill>
        <p:spPr>
          <a:xfrm>
            <a:off x="9970746" y="122640"/>
            <a:ext cx="7886945" cy="13427505"/>
          </a:xfrm>
          <a:prstGeom prst="rect">
            <a:avLst/>
          </a:prstGeom>
        </p:spPr>
      </p:pic>
    </p:spTree>
    <p:extLst>
      <p:ext uri="{BB962C8B-B14F-4D97-AF65-F5344CB8AC3E}">
        <p14:creationId xmlns:p14="http://schemas.microsoft.com/office/powerpoint/2010/main" val="568069368"/>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a:extLst>
              <a:ext uri="{FF2B5EF4-FFF2-40B4-BE49-F238E27FC236}">
                <a16:creationId xmlns:a16="http://schemas.microsoft.com/office/drawing/2014/main" id="{F37E9720-546E-CB4E-907A-7B9E50602984}"/>
              </a:ext>
            </a:extLst>
          </p:cNvPr>
          <p:cNvSpPr txBox="1">
            <a:spLocks noGrp="1"/>
          </p:cNvSpPr>
          <p:nvPr>
            <p:ph type="sldNum" sz="quarter" idx="2"/>
          </p:nvPr>
        </p:nvSpPr>
        <p:spPr>
          <a:xfrm>
            <a:off x="1401102" y="11335083"/>
            <a:ext cx="373499" cy="57515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sz="2800" b="1">
                <a:latin typeface="Tahoma" panose="020B0604030504040204" pitchFamily="34" charset="0"/>
                <a:ea typeface="Tahoma" panose="020B0604030504040204" pitchFamily="34" charset="0"/>
                <a:cs typeface="Tahoma" panose="020B0604030504040204" pitchFamily="34" charset="0"/>
              </a:rPr>
              <a:t>49</a:t>
            </a:fld>
            <a:endParaRPr sz="2800" b="1" dirty="0">
              <a:latin typeface="Tahoma" panose="020B0604030504040204" pitchFamily="34" charset="0"/>
              <a:ea typeface="Tahoma" panose="020B0604030504040204" pitchFamily="34" charset="0"/>
              <a:cs typeface="Tahoma" panose="020B0604030504040204" pitchFamily="34" charset="0"/>
            </a:endParaRPr>
          </a:p>
        </p:txBody>
      </p:sp>
      <p:sp>
        <p:nvSpPr>
          <p:cNvPr id="16" name="Image Guidelines">
            <a:extLst>
              <a:ext uri="{FF2B5EF4-FFF2-40B4-BE49-F238E27FC236}">
                <a16:creationId xmlns:a16="http://schemas.microsoft.com/office/drawing/2014/main" id="{856CD7B2-C9A3-344C-BDC6-A71658AF1751}"/>
              </a:ext>
            </a:extLst>
          </p:cNvPr>
          <p:cNvSpPr txBox="1">
            <a:spLocks noGrp="1"/>
          </p:cNvSpPr>
          <p:nvPr>
            <p:ph type="body" idx="14"/>
          </p:nvPr>
        </p:nvSpPr>
        <p:spPr>
          <a:xfrm rot="16200000">
            <a:off x="-2371780" y="6870965"/>
            <a:ext cx="7919264" cy="882933"/>
          </a:xfrm>
          <a:prstGeom prst="rect">
            <a:avLst/>
          </a:prstGeom>
        </p:spPr>
        <p:txBody>
          <a:bodyPr/>
          <a:lstStyle/>
          <a:p>
            <a:pPr marL="0" marR="0" indent="0" algn="ctr" defTabSz="2438339" rtl="0" fontAlgn="auto" latinLnBrk="0" hangingPunct="0">
              <a:lnSpc>
                <a:spcPct val="100000"/>
              </a:lnSpc>
              <a:spcBef>
                <a:spcPts val="0"/>
              </a:spcBef>
              <a:spcAft>
                <a:spcPts val="0"/>
              </a:spcAft>
              <a:buClrTx/>
              <a:buSzTx/>
              <a:buFontTx/>
              <a:buNone/>
              <a:tabLst/>
            </a:pPr>
            <a:r>
              <a:rPr lang="tr-TR" sz="4800" b="1" dirty="0">
                <a:solidFill>
                  <a:srgbClr val="C00000"/>
                </a:solidFill>
                <a:latin typeface="Tahoma" panose="020B0604030504040204" pitchFamily="34" charset="0"/>
                <a:ea typeface="Tahoma" panose="020B0604030504040204" pitchFamily="34" charset="0"/>
                <a:cs typeface="Tahoma" panose="020B0604030504040204" pitchFamily="34" charset="0"/>
              </a:rPr>
              <a:t>PROBLEM ÇÖZME</a:t>
            </a:r>
            <a:endParaRPr kumimoji="0" lang="tr-TR" sz="4800" b="1" u="none" strike="noStrike" cap="none" spc="0" normalizeH="0" baseline="0" dirty="0">
              <a:ln>
                <a:noFill/>
              </a:ln>
              <a:solidFill>
                <a:srgbClr val="C00000"/>
              </a:solidFill>
              <a:effectLst/>
              <a:uFillTx/>
              <a:latin typeface="Tahoma" panose="020B0604030504040204" pitchFamily="34" charset="0"/>
              <a:ea typeface="Tahoma" panose="020B0604030504040204" pitchFamily="34" charset="0"/>
              <a:cs typeface="Tahoma" panose="020B0604030504040204" pitchFamily="34" charset="0"/>
              <a:sym typeface="Roboto Light"/>
            </a:endParaRPr>
          </a:p>
        </p:txBody>
      </p:sp>
      <p:sp>
        <p:nvSpPr>
          <p:cNvPr id="2" name="AutoShape 2" descr="The difference between a dual-core CPU architecture and quad-core CPU arthite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 name="object 2"/>
          <p:cNvSpPr txBox="1"/>
          <p:nvPr/>
        </p:nvSpPr>
        <p:spPr>
          <a:xfrm>
            <a:off x="3681664" y="267086"/>
            <a:ext cx="20630147" cy="6182462"/>
          </a:xfrm>
          <a:prstGeom prst="rect">
            <a:avLst/>
          </a:prstGeom>
        </p:spPr>
        <p:txBody>
          <a:bodyPr vert="horz" wrap="square" lIns="0" tIns="87630" rIns="0" bIns="0" rtlCol="0">
            <a:spAutoFit/>
          </a:bodyPr>
          <a:lstStyle/>
          <a:p>
            <a:pPr marL="571500" indent="-571500" algn="just">
              <a:buClr>
                <a:srgbClr val="4F81BC"/>
              </a:buClr>
              <a:buSzPct val="79687"/>
              <a:buFont typeface="Wingdings" pitchFamily="2" charset="2"/>
              <a:buChar char="Ø"/>
              <a:tabLst>
                <a:tab pos="285750" algn="l"/>
              </a:tabLst>
            </a:pPr>
            <a:r>
              <a:rPr lang="tr-TR" sz="4400" dirty="0">
                <a:solidFill>
                  <a:schemeClr val="bg1">
                    <a:lumMod val="95000"/>
                  </a:schemeClr>
                </a:solidFill>
                <a:latin typeface="Tahoma" pitchFamily="34" charset="0"/>
                <a:ea typeface="Tahoma" pitchFamily="34" charset="0"/>
                <a:cs typeface="Tahoma" pitchFamily="34" charset="0"/>
              </a:rPr>
              <a:t>Bilgisayar, sadece programcının kendisine söylediği şeyi nasıl yapacağını bilir.</a:t>
            </a:r>
          </a:p>
          <a:p>
            <a:pPr marL="571500" indent="-571500" algn="just">
              <a:buClr>
                <a:srgbClr val="4F81BC"/>
              </a:buClr>
              <a:buSzPct val="79687"/>
              <a:buFont typeface="Wingdings" pitchFamily="2" charset="2"/>
              <a:buChar char="Ø"/>
              <a:tabLst>
                <a:tab pos="285750" algn="l"/>
              </a:tabLst>
            </a:pPr>
            <a:r>
              <a:rPr lang="tr-TR" sz="4400" dirty="0">
                <a:solidFill>
                  <a:schemeClr val="bg1">
                    <a:lumMod val="95000"/>
                  </a:schemeClr>
                </a:solidFill>
                <a:latin typeface="Tahoma" pitchFamily="34" charset="0"/>
                <a:ea typeface="Tahoma" pitchFamily="34" charset="0"/>
                <a:cs typeface="Tahoma" pitchFamily="34" charset="0"/>
              </a:rPr>
              <a:t>Bundan dolayı programcı bilgisayara problemi nasıl çözeceğini bildirmelidir.</a:t>
            </a:r>
          </a:p>
          <a:p>
            <a:pPr marL="571500" indent="-571500" algn="just">
              <a:buClr>
                <a:srgbClr val="4F81BC"/>
              </a:buClr>
              <a:buSzPct val="79687"/>
              <a:buFont typeface="Wingdings" pitchFamily="2" charset="2"/>
              <a:buChar char="Ø"/>
              <a:tabLst>
                <a:tab pos="285750" algn="l"/>
              </a:tabLst>
            </a:pPr>
            <a:r>
              <a:rPr lang="tr-TR" sz="4400" dirty="0">
                <a:solidFill>
                  <a:schemeClr val="bg1">
                    <a:lumMod val="95000"/>
                  </a:schemeClr>
                </a:solidFill>
                <a:latin typeface="Tahoma" pitchFamily="34" charset="0"/>
                <a:ea typeface="Tahoma" pitchFamily="34" charset="0"/>
                <a:cs typeface="Tahoma" pitchFamily="34" charset="0"/>
              </a:rPr>
              <a:t>Bilgisayara nasıl iş yaptıracak, nasıl iletişim kuracaksınız? Bir “Program” ile. Bilgisayarlar program olmadan çalışmazlar.</a:t>
            </a:r>
          </a:p>
          <a:p>
            <a:pPr marL="571500" indent="-571500" algn="just">
              <a:buClr>
                <a:srgbClr val="4F81BC"/>
              </a:buClr>
              <a:buSzPct val="79687"/>
              <a:buFont typeface="Wingdings" pitchFamily="2" charset="2"/>
              <a:buChar char="Ø"/>
              <a:tabLst>
                <a:tab pos="285750" algn="l"/>
              </a:tabLst>
            </a:pPr>
            <a:r>
              <a:rPr lang="tr-TR" sz="4400" dirty="0">
                <a:solidFill>
                  <a:schemeClr val="bg1">
                    <a:lumMod val="95000"/>
                  </a:schemeClr>
                </a:solidFill>
                <a:latin typeface="Tahoma" pitchFamily="34" charset="0"/>
                <a:ea typeface="Tahoma" pitchFamily="34" charset="0"/>
                <a:cs typeface="Tahoma" pitchFamily="34" charset="0"/>
              </a:rPr>
              <a:t>Bilgisayarın dili makine dilidir. Onunla makine mantığı ile iletişim kurabiliriz. Bu da </a:t>
            </a:r>
            <a:r>
              <a:rPr lang="tr-TR" sz="4400" b="1" dirty="0">
                <a:solidFill>
                  <a:srgbClr val="FFFF00"/>
                </a:solidFill>
                <a:latin typeface="Tahoma" pitchFamily="34" charset="0"/>
                <a:ea typeface="Tahoma" pitchFamily="34" charset="0"/>
                <a:cs typeface="Tahoma" pitchFamily="34" charset="0"/>
              </a:rPr>
              <a:t>ALGORİTMA</a:t>
            </a:r>
            <a:r>
              <a:rPr lang="tr-TR" sz="4400" dirty="0">
                <a:solidFill>
                  <a:schemeClr val="bg1">
                    <a:lumMod val="95000"/>
                  </a:schemeClr>
                </a:solidFill>
                <a:latin typeface="Tahoma" pitchFamily="34" charset="0"/>
                <a:ea typeface="Tahoma" pitchFamily="34" charset="0"/>
                <a:cs typeface="Tahoma" pitchFamily="34" charset="0"/>
              </a:rPr>
              <a:t> (talimat, rutin, reçete) ile olur.</a:t>
            </a:r>
          </a:p>
        </p:txBody>
      </p:sp>
      <p:sp>
        <p:nvSpPr>
          <p:cNvPr id="3" name="AutoShape 2" descr="An algorithm represented in a flowchart, pseudocode, and Python code. The algorithm creates a name, in this case Jana, then it prints &quot;Hello&quot; and the name three times, then lastly, it prints &quot;Goodbye&quot; and the nam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5910" y="6901221"/>
            <a:ext cx="11061654" cy="6653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116649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a:extLst>
              <a:ext uri="{FF2B5EF4-FFF2-40B4-BE49-F238E27FC236}">
                <a16:creationId xmlns:a16="http://schemas.microsoft.com/office/drawing/2014/main" id="{F37E9720-546E-CB4E-907A-7B9E50602984}"/>
              </a:ext>
            </a:extLst>
          </p:cNvPr>
          <p:cNvSpPr txBox="1">
            <a:spLocks noGrp="1"/>
          </p:cNvSpPr>
          <p:nvPr>
            <p:ph type="sldNum" sz="quarter" idx="2"/>
          </p:nvPr>
        </p:nvSpPr>
        <p:spPr>
          <a:xfrm>
            <a:off x="1401102" y="11335083"/>
            <a:ext cx="373499" cy="57515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sz="2800" b="1">
                <a:latin typeface="Tahoma" panose="020B0604030504040204" pitchFamily="34" charset="0"/>
                <a:ea typeface="Tahoma" panose="020B0604030504040204" pitchFamily="34" charset="0"/>
                <a:cs typeface="Tahoma" panose="020B0604030504040204" pitchFamily="34" charset="0"/>
              </a:rPr>
              <a:t>5</a:t>
            </a:fld>
            <a:endParaRPr sz="2800" b="1" dirty="0">
              <a:latin typeface="Tahoma" panose="020B0604030504040204" pitchFamily="34" charset="0"/>
              <a:ea typeface="Tahoma" panose="020B0604030504040204" pitchFamily="34" charset="0"/>
              <a:cs typeface="Tahoma" panose="020B0604030504040204" pitchFamily="34" charset="0"/>
            </a:endParaRPr>
          </a:p>
        </p:txBody>
      </p:sp>
      <p:sp>
        <p:nvSpPr>
          <p:cNvPr id="16" name="Image Guidelines">
            <a:extLst>
              <a:ext uri="{FF2B5EF4-FFF2-40B4-BE49-F238E27FC236}">
                <a16:creationId xmlns:a16="http://schemas.microsoft.com/office/drawing/2014/main" id="{856CD7B2-C9A3-344C-BDC6-A71658AF1751}"/>
              </a:ext>
            </a:extLst>
          </p:cNvPr>
          <p:cNvSpPr txBox="1">
            <a:spLocks noGrp="1"/>
          </p:cNvSpPr>
          <p:nvPr>
            <p:ph type="body" idx="14"/>
          </p:nvPr>
        </p:nvSpPr>
        <p:spPr>
          <a:xfrm rot="16200000">
            <a:off x="-2371780" y="6870965"/>
            <a:ext cx="7919264" cy="882933"/>
          </a:xfrm>
          <a:prstGeom prst="rect">
            <a:avLst/>
          </a:prstGeom>
        </p:spPr>
        <p:txBody>
          <a:bodyPr/>
          <a:lstStyle/>
          <a:p>
            <a:pPr marL="0" marR="0" indent="0" algn="ctr" defTabSz="2438339" rtl="0" fontAlgn="auto" latinLnBrk="0" hangingPunct="0">
              <a:lnSpc>
                <a:spcPct val="100000"/>
              </a:lnSpc>
              <a:spcBef>
                <a:spcPts val="0"/>
              </a:spcBef>
              <a:spcAft>
                <a:spcPts val="0"/>
              </a:spcAft>
              <a:buClrTx/>
              <a:buSzTx/>
              <a:buFontTx/>
              <a:buNone/>
              <a:tabLst/>
            </a:pPr>
            <a:r>
              <a:rPr lang="tr-TR" sz="4800" b="1" dirty="0">
                <a:solidFill>
                  <a:srgbClr val="C00000"/>
                </a:solidFill>
                <a:latin typeface="Tahoma" panose="020B0604030504040204" pitchFamily="34" charset="0"/>
                <a:ea typeface="Tahoma" panose="020B0604030504040204" pitchFamily="34" charset="0"/>
                <a:cs typeface="Tahoma" panose="020B0604030504040204" pitchFamily="34" charset="0"/>
              </a:rPr>
              <a:t>GENEL KÜLTÜR</a:t>
            </a:r>
            <a:endParaRPr kumimoji="0" lang="tr-TR" sz="4800" b="1" u="none" strike="noStrike" cap="none" spc="0" normalizeH="0" baseline="0" dirty="0">
              <a:ln>
                <a:noFill/>
              </a:ln>
              <a:solidFill>
                <a:srgbClr val="C00000"/>
              </a:solidFill>
              <a:effectLst/>
              <a:uFillTx/>
              <a:latin typeface="Tahoma" panose="020B0604030504040204" pitchFamily="34" charset="0"/>
              <a:ea typeface="Tahoma" panose="020B0604030504040204" pitchFamily="34" charset="0"/>
              <a:cs typeface="Tahoma" panose="020B0604030504040204" pitchFamily="34" charset="0"/>
              <a:sym typeface="Roboto Light"/>
            </a:endParaRPr>
          </a:p>
        </p:txBody>
      </p:sp>
      <p:sp>
        <p:nvSpPr>
          <p:cNvPr id="2" name="AutoShape 2" descr="The difference between a dual-core CPU architecture and quad-core CPU arthite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 name="object 2"/>
          <p:cNvSpPr txBox="1"/>
          <p:nvPr/>
        </p:nvSpPr>
        <p:spPr>
          <a:xfrm>
            <a:off x="14393206" y="3358633"/>
            <a:ext cx="9720827" cy="5028749"/>
          </a:xfrm>
          <a:prstGeom prst="rect">
            <a:avLst/>
          </a:prstGeom>
        </p:spPr>
        <p:txBody>
          <a:bodyPr vert="horz" wrap="square" lIns="0" tIns="87630" rIns="0" bIns="0" rtlCol="0">
            <a:spAutoFit/>
          </a:bodyPr>
          <a:lstStyle/>
          <a:p>
            <a:pPr algn="just">
              <a:buClr>
                <a:srgbClr val="4F81BC"/>
              </a:buClr>
              <a:buSzPct val="79687"/>
              <a:tabLst>
                <a:tab pos="285750" algn="l"/>
              </a:tabLst>
            </a:pPr>
            <a:r>
              <a:rPr lang="tr-TR" sz="4400" dirty="0">
                <a:solidFill>
                  <a:schemeClr val="bg1">
                    <a:lumMod val="95000"/>
                  </a:schemeClr>
                </a:solidFill>
                <a:latin typeface="Tahoma" pitchFamily="34" charset="0"/>
                <a:ea typeface="Tahoma" pitchFamily="34" charset="0"/>
                <a:cs typeface="Tahoma" pitchFamily="34" charset="0"/>
              </a:rPr>
              <a:t>Bu ikonik fotoğrafta, öncü bilgisayar bilimcisi </a:t>
            </a:r>
            <a:r>
              <a:rPr lang="tr-TR" sz="4400" b="1" dirty="0">
                <a:solidFill>
                  <a:srgbClr val="FFFF00"/>
                </a:solidFill>
                <a:latin typeface="Tahoma" pitchFamily="34" charset="0"/>
                <a:ea typeface="Tahoma" pitchFamily="34" charset="0"/>
                <a:cs typeface="Tahoma" pitchFamily="34" charset="0"/>
              </a:rPr>
              <a:t>Margaret Hamilton</a:t>
            </a:r>
            <a:r>
              <a:rPr lang="tr-TR" sz="4400" dirty="0">
                <a:solidFill>
                  <a:schemeClr val="bg1">
                    <a:lumMod val="95000"/>
                  </a:schemeClr>
                </a:solidFill>
                <a:latin typeface="Tahoma" pitchFamily="34" charset="0"/>
                <a:ea typeface="Tahoma" pitchFamily="34" charset="0"/>
                <a:cs typeface="Tahoma" pitchFamily="34" charset="0"/>
              </a:rPr>
              <a:t>, kendisinin ve ekibinin Apollo uzay aracını aya götürmek için yazdığı bilgisayar kodunun yanında duruyor! </a:t>
            </a:r>
          </a:p>
        </p:txBody>
      </p:sp>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1979" y="440550"/>
            <a:ext cx="10059734" cy="12779061"/>
          </a:xfrm>
          <a:prstGeom prst="rect">
            <a:avLst/>
          </a:prstGeom>
        </p:spPr>
      </p:pic>
    </p:spTree>
    <p:extLst>
      <p:ext uri="{BB962C8B-B14F-4D97-AF65-F5344CB8AC3E}">
        <p14:creationId xmlns:p14="http://schemas.microsoft.com/office/powerpoint/2010/main" val="625154968"/>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a:extLst>
              <a:ext uri="{FF2B5EF4-FFF2-40B4-BE49-F238E27FC236}">
                <a16:creationId xmlns:a16="http://schemas.microsoft.com/office/drawing/2014/main" id="{F37E9720-546E-CB4E-907A-7B9E50602984}"/>
              </a:ext>
            </a:extLst>
          </p:cNvPr>
          <p:cNvSpPr txBox="1">
            <a:spLocks noGrp="1"/>
          </p:cNvSpPr>
          <p:nvPr>
            <p:ph type="sldNum" sz="quarter" idx="2"/>
          </p:nvPr>
        </p:nvSpPr>
        <p:spPr>
          <a:xfrm>
            <a:off x="1401102" y="11335083"/>
            <a:ext cx="373499" cy="57515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sz="2800" b="1">
                <a:latin typeface="Tahoma" panose="020B0604030504040204" pitchFamily="34" charset="0"/>
                <a:ea typeface="Tahoma" panose="020B0604030504040204" pitchFamily="34" charset="0"/>
                <a:cs typeface="Tahoma" panose="020B0604030504040204" pitchFamily="34" charset="0"/>
              </a:rPr>
              <a:t>50</a:t>
            </a:fld>
            <a:endParaRPr sz="2800" b="1" dirty="0">
              <a:latin typeface="Tahoma" panose="020B0604030504040204" pitchFamily="34" charset="0"/>
              <a:ea typeface="Tahoma" panose="020B0604030504040204" pitchFamily="34" charset="0"/>
              <a:cs typeface="Tahoma" panose="020B0604030504040204" pitchFamily="34" charset="0"/>
            </a:endParaRPr>
          </a:p>
        </p:txBody>
      </p:sp>
      <p:sp>
        <p:nvSpPr>
          <p:cNvPr id="16" name="Image Guidelines">
            <a:extLst>
              <a:ext uri="{FF2B5EF4-FFF2-40B4-BE49-F238E27FC236}">
                <a16:creationId xmlns:a16="http://schemas.microsoft.com/office/drawing/2014/main" id="{856CD7B2-C9A3-344C-BDC6-A71658AF1751}"/>
              </a:ext>
            </a:extLst>
          </p:cNvPr>
          <p:cNvSpPr txBox="1">
            <a:spLocks noGrp="1"/>
          </p:cNvSpPr>
          <p:nvPr>
            <p:ph type="body" idx="14"/>
          </p:nvPr>
        </p:nvSpPr>
        <p:spPr>
          <a:xfrm rot="16200000">
            <a:off x="-2371780" y="6870965"/>
            <a:ext cx="7919264" cy="882933"/>
          </a:xfrm>
          <a:prstGeom prst="rect">
            <a:avLst/>
          </a:prstGeom>
        </p:spPr>
        <p:txBody>
          <a:bodyPr/>
          <a:lstStyle/>
          <a:p>
            <a:pPr marL="0" marR="0" indent="0" algn="ctr" defTabSz="2438339" rtl="0" fontAlgn="auto" latinLnBrk="0" hangingPunct="0">
              <a:lnSpc>
                <a:spcPct val="100000"/>
              </a:lnSpc>
              <a:spcBef>
                <a:spcPts val="0"/>
              </a:spcBef>
              <a:spcAft>
                <a:spcPts val="0"/>
              </a:spcAft>
              <a:buClrTx/>
              <a:buSzTx/>
              <a:buFontTx/>
              <a:buNone/>
              <a:tabLst/>
            </a:pPr>
            <a:r>
              <a:rPr lang="tr-TR" sz="4800" b="1" dirty="0">
                <a:solidFill>
                  <a:srgbClr val="C00000"/>
                </a:solidFill>
                <a:latin typeface="Tahoma" panose="020B0604030504040204" pitchFamily="34" charset="0"/>
                <a:ea typeface="Tahoma" panose="020B0604030504040204" pitchFamily="34" charset="0"/>
                <a:cs typeface="Tahoma" panose="020B0604030504040204" pitchFamily="34" charset="0"/>
              </a:rPr>
              <a:t>PROBLEM ÇÖZME</a:t>
            </a:r>
            <a:endParaRPr kumimoji="0" lang="tr-TR" sz="4800" b="1" u="none" strike="noStrike" cap="none" spc="0" normalizeH="0" baseline="0" dirty="0">
              <a:ln>
                <a:noFill/>
              </a:ln>
              <a:solidFill>
                <a:srgbClr val="C00000"/>
              </a:solidFill>
              <a:effectLst/>
              <a:uFillTx/>
              <a:latin typeface="Tahoma" panose="020B0604030504040204" pitchFamily="34" charset="0"/>
              <a:ea typeface="Tahoma" panose="020B0604030504040204" pitchFamily="34" charset="0"/>
              <a:cs typeface="Tahoma" panose="020B0604030504040204" pitchFamily="34" charset="0"/>
              <a:sym typeface="Roboto Light"/>
            </a:endParaRPr>
          </a:p>
        </p:txBody>
      </p:sp>
      <p:sp>
        <p:nvSpPr>
          <p:cNvPr id="2" name="AutoShape 2" descr="The difference between a dual-core CPU architecture and quad-core CPU arthite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 name="object 2"/>
          <p:cNvSpPr txBox="1"/>
          <p:nvPr/>
        </p:nvSpPr>
        <p:spPr>
          <a:xfrm>
            <a:off x="3681664" y="267086"/>
            <a:ext cx="20630147" cy="3504806"/>
          </a:xfrm>
          <a:prstGeom prst="rect">
            <a:avLst/>
          </a:prstGeom>
        </p:spPr>
        <p:txBody>
          <a:bodyPr vert="horz" wrap="square" lIns="0" tIns="87630" rIns="0" bIns="0" rtlCol="0">
            <a:spAutoFit/>
          </a:bodyPr>
          <a:lstStyle/>
          <a:p>
            <a:pPr marL="571500" indent="-571500" algn="just">
              <a:buClr>
                <a:srgbClr val="4F81BC"/>
              </a:buClr>
              <a:buSzPct val="79687"/>
              <a:buFont typeface="Wingdings" pitchFamily="2" charset="2"/>
              <a:buChar char="Ø"/>
              <a:tabLst>
                <a:tab pos="285750" algn="l"/>
              </a:tabLst>
            </a:pPr>
            <a:r>
              <a:rPr lang="tr-TR" sz="4400" dirty="0">
                <a:solidFill>
                  <a:schemeClr val="bg1">
                    <a:lumMod val="95000"/>
                  </a:schemeClr>
                </a:solidFill>
                <a:latin typeface="Tahoma" pitchFamily="34" charset="0"/>
                <a:ea typeface="Tahoma" pitchFamily="34" charset="0"/>
                <a:cs typeface="Tahoma" pitchFamily="34" charset="0"/>
              </a:rPr>
              <a:t>Program yazma, çözülmüş bir problemin bir bilgisayar dili ile kodlarını yazmaktır (coding). Bu, en son iştir.</a:t>
            </a:r>
          </a:p>
          <a:p>
            <a:pPr marL="571500" indent="-571500" algn="just">
              <a:buClr>
                <a:srgbClr val="4F81BC"/>
              </a:buClr>
              <a:buSzPct val="79687"/>
              <a:buFont typeface="Wingdings" pitchFamily="2" charset="2"/>
              <a:buChar char="Ø"/>
              <a:tabLst>
                <a:tab pos="285750" algn="l"/>
              </a:tabLst>
            </a:pPr>
            <a:r>
              <a:rPr lang="tr-TR" sz="6000" dirty="0">
                <a:solidFill>
                  <a:schemeClr val="bg1">
                    <a:lumMod val="95000"/>
                  </a:schemeClr>
                </a:solidFill>
                <a:latin typeface="Tahoma" pitchFamily="34" charset="0"/>
                <a:ea typeface="Tahoma" pitchFamily="34" charset="0"/>
                <a:cs typeface="Tahoma" pitchFamily="34" charset="0"/>
              </a:rPr>
              <a:t>Kodlamadan önce algoritma yazılmalıdır</a:t>
            </a:r>
            <a:r>
              <a:rPr lang="tr-TR" sz="4400" dirty="0">
                <a:solidFill>
                  <a:schemeClr val="bg1">
                    <a:lumMod val="95000"/>
                  </a:schemeClr>
                </a:solidFill>
                <a:latin typeface="Tahoma" pitchFamily="34" charset="0"/>
                <a:ea typeface="Tahoma" pitchFamily="34" charset="0"/>
                <a:cs typeface="Tahoma" pitchFamily="34" charset="0"/>
              </a:rPr>
              <a:t>.</a:t>
            </a:r>
          </a:p>
        </p:txBody>
      </p:sp>
      <p:sp>
        <p:nvSpPr>
          <p:cNvPr id="3" name="AutoShape 2" descr="An algorithm represented in a flowchart, pseudocode, and Python code. The algorithm creates a name, in this case Jana, then it prints &quot;Hello&quot; and the name three times, then lastly, it prints &quot;Goodbye&quot; and the nam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0318" y="3850270"/>
            <a:ext cx="16028805" cy="9706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4868520"/>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a:extLst>
              <a:ext uri="{FF2B5EF4-FFF2-40B4-BE49-F238E27FC236}">
                <a16:creationId xmlns:a16="http://schemas.microsoft.com/office/drawing/2014/main" id="{F37E9720-546E-CB4E-907A-7B9E50602984}"/>
              </a:ext>
            </a:extLst>
          </p:cNvPr>
          <p:cNvSpPr txBox="1">
            <a:spLocks noGrp="1"/>
          </p:cNvSpPr>
          <p:nvPr>
            <p:ph type="sldNum" sz="quarter" idx="2"/>
          </p:nvPr>
        </p:nvSpPr>
        <p:spPr>
          <a:xfrm>
            <a:off x="1401102" y="11335083"/>
            <a:ext cx="373499" cy="57515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sz="2800" b="1">
                <a:latin typeface="Tahoma" panose="020B0604030504040204" pitchFamily="34" charset="0"/>
                <a:ea typeface="Tahoma" panose="020B0604030504040204" pitchFamily="34" charset="0"/>
                <a:cs typeface="Tahoma" panose="020B0604030504040204" pitchFamily="34" charset="0"/>
              </a:rPr>
              <a:t>51</a:t>
            </a:fld>
            <a:endParaRPr sz="2800" b="1" dirty="0">
              <a:latin typeface="Tahoma" panose="020B0604030504040204" pitchFamily="34" charset="0"/>
              <a:ea typeface="Tahoma" panose="020B0604030504040204" pitchFamily="34" charset="0"/>
              <a:cs typeface="Tahoma" panose="020B0604030504040204" pitchFamily="34" charset="0"/>
            </a:endParaRPr>
          </a:p>
        </p:txBody>
      </p:sp>
      <p:sp>
        <p:nvSpPr>
          <p:cNvPr id="16" name="Image Guidelines">
            <a:extLst>
              <a:ext uri="{FF2B5EF4-FFF2-40B4-BE49-F238E27FC236}">
                <a16:creationId xmlns:a16="http://schemas.microsoft.com/office/drawing/2014/main" id="{856CD7B2-C9A3-344C-BDC6-A71658AF1751}"/>
              </a:ext>
            </a:extLst>
          </p:cNvPr>
          <p:cNvSpPr txBox="1">
            <a:spLocks noGrp="1"/>
          </p:cNvSpPr>
          <p:nvPr>
            <p:ph type="body" idx="14"/>
          </p:nvPr>
        </p:nvSpPr>
        <p:spPr>
          <a:xfrm rot="16200000">
            <a:off x="-2371780" y="6870965"/>
            <a:ext cx="7919264" cy="882933"/>
          </a:xfrm>
          <a:prstGeom prst="rect">
            <a:avLst/>
          </a:prstGeom>
        </p:spPr>
        <p:txBody>
          <a:bodyPr/>
          <a:lstStyle/>
          <a:p>
            <a:pPr marL="0" marR="0" indent="0" algn="ctr" defTabSz="2438339" rtl="0" fontAlgn="auto" latinLnBrk="0" hangingPunct="0">
              <a:lnSpc>
                <a:spcPct val="100000"/>
              </a:lnSpc>
              <a:spcBef>
                <a:spcPts val="0"/>
              </a:spcBef>
              <a:spcAft>
                <a:spcPts val="0"/>
              </a:spcAft>
              <a:buClrTx/>
              <a:buSzTx/>
              <a:buFontTx/>
              <a:buNone/>
              <a:tabLst/>
            </a:pPr>
            <a:r>
              <a:rPr lang="tr-TR" sz="4800" b="1" dirty="0">
                <a:solidFill>
                  <a:srgbClr val="C00000"/>
                </a:solidFill>
                <a:latin typeface="Tahoma" panose="020B0604030504040204" pitchFamily="34" charset="0"/>
                <a:ea typeface="Tahoma" panose="020B0604030504040204" pitchFamily="34" charset="0"/>
                <a:cs typeface="Tahoma" panose="020B0604030504040204" pitchFamily="34" charset="0"/>
              </a:rPr>
              <a:t>PROBLEM ÇÖZME SIRASI</a:t>
            </a:r>
            <a:endParaRPr kumimoji="0" lang="tr-TR" sz="4800" b="1" u="none" strike="noStrike" cap="none" spc="0" normalizeH="0" baseline="0" dirty="0">
              <a:ln>
                <a:noFill/>
              </a:ln>
              <a:solidFill>
                <a:srgbClr val="C00000"/>
              </a:solidFill>
              <a:effectLst/>
              <a:uFillTx/>
              <a:latin typeface="Tahoma" panose="020B0604030504040204" pitchFamily="34" charset="0"/>
              <a:ea typeface="Tahoma" panose="020B0604030504040204" pitchFamily="34" charset="0"/>
              <a:cs typeface="Tahoma" panose="020B0604030504040204" pitchFamily="34" charset="0"/>
              <a:sym typeface="Roboto Light"/>
            </a:endParaRPr>
          </a:p>
        </p:txBody>
      </p:sp>
      <p:sp>
        <p:nvSpPr>
          <p:cNvPr id="2" name="AutoShape 2" descr="The difference between a dual-core CPU architecture and quad-core CPU arthite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 name="object 2"/>
          <p:cNvSpPr txBox="1"/>
          <p:nvPr/>
        </p:nvSpPr>
        <p:spPr>
          <a:xfrm>
            <a:off x="3681664" y="267086"/>
            <a:ext cx="20630147" cy="4458913"/>
          </a:xfrm>
          <a:prstGeom prst="rect">
            <a:avLst/>
          </a:prstGeom>
        </p:spPr>
        <p:txBody>
          <a:bodyPr vert="horz" wrap="square" lIns="0" tIns="87630" rIns="0" bIns="0" rtlCol="0">
            <a:spAutoFit/>
          </a:bodyPr>
          <a:lstStyle/>
          <a:p>
            <a:pPr marL="571500" indent="-571500" algn="just">
              <a:buClr>
                <a:srgbClr val="4F81BC"/>
              </a:buClr>
              <a:buSzPct val="79687"/>
              <a:buFont typeface="Wingdings" pitchFamily="2" charset="2"/>
              <a:buChar char="Ø"/>
              <a:tabLst>
                <a:tab pos="285750" algn="l"/>
              </a:tabLst>
            </a:pPr>
            <a:r>
              <a:rPr lang="tr-TR" sz="4400" dirty="0">
                <a:solidFill>
                  <a:schemeClr val="bg1">
                    <a:lumMod val="95000"/>
                  </a:schemeClr>
                </a:solidFill>
                <a:latin typeface="Tahoma" pitchFamily="34" charset="0"/>
                <a:ea typeface="Tahoma" pitchFamily="34" charset="0"/>
                <a:cs typeface="Tahoma" pitchFamily="34" charset="0"/>
              </a:rPr>
              <a:t>1. Problemi anlama (</a:t>
            </a:r>
            <a:r>
              <a:rPr lang="tr-TR" sz="4400" dirty="0" err="1">
                <a:solidFill>
                  <a:schemeClr val="bg1">
                    <a:lumMod val="95000"/>
                  </a:schemeClr>
                </a:solidFill>
                <a:latin typeface="Tahoma" pitchFamily="34" charset="0"/>
                <a:ea typeface="Tahoma" pitchFamily="34" charset="0"/>
                <a:cs typeface="Tahoma" pitchFamily="34" charset="0"/>
              </a:rPr>
              <a:t>Understanding</a:t>
            </a:r>
            <a:r>
              <a:rPr lang="tr-TR" sz="4400" dirty="0">
                <a:solidFill>
                  <a:schemeClr val="bg1">
                    <a:lumMod val="95000"/>
                  </a:schemeClr>
                </a:solidFill>
                <a:latin typeface="Tahoma" pitchFamily="34" charset="0"/>
                <a:ea typeface="Tahoma" pitchFamily="34" charset="0"/>
                <a:cs typeface="Tahoma" pitchFamily="34" charset="0"/>
              </a:rPr>
              <a:t>, </a:t>
            </a:r>
            <a:r>
              <a:rPr lang="tr-TR" sz="4400" dirty="0" err="1">
                <a:solidFill>
                  <a:schemeClr val="bg1">
                    <a:lumMod val="95000"/>
                  </a:schemeClr>
                </a:solidFill>
                <a:latin typeface="Tahoma" pitchFamily="34" charset="0"/>
                <a:ea typeface="Tahoma" pitchFamily="34" charset="0"/>
                <a:cs typeface="Tahoma" pitchFamily="34" charset="0"/>
              </a:rPr>
              <a:t>Analyzing</a:t>
            </a:r>
            <a:r>
              <a:rPr lang="tr-TR" sz="4400" dirty="0">
                <a:solidFill>
                  <a:schemeClr val="bg1">
                    <a:lumMod val="95000"/>
                  </a:schemeClr>
                </a:solidFill>
                <a:latin typeface="Tahoma" pitchFamily="34" charset="0"/>
                <a:ea typeface="Tahoma" pitchFamily="34" charset="0"/>
                <a:cs typeface="Tahoma" pitchFamily="34" charset="0"/>
              </a:rPr>
              <a:t>), </a:t>
            </a:r>
          </a:p>
          <a:p>
            <a:pPr marL="571500" indent="-571500" algn="just">
              <a:buClr>
                <a:srgbClr val="4F81BC"/>
              </a:buClr>
              <a:buSzPct val="79687"/>
              <a:buFont typeface="Wingdings" pitchFamily="2" charset="2"/>
              <a:buChar char="Ø"/>
              <a:tabLst>
                <a:tab pos="285750" algn="l"/>
              </a:tabLst>
            </a:pPr>
            <a:r>
              <a:rPr lang="tr-TR" sz="4400" dirty="0">
                <a:solidFill>
                  <a:schemeClr val="bg1">
                    <a:lumMod val="95000"/>
                  </a:schemeClr>
                </a:solidFill>
                <a:latin typeface="Tahoma" pitchFamily="34" charset="0"/>
                <a:ea typeface="Tahoma" pitchFamily="34" charset="0"/>
                <a:cs typeface="Tahoma" pitchFamily="34" charset="0"/>
              </a:rPr>
              <a:t>2. Bir çözüm yolu geliştirme (</a:t>
            </a:r>
            <a:r>
              <a:rPr lang="tr-TR" sz="4400" dirty="0" err="1">
                <a:solidFill>
                  <a:schemeClr val="bg1">
                    <a:lumMod val="95000"/>
                  </a:schemeClr>
                </a:solidFill>
                <a:latin typeface="Tahoma" pitchFamily="34" charset="0"/>
                <a:ea typeface="Tahoma" pitchFamily="34" charset="0"/>
                <a:cs typeface="Tahoma" pitchFamily="34" charset="0"/>
              </a:rPr>
              <a:t>Designing</a:t>
            </a:r>
            <a:r>
              <a:rPr lang="tr-TR" sz="4400" dirty="0">
                <a:solidFill>
                  <a:schemeClr val="bg1">
                    <a:lumMod val="95000"/>
                  </a:schemeClr>
                </a:solidFill>
                <a:latin typeface="Tahoma" pitchFamily="34" charset="0"/>
                <a:ea typeface="Tahoma" pitchFamily="34" charset="0"/>
                <a:cs typeface="Tahoma" pitchFamily="34" charset="0"/>
              </a:rPr>
              <a:t>), </a:t>
            </a:r>
          </a:p>
          <a:p>
            <a:pPr marL="571500" indent="-571500" algn="just">
              <a:buClr>
                <a:srgbClr val="4F81BC"/>
              </a:buClr>
              <a:buSzPct val="79687"/>
              <a:buFont typeface="Wingdings" pitchFamily="2" charset="2"/>
              <a:buChar char="Ø"/>
              <a:tabLst>
                <a:tab pos="285750" algn="l"/>
              </a:tabLst>
            </a:pPr>
            <a:r>
              <a:rPr lang="tr-TR" sz="4400" dirty="0">
                <a:solidFill>
                  <a:schemeClr val="bg1">
                    <a:lumMod val="95000"/>
                  </a:schemeClr>
                </a:solidFill>
                <a:latin typeface="Tahoma" pitchFamily="34" charset="0"/>
                <a:ea typeface="Tahoma" pitchFamily="34" charset="0"/>
                <a:cs typeface="Tahoma" pitchFamily="34" charset="0"/>
              </a:rPr>
              <a:t>3. Algoritma ve program yazma (</a:t>
            </a:r>
            <a:r>
              <a:rPr lang="tr-TR" sz="4400" dirty="0" err="1">
                <a:solidFill>
                  <a:schemeClr val="bg1">
                    <a:lumMod val="95000"/>
                  </a:schemeClr>
                </a:solidFill>
                <a:latin typeface="Tahoma" pitchFamily="34" charset="0"/>
                <a:ea typeface="Tahoma" pitchFamily="34" charset="0"/>
                <a:cs typeface="Tahoma" pitchFamily="34" charset="0"/>
              </a:rPr>
              <a:t>Writing</a:t>
            </a:r>
            <a:r>
              <a:rPr lang="tr-TR" sz="4400" dirty="0">
                <a:solidFill>
                  <a:schemeClr val="bg1">
                    <a:lumMod val="95000"/>
                  </a:schemeClr>
                </a:solidFill>
                <a:latin typeface="Tahoma" pitchFamily="34" charset="0"/>
                <a:ea typeface="Tahoma" pitchFamily="34" charset="0"/>
                <a:cs typeface="Tahoma" pitchFamily="34" charset="0"/>
              </a:rPr>
              <a:t>), </a:t>
            </a:r>
          </a:p>
          <a:p>
            <a:pPr marL="571500" indent="-571500" algn="just">
              <a:lnSpc>
                <a:spcPct val="100000"/>
              </a:lnSpc>
              <a:buClr>
                <a:srgbClr val="4F81BC"/>
              </a:buClr>
              <a:buSzPct val="79687"/>
              <a:buFont typeface="Wingdings" pitchFamily="2" charset="2"/>
              <a:buChar char="Ø"/>
              <a:tabLst>
                <a:tab pos="285750" algn="l"/>
              </a:tabLst>
            </a:pPr>
            <a:r>
              <a:rPr lang="tr-TR" sz="4400" dirty="0">
                <a:solidFill>
                  <a:schemeClr val="bg1">
                    <a:lumMod val="95000"/>
                  </a:schemeClr>
                </a:solidFill>
                <a:latin typeface="Tahoma" pitchFamily="34" charset="0"/>
                <a:ea typeface="Tahoma" pitchFamily="34" charset="0"/>
                <a:cs typeface="Tahoma" pitchFamily="34" charset="0"/>
              </a:rPr>
              <a:t>4. Tekrar tekrar test etme (</a:t>
            </a:r>
            <a:r>
              <a:rPr lang="tr-TR" sz="4400" dirty="0" err="1">
                <a:solidFill>
                  <a:schemeClr val="bg1">
                    <a:lumMod val="95000"/>
                  </a:schemeClr>
                </a:solidFill>
                <a:latin typeface="Tahoma" pitchFamily="34" charset="0"/>
                <a:ea typeface="Tahoma" pitchFamily="34" charset="0"/>
                <a:cs typeface="Tahoma" pitchFamily="34" charset="0"/>
              </a:rPr>
              <a:t>Reviewing</a:t>
            </a:r>
            <a:r>
              <a:rPr lang="tr-TR" sz="4400" dirty="0">
                <a:solidFill>
                  <a:schemeClr val="bg1">
                    <a:lumMod val="95000"/>
                  </a:schemeClr>
                </a:solidFill>
                <a:latin typeface="Tahoma" pitchFamily="34" charset="0"/>
                <a:ea typeface="Tahoma" pitchFamily="34" charset="0"/>
                <a:cs typeface="Tahoma" pitchFamily="34" charset="0"/>
              </a:rPr>
              <a:t>) </a:t>
            </a:r>
          </a:p>
          <a:p>
            <a:pPr algn="just">
              <a:buClr>
                <a:srgbClr val="4F81BC"/>
              </a:buClr>
              <a:buSzPct val="79687"/>
              <a:tabLst>
                <a:tab pos="285750" algn="l"/>
              </a:tabLst>
            </a:pPr>
            <a:r>
              <a:rPr lang="en-US" sz="2800" dirty="0" err="1">
                <a:solidFill>
                  <a:srgbClr val="FFFF00"/>
                </a:solidFill>
                <a:latin typeface="Tahoma" pitchFamily="34" charset="0"/>
                <a:ea typeface="Tahoma" pitchFamily="34" charset="0"/>
                <a:cs typeface="Tahoma" pitchFamily="34" charset="0"/>
              </a:rPr>
              <a:t>Polya</a:t>
            </a:r>
            <a:r>
              <a:rPr lang="en-US" sz="2800" dirty="0">
                <a:solidFill>
                  <a:srgbClr val="FFFF00"/>
                </a:solidFill>
                <a:latin typeface="Tahoma" pitchFamily="34" charset="0"/>
                <a:ea typeface="Tahoma" pitchFamily="34" charset="0"/>
                <a:cs typeface="Tahoma" pitchFamily="34" charset="0"/>
              </a:rPr>
              <a:t>, George (1957) ‘How To Solve It’, Princeton University Press, 2nd Edition</a:t>
            </a:r>
            <a:endParaRPr lang="tr-TR" sz="4400" dirty="0">
              <a:solidFill>
                <a:schemeClr val="bg1">
                  <a:lumMod val="95000"/>
                </a:schemeClr>
              </a:solidFill>
              <a:latin typeface="Tahoma" pitchFamily="34" charset="0"/>
              <a:ea typeface="Tahoma" pitchFamily="34" charset="0"/>
              <a:cs typeface="Tahoma" pitchFamily="34" charset="0"/>
            </a:endParaRPr>
          </a:p>
        </p:txBody>
      </p:sp>
      <p:sp>
        <p:nvSpPr>
          <p:cNvPr id="3" name="AutoShape 2" descr="An algorithm represented in a flowchart, pseudocode, and Python code. The algorithm creates a name, in this case Jana, then it prints &quot;Hello&quot; and the name three times, then lastly, it prints &quot;Goodbye&quot; and the nam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3074" name="Picture 2" descr="https://blogger.googleusercontent.com/img/b/R29vZ2xl/AVvXsEgjcnU_LljAXBCXfiI6rMIVKBnKlKQdEmSlyhj8iWavVSTyQvWsaHvS7DjyUCGX0ezVUyi-E3efj8IdVShLF2UzsEnVFQwYN7Yw_dtZuin91ov7K3gXkaCSnoYkVkSy_cs9GgzsXWue4pg/s1600/Problem_%25C3%2587%25C3%25B6zme_Ad%25C4%25B1mlar%25C4%25B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2238" y="4990011"/>
            <a:ext cx="15649935" cy="8418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590496"/>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a:extLst>
              <a:ext uri="{FF2B5EF4-FFF2-40B4-BE49-F238E27FC236}">
                <a16:creationId xmlns:a16="http://schemas.microsoft.com/office/drawing/2014/main" id="{F37E9720-546E-CB4E-907A-7B9E50602984}"/>
              </a:ext>
            </a:extLst>
          </p:cNvPr>
          <p:cNvSpPr txBox="1">
            <a:spLocks noGrp="1"/>
          </p:cNvSpPr>
          <p:nvPr>
            <p:ph type="sldNum" sz="quarter" idx="2"/>
          </p:nvPr>
        </p:nvSpPr>
        <p:spPr>
          <a:xfrm>
            <a:off x="1401102" y="11335083"/>
            <a:ext cx="373499" cy="57515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sz="2800" b="1">
                <a:latin typeface="Tahoma" panose="020B0604030504040204" pitchFamily="34" charset="0"/>
                <a:ea typeface="Tahoma" panose="020B0604030504040204" pitchFamily="34" charset="0"/>
                <a:cs typeface="Tahoma" panose="020B0604030504040204" pitchFamily="34" charset="0"/>
              </a:rPr>
              <a:t>52</a:t>
            </a:fld>
            <a:endParaRPr sz="2800" b="1" dirty="0">
              <a:latin typeface="Tahoma" panose="020B0604030504040204" pitchFamily="34" charset="0"/>
              <a:ea typeface="Tahoma" panose="020B0604030504040204" pitchFamily="34" charset="0"/>
              <a:cs typeface="Tahoma" panose="020B0604030504040204" pitchFamily="34" charset="0"/>
            </a:endParaRPr>
          </a:p>
        </p:txBody>
      </p:sp>
      <p:sp>
        <p:nvSpPr>
          <p:cNvPr id="16" name="Image Guidelines">
            <a:extLst>
              <a:ext uri="{FF2B5EF4-FFF2-40B4-BE49-F238E27FC236}">
                <a16:creationId xmlns:a16="http://schemas.microsoft.com/office/drawing/2014/main" id="{856CD7B2-C9A3-344C-BDC6-A71658AF1751}"/>
              </a:ext>
            </a:extLst>
          </p:cNvPr>
          <p:cNvSpPr txBox="1">
            <a:spLocks noGrp="1"/>
          </p:cNvSpPr>
          <p:nvPr>
            <p:ph type="body" idx="14"/>
          </p:nvPr>
        </p:nvSpPr>
        <p:spPr>
          <a:xfrm rot="16200000">
            <a:off x="-2371780" y="6501633"/>
            <a:ext cx="7919264" cy="1621597"/>
          </a:xfrm>
          <a:prstGeom prst="rect">
            <a:avLst/>
          </a:prstGeom>
        </p:spPr>
        <p:txBody>
          <a:bodyPr/>
          <a:lstStyle/>
          <a:p>
            <a:pPr algn="ctr" hangingPunct="0"/>
            <a:r>
              <a:rPr lang="tr-TR" sz="4800" b="1" dirty="0">
                <a:solidFill>
                  <a:srgbClr val="C00000"/>
                </a:solidFill>
                <a:latin typeface="Tahoma" panose="020B0604030504040204" pitchFamily="34" charset="0"/>
                <a:ea typeface="Tahoma" panose="020B0604030504040204" pitchFamily="34" charset="0"/>
                <a:cs typeface="Tahoma" panose="020B0604030504040204" pitchFamily="34" charset="0"/>
              </a:rPr>
              <a:t>PROBLEM ÇÖZMENİN ADIMLARI</a:t>
            </a:r>
          </a:p>
        </p:txBody>
      </p:sp>
      <p:sp>
        <p:nvSpPr>
          <p:cNvPr id="2" name="AutoShape 2" descr="The difference between a dual-core CPU architecture and quad-core CPU arthite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6" name="object 2"/>
          <p:cNvSpPr txBox="1"/>
          <p:nvPr/>
        </p:nvSpPr>
        <p:spPr>
          <a:xfrm>
            <a:off x="3681664" y="2331040"/>
            <a:ext cx="20630147" cy="8213787"/>
          </a:xfrm>
          <a:prstGeom prst="rect">
            <a:avLst/>
          </a:prstGeom>
        </p:spPr>
        <p:txBody>
          <a:bodyPr vert="horz" wrap="square" lIns="0" tIns="87630" rIns="0" bIns="0" rtlCol="0">
            <a:spAutoFit/>
          </a:bodyPr>
          <a:lstStyle/>
          <a:p>
            <a:pPr marL="571500" indent="-571500" algn="just">
              <a:buClr>
                <a:srgbClr val="4F81BC"/>
              </a:buClr>
              <a:buSzPct val="79687"/>
              <a:buFont typeface="Wingdings" pitchFamily="2" charset="2"/>
              <a:buChar char="Ø"/>
              <a:tabLst>
                <a:tab pos="285750" algn="l"/>
              </a:tabLst>
            </a:pPr>
            <a:r>
              <a:rPr lang="tr-TR" sz="4400" b="1" dirty="0">
                <a:solidFill>
                  <a:srgbClr val="FFFF00"/>
                </a:solidFill>
                <a:latin typeface="Tahoma" pitchFamily="34" charset="0"/>
                <a:ea typeface="Tahoma" pitchFamily="34" charset="0"/>
                <a:cs typeface="Tahoma" pitchFamily="34" charset="0"/>
              </a:rPr>
              <a:t>İstenenler analizi (</a:t>
            </a:r>
            <a:r>
              <a:rPr lang="tr-TR" sz="4400" b="1" dirty="0" err="1">
                <a:solidFill>
                  <a:srgbClr val="FFFF00"/>
                </a:solidFill>
                <a:latin typeface="Tahoma" pitchFamily="34" charset="0"/>
                <a:ea typeface="Tahoma" pitchFamily="34" charset="0"/>
                <a:cs typeface="Tahoma" pitchFamily="34" charset="0"/>
              </a:rPr>
              <a:t>Requirements</a:t>
            </a:r>
            <a:r>
              <a:rPr lang="tr-TR" sz="4400" b="1" dirty="0">
                <a:solidFill>
                  <a:srgbClr val="FFFF00"/>
                </a:solidFill>
                <a:latin typeface="Tahoma" pitchFamily="34" charset="0"/>
                <a:ea typeface="Tahoma" pitchFamily="34" charset="0"/>
                <a:cs typeface="Tahoma" pitchFamily="34" charset="0"/>
              </a:rPr>
              <a:t> Analysis):</a:t>
            </a:r>
            <a:r>
              <a:rPr lang="tr-TR" sz="4400" dirty="0">
                <a:solidFill>
                  <a:schemeClr val="bg1">
                    <a:lumMod val="95000"/>
                  </a:schemeClr>
                </a:solidFill>
                <a:latin typeface="Tahoma" pitchFamily="34" charset="0"/>
                <a:ea typeface="Tahoma" pitchFamily="34" charset="0"/>
                <a:cs typeface="Tahoma" pitchFamily="34" charset="0"/>
              </a:rPr>
              <a:t> Problemi bütün boyutları ile tanıma ve ne yapılması istendiğini net olarak anlama, problem çözülebilir mi?</a:t>
            </a:r>
          </a:p>
          <a:p>
            <a:pPr marL="571500" indent="-571500" algn="just">
              <a:buClr>
                <a:srgbClr val="4F81BC"/>
              </a:buClr>
              <a:buSzPct val="79687"/>
              <a:buFont typeface="Wingdings" pitchFamily="2" charset="2"/>
              <a:buChar char="Ø"/>
              <a:tabLst>
                <a:tab pos="285750" algn="l"/>
              </a:tabLst>
            </a:pPr>
            <a:r>
              <a:rPr lang="tr-TR" sz="4400" b="1" dirty="0">
                <a:solidFill>
                  <a:srgbClr val="FFFF00"/>
                </a:solidFill>
                <a:latin typeface="Tahoma" pitchFamily="34" charset="0"/>
                <a:ea typeface="Tahoma" pitchFamily="34" charset="0"/>
                <a:cs typeface="Tahoma" pitchFamily="34" charset="0"/>
              </a:rPr>
              <a:t>Çözüm yolu bulma (Design):</a:t>
            </a:r>
            <a:r>
              <a:rPr lang="tr-TR" sz="4400" dirty="0">
                <a:solidFill>
                  <a:schemeClr val="bg1">
                    <a:lumMod val="95000"/>
                  </a:schemeClr>
                </a:solidFill>
                <a:latin typeface="Tahoma" pitchFamily="34" charset="0"/>
                <a:ea typeface="Tahoma" pitchFamily="34" charset="0"/>
                <a:cs typeface="Tahoma" pitchFamily="34" charset="0"/>
              </a:rPr>
              <a:t> Bir çözüm yolu geliştirme ve algoritmasını yazma.</a:t>
            </a:r>
          </a:p>
          <a:p>
            <a:pPr marL="571500" indent="-571500" algn="just">
              <a:buClr>
                <a:srgbClr val="4F81BC"/>
              </a:buClr>
              <a:buSzPct val="79687"/>
              <a:buFont typeface="Wingdings" pitchFamily="2" charset="2"/>
              <a:buChar char="Ø"/>
              <a:tabLst>
                <a:tab pos="285750" algn="l"/>
              </a:tabLst>
            </a:pPr>
            <a:r>
              <a:rPr lang="tr-TR" sz="4400" b="1" dirty="0">
                <a:solidFill>
                  <a:srgbClr val="FFFF00"/>
                </a:solidFill>
                <a:latin typeface="Tahoma" pitchFamily="34" charset="0"/>
                <a:ea typeface="Tahoma" pitchFamily="34" charset="0"/>
                <a:cs typeface="Tahoma" pitchFamily="34" charset="0"/>
              </a:rPr>
              <a:t>Uygulama (Implementation):</a:t>
            </a:r>
            <a:r>
              <a:rPr lang="tr-TR" sz="4400" dirty="0">
                <a:solidFill>
                  <a:schemeClr val="bg1">
                    <a:lumMod val="95000"/>
                  </a:schemeClr>
                </a:solidFill>
                <a:latin typeface="Tahoma" pitchFamily="34" charset="0"/>
                <a:ea typeface="Tahoma" pitchFamily="34" charset="0"/>
                <a:cs typeface="Tahoma" pitchFamily="34" charset="0"/>
              </a:rPr>
              <a:t> Çözüm algoritmasını uygun bir program diline çevirme</a:t>
            </a:r>
          </a:p>
          <a:p>
            <a:pPr marL="571500" indent="-571500" algn="just">
              <a:buClr>
                <a:srgbClr val="4F81BC"/>
              </a:buClr>
              <a:buSzPct val="79687"/>
              <a:buFont typeface="Wingdings" pitchFamily="2" charset="2"/>
              <a:buChar char="Ø"/>
              <a:tabLst>
                <a:tab pos="285750" algn="l"/>
              </a:tabLst>
            </a:pPr>
            <a:r>
              <a:rPr lang="tr-TR" sz="4400" dirty="0">
                <a:solidFill>
                  <a:schemeClr val="bg1">
                    <a:lumMod val="95000"/>
                  </a:schemeClr>
                </a:solidFill>
                <a:latin typeface="Tahoma" pitchFamily="34" charset="0"/>
                <a:ea typeface="Tahoma" pitchFamily="34" charset="0"/>
                <a:cs typeface="Tahoma" pitchFamily="34" charset="0"/>
              </a:rPr>
              <a:t>Test etme, hatalardan ayıklama, kurma ve bakımını yapma (</a:t>
            </a:r>
            <a:r>
              <a:rPr lang="tr-TR" sz="4400" dirty="0" err="1">
                <a:solidFill>
                  <a:schemeClr val="bg1">
                    <a:lumMod val="95000"/>
                  </a:schemeClr>
                </a:solidFill>
                <a:latin typeface="Tahoma" pitchFamily="34" charset="0"/>
                <a:ea typeface="Tahoma" pitchFamily="34" charset="0"/>
                <a:cs typeface="Tahoma" pitchFamily="34" charset="0"/>
              </a:rPr>
              <a:t>Testing</a:t>
            </a:r>
            <a:r>
              <a:rPr lang="tr-TR" sz="4400" dirty="0">
                <a:solidFill>
                  <a:schemeClr val="bg1">
                    <a:lumMod val="95000"/>
                  </a:schemeClr>
                </a:solidFill>
                <a:latin typeface="Tahoma" pitchFamily="34" charset="0"/>
                <a:ea typeface="Tahoma" pitchFamily="34" charset="0"/>
                <a:cs typeface="Tahoma" pitchFamily="34" charset="0"/>
              </a:rPr>
              <a:t>, </a:t>
            </a:r>
            <a:r>
              <a:rPr lang="tr-TR" sz="4400" dirty="0" err="1">
                <a:solidFill>
                  <a:schemeClr val="bg1">
                    <a:lumMod val="95000"/>
                  </a:schemeClr>
                </a:solidFill>
                <a:latin typeface="Tahoma" pitchFamily="34" charset="0"/>
                <a:ea typeface="Tahoma" pitchFamily="34" charset="0"/>
                <a:cs typeface="Tahoma" pitchFamily="34" charset="0"/>
              </a:rPr>
              <a:t>debugging</a:t>
            </a:r>
            <a:r>
              <a:rPr lang="tr-TR" sz="4400" dirty="0">
                <a:solidFill>
                  <a:schemeClr val="bg1">
                    <a:lumMod val="95000"/>
                  </a:schemeClr>
                </a:solidFill>
                <a:latin typeface="Tahoma" pitchFamily="34" charset="0"/>
                <a:ea typeface="Tahoma" pitchFamily="34" charset="0"/>
                <a:cs typeface="Tahoma" pitchFamily="34" charset="0"/>
              </a:rPr>
              <a:t>, </a:t>
            </a:r>
            <a:r>
              <a:rPr lang="tr-TR" sz="4400" dirty="0" err="1">
                <a:solidFill>
                  <a:schemeClr val="bg1">
                    <a:lumMod val="95000"/>
                  </a:schemeClr>
                </a:solidFill>
                <a:latin typeface="Tahoma" pitchFamily="34" charset="0"/>
                <a:ea typeface="Tahoma" pitchFamily="34" charset="0"/>
                <a:cs typeface="Tahoma" pitchFamily="34" charset="0"/>
              </a:rPr>
              <a:t>installing</a:t>
            </a:r>
            <a:r>
              <a:rPr lang="tr-TR" sz="4400" dirty="0">
                <a:solidFill>
                  <a:schemeClr val="bg1">
                    <a:lumMod val="95000"/>
                  </a:schemeClr>
                </a:solidFill>
                <a:latin typeface="Tahoma" pitchFamily="34" charset="0"/>
                <a:ea typeface="Tahoma" pitchFamily="34" charset="0"/>
                <a:cs typeface="Tahoma" pitchFamily="34" charset="0"/>
              </a:rPr>
              <a:t> and </a:t>
            </a:r>
            <a:r>
              <a:rPr lang="tr-TR" sz="4400" dirty="0" err="1">
                <a:solidFill>
                  <a:schemeClr val="bg1">
                    <a:lumMod val="95000"/>
                  </a:schemeClr>
                </a:solidFill>
                <a:latin typeface="Tahoma" pitchFamily="34" charset="0"/>
                <a:ea typeface="Tahoma" pitchFamily="34" charset="0"/>
                <a:cs typeface="Tahoma" pitchFamily="34" charset="0"/>
              </a:rPr>
              <a:t>maintenance</a:t>
            </a:r>
            <a:r>
              <a:rPr lang="tr-TR" sz="4400" dirty="0">
                <a:solidFill>
                  <a:schemeClr val="bg1">
                    <a:lumMod val="95000"/>
                  </a:schemeClr>
                </a:solidFill>
                <a:latin typeface="Tahoma" pitchFamily="34" charset="0"/>
                <a:ea typeface="Tahoma" pitchFamily="34" charset="0"/>
                <a:cs typeface="Tahoma" pitchFamily="34" charset="0"/>
              </a:rPr>
              <a:t>)</a:t>
            </a:r>
          </a:p>
        </p:txBody>
      </p:sp>
      <p:sp>
        <p:nvSpPr>
          <p:cNvPr id="3" name="AutoShape 2" descr="An algorithm represented in a flowchart, pseudocode, and Python code. The algorithm creates a name, in this case Jana, then it prints &quot;Hello&quot; and the name three times, then lastly, it prints &quot;Goodbye&quot; and the nam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2913494329"/>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a:extLst>
              <a:ext uri="{FF2B5EF4-FFF2-40B4-BE49-F238E27FC236}">
                <a16:creationId xmlns:a16="http://schemas.microsoft.com/office/drawing/2014/main" id="{F37E9720-546E-CB4E-907A-7B9E50602984}"/>
              </a:ext>
            </a:extLst>
          </p:cNvPr>
          <p:cNvSpPr txBox="1">
            <a:spLocks noGrp="1"/>
          </p:cNvSpPr>
          <p:nvPr>
            <p:ph type="sldNum" sz="quarter" idx="2"/>
          </p:nvPr>
        </p:nvSpPr>
        <p:spPr>
          <a:xfrm>
            <a:off x="1401102" y="11335083"/>
            <a:ext cx="373499" cy="57515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sz="2800" b="1">
                <a:latin typeface="Tahoma" panose="020B0604030504040204" pitchFamily="34" charset="0"/>
                <a:ea typeface="Tahoma" panose="020B0604030504040204" pitchFamily="34" charset="0"/>
                <a:cs typeface="Tahoma" panose="020B0604030504040204" pitchFamily="34" charset="0"/>
              </a:rPr>
              <a:t>53</a:t>
            </a:fld>
            <a:endParaRPr sz="2800" b="1" dirty="0">
              <a:latin typeface="Tahoma" panose="020B0604030504040204" pitchFamily="34" charset="0"/>
              <a:ea typeface="Tahoma" panose="020B0604030504040204" pitchFamily="34" charset="0"/>
              <a:cs typeface="Tahoma" panose="020B0604030504040204" pitchFamily="34" charset="0"/>
            </a:endParaRPr>
          </a:p>
        </p:txBody>
      </p:sp>
      <p:sp>
        <p:nvSpPr>
          <p:cNvPr id="16" name="Image Guidelines">
            <a:extLst>
              <a:ext uri="{FF2B5EF4-FFF2-40B4-BE49-F238E27FC236}">
                <a16:creationId xmlns:a16="http://schemas.microsoft.com/office/drawing/2014/main" id="{856CD7B2-C9A3-344C-BDC6-A71658AF1751}"/>
              </a:ext>
            </a:extLst>
          </p:cNvPr>
          <p:cNvSpPr txBox="1">
            <a:spLocks noGrp="1"/>
          </p:cNvSpPr>
          <p:nvPr>
            <p:ph type="body" idx="14"/>
          </p:nvPr>
        </p:nvSpPr>
        <p:spPr>
          <a:xfrm rot="16200000">
            <a:off x="-2371780" y="6501633"/>
            <a:ext cx="7919264" cy="1621597"/>
          </a:xfrm>
          <a:prstGeom prst="rect">
            <a:avLst/>
          </a:prstGeom>
        </p:spPr>
        <p:txBody>
          <a:bodyPr/>
          <a:lstStyle/>
          <a:p>
            <a:pPr algn="ctr" hangingPunct="0"/>
            <a:r>
              <a:rPr lang="tr-TR" sz="4800" b="1" dirty="0">
                <a:solidFill>
                  <a:srgbClr val="C00000"/>
                </a:solidFill>
                <a:latin typeface="Tahoma" panose="020B0604030504040204" pitchFamily="34" charset="0"/>
                <a:ea typeface="Tahoma" panose="020B0604030504040204" pitchFamily="34" charset="0"/>
                <a:cs typeface="Tahoma" panose="020B0604030504040204" pitchFamily="34" charset="0"/>
              </a:rPr>
              <a:t>PROBLEM ÇÖZMENİN ADIMLARI</a:t>
            </a:r>
          </a:p>
        </p:txBody>
      </p:sp>
      <p:sp>
        <p:nvSpPr>
          <p:cNvPr id="2" name="AutoShape 2" descr="The difference between a dual-core CPU architecture and quad-core CPU arthite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 name="AutoShape 2" descr="An algorithm represented in a flowchart, pseudocode, and Python code. The algorithm creates a name, in this case Jana, then it prints &quot;Hello&quot; and the name three times, then lastly, it prints &quot;Goodbye&quot; and the nam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4098" name="Picture 2" descr="http://ihaz.codes/webpages/programming/interface/inputoutpu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7470" y="5862275"/>
            <a:ext cx="16695511" cy="6647290"/>
          </a:xfrm>
          <a:prstGeom prst="rect">
            <a:avLst/>
          </a:prstGeom>
          <a:noFill/>
          <a:extLst>
            <a:ext uri="{909E8E84-426E-40DD-AFC4-6F175D3DCCD1}">
              <a14:hiddenFill xmlns:a14="http://schemas.microsoft.com/office/drawing/2010/main">
                <a:solidFill>
                  <a:srgbClr val="FFFFFF"/>
                </a:solidFill>
              </a14:hiddenFill>
            </a:ext>
          </a:extLst>
        </p:spPr>
      </p:pic>
      <p:sp>
        <p:nvSpPr>
          <p:cNvPr id="4" name="Dikdörtgen 3"/>
          <p:cNvSpPr/>
          <p:nvPr/>
        </p:nvSpPr>
        <p:spPr>
          <a:xfrm>
            <a:off x="3866606" y="896706"/>
            <a:ext cx="20247427" cy="4151136"/>
          </a:xfrm>
          <a:prstGeom prst="rect">
            <a:avLst/>
          </a:prstGeom>
        </p:spPr>
        <p:txBody>
          <a:bodyPr vert="horz" wrap="square" lIns="0" tIns="87630" rIns="0" bIns="0" rtlCol="0">
            <a:spAutoFit/>
          </a:bodyPr>
          <a:lstStyle/>
          <a:p>
            <a:pPr marL="571500" indent="-571500" algn="just">
              <a:buClr>
                <a:srgbClr val="4F81BC"/>
              </a:buClr>
              <a:buSzPct val="79687"/>
              <a:buFont typeface="Wingdings" pitchFamily="2" charset="2"/>
              <a:buChar char="Ø"/>
              <a:tabLst>
                <a:tab pos="285750" algn="l"/>
              </a:tabLst>
            </a:pPr>
            <a:r>
              <a:rPr lang="tr-TR" sz="4400" b="1" dirty="0">
                <a:solidFill>
                  <a:srgbClr val="FFFF00"/>
                </a:solidFill>
                <a:latin typeface="Tahoma" pitchFamily="34" charset="0"/>
                <a:ea typeface="Tahoma" pitchFamily="34" charset="0"/>
                <a:cs typeface="Tahoma" pitchFamily="34" charset="0"/>
              </a:rPr>
              <a:t>Örnek:</a:t>
            </a:r>
            <a:r>
              <a:rPr lang="tr-TR" sz="4400" dirty="0">
                <a:solidFill>
                  <a:schemeClr val="bg1">
                    <a:lumMod val="95000"/>
                  </a:schemeClr>
                </a:solidFill>
                <a:latin typeface="Tahoma" pitchFamily="34" charset="0"/>
                <a:ea typeface="Tahoma" pitchFamily="34" charset="0"/>
                <a:cs typeface="Tahoma" pitchFamily="34" charset="0"/>
              </a:rPr>
              <a:t> 2 saatte 190 km yol alan arabanın ortalama hızı nedir?</a:t>
            </a:r>
          </a:p>
          <a:p>
            <a:pPr lvl="2" algn="just">
              <a:buClr>
                <a:srgbClr val="4F81BC"/>
              </a:buClr>
              <a:buSzPct val="79687"/>
              <a:tabLst>
                <a:tab pos="285750" algn="l"/>
              </a:tabLst>
            </a:pPr>
            <a:r>
              <a:rPr lang="tr-TR" sz="4400" dirty="0">
                <a:solidFill>
                  <a:srgbClr val="FFFF00"/>
                </a:solidFill>
                <a:latin typeface="Tahoma" pitchFamily="34" charset="0"/>
                <a:ea typeface="Tahoma" pitchFamily="34" charset="0"/>
                <a:cs typeface="Tahoma" pitchFamily="34" charset="0"/>
              </a:rPr>
              <a:t>			</a:t>
            </a:r>
            <a:r>
              <a:rPr lang="tr-TR" sz="4400" dirty="0" err="1">
                <a:solidFill>
                  <a:srgbClr val="FFFF00"/>
                </a:solidFill>
                <a:latin typeface="Tahoma" pitchFamily="34" charset="0"/>
                <a:ea typeface="Tahoma" pitchFamily="34" charset="0"/>
                <a:cs typeface="Tahoma" pitchFamily="34" charset="0"/>
              </a:rPr>
              <a:t>Input</a:t>
            </a:r>
            <a:r>
              <a:rPr lang="tr-TR" sz="4400" dirty="0">
                <a:solidFill>
                  <a:srgbClr val="FFFF00"/>
                </a:solidFill>
                <a:latin typeface="Tahoma" pitchFamily="34" charset="0"/>
                <a:ea typeface="Tahoma" pitchFamily="34" charset="0"/>
                <a:cs typeface="Tahoma" pitchFamily="34" charset="0"/>
              </a:rPr>
              <a:t>:</a:t>
            </a:r>
            <a:r>
              <a:rPr lang="tr-TR" sz="4400" dirty="0">
                <a:solidFill>
                  <a:schemeClr val="bg1">
                    <a:lumMod val="95000"/>
                  </a:schemeClr>
                </a:solidFill>
                <a:latin typeface="Tahoma" pitchFamily="34" charset="0"/>
                <a:ea typeface="Tahoma" pitchFamily="34" charset="0"/>
                <a:cs typeface="Tahoma" pitchFamily="34" charset="0"/>
              </a:rPr>
              <a:t>  gidilen mesafe ve süre </a:t>
            </a:r>
          </a:p>
          <a:p>
            <a:pPr lvl="2" algn="just">
              <a:buClr>
                <a:srgbClr val="4F81BC"/>
              </a:buClr>
              <a:buSzPct val="79687"/>
              <a:tabLst>
                <a:tab pos="285750" algn="l"/>
              </a:tabLst>
            </a:pPr>
            <a:r>
              <a:rPr lang="tr-TR" sz="4400" dirty="0">
                <a:solidFill>
                  <a:srgbClr val="FFFF00"/>
                </a:solidFill>
                <a:latin typeface="Tahoma" pitchFamily="34" charset="0"/>
                <a:ea typeface="Tahoma" pitchFamily="34" charset="0"/>
                <a:cs typeface="Tahoma" pitchFamily="34" charset="0"/>
              </a:rPr>
              <a:t>			</a:t>
            </a:r>
            <a:r>
              <a:rPr lang="tr-TR" sz="4400" dirty="0" err="1">
                <a:solidFill>
                  <a:srgbClr val="FFFF00"/>
                </a:solidFill>
                <a:latin typeface="Tahoma" pitchFamily="34" charset="0"/>
                <a:ea typeface="Tahoma" pitchFamily="34" charset="0"/>
                <a:cs typeface="Tahoma" pitchFamily="34" charset="0"/>
              </a:rPr>
              <a:t>Process</a:t>
            </a:r>
            <a:r>
              <a:rPr lang="tr-TR" sz="4400" dirty="0">
                <a:solidFill>
                  <a:srgbClr val="FFFF00"/>
                </a:solidFill>
                <a:latin typeface="Tahoma" pitchFamily="34" charset="0"/>
                <a:ea typeface="Tahoma" pitchFamily="34" charset="0"/>
                <a:cs typeface="Tahoma" pitchFamily="34" charset="0"/>
              </a:rPr>
              <a:t>:</a:t>
            </a:r>
            <a:r>
              <a:rPr lang="tr-TR" sz="4400" dirty="0">
                <a:solidFill>
                  <a:schemeClr val="bg1">
                    <a:lumMod val="95000"/>
                  </a:schemeClr>
                </a:solidFill>
                <a:latin typeface="Tahoma" pitchFamily="34" charset="0"/>
                <a:ea typeface="Tahoma" pitchFamily="34" charset="0"/>
                <a:cs typeface="Tahoma" pitchFamily="34" charset="0"/>
              </a:rPr>
              <a:t> </a:t>
            </a:r>
            <a:r>
              <a:rPr lang="tr-TR" sz="4400" dirty="0" err="1">
                <a:solidFill>
                  <a:schemeClr val="bg1">
                    <a:lumMod val="95000"/>
                  </a:schemeClr>
                </a:solidFill>
                <a:latin typeface="Tahoma" pitchFamily="34" charset="0"/>
                <a:ea typeface="Tahoma" pitchFamily="34" charset="0"/>
                <a:cs typeface="Tahoma" pitchFamily="34" charset="0"/>
              </a:rPr>
              <a:t>orthız</a:t>
            </a:r>
            <a:r>
              <a:rPr lang="tr-TR" sz="4400" dirty="0">
                <a:solidFill>
                  <a:schemeClr val="bg1">
                    <a:lumMod val="95000"/>
                  </a:schemeClr>
                </a:solidFill>
                <a:latin typeface="Tahoma" pitchFamily="34" charset="0"/>
                <a:ea typeface="Tahoma" pitchFamily="34" charset="0"/>
                <a:cs typeface="Tahoma" pitchFamily="34" charset="0"/>
              </a:rPr>
              <a:t> = mesafe/süre</a:t>
            </a:r>
          </a:p>
          <a:p>
            <a:pPr lvl="2" algn="just">
              <a:buClr>
                <a:srgbClr val="4F81BC"/>
              </a:buClr>
              <a:buSzPct val="79687"/>
              <a:tabLst>
                <a:tab pos="285750" algn="l"/>
              </a:tabLst>
            </a:pPr>
            <a:r>
              <a:rPr lang="tr-TR" sz="4400" dirty="0">
                <a:solidFill>
                  <a:srgbClr val="FFFF00"/>
                </a:solidFill>
                <a:latin typeface="Tahoma" pitchFamily="34" charset="0"/>
                <a:ea typeface="Tahoma" pitchFamily="34" charset="0"/>
                <a:cs typeface="Tahoma" pitchFamily="34" charset="0"/>
              </a:rPr>
              <a:t>			</a:t>
            </a:r>
            <a:r>
              <a:rPr lang="tr-TR" sz="4400" dirty="0" err="1">
                <a:solidFill>
                  <a:srgbClr val="FFFF00"/>
                </a:solidFill>
                <a:latin typeface="Tahoma" pitchFamily="34" charset="0"/>
                <a:ea typeface="Tahoma" pitchFamily="34" charset="0"/>
                <a:cs typeface="Tahoma" pitchFamily="34" charset="0"/>
              </a:rPr>
              <a:t>Output</a:t>
            </a:r>
            <a:r>
              <a:rPr lang="tr-TR" sz="4400" dirty="0">
                <a:solidFill>
                  <a:srgbClr val="FFFF00"/>
                </a:solidFill>
                <a:latin typeface="Tahoma" pitchFamily="34" charset="0"/>
                <a:ea typeface="Tahoma" pitchFamily="34" charset="0"/>
                <a:cs typeface="Tahoma" pitchFamily="34" charset="0"/>
              </a:rPr>
              <a:t>:</a:t>
            </a:r>
            <a:r>
              <a:rPr lang="tr-TR" sz="4400" dirty="0">
                <a:solidFill>
                  <a:schemeClr val="bg1">
                    <a:lumMod val="95000"/>
                  </a:schemeClr>
                </a:solidFill>
                <a:latin typeface="Tahoma" pitchFamily="34" charset="0"/>
                <a:ea typeface="Tahoma" pitchFamily="34" charset="0"/>
                <a:cs typeface="Tahoma" pitchFamily="34" charset="0"/>
              </a:rPr>
              <a:t> saatte ortalama hız		</a:t>
            </a:r>
          </a:p>
        </p:txBody>
      </p:sp>
    </p:spTree>
    <p:extLst>
      <p:ext uri="{BB962C8B-B14F-4D97-AF65-F5344CB8AC3E}">
        <p14:creationId xmlns:p14="http://schemas.microsoft.com/office/powerpoint/2010/main" val="2698113275"/>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a:extLst>
              <a:ext uri="{FF2B5EF4-FFF2-40B4-BE49-F238E27FC236}">
                <a16:creationId xmlns:a16="http://schemas.microsoft.com/office/drawing/2014/main" id="{F37E9720-546E-CB4E-907A-7B9E50602984}"/>
              </a:ext>
            </a:extLst>
          </p:cNvPr>
          <p:cNvSpPr txBox="1">
            <a:spLocks noGrp="1"/>
          </p:cNvSpPr>
          <p:nvPr>
            <p:ph type="sldNum" sz="quarter" idx="2"/>
          </p:nvPr>
        </p:nvSpPr>
        <p:spPr>
          <a:xfrm>
            <a:off x="1401102" y="11335083"/>
            <a:ext cx="373499" cy="57515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sz="2800" b="1">
                <a:latin typeface="Tahoma" panose="020B0604030504040204" pitchFamily="34" charset="0"/>
                <a:ea typeface="Tahoma" panose="020B0604030504040204" pitchFamily="34" charset="0"/>
                <a:cs typeface="Tahoma" panose="020B0604030504040204" pitchFamily="34" charset="0"/>
              </a:rPr>
              <a:t>54</a:t>
            </a:fld>
            <a:endParaRPr sz="2800" b="1" dirty="0">
              <a:latin typeface="Tahoma" panose="020B0604030504040204" pitchFamily="34" charset="0"/>
              <a:ea typeface="Tahoma" panose="020B0604030504040204" pitchFamily="34" charset="0"/>
              <a:cs typeface="Tahoma" panose="020B0604030504040204" pitchFamily="34" charset="0"/>
            </a:endParaRPr>
          </a:p>
        </p:txBody>
      </p:sp>
      <p:sp>
        <p:nvSpPr>
          <p:cNvPr id="16" name="Image Guidelines">
            <a:extLst>
              <a:ext uri="{FF2B5EF4-FFF2-40B4-BE49-F238E27FC236}">
                <a16:creationId xmlns:a16="http://schemas.microsoft.com/office/drawing/2014/main" id="{856CD7B2-C9A3-344C-BDC6-A71658AF1751}"/>
              </a:ext>
            </a:extLst>
          </p:cNvPr>
          <p:cNvSpPr txBox="1">
            <a:spLocks noGrp="1"/>
          </p:cNvSpPr>
          <p:nvPr>
            <p:ph type="body" idx="14"/>
          </p:nvPr>
        </p:nvSpPr>
        <p:spPr>
          <a:xfrm rot="16200000">
            <a:off x="-2371780" y="6870965"/>
            <a:ext cx="7919264" cy="882933"/>
          </a:xfrm>
          <a:prstGeom prst="rect">
            <a:avLst/>
          </a:prstGeom>
        </p:spPr>
        <p:txBody>
          <a:bodyPr/>
          <a:lstStyle/>
          <a:p>
            <a:pPr algn="ctr" hangingPunct="0"/>
            <a:r>
              <a:rPr lang="tr-TR" sz="4800" b="1" dirty="0">
                <a:solidFill>
                  <a:srgbClr val="C00000"/>
                </a:solidFill>
                <a:latin typeface="Tahoma" panose="020B0604030504040204" pitchFamily="34" charset="0"/>
                <a:ea typeface="Tahoma" panose="020B0604030504040204" pitchFamily="34" charset="0"/>
                <a:cs typeface="Tahoma" panose="020B0604030504040204" pitchFamily="34" charset="0"/>
              </a:rPr>
              <a:t>ALGORİTMA</a:t>
            </a:r>
          </a:p>
        </p:txBody>
      </p:sp>
      <p:sp>
        <p:nvSpPr>
          <p:cNvPr id="2" name="AutoShape 2" descr="The difference between a dual-core CPU architecture and quad-core CPU arthite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 name="AutoShape 2" descr="An algorithm represented in a flowchart, pseudocode, and Python code. The algorithm creates a name, in this case Jana, then it prints &quot;Hello&quot; and the name three times, then lastly, it prints &quot;Goodbye&quot; and the nam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 name="Dikdörtgen 3"/>
          <p:cNvSpPr/>
          <p:nvPr/>
        </p:nvSpPr>
        <p:spPr>
          <a:xfrm>
            <a:off x="3866606" y="896706"/>
            <a:ext cx="20247427" cy="4151136"/>
          </a:xfrm>
          <a:prstGeom prst="rect">
            <a:avLst/>
          </a:prstGeom>
        </p:spPr>
        <p:txBody>
          <a:bodyPr vert="horz" wrap="square" lIns="0" tIns="87630" rIns="0" bIns="0" rtlCol="0">
            <a:spAutoFit/>
          </a:bodyPr>
          <a:lstStyle/>
          <a:p>
            <a:pPr algn="just">
              <a:buClr>
                <a:srgbClr val="4F81BC"/>
              </a:buClr>
              <a:buSzPct val="79687"/>
              <a:tabLst>
                <a:tab pos="285750" algn="l"/>
              </a:tabLst>
            </a:pPr>
            <a:r>
              <a:rPr lang="tr-TR" sz="4400" dirty="0">
                <a:solidFill>
                  <a:schemeClr val="bg1"/>
                </a:solidFill>
                <a:latin typeface="Tahoma" pitchFamily="34" charset="0"/>
                <a:ea typeface="Tahoma" pitchFamily="34" charset="0"/>
                <a:cs typeface="Tahoma" pitchFamily="34" charset="0"/>
              </a:rPr>
              <a:t>Algoritma kelimesi, “Hesaplamalarda veya diğer problem çözme işlemlerinde uyulması gereken sonlu kurallar veya talimatlar kümesi” veya “Sık sık yinelemeli işlemler içeren sonlu sayıda adımda bir matematik problemini çözme yöntemi” anlamına gelir .		</a:t>
            </a:r>
          </a:p>
        </p:txBody>
      </p:sp>
      <p:sp>
        <p:nvSpPr>
          <p:cNvPr id="5" name="Dikdörtgen 4"/>
          <p:cNvSpPr/>
          <p:nvPr/>
        </p:nvSpPr>
        <p:spPr>
          <a:xfrm>
            <a:off x="4441377" y="7968111"/>
            <a:ext cx="18993395" cy="4151136"/>
          </a:xfrm>
          <a:prstGeom prst="rect">
            <a:avLst/>
          </a:prstGeom>
        </p:spPr>
        <p:txBody>
          <a:bodyPr vert="horz" wrap="square" lIns="0" tIns="87630" rIns="0" bIns="0" rtlCol="0">
            <a:spAutoFit/>
          </a:bodyPr>
          <a:lstStyle/>
          <a:p>
            <a:pPr algn="just">
              <a:buClr>
                <a:srgbClr val="4F81BC"/>
              </a:buClr>
              <a:buSzPct val="79687"/>
              <a:tabLst>
                <a:tab pos="285750" algn="l"/>
              </a:tabLst>
            </a:pPr>
            <a:r>
              <a:rPr lang="tr-TR" sz="4400" dirty="0">
                <a:solidFill>
                  <a:schemeClr val="bg1"/>
                </a:solidFill>
                <a:latin typeface="Tahoma" pitchFamily="34" charset="0"/>
                <a:ea typeface="Tahoma" pitchFamily="34" charset="0"/>
                <a:cs typeface="Tahoma" pitchFamily="34" charset="0"/>
              </a:rPr>
              <a:t>Doğru çözüm için doğru sırada atılması gereken adımlar:</a:t>
            </a:r>
          </a:p>
          <a:p>
            <a:pPr marL="571500" indent="-571500" algn="just">
              <a:buClr>
                <a:srgbClr val="4F81BC"/>
              </a:buClr>
              <a:buSzPct val="79687"/>
              <a:buFont typeface="Wingdings" pitchFamily="2" charset="2"/>
              <a:buChar char="Ø"/>
              <a:tabLst>
                <a:tab pos="285750" algn="l"/>
              </a:tabLst>
            </a:pPr>
            <a:r>
              <a:rPr lang="tr-TR" sz="4400" dirty="0">
                <a:solidFill>
                  <a:schemeClr val="bg1"/>
                </a:solidFill>
                <a:latin typeface="Tahoma" pitchFamily="34" charset="0"/>
                <a:ea typeface="Tahoma" pitchFamily="34" charset="0"/>
                <a:cs typeface="Tahoma" pitchFamily="34" charset="0"/>
              </a:rPr>
              <a:t>Başlangıç ve bitişi belli</a:t>
            </a:r>
          </a:p>
          <a:p>
            <a:pPr marL="571500" indent="-571500" algn="just">
              <a:buClr>
                <a:srgbClr val="4F81BC"/>
              </a:buClr>
              <a:buSzPct val="79687"/>
              <a:buFont typeface="Wingdings" pitchFamily="2" charset="2"/>
              <a:buChar char="Ø"/>
              <a:tabLst>
                <a:tab pos="285750" algn="l"/>
              </a:tabLst>
            </a:pPr>
            <a:r>
              <a:rPr lang="tr-TR" sz="4400" dirty="0">
                <a:solidFill>
                  <a:schemeClr val="bg1"/>
                </a:solidFill>
                <a:latin typeface="Tahoma" pitchFamily="34" charset="0"/>
                <a:ea typeface="Tahoma" pitchFamily="34" charset="0"/>
                <a:cs typeface="Tahoma" pitchFamily="34" charset="0"/>
              </a:rPr>
              <a:t>Sınırlı sayıda adım. Ne kadar uzun olursa olsun mutlaka bir sonu olmalı.</a:t>
            </a:r>
          </a:p>
          <a:p>
            <a:pPr marL="571500" indent="-571500" algn="just">
              <a:buClr>
                <a:srgbClr val="4F81BC"/>
              </a:buClr>
              <a:buSzPct val="79687"/>
              <a:buFont typeface="Wingdings" pitchFamily="2" charset="2"/>
              <a:buChar char="Ø"/>
              <a:tabLst>
                <a:tab pos="285750" algn="l"/>
              </a:tabLst>
            </a:pPr>
            <a:r>
              <a:rPr lang="tr-TR" sz="4400" dirty="0">
                <a:solidFill>
                  <a:schemeClr val="bg1"/>
                </a:solidFill>
                <a:latin typeface="Tahoma" pitchFamily="34" charset="0"/>
                <a:ea typeface="Tahoma" pitchFamily="34" charset="0"/>
                <a:cs typeface="Tahoma" pitchFamily="34" charset="0"/>
              </a:rPr>
              <a:t>Her adımda yapılacak işlemler açık ve kesin olmalı</a:t>
            </a:r>
          </a:p>
        </p:txBody>
      </p:sp>
      <p:sp>
        <p:nvSpPr>
          <p:cNvPr id="6" name="Dikdörtgen 5"/>
          <p:cNvSpPr/>
          <p:nvPr/>
        </p:nvSpPr>
        <p:spPr>
          <a:xfrm>
            <a:off x="7477294" y="5690740"/>
            <a:ext cx="11442247" cy="1323439"/>
          </a:xfrm>
          <a:prstGeom prst="rect">
            <a:avLst/>
          </a:prstGeom>
          <a:solidFill>
            <a:schemeClr val="accent4">
              <a:lumMod val="75000"/>
            </a:schemeClr>
          </a:solidFill>
        </p:spPr>
        <p:txBody>
          <a:bodyPr wrap="square">
            <a:spAutoFit/>
          </a:bodyPr>
          <a:lstStyle/>
          <a:p>
            <a:pPr lvl="0" algn="ctr" defTabSz="914400" fontAlgn="base" hangingPunct="1">
              <a:lnSpc>
                <a:spcPct val="100000"/>
              </a:lnSpc>
              <a:spcBef>
                <a:spcPct val="50000"/>
              </a:spcBef>
              <a:spcAft>
                <a:spcPct val="0"/>
              </a:spcAft>
              <a:defRPr/>
            </a:pPr>
            <a:r>
              <a:rPr lang="tr-TR" sz="4000" kern="1200" dirty="0">
                <a:solidFill>
                  <a:schemeClr val="tx1"/>
                </a:solidFill>
                <a:latin typeface="Arial" charset="0"/>
                <a:ea typeface="+mn-ea"/>
                <a:cs typeface="+mn-cs"/>
              </a:rPr>
              <a:t>El-</a:t>
            </a:r>
            <a:r>
              <a:rPr lang="tr-TR" sz="4000" kern="1200" dirty="0" err="1">
                <a:solidFill>
                  <a:schemeClr val="tx1"/>
                </a:solidFill>
                <a:latin typeface="Arial" charset="0"/>
                <a:ea typeface="+mn-ea"/>
                <a:cs typeface="+mn-cs"/>
              </a:rPr>
              <a:t>Harizmi</a:t>
            </a:r>
            <a:r>
              <a:rPr lang="tr-TR" sz="4000" kern="1200" dirty="0">
                <a:solidFill>
                  <a:schemeClr val="tx1"/>
                </a:solidFill>
                <a:latin typeface="Arial" charset="0"/>
                <a:ea typeface="+mn-ea"/>
                <a:cs typeface="+mn-cs"/>
              </a:rPr>
              <a:t>. “</a:t>
            </a:r>
            <a:r>
              <a:rPr lang="tr-TR" sz="4000" kern="1200" dirty="0" err="1">
                <a:solidFill>
                  <a:schemeClr val="tx1"/>
                </a:solidFill>
                <a:latin typeface="Arial" charset="0"/>
                <a:ea typeface="+mn-ea"/>
                <a:cs typeface="+mn-cs"/>
              </a:rPr>
              <a:t>Kitab</a:t>
            </a:r>
            <a:r>
              <a:rPr lang="tr-TR" sz="4000" kern="1200" dirty="0">
                <a:solidFill>
                  <a:schemeClr val="tx1"/>
                </a:solidFill>
                <a:latin typeface="Arial" charset="0"/>
                <a:ea typeface="+mn-ea"/>
                <a:cs typeface="+mn-cs"/>
              </a:rPr>
              <a:t> el-</a:t>
            </a:r>
            <a:r>
              <a:rPr lang="tr-TR" sz="4000" kern="1200" dirty="0" err="1">
                <a:solidFill>
                  <a:schemeClr val="tx1"/>
                </a:solidFill>
                <a:latin typeface="Arial" charset="0"/>
                <a:ea typeface="+mn-ea"/>
                <a:cs typeface="+mn-cs"/>
              </a:rPr>
              <a:t>cebr</a:t>
            </a:r>
            <a:r>
              <a:rPr lang="tr-TR" sz="4000" kern="1200" dirty="0">
                <a:solidFill>
                  <a:schemeClr val="tx1"/>
                </a:solidFill>
                <a:latin typeface="Arial" charset="0"/>
                <a:ea typeface="+mn-ea"/>
                <a:cs typeface="+mn-cs"/>
              </a:rPr>
              <a:t> </a:t>
            </a:r>
            <a:r>
              <a:rPr lang="tr-TR" sz="4000" kern="1200" dirty="0" err="1">
                <a:solidFill>
                  <a:schemeClr val="tx1"/>
                </a:solidFill>
                <a:latin typeface="Arial" charset="0"/>
                <a:ea typeface="+mn-ea"/>
                <a:cs typeface="+mn-cs"/>
              </a:rPr>
              <a:t>ve’l</a:t>
            </a:r>
            <a:r>
              <a:rPr lang="tr-TR" sz="4000" kern="1200" dirty="0">
                <a:solidFill>
                  <a:schemeClr val="tx1"/>
                </a:solidFill>
                <a:latin typeface="Arial" charset="0"/>
                <a:ea typeface="+mn-ea"/>
                <a:cs typeface="+mn-cs"/>
              </a:rPr>
              <a:t>-mukabele” (Cebir denklemlerini çözmenin kuralları)</a:t>
            </a:r>
          </a:p>
        </p:txBody>
      </p:sp>
    </p:spTree>
    <p:extLst>
      <p:ext uri="{BB962C8B-B14F-4D97-AF65-F5344CB8AC3E}">
        <p14:creationId xmlns:p14="http://schemas.microsoft.com/office/powerpoint/2010/main" val="1184362658"/>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a:extLst>
              <a:ext uri="{FF2B5EF4-FFF2-40B4-BE49-F238E27FC236}">
                <a16:creationId xmlns:a16="http://schemas.microsoft.com/office/drawing/2014/main" id="{F37E9720-546E-CB4E-907A-7B9E50602984}"/>
              </a:ext>
            </a:extLst>
          </p:cNvPr>
          <p:cNvSpPr txBox="1">
            <a:spLocks noGrp="1"/>
          </p:cNvSpPr>
          <p:nvPr>
            <p:ph type="sldNum" sz="quarter" idx="2"/>
          </p:nvPr>
        </p:nvSpPr>
        <p:spPr>
          <a:xfrm>
            <a:off x="1401102" y="11335083"/>
            <a:ext cx="373499" cy="57515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sz="2800" b="1">
                <a:latin typeface="Tahoma" panose="020B0604030504040204" pitchFamily="34" charset="0"/>
                <a:ea typeface="Tahoma" panose="020B0604030504040204" pitchFamily="34" charset="0"/>
                <a:cs typeface="Tahoma" panose="020B0604030504040204" pitchFamily="34" charset="0"/>
              </a:rPr>
              <a:t>55</a:t>
            </a:fld>
            <a:endParaRPr sz="2800" b="1" dirty="0">
              <a:latin typeface="Tahoma" panose="020B0604030504040204" pitchFamily="34" charset="0"/>
              <a:ea typeface="Tahoma" panose="020B0604030504040204" pitchFamily="34" charset="0"/>
              <a:cs typeface="Tahoma" panose="020B0604030504040204" pitchFamily="34" charset="0"/>
            </a:endParaRPr>
          </a:p>
        </p:txBody>
      </p:sp>
      <p:sp>
        <p:nvSpPr>
          <p:cNvPr id="16" name="Image Guidelines">
            <a:extLst>
              <a:ext uri="{FF2B5EF4-FFF2-40B4-BE49-F238E27FC236}">
                <a16:creationId xmlns:a16="http://schemas.microsoft.com/office/drawing/2014/main" id="{856CD7B2-C9A3-344C-BDC6-A71658AF1751}"/>
              </a:ext>
            </a:extLst>
          </p:cNvPr>
          <p:cNvSpPr txBox="1">
            <a:spLocks noGrp="1"/>
          </p:cNvSpPr>
          <p:nvPr>
            <p:ph type="body" idx="14"/>
          </p:nvPr>
        </p:nvSpPr>
        <p:spPr>
          <a:xfrm rot="16200000">
            <a:off x="-2371780" y="6870965"/>
            <a:ext cx="7919264" cy="882933"/>
          </a:xfrm>
          <a:prstGeom prst="rect">
            <a:avLst/>
          </a:prstGeom>
        </p:spPr>
        <p:txBody>
          <a:bodyPr/>
          <a:lstStyle/>
          <a:p>
            <a:pPr algn="ctr" hangingPunct="0"/>
            <a:r>
              <a:rPr lang="tr-TR" sz="4800" b="1" dirty="0">
                <a:solidFill>
                  <a:srgbClr val="C00000"/>
                </a:solidFill>
                <a:latin typeface="Tahoma" panose="020B0604030504040204" pitchFamily="34" charset="0"/>
                <a:ea typeface="Tahoma" panose="020B0604030504040204" pitchFamily="34" charset="0"/>
                <a:cs typeface="Tahoma" panose="020B0604030504040204" pitchFamily="34" charset="0"/>
              </a:rPr>
              <a:t>ALGORİTMA TEKNİKLERİ</a:t>
            </a:r>
          </a:p>
        </p:txBody>
      </p:sp>
      <p:sp>
        <p:nvSpPr>
          <p:cNvPr id="2" name="AutoShape 2" descr="The difference between a dual-core CPU architecture and quad-core CPU arthite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 name="AutoShape 2" descr="An algorithm represented in a flowchart, pseudocode, and Python code. The algorithm creates a name, in this case Jana, then it prints &quot;Hello&quot; and the name three times, then lastly, it prints &quot;Goodbye&quot; and the nam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 name="Dikdörtgen 3"/>
          <p:cNvSpPr/>
          <p:nvPr/>
        </p:nvSpPr>
        <p:spPr>
          <a:xfrm>
            <a:off x="3866606" y="896706"/>
            <a:ext cx="20247427" cy="2858475"/>
          </a:xfrm>
          <a:prstGeom prst="rect">
            <a:avLst/>
          </a:prstGeom>
        </p:spPr>
        <p:txBody>
          <a:bodyPr vert="horz" wrap="square" lIns="0" tIns="87630" rIns="0" bIns="0" rtlCol="0">
            <a:spAutoFit/>
          </a:bodyPr>
          <a:lstStyle/>
          <a:p>
            <a:pPr algn="just">
              <a:buClr>
                <a:srgbClr val="4F81BC"/>
              </a:buClr>
              <a:buSzPct val="79687"/>
              <a:tabLst>
                <a:tab pos="285750" algn="l"/>
              </a:tabLst>
            </a:pPr>
            <a:r>
              <a:rPr lang="tr-TR" sz="6000" dirty="0">
                <a:solidFill>
                  <a:schemeClr val="bg1"/>
                </a:solidFill>
                <a:latin typeface="Tahoma" pitchFamily="34" charset="0"/>
                <a:ea typeface="Tahoma" pitchFamily="34" charset="0"/>
                <a:cs typeface="Tahoma" pitchFamily="34" charset="0"/>
              </a:rPr>
              <a:t>Algoritmaları bilgisayar programına çeviren üç teknik vardır:		</a:t>
            </a:r>
          </a:p>
        </p:txBody>
      </p:sp>
      <p:sp>
        <p:nvSpPr>
          <p:cNvPr id="7" name="Dikdörtgen 6"/>
          <p:cNvSpPr/>
          <p:nvPr/>
        </p:nvSpPr>
        <p:spPr>
          <a:xfrm>
            <a:off x="3979815" y="3990363"/>
            <a:ext cx="20055839" cy="6457152"/>
          </a:xfrm>
          <a:prstGeom prst="rect">
            <a:avLst/>
          </a:prstGeom>
        </p:spPr>
        <p:txBody>
          <a:bodyPr wrap="square">
            <a:spAutoFit/>
          </a:bodyPr>
          <a:lstStyle/>
          <a:p>
            <a:pPr algn="just" hangingPunct="1">
              <a:spcBef>
                <a:spcPct val="20000"/>
              </a:spcBef>
              <a:buClr>
                <a:schemeClr val="accent2"/>
              </a:buClr>
              <a:buFontTx/>
              <a:buChar char="•"/>
            </a:pPr>
            <a:r>
              <a:rPr lang="tr-TR" sz="4400" b="1" dirty="0">
                <a:solidFill>
                  <a:schemeClr val="accent1"/>
                </a:solidFill>
                <a:latin typeface="Tahoma" pitchFamily="34" charset="0"/>
                <a:ea typeface="Tahoma" pitchFamily="34" charset="0"/>
                <a:cs typeface="Tahoma" pitchFamily="34" charset="0"/>
              </a:rPr>
              <a:t> </a:t>
            </a:r>
            <a:r>
              <a:rPr lang="tr-TR" sz="4400" b="1" dirty="0">
                <a:solidFill>
                  <a:schemeClr val="bg1"/>
                </a:solidFill>
                <a:latin typeface="Tahoma" pitchFamily="34" charset="0"/>
                <a:ea typeface="Tahoma" pitchFamily="34" charset="0"/>
                <a:cs typeface="Tahoma" pitchFamily="34" charset="0"/>
              </a:rPr>
              <a:t>Akış diyagramı</a:t>
            </a:r>
            <a:r>
              <a:rPr lang="tr-TR" sz="4400" b="1" dirty="0">
                <a:solidFill>
                  <a:schemeClr val="accent1"/>
                </a:solidFill>
                <a:latin typeface="Tahoma" pitchFamily="34" charset="0"/>
                <a:ea typeface="Tahoma" pitchFamily="34" charset="0"/>
                <a:cs typeface="Tahoma" pitchFamily="34" charset="0"/>
              </a:rPr>
              <a:t> </a:t>
            </a:r>
            <a:r>
              <a:rPr lang="tr-TR" sz="4400" b="1" dirty="0">
                <a:solidFill>
                  <a:schemeClr val="bg1"/>
                </a:solidFill>
                <a:latin typeface="Tahoma" pitchFamily="34" charset="0"/>
                <a:ea typeface="Tahoma" pitchFamily="34" charset="0"/>
                <a:cs typeface="Tahoma" pitchFamily="34" charset="0"/>
              </a:rPr>
              <a:t>(</a:t>
            </a:r>
            <a:r>
              <a:rPr lang="en-US" sz="4400" b="1" dirty="0">
                <a:solidFill>
                  <a:srgbClr val="FF9900"/>
                </a:solidFill>
                <a:latin typeface="Tahoma" pitchFamily="34" charset="0"/>
                <a:ea typeface="Tahoma" pitchFamily="34" charset="0"/>
                <a:cs typeface="Tahoma" pitchFamily="34" charset="0"/>
              </a:rPr>
              <a:t>Flowcharts</a:t>
            </a:r>
            <a:r>
              <a:rPr lang="tr-TR" sz="4400" b="1" dirty="0">
                <a:solidFill>
                  <a:schemeClr val="bg1"/>
                </a:solidFill>
                <a:latin typeface="Tahoma" pitchFamily="34" charset="0"/>
                <a:ea typeface="Tahoma" pitchFamily="34" charset="0"/>
                <a:cs typeface="Tahoma" pitchFamily="34" charset="0"/>
              </a:rPr>
              <a:t>)</a:t>
            </a:r>
            <a:r>
              <a:rPr lang="en-US" sz="4400" dirty="0">
                <a:solidFill>
                  <a:schemeClr val="bg1"/>
                </a:solidFill>
                <a:latin typeface="Tahoma" pitchFamily="34" charset="0"/>
                <a:ea typeface="Tahoma" pitchFamily="34" charset="0"/>
                <a:cs typeface="Tahoma" pitchFamily="34" charset="0"/>
              </a:rPr>
              <a:t>- </a:t>
            </a:r>
            <a:r>
              <a:rPr lang="tr-TR" sz="4400" dirty="0">
                <a:solidFill>
                  <a:schemeClr val="bg1"/>
                </a:solidFill>
                <a:latin typeface="Tahoma" pitchFamily="34" charset="0"/>
                <a:ea typeface="Tahoma" pitchFamily="34" charset="0"/>
                <a:cs typeface="Tahoma" pitchFamily="34" charset="0"/>
              </a:rPr>
              <a:t>Bir işi yapan mantıksal adımları ve adımlar arası geçişlerin grafiksel gösterimi</a:t>
            </a:r>
            <a:r>
              <a:rPr lang="en-US" sz="4400" dirty="0">
                <a:solidFill>
                  <a:schemeClr val="bg1"/>
                </a:solidFill>
                <a:latin typeface="Tahoma" pitchFamily="34" charset="0"/>
                <a:ea typeface="Tahoma" pitchFamily="34" charset="0"/>
                <a:cs typeface="Tahoma" pitchFamily="34" charset="0"/>
              </a:rPr>
              <a:t>.</a:t>
            </a:r>
          </a:p>
          <a:p>
            <a:pPr algn="just" hangingPunct="1">
              <a:spcBef>
                <a:spcPct val="20000"/>
              </a:spcBef>
              <a:buClr>
                <a:schemeClr val="accent2"/>
              </a:buClr>
              <a:buFontTx/>
              <a:buChar char="•"/>
            </a:pPr>
            <a:r>
              <a:rPr lang="tr-TR" sz="4400" b="1" dirty="0">
                <a:solidFill>
                  <a:schemeClr val="accent1"/>
                </a:solidFill>
                <a:latin typeface="Tahoma" pitchFamily="34" charset="0"/>
                <a:ea typeface="Tahoma" pitchFamily="34" charset="0"/>
                <a:cs typeface="Tahoma" pitchFamily="34" charset="0"/>
              </a:rPr>
              <a:t> </a:t>
            </a:r>
            <a:r>
              <a:rPr lang="tr-TR" sz="4400" b="1" dirty="0">
                <a:solidFill>
                  <a:schemeClr val="bg1"/>
                </a:solidFill>
                <a:latin typeface="Tahoma" pitchFamily="34" charset="0"/>
                <a:ea typeface="Tahoma" pitchFamily="34" charset="0"/>
                <a:cs typeface="Tahoma" pitchFamily="34" charset="0"/>
              </a:rPr>
              <a:t>Satır algoritma (</a:t>
            </a:r>
            <a:r>
              <a:rPr lang="en-US" sz="4400" b="1" dirty="0" err="1">
                <a:solidFill>
                  <a:srgbClr val="FF9900"/>
                </a:solidFill>
                <a:latin typeface="Tahoma" pitchFamily="34" charset="0"/>
                <a:ea typeface="Tahoma" pitchFamily="34" charset="0"/>
                <a:cs typeface="Tahoma" pitchFamily="34" charset="0"/>
              </a:rPr>
              <a:t>Pseudocode</a:t>
            </a:r>
            <a:r>
              <a:rPr lang="tr-TR" sz="4400" b="1" dirty="0">
                <a:solidFill>
                  <a:schemeClr val="bg1"/>
                </a:solidFill>
                <a:latin typeface="Tahoma" pitchFamily="34" charset="0"/>
                <a:ea typeface="Tahoma" pitchFamily="34" charset="0"/>
                <a:cs typeface="Tahoma" pitchFamily="34" charset="0"/>
              </a:rPr>
              <a:t>)</a:t>
            </a:r>
            <a:r>
              <a:rPr lang="en-US" sz="4400" b="1" dirty="0">
                <a:latin typeface="Tahoma" pitchFamily="34" charset="0"/>
                <a:ea typeface="Tahoma" pitchFamily="34" charset="0"/>
                <a:cs typeface="Tahoma" pitchFamily="34" charset="0"/>
              </a:rPr>
              <a:t> </a:t>
            </a:r>
            <a:r>
              <a:rPr lang="en-US" sz="4400" dirty="0">
                <a:solidFill>
                  <a:schemeClr val="bg1"/>
                </a:solidFill>
                <a:latin typeface="Tahoma" pitchFamily="34" charset="0"/>
                <a:ea typeface="Tahoma" pitchFamily="34" charset="0"/>
                <a:cs typeface="Tahoma" pitchFamily="34" charset="0"/>
              </a:rPr>
              <a:t>– </a:t>
            </a:r>
            <a:r>
              <a:rPr lang="tr-TR" sz="4400" dirty="0">
                <a:solidFill>
                  <a:schemeClr val="bg1"/>
                </a:solidFill>
                <a:latin typeface="Tahoma" pitchFamily="34" charset="0"/>
                <a:ea typeface="Tahoma" pitchFamily="34" charset="0"/>
                <a:cs typeface="Tahoma" pitchFamily="34" charset="0"/>
              </a:rPr>
              <a:t>Programın ana hatlarını ve adımlarını gösteren kısa komutlar</a:t>
            </a:r>
            <a:r>
              <a:rPr lang="en-US" sz="4400" dirty="0">
                <a:solidFill>
                  <a:schemeClr val="bg1"/>
                </a:solidFill>
                <a:latin typeface="Tahoma" pitchFamily="34" charset="0"/>
                <a:ea typeface="Tahoma" pitchFamily="34" charset="0"/>
                <a:cs typeface="Tahoma" pitchFamily="34" charset="0"/>
              </a:rPr>
              <a:t>.</a:t>
            </a:r>
          </a:p>
          <a:p>
            <a:pPr algn="just" hangingPunct="1">
              <a:spcBef>
                <a:spcPct val="20000"/>
              </a:spcBef>
              <a:buClr>
                <a:schemeClr val="accent2"/>
              </a:buClr>
              <a:buFontTx/>
              <a:buChar char="•"/>
            </a:pPr>
            <a:r>
              <a:rPr lang="tr-TR" sz="4400" b="1" dirty="0">
                <a:solidFill>
                  <a:schemeClr val="accent1"/>
                </a:solidFill>
                <a:latin typeface="Tahoma" pitchFamily="34" charset="0"/>
                <a:ea typeface="Tahoma" pitchFamily="34" charset="0"/>
                <a:cs typeface="Tahoma" pitchFamily="34" charset="0"/>
              </a:rPr>
              <a:t> </a:t>
            </a:r>
            <a:r>
              <a:rPr lang="tr-TR" sz="4400" b="1" dirty="0">
                <a:solidFill>
                  <a:schemeClr val="bg1"/>
                </a:solidFill>
                <a:latin typeface="Tahoma" pitchFamily="34" charset="0"/>
                <a:ea typeface="Tahoma" pitchFamily="34" charset="0"/>
                <a:cs typeface="Tahoma" pitchFamily="34" charset="0"/>
              </a:rPr>
              <a:t>Sıradüzeni grafiği (</a:t>
            </a:r>
            <a:r>
              <a:rPr lang="en-US" sz="4400" b="1" dirty="0">
                <a:solidFill>
                  <a:srgbClr val="FF9900"/>
                </a:solidFill>
                <a:latin typeface="Tahoma" pitchFamily="34" charset="0"/>
                <a:ea typeface="Tahoma" pitchFamily="34" charset="0"/>
                <a:cs typeface="Tahoma" pitchFamily="34" charset="0"/>
              </a:rPr>
              <a:t>Hierarchy</a:t>
            </a:r>
            <a:r>
              <a:rPr lang="en-US" sz="4400" dirty="0">
                <a:solidFill>
                  <a:srgbClr val="FF9900"/>
                </a:solidFill>
                <a:latin typeface="Tahoma" pitchFamily="34" charset="0"/>
                <a:ea typeface="Tahoma" pitchFamily="34" charset="0"/>
                <a:cs typeface="Tahoma" pitchFamily="34" charset="0"/>
              </a:rPr>
              <a:t> </a:t>
            </a:r>
            <a:r>
              <a:rPr lang="en-US" sz="4400" b="1" dirty="0">
                <a:solidFill>
                  <a:srgbClr val="FF9900"/>
                </a:solidFill>
                <a:latin typeface="Tahoma" pitchFamily="34" charset="0"/>
                <a:ea typeface="Tahoma" pitchFamily="34" charset="0"/>
                <a:cs typeface="Tahoma" pitchFamily="34" charset="0"/>
              </a:rPr>
              <a:t>charts</a:t>
            </a:r>
            <a:r>
              <a:rPr lang="tr-TR" sz="4400" b="1" dirty="0">
                <a:solidFill>
                  <a:schemeClr val="bg1"/>
                </a:solidFill>
                <a:latin typeface="Tahoma" pitchFamily="34" charset="0"/>
                <a:ea typeface="Tahoma" pitchFamily="34" charset="0"/>
                <a:cs typeface="Tahoma" pitchFamily="34" charset="0"/>
              </a:rPr>
              <a:t>)</a:t>
            </a:r>
            <a:r>
              <a:rPr lang="en-US" sz="4400" b="1" dirty="0">
                <a:solidFill>
                  <a:schemeClr val="bg1"/>
                </a:solidFill>
                <a:latin typeface="Tahoma" pitchFamily="34" charset="0"/>
                <a:ea typeface="Tahoma" pitchFamily="34" charset="0"/>
                <a:cs typeface="Tahoma" pitchFamily="34" charset="0"/>
              </a:rPr>
              <a:t> </a:t>
            </a:r>
            <a:r>
              <a:rPr lang="en-US" sz="4400" dirty="0">
                <a:solidFill>
                  <a:schemeClr val="bg1"/>
                </a:solidFill>
                <a:latin typeface="Tahoma" pitchFamily="34" charset="0"/>
                <a:ea typeface="Tahoma" pitchFamily="34" charset="0"/>
                <a:cs typeface="Tahoma" pitchFamily="34" charset="0"/>
              </a:rPr>
              <a:t> - </a:t>
            </a:r>
            <a:r>
              <a:rPr lang="tr-TR" sz="4400" dirty="0">
                <a:solidFill>
                  <a:schemeClr val="bg1"/>
                </a:solidFill>
                <a:latin typeface="Tahoma" pitchFamily="34" charset="0"/>
                <a:ea typeface="Tahoma" pitchFamily="34" charset="0"/>
                <a:cs typeface="Tahoma" pitchFamily="34" charset="0"/>
              </a:rPr>
              <a:t>Programın farklı parçalarının birbirleriyle ilişkilerini gösterir</a:t>
            </a:r>
            <a:r>
              <a:rPr lang="en-US" sz="4400" dirty="0">
                <a:solidFill>
                  <a:schemeClr val="bg1"/>
                </a:solidFill>
                <a:latin typeface="Tahoma" pitchFamily="34" charset="0"/>
                <a:ea typeface="Tahoma" pitchFamily="34" charset="0"/>
                <a:cs typeface="Tahoma" pitchFamily="34" charset="0"/>
              </a:rPr>
              <a:t>.</a:t>
            </a:r>
            <a:endParaRPr lang="tr-TR" sz="4400"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746440423"/>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a:extLst>
              <a:ext uri="{FF2B5EF4-FFF2-40B4-BE49-F238E27FC236}">
                <a16:creationId xmlns:a16="http://schemas.microsoft.com/office/drawing/2014/main" id="{F37E9720-546E-CB4E-907A-7B9E50602984}"/>
              </a:ext>
            </a:extLst>
          </p:cNvPr>
          <p:cNvSpPr txBox="1">
            <a:spLocks noGrp="1"/>
          </p:cNvSpPr>
          <p:nvPr>
            <p:ph type="sldNum" sz="quarter" idx="2"/>
          </p:nvPr>
        </p:nvSpPr>
        <p:spPr>
          <a:xfrm>
            <a:off x="1401102" y="11335083"/>
            <a:ext cx="373499" cy="57515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sz="2800" b="1">
                <a:latin typeface="Tahoma" panose="020B0604030504040204" pitchFamily="34" charset="0"/>
                <a:ea typeface="Tahoma" panose="020B0604030504040204" pitchFamily="34" charset="0"/>
                <a:cs typeface="Tahoma" panose="020B0604030504040204" pitchFamily="34" charset="0"/>
              </a:rPr>
              <a:t>56</a:t>
            </a:fld>
            <a:endParaRPr sz="2800" b="1" dirty="0">
              <a:latin typeface="Tahoma" panose="020B0604030504040204" pitchFamily="34" charset="0"/>
              <a:ea typeface="Tahoma" panose="020B0604030504040204" pitchFamily="34" charset="0"/>
              <a:cs typeface="Tahoma" panose="020B0604030504040204" pitchFamily="34" charset="0"/>
            </a:endParaRPr>
          </a:p>
        </p:txBody>
      </p:sp>
      <p:sp>
        <p:nvSpPr>
          <p:cNvPr id="16" name="Image Guidelines">
            <a:extLst>
              <a:ext uri="{FF2B5EF4-FFF2-40B4-BE49-F238E27FC236}">
                <a16:creationId xmlns:a16="http://schemas.microsoft.com/office/drawing/2014/main" id="{856CD7B2-C9A3-344C-BDC6-A71658AF1751}"/>
              </a:ext>
            </a:extLst>
          </p:cNvPr>
          <p:cNvSpPr txBox="1">
            <a:spLocks noGrp="1"/>
          </p:cNvSpPr>
          <p:nvPr>
            <p:ph type="body" idx="14"/>
          </p:nvPr>
        </p:nvSpPr>
        <p:spPr>
          <a:xfrm rot="16200000">
            <a:off x="-2371780" y="6501633"/>
            <a:ext cx="7919264" cy="1621597"/>
          </a:xfrm>
          <a:prstGeom prst="rect">
            <a:avLst/>
          </a:prstGeom>
        </p:spPr>
        <p:txBody>
          <a:bodyPr/>
          <a:lstStyle/>
          <a:p>
            <a:pPr algn="ctr" hangingPunct="0"/>
            <a:r>
              <a:rPr lang="tr-TR" sz="4800" b="1" dirty="0">
                <a:solidFill>
                  <a:srgbClr val="C00000"/>
                </a:solidFill>
                <a:latin typeface="Tahoma" panose="020B0604030504040204" pitchFamily="34" charset="0"/>
                <a:ea typeface="Tahoma" panose="020B0604030504040204" pitchFamily="34" charset="0"/>
                <a:cs typeface="Tahoma" panose="020B0604030504040204" pitchFamily="34" charset="0"/>
              </a:rPr>
              <a:t>AKIŞ DİYAGRAMI İŞARETLERİ </a:t>
            </a:r>
          </a:p>
        </p:txBody>
      </p:sp>
      <p:sp>
        <p:nvSpPr>
          <p:cNvPr id="2" name="AutoShape 2" descr="The difference between a dual-core CPU architecture and quad-core CPU arthite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 name="AutoShape 2" descr="An algorithm represented in a flowchart, pseudocode, and Python code. The algorithm creates a name, in this case Jana, then it prints &quot;Hello&quot; and the name three times, then lastly, it prints &quot;Goodbye&quot; and the nam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9346" y="1683486"/>
            <a:ext cx="20000396" cy="10529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059143"/>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a:extLst>
              <a:ext uri="{FF2B5EF4-FFF2-40B4-BE49-F238E27FC236}">
                <a16:creationId xmlns:a16="http://schemas.microsoft.com/office/drawing/2014/main" id="{F37E9720-546E-CB4E-907A-7B9E50602984}"/>
              </a:ext>
            </a:extLst>
          </p:cNvPr>
          <p:cNvSpPr txBox="1">
            <a:spLocks noGrp="1"/>
          </p:cNvSpPr>
          <p:nvPr>
            <p:ph type="sldNum" sz="quarter" idx="2"/>
          </p:nvPr>
        </p:nvSpPr>
        <p:spPr>
          <a:xfrm>
            <a:off x="1401102" y="11335083"/>
            <a:ext cx="373499" cy="57515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sz="2800" b="1">
                <a:latin typeface="Tahoma" panose="020B0604030504040204" pitchFamily="34" charset="0"/>
                <a:ea typeface="Tahoma" panose="020B0604030504040204" pitchFamily="34" charset="0"/>
                <a:cs typeface="Tahoma" panose="020B0604030504040204" pitchFamily="34" charset="0"/>
              </a:rPr>
              <a:t>57</a:t>
            </a:fld>
            <a:endParaRPr sz="2800" b="1" dirty="0">
              <a:latin typeface="Tahoma" panose="020B0604030504040204" pitchFamily="34" charset="0"/>
              <a:ea typeface="Tahoma" panose="020B0604030504040204" pitchFamily="34" charset="0"/>
              <a:cs typeface="Tahoma" panose="020B0604030504040204" pitchFamily="34" charset="0"/>
            </a:endParaRPr>
          </a:p>
        </p:txBody>
      </p:sp>
      <p:sp>
        <p:nvSpPr>
          <p:cNvPr id="16" name="Image Guidelines">
            <a:extLst>
              <a:ext uri="{FF2B5EF4-FFF2-40B4-BE49-F238E27FC236}">
                <a16:creationId xmlns:a16="http://schemas.microsoft.com/office/drawing/2014/main" id="{856CD7B2-C9A3-344C-BDC6-A71658AF1751}"/>
              </a:ext>
            </a:extLst>
          </p:cNvPr>
          <p:cNvSpPr txBox="1">
            <a:spLocks noGrp="1"/>
          </p:cNvSpPr>
          <p:nvPr>
            <p:ph type="body" idx="14"/>
          </p:nvPr>
        </p:nvSpPr>
        <p:spPr>
          <a:xfrm rot="16200000">
            <a:off x="-2371780" y="6132301"/>
            <a:ext cx="7919264" cy="2360261"/>
          </a:xfrm>
          <a:prstGeom prst="rect">
            <a:avLst/>
          </a:prstGeom>
        </p:spPr>
        <p:txBody>
          <a:bodyPr/>
          <a:lstStyle/>
          <a:p>
            <a:pPr algn="ctr" hangingPunct="0"/>
            <a:r>
              <a:rPr lang="tr-TR" sz="4800" b="1" dirty="0">
                <a:solidFill>
                  <a:srgbClr val="C00000"/>
                </a:solidFill>
                <a:latin typeface="Tahoma" panose="020B0604030504040204" pitchFamily="34" charset="0"/>
                <a:ea typeface="Tahoma" panose="020B0604030504040204" pitchFamily="34" charset="0"/>
                <a:cs typeface="Tahoma" panose="020B0604030504040204" pitchFamily="34" charset="0"/>
              </a:rPr>
              <a:t>BÖL VE YÖNET METODU </a:t>
            </a:r>
          </a:p>
          <a:p>
            <a:pPr algn="ctr" hangingPunct="0"/>
            <a:r>
              <a:rPr lang="tr-TR" sz="4800" b="1" dirty="0">
                <a:solidFill>
                  <a:srgbClr val="C00000"/>
                </a:solidFill>
                <a:latin typeface="Tahoma" panose="020B0604030504040204" pitchFamily="34" charset="0"/>
                <a:ea typeface="Tahoma" panose="020B0604030504040204" pitchFamily="34" charset="0"/>
                <a:cs typeface="Tahoma" panose="020B0604030504040204" pitchFamily="34" charset="0"/>
              </a:rPr>
              <a:t>(DİVİDE-AND-CONQUER)</a:t>
            </a:r>
          </a:p>
        </p:txBody>
      </p:sp>
      <p:sp>
        <p:nvSpPr>
          <p:cNvPr id="2" name="AutoShape 2" descr="The difference between a dual-core CPU architecture and quad-core CPU arthite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 name="AutoShape 2" descr="An algorithm represented in a flowchart, pseudocode, and Python code. The algorithm creates a name, in this case Jana, then it prints &quot;Hello&quot; and the name three times, then lastly, it prints &quot;Goodbye&quot; and the nam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 name="Dikdörtgen 3"/>
          <p:cNvSpPr/>
          <p:nvPr/>
        </p:nvSpPr>
        <p:spPr>
          <a:xfrm>
            <a:off x="3666310" y="384065"/>
            <a:ext cx="20369347" cy="3135474"/>
          </a:xfrm>
          <a:prstGeom prst="rect">
            <a:avLst/>
          </a:prstGeom>
        </p:spPr>
        <p:txBody>
          <a:bodyPr vert="horz" wrap="square" lIns="0" tIns="87630" rIns="0" bIns="0" rtlCol="0">
            <a:spAutoFit/>
          </a:bodyPr>
          <a:lstStyle/>
          <a:p>
            <a:pPr marL="571500" indent="-571500" algn="just">
              <a:buClr>
                <a:srgbClr val="4F81BC"/>
              </a:buClr>
              <a:buSzPct val="79687"/>
              <a:buFont typeface="Wingdings" pitchFamily="2" charset="2"/>
              <a:buChar char="Ø"/>
              <a:tabLst>
                <a:tab pos="285750" algn="l"/>
              </a:tabLst>
            </a:pPr>
            <a:r>
              <a:rPr lang="tr-TR" sz="4400" dirty="0">
                <a:solidFill>
                  <a:schemeClr val="bg1">
                    <a:lumMod val="95000"/>
                  </a:schemeClr>
                </a:solidFill>
                <a:latin typeface="Tahoma" pitchFamily="34" charset="0"/>
                <a:ea typeface="Tahoma" pitchFamily="34" charset="0"/>
                <a:cs typeface="Tahoma" pitchFamily="34" charset="0"/>
              </a:rPr>
              <a:t>Çok büyük problemleri parçalara ayırarak daha kolay çözeriz.</a:t>
            </a:r>
          </a:p>
          <a:p>
            <a:pPr marL="571500" indent="-571500" algn="just">
              <a:buClr>
                <a:srgbClr val="4F81BC"/>
              </a:buClr>
              <a:buSzPct val="79687"/>
              <a:buFont typeface="Wingdings" pitchFamily="2" charset="2"/>
              <a:buChar char="Ø"/>
              <a:tabLst>
                <a:tab pos="285750" algn="l"/>
              </a:tabLst>
            </a:pPr>
            <a:r>
              <a:rPr lang="tr-TR" sz="4400" dirty="0">
                <a:solidFill>
                  <a:schemeClr val="bg1">
                    <a:lumMod val="95000"/>
                  </a:schemeClr>
                </a:solidFill>
                <a:latin typeface="Tahoma" pitchFamily="34" charset="0"/>
                <a:ea typeface="Tahoma" pitchFamily="34" charset="0"/>
                <a:cs typeface="Tahoma" pitchFamily="34" charset="0"/>
              </a:rPr>
              <a:t>Çözülecek kadar küçülttüğün parçaları mantıklı bir sıraya koy.</a:t>
            </a:r>
            <a:endParaRPr lang="en-US" sz="4400" dirty="0">
              <a:solidFill>
                <a:schemeClr val="bg1">
                  <a:lumMod val="95000"/>
                </a:schemeClr>
              </a:solidFill>
              <a:latin typeface="Tahoma" pitchFamily="34" charset="0"/>
              <a:ea typeface="Tahoma" pitchFamily="34" charset="0"/>
              <a:cs typeface="Tahoma" pitchFamily="34" charset="0"/>
            </a:endParaRPr>
          </a:p>
          <a:p>
            <a:pPr marL="571500" indent="-571500" algn="just">
              <a:buClr>
                <a:srgbClr val="4F81BC"/>
              </a:buClr>
              <a:buSzPct val="79687"/>
              <a:buFont typeface="Wingdings" pitchFamily="2" charset="2"/>
              <a:buChar char="Ø"/>
              <a:tabLst>
                <a:tab pos="285750" algn="l"/>
              </a:tabLst>
            </a:pPr>
            <a:r>
              <a:rPr lang="tr-TR" sz="4400" dirty="0">
                <a:solidFill>
                  <a:schemeClr val="bg1">
                    <a:lumMod val="95000"/>
                  </a:schemeClr>
                </a:solidFill>
                <a:latin typeface="Tahoma" pitchFamily="34" charset="0"/>
                <a:ea typeface="Tahoma" pitchFamily="34" charset="0"/>
                <a:cs typeface="Tahoma" pitchFamily="34" charset="0"/>
              </a:rPr>
              <a:t>Her parçayı ayrı modüller olarak çöz ve birbirine bağla (entegre olsun)</a:t>
            </a:r>
            <a:endParaRPr lang="en-US" sz="4400" dirty="0">
              <a:solidFill>
                <a:schemeClr val="bg1">
                  <a:lumMod val="95000"/>
                </a:schemeClr>
              </a:solidFill>
              <a:latin typeface="Tahoma" pitchFamily="34" charset="0"/>
              <a:ea typeface="Tahoma" pitchFamily="34" charset="0"/>
              <a:cs typeface="Tahoma" pitchFamily="34" charset="0"/>
            </a:endParaRP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9023" y="3741692"/>
            <a:ext cx="12856164" cy="9234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7808447"/>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a:extLst>
              <a:ext uri="{FF2B5EF4-FFF2-40B4-BE49-F238E27FC236}">
                <a16:creationId xmlns:a16="http://schemas.microsoft.com/office/drawing/2014/main" id="{F37E9720-546E-CB4E-907A-7B9E50602984}"/>
              </a:ext>
            </a:extLst>
          </p:cNvPr>
          <p:cNvSpPr txBox="1">
            <a:spLocks noGrp="1"/>
          </p:cNvSpPr>
          <p:nvPr>
            <p:ph type="sldNum" sz="quarter" idx="2"/>
          </p:nvPr>
        </p:nvSpPr>
        <p:spPr>
          <a:xfrm>
            <a:off x="1401102" y="11335083"/>
            <a:ext cx="373499" cy="57515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sz="2800" b="1">
                <a:latin typeface="Tahoma" panose="020B0604030504040204" pitchFamily="34" charset="0"/>
                <a:ea typeface="Tahoma" panose="020B0604030504040204" pitchFamily="34" charset="0"/>
                <a:cs typeface="Tahoma" panose="020B0604030504040204" pitchFamily="34" charset="0"/>
              </a:rPr>
              <a:t>58</a:t>
            </a:fld>
            <a:endParaRPr sz="2800" b="1" dirty="0">
              <a:latin typeface="Tahoma" panose="020B0604030504040204" pitchFamily="34" charset="0"/>
              <a:ea typeface="Tahoma" panose="020B0604030504040204" pitchFamily="34" charset="0"/>
              <a:cs typeface="Tahoma" panose="020B0604030504040204" pitchFamily="34" charset="0"/>
            </a:endParaRPr>
          </a:p>
        </p:txBody>
      </p:sp>
      <p:sp>
        <p:nvSpPr>
          <p:cNvPr id="16" name="Image Guidelines">
            <a:extLst>
              <a:ext uri="{FF2B5EF4-FFF2-40B4-BE49-F238E27FC236}">
                <a16:creationId xmlns:a16="http://schemas.microsoft.com/office/drawing/2014/main" id="{856CD7B2-C9A3-344C-BDC6-A71658AF1751}"/>
              </a:ext>
            </a:extLst>
          </p:cNvPr>
          <p:cNvSpPr txBox="1">
            <a:spLocks noGrp="1"/>
          </p:cNvSpPr>
          <p:nvPr>
            <p:ph type="body" idx="14"/>
          </p:nvPr>
        </p:nvSpPr>
        <p:spPr>
          <a:xfrm rot="16200000">
            <a:off x="-2162772" y="5762970"/>
            <a:ext cx="7919264" cy="3098924"/>
          </a:xfrm>
          <a:prstGeom prst="rect">
            <a:avLst/>
          </a:prstGeom>
        </p:spPr>
        <p:txBody>
          <a:bodyPr/>
          <a:lstStyle/>
          <a:p>
            <a:pPr algn="ctr" hangingPunct="0"/>
            <a:r>
              <a:rPr lang="tr-TR" sz="4800" b="1" dirty="0">
                <a:solidFill>
                  <a:srgbClr val="C00000"/>
                </a:solidFill>
                <a:latin typeface="Tahoma" panose="020B0604030504040204" pitchFamily="34" charset="0"/>
                <a:ea typeface="Tahoma" panose="020B0604030504040204" pitchFamily="34" charset="0"/>
                <a:cs typeface="Tahoma" panose="020B0604030504040204" pitchFamily="34" charset="0"/>
              </a:rPr>
              <a:t>İFADE YAPILARI (STATEMENT STRUCTURE)</a:t>
            </a:r>
          </a:p>
          <a:p>
            <a:pPr algn="ctr" hangingPunct="0"/>
            <a:endParaRPr lang="tr-TR" sz="4800" b="1"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
        <p:nvSpPr>
          <p:cNvPr id="2" name="AutoShape 2" descr="The difference between a dual-core CPU architecture and quad-core CPU arthite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3" name="AutoShape 2" descr="An algorithm represented in a flowchart, pseudocode, and Python code. The algorithm creates a name, in this case Jana, then it prints &quot;Hello&quot; and the name three times, then lastly, it prints &quot;Goodbye&quot; and the nam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 name="Dikdörtgen 3"/>
          <p:cNvSpPr/>
          <p:nvPr/>
        </p:nvSpPr>
        <p:spPr>
          <a:xfrm>
            <a:off x="3796940" y="2500271"/>
            <a:ext cx="20369347" cy="7198124"/>
          </a:xfrm>
          <a:prstGeom prst="rect">
            <a:avLst/>
          </a:prstGeom>
        </p:spPr>
        <p:txBody>
          <a:bodyPr vert="horz" wrap="square" lIns="0" tIns="87630" rIns="0" bIns="0" rtlCol="0">
            <a:spAutoFit/>
          </a:bodyPr>
          <a:lstStyle/>
          <a:p>
            <a:pPr marL="571500" indent="-571500" algn="just">
              <a:buClr>
                <a:srgbClr val="4F81BC"/>
              </a:buClr>
              <a:buSzPct val="79687"/>
              <a:buFont typeface="Wingdings" pitchFamily="2" charset="2"/>
              <a:buChar char="Ø"/>
              <a:tabLst>
                <a:tab pos="285750" algn="l"/>
              </a:tabLst>
            </a:pPr>
            <a:r>
              <a:rPr lang="tr-TR" sz="4400" dirty="0">
                <a:solidFill>
                  <a:srgbClr val="FFFF00"/>
                </a:solidFill>
                <a:latin typeface="Tahoma" pitchFamily="34" charset="0"/>
                <a:ea typeface="Tahoma" pitchFamily="34" charset="0"/>
                <a:cs typeface="Tahoma" pitchFamily="34" charset="0"/>
              </a:rPr>
              <a:t>Sıralı (</a:t>
            </a:r>
            <a:r>
              <a:rPr lang="tr-TR" sz="4400" dirty="0" err="1">
                <a:solidFill>
                  <a:srgbClr val="FFFF00"/>
                </a:solidFill>
                <a:latin typeface="Tahoma" pitchFamily="34" charset="0"/>
                <a:ea typeface="Tahoma" pitchFamily="34" charset="0"/>
                <a:cs typeface="Tahoma" pitchFamily="34" charset="0"/>
              </a:rPr>
              <a:t>Sequence</a:t>
            </a:r>
            <a:r>
              <a:rPr lang="tr-TR" sz="4400" dirty="0">
                <a:solidFill>
                  <a:srgbClr val="FFFF00"/>
                </a:solidFill>
                <a:latin typeface="Tahoma" pitchFamily="34" charset="0"/>
                <a:ea typeface="Tahoma" pitchFamily="34" charset="0"/>
                <a:cs typeface="Tahoma" pitchFamily="34" charset="0"/>
              </a:rPr>
              <a:t>) yapılar</a:t>
            </a:r>
            <a:r>
              <a:rPr lang="tr-TR" sz="4400" dirty="0">
                <a:solidFill>
                  <a:schemeClr val="bg1">
                    <a:lumMod val="95000"/>
                  </a:schemeClr>
                </a:solidFill>
                <a:latin typeface="Tahoma" pitchFamily="34" charset="0"/>
                <a:ea typeface="Tahoma" pitchFamily="34" charset="0"/>
                <a:cs typeface="Tahoma" pitchFamily="34" charset="0"/>
              </a:rPr>
              <a:t> – işlem hiç satır atlamadan doğrusal bir sıra ile olur</a:t>
            </a:r>
          </a:p>
          <a:p>
            <a:pPr marL="571500" indent="-571500" algn="just">
              <a:buClr>
                <a:srgbClr val="4F81BC"/>
              </a:buClr>
              <a:buSzPct val="79687"/>
              <a:buFont typeface="Wingdings" pitchFamily="2" charset="2"/>
              <a:buChar char="Ø"/>
              <a:tabLst>
                <a:tab pos="285750" algn="l"/>
              </a:tabLst>
            </a:pPr>
            <a:r>
              <a:rPr lang="tr-TR" sz="4400" dirty="0">
                <a:solidFill>
                  <a:srgbClr val="FFFF00"/>
                </a:solidFill>
                <a:latin typeface="Tahoma" pitchFamily="34" charset="0"/>
                <a:ea typeface="Tahoma" pitchFamily="34" charset="0"/>
                <a:cs typeface="Tahoma" pitchFamily="34" charset="0"/>
              </a:rPr>
              <a:t>Karar (</a:t>
            </a:r>
            <a:r>
              <a:rPr lang="tr-TR" sz="4400" dirty="0" err="1">
                <a:solidFill>
                  <a:srgbClr val="FFFF00"/>
                </a:solidFill>
                <a:latin typeface="Tahoma" pitchFamily="34" charset="0"/>
                <a:ea typeface="Tahoma" pitchFamily="34" charset="0"/>
                <a:cs typeface="Tahoma" pitchFamily="34" charset="0"/>
              </a:rPr>
              <a:t>Decision</a:t>
            </a:r>
            <a:r>
              <a:rPr lang="tr-TR" sz="4400" dirty="0">
                <a:solidFill>
                  <a:srgbClr val="FFFF00"/>
                </a:solidFill>
                <a:latin typeface="Tahoma" pitchFamily="34" charset="0"/>
                <a:ea typeface="Tahoma" pitchFamily="34" charset="0"/>
                <a:cs typeface="Tahoma" pitchFamily="34" charset="0"/>
              </a:rPr>
              <a:t>) yapıları</a:t>
            </a:r>
            <a:r>
              <a:rPr lang="tr-TR" sz="4400" dirty="0">
                <a:solidFill>
                  <a:schemeClr val="bg1">
                    <a:lumMod val="95000"/>
                  </a:schemeClr>
                </a:solidFill>
                <a:latin typeface="Tahoma" pitchFamily="34" charset="0"/>
                <a:ea typeface="Tahoma" pitchFamily="34" charset="0"/>
                <a:cs typeface="Tahoma" pitchFamily="34" charset="0"/>
              </a:rPr>
              <a:t> – İçinde “evet”-”hayır” soruları soran ve cevaba göre farklı yönde farklı işlem yapan yapılar</a:t>
            </a:r>
          </a:p>
          <a:p>
            <a:pPr marL="571500" indent="-571500" algn="just">
              <a:buClr>
                <a:srgbClr val="4F81BC"/>
              </a:buClr>
              <a:buSzPct val="79687"/>
              <a:buFont typeface="Wingdings" pitchFamily="2" charset="2"/>
              <a:buChar char="Ø"/>
              <a:tabLst>
                <a:tab pos="285750" algn="l"/>
              </a:tabLst>
            </a:pPr>
            <a:r>
              <a:rPr lang="tr-TR" sz="4400" dirty="0">
                <a:solidFill>
                  <a:srgbClr val="FFFF00"/>
                </a:solidFill>
                <a:latin typeface="Tahoma" pitchFamily="34" charset="0"/>
                <a:ea typeface="Tahoma" pitchFamily="34" charset="0"/>
                <a:cs typeface="Tahoma" pitchFamily="34" charset="0"/>
              </a:rPr>
              <a:t>Döngü (</a:t>
            </a:r>
            <a:r>
              <a:rPr lang="tr-TR" sz="4400" dirty="0" err="1">
                <a:solidFill>
                  <a:srgbClr val="FFFF00"/>
                </a:solidFill>
                <a:latin typeface="Tahoma" pitchFamily="34" charset="0"/>
                <a:ea typeface="Tahoma" pitchFamily="34" charset="0"/>
                <a:cs typeface="Tahoma" pitchFamily="34" charset="0"/>
              </a:rPr>
              <a:t>Looping</a:t>
            </a:r>
            <a:r>
              <a:rPr lang="tr-TR" sz="4400" dirty="0">
                <a:solidFill>
                  <a:srgbClr val="FFFF00"/>
                </a:solidFill>
                <a:latin typeface="Tahoma" pitchFamily="34" charset="0"/>
                <a:ea typeface="Tahoma" pitchFamily="34" charset="0"/>
                <a:cs typeface="Tahoma" pitchFamily="34" charset="0"/>
              </a:rPr>
              <a:t>) yapıları</a:t>
            </a:r>
            <a:r>
              <a:rPr lang="tr-TR" sz="4400" dirty="0">
                <a:solidFill>
                  <a:schemeClr val="bg1">
                    <a:lumMod val="95000"/>
                  </a:schemeClr>
                </a:solidFill>
                <a:latin typeface="Tahoma" pitchFamily="34" charset="0"/>
                <a:ea typeface="Tahoma" pitchFamily="34" charset="0"/>
                <a:cs typeface="Tahoma" pitchFamily="34" charset="0"/>
              </a:rPr>
              <a:t> – Bir şart gerçekleşinceye kadar tekrar tekrar yapılan işlemler</a:t>
            </a:r>
          </a:p>
          <a:p>
            <a:pPr marL="571500" indent="-571500" algn="just">
              <a:buClr>
                <a:srgbClr val="4F81BC"/>
              </a:buClr>
              <a:buSzPct val="79687"/>
              <a:buFont typeface="Wingdings" pitchFamily="2" charset="2"/>
              <a:buChar char="Ø"/>
              <a:tabLst>
                <a:tab pos="285750" algn="l"/>
              </a:tabLst>
            </a:pPr>
            <a:r>
              <a:rPr lang="tr-TR" sz="4400" dirty="0">
                <a:solidFill>
                  <a:srgbClr val="FFFF00"/>
                </a:solidFill>
                <a:latin typeface="Tahoma" pitchFamily="34" charset="0"/>
                <a:ea typeface="Tahoma" pitchFamily="34" charset="0"/>
                <a:cs typeface="Tahoma" pitchFamily="34" charset="0"/>
              </a:rPr>
              <a:t>Koşulsuz atlama</a:t>
            </a:r>
            <a:r>
              <a:rPr lang="tr-TR" sz="4400" dirty="0">
                <a:solidFill>
                  <a:schemeClr val="bg1">
                    <a:lumMod val="95000"/>
                  </a:schemeClr>
                </a:solidFill>
                <a:latin typeface="Tahoma" pitchFamily="34" charset="0"/>
                <a:ea typeface="Tahoma" pitchFamily="34" charset="0"/>
                <a:cs typeface="Tahoma" pitchFamily="34" charset="0"/>
              </a:rPr>
              <a:t> (GOTO Programın bir yerinden başka satıra atlama </a:t>
            </a:r>
            <a:r>
              <a:rPr lang="tr-TR" sz="4400" dirty="0" err="1">
                <a:solidFill>
                  <a:schemeClr val="bg1">
                    <a:lumMod val="95000"/>
                  </a:schemeClr>
                </a:solidFill>
                <a:latin typeface="Tahoma" pitchFamily="34" charset="0"/>
                <a:ea typeface="Tahoma" pitchFamily="34" charset="0"/>
                <a:cs typeface="Tahoma" pitchFamily="34" charset="0"/>
              </a:rPr>
              <a:t>unconditional</a:t>
            </a:r>
            <a:r>
              <a:rPr lang="tr-TR" sz="4400" dirty="0">
                <a:solidFill>
                  <a:schemeClr val="bg1">
                    <a:lumMod val="95000"/>
                  </a:schemeClr>
                </a:solidFill>
                <a:latin typeface="Tahoma" pitchFamily="34" charset="0"/>
                <a:ea typeface="Tahoma" pitchFamily="34" charset="0"/>
                <a:cs typeface="Tahoma" pitchFamily="34" charset="0"/>
              </a:rPr>
              <a:t> </a:t>
            </a:r>
            <a:r>
              <a:rPr lang="tr-TR" sz="4400" dirty="0" err="1">
                <a:solidFill>
                  <a:schemeClr val="bg1">
                    <a:lumMod val="95000"/>
                  </a:schemeClr>
                </a:solidFill>
                <a:latin typeface="Tahoma" pitchFamily="34" charset="0"/>
                <a:ea typeface="Tahoma" pitchFamily="34" charset="0"/>
                <a:cs typeface="Tahoma" pitchFamily="34" charset="0"/>
              </a:rPr>
              <a:t>branch</a:t>
            </a:r>
            <a:r>
              <a:rPr lang="tr-TR" sz="4400" dirty="0">
                <a:solidFill>
                  <a:schemeClr val="bg1">
                    <a:lumMod val="95000"/>
                  </a:schemeClr>
                </a:solidFill>
                <a:latin typeface="Tahoma" pitchFamily="34" charset="0"/>
                <a:ea typeface="Tahoma" pitchFamily="34" charset="0"/>
                <a:cs typeface="Tahoma" pitchFamily="34" charset="0"/>
              </a:rPr>
              <a:t>. Bu yapısal programlamada yok.</a:t>
            </a:r>
          </a:p>
        </p:txBody>
      </p:sp>
    </p:spTree>
    <p:extLst>
      <p:ext uri="{BB962C8B-B14F-4D97-AF65-F5344CB8AC3E}">
        <p14:creationId xmlns:p14="http://schemas.microsoft.com/office/powerpoint/2010/main" val="1387294163"/>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a:extLst>
              <a:ext uri="{FF2B5EF4-FFF2-40B4-BE49-F238E27FC236}">
                <a16:creationId xmlns:a16="http://schemas.microsoft.com/office/drawing/2014/main" id="{A57D4A53-1C8A-9442-82C0-2FCC94D2F0C1}"/>
              </a:ext>
            </a:extLst>
          </p:cNvPr>
          <p:cNvSpPr txBox="1">
            <a:spLocks noGrp="1"/>
          </p:cNvSpPr>
          <p:nvPr>
            <p:ph type="sldNum" sz="quarter" idx="2"/>
          </p:nvPr>
        </p:nvSpPr>
        <p:spPr>
          <a:xfrm>
            <a:off x="1449993" y="11519748"/>
            <a:ext cx="275717" cy="39049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b="1">
                <a:latin typeface="Tahoma" panose="020B0604030504040204" pitchFamily="34" charset="0"/>
                <a:ea typeface="Tahoma" panose="020B0604030504040204" pitchFamily="34" charset="0"/>
                <a:cs typeface="Tahoma" panose="020B0604030504040204" pitchFamily="34" charset="0"/>
              </a:rPr>
              <a:t>59</a:t>
            </a:fld>
            <a:endParaRPr b="1">
              <a:latin typeface="Tahoma" panose="020B0604030504040204" pitchFamily="34" charset="0"/>
              <a:ea typeface="Tahoma" panose="020B0604030504040204" pitchFamily="34" charset="0"/>
              <a:cs typeface="Tahoma" panose="020B0604030504040204" pitchFamily="34" charset="0"/>
            </a:endParaRPr>
          </a:p>
        </p:txBody>
      </p:sp>
      <p:sp>
        <p:nvSpPr>
          <p:cNvPr id="6" name="Image Guidelines">
            <a:extLst>
              <a:ext uri="{FF2B5EF4-FFF2-40B4-BE49-F238E27FC236}">
                <a16:creationId xmlns:a16="http://schemas.microsoft.com/office/drawing/2014/main" id="{83D7BD99-5E7B-964C-BDC4-714B658BC957}"/>
              </a:ext>
            </a:extLst>
          </p:cNvPr>
          <p:cNvSpPr txBox="1">
            <a:spLocks noGrp="1"/>
          </p:cNvSpPr>
          <p:nvPr>
            <p:ph type="body" idx="14"/>
          </p:nvPr>
        </p:nvSpPr>
        <p:spPr>
          <a:xfrm rot="16200000">
            <a:off x="-212149" y="9261429"/>
            <a:ext cx="3600001" cy="421268"/>
          </a:xfrm>
          <a:prstGeom prst="rect">
            <a:avLst/>
          </a:prstGeom>
        </p:spPr>
        <p:txBody>
          <a:bodyPr/>
          <a:lstStyle/>
          <a:p>
            <a:pPr rtl="0" latinLnBrk="0"/>
            <a:r>
              <a:rPr lang="tr-TR" sz="1800" b="0" i="0" u="none" strike="noStrike" cap="none" spc="0" baseline="0" dirty="0" err="1">
                <a:solidFill>
                  <a:schemeClr val="accent1">
                    <a:hueOff val="1184617"/>
                    <a:satOff val="-51665"/>
                    <a:lumOff val="-25708"/>
                  </a:schemeClr>
                </a:solidFill>
                <a:effectLst/>
                <a:uFillTx/>
                <a:latin typeface="Tahoma" panose="020B0604030504040204" pitchFamily="34" charset="0"/>
                <a:ea typeface="Tahoma" panose="020B0604030504040204" pitchFamily="34" charset="0"/>
                <a:cs typeface="Tahoma" panose="020B0604030504040204" pitchFamily="34" charset="0"/>
                <a:sym typeface="Roboto Light"/>
              </a:rPr>
              <a:t>www.maku.edu.tr</a:t>
            </a:r>
            <a:endParaRPr lang="en-US" dirty="0">
              <a:effectLst/>
              <a:latin typeface="Tahoma" panose="020B0604030504040204" pitchFamily="34" charset="0"/>
              <a:ea typeface="Tahoma" panose="020B0604030504040204" pitchFamily="34" charset="0"/>
              <a:cs typeface="Tahoma" panose="020B0604030504040204" pitchFamily="34" charset="0"/>
            </a:endParaRPr>
          </a:p>
        </p:txBody>
      </p:sp>
      <p:sp>
        <p:nvSpPr>
          <p:cNvPr id="3" name="Dikdörtgen 2">
            <a:extLst>
              <a:ext uri="{FF2B5EF4-FFF2-40B4-BE49-F238E27FC236}">
                <a16:creationId xmlns:a16="http://schemas.microsoft.com/office/drawing/2014/main" id="{B6A4D6F4-5386-DC6D-A446-12BCC41DC1EE}"/>
              </a:ext>
            </a:extLst>
          </p:cNvPr>
          <p:cNvSpPr/>
          <p:nvPr/>
        </p:nvSpPr>
        <p:spPr>
          <a:xfrm>
            <a:off x="6038338" y="3564434"/>
            <a:ext cx="15885046" cy="5502873"/>
          </a:xfrm>
          <a:prstGeom prst="rect">
            <a:avLst/>
          </a:prstGeom>
          <a:noFill/>
          <a:ln w="12700" cap="flat" cmpd="sng" algn="ctr">
            <a:noFill/>
            <a:prstDash val="solid"/>
            <a:miter lim="800000"/>
          </a:ln>
          <a:effectLst/>
        </p:spPr>
        <p:txBody>
          <a:bodyPr rtlCol="0" anchor="b"/>
          <a:lstStyle/>
          <a:p>
            <a:pPr marL="0" marR="0" lvl="0" indent="0" algn="ctr" defTabSz="414772" eaLnBrk="1" fontAlgn="auto" latinLnBrk="0" hangingPunct="1">
              <a:lnSpc>
                <a:spcPct val="100000"/>
              </a:lnSpc>
              <a:spcBef>
                <a:spcPts val="0"/>
              </a:spcBef>
              <a:spcAft>
                <a:spcPts val="0"/>
              </a:spcAft>
              <a:buClrTx/>
              <a:buSzTx/>
              <a:buFontTx/>
              <a:buNone/>
              <a:tabLst/>
              <a:defRPr/>
            </a:pPr>
            <a:r>
              <a:rPr kumimoji="0" lang="tr-TR" sz="66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KATILIMINIZ VE DİKKATİNİZ İÇİN TEŞEKKÜR EDERİM.</a:t>
            </a:r>
            <a:endParaRPr kumimoji="0" lang="tr-TR" sz="4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a:p>
            <a:pPr marL="0" marR="0" lvl="0" indent="0" algn="ctr" defTabSz="414772" eaLnBrk="1" fontAlgn="auto" latinLnBrk="0" hangingPunct="1">
              <a:lnSpc>
                <a:spcPct val="100000"/>
              </a:lnSpc>
              <a:spcBef>
                <a:spcPts val="0"/>
              </a:spcBef>
              <a:spcAft>
                <a:spcPts val="0"/>
              </a:spcAft>
              <a:buClrTx/>
              <a:buSzTx/>
              <a:buFontTx/>
              <a:buNone/>
              <a:tabLst/>
              <a:defRPr/>
            </a:pPr>
            <a:endParaRPr kumimoji="0" lang="tr-TR" sz="4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a:p>
            <a:pPr marL="0" marR="0" lvl="0" indent="0" algn="ctr" defTabSz="414772" eaLnBrk="1" fontAlgn="auto" latinLnBrk="0" hangingPunct="1">
              <a:lnSpc>
                <a:spcPct val="100000"/>
              </a:lnSpc>
              <a:spcBef>
                <a:spcPts val="0"/>
              </a:spcBef>
              <a:spcAft>
                <a:spcPts val="0"/>
              </a:spcAft>
              <a:buClrTx/>
              <a:buSzTx/>
              <a:buFontTx/>
              <a:buNone/>
              <a:tabLst/>
              <a:defRPr/>
            </a:pPr>
            <a:endParaRPr kumimoji="0" lang="tr-TR" sz="32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a:p>
            <a:pPr marL="0" marR="0" lvl="0" indent="0" algn="ctr" defTabSz="414772" eaLnBrk="1" fontAlgn="auto" latinLnBrk="0" hangingPunct="1">
              <a:lnSpc>
                <a:spcPct val="100000"/>
              </a:lnSpc>
              <a:spcBef>
                <a:spcPts val="0"/>
              </a:spcBef>
              <a:spcAft>
                <a:spcPts val="0"/>
              </a:spcAft>
              <a:buClrTx/>
              <a:buSzTx/>
              <a:buFontTx/>
              <a:buNone/>
              <a:tabLst/>
              <a:defRPr/>
            </a:pPr>
            <a:endParaRPr kumimoji="0" lang="tr-TR" sz="32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3887994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a:extLst>
              <a:ext uri="{FF2B5EF4-FFF2-40B4-BE49-F238E27FC236}">
                <a16:creationId xmlns:a16="http://schemas.microsoft.com/office/drawing/2014/main" id="{F37E9720-546E-CB4E-907A-7B9E50602984}"/>
              </a:ext>
            </a:extLst>
          </p:cNvPr>
          <p:cNvSpPr txBox="1">
            <a:spLocks noGrp="1"/>
          </p:cNvSpPr>
          <p:nvPr>
            <p:ph type="sldNum" sz="quarter" idx="2"/>
          </p:nvPr>
        </p:nvSpPr>
        <p:spPr>
          <a:xfrm>
            <a:off x="1401102" y="11335083"/>
            <a:ext cx="373499" cy="575156"/>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rPr sz="2800" b="1">
                <a:latin typeface="Tahoma" panose="020B0604030504040204" pitchFamily="34" charset="0"/>
                <a:ea typeface="Tahoma" panose="020B0604030504040204" pitchFamily="34" charset="0"/>
                <a:cs typeface="Tahoma" panose="020B0604030504040204" pitchFamily="34" charset="0"/>
              </a:rPr>
              <a:t>6</a:t>
            </a:fld>
            <a:endParaRPr sz="2800" b="1" dirty="0">
              <a:latin typeface="Tahoma" panose="020B0604030504040204" pitchFamily="34" charset="0"/>
              <a:ea typeface="Tahoma" panose="020B0604030504040204" pitchFamily="34" charset="0"/>
              <a:cs typeface="Tahoma" panose="020B0604030504040204" pitchFamily="34" charset="0"/>
            </a:endParaRPr>
          </a:p>
        </p:txBody>
      </p:sp>
      <p:sp>
        <p:nvSpPr>
          <p:cNvPr id="16" name="Image Guidelines">
            <a:extLst>
              <a:ext uri="{FF2B5EF4-FFF2-40B4-BE49-F238E27FC236}">
                <a16:creationId xmlns:a16="http://schemas.microsoft.com/office/drawing/2014/main" id="{856CD7B2-C9A3-344C-BDC6-A71658AF1751}"/>
              </a:ext>
            </a:extLst>
          </p:cNvPr>
          <p:cNvSpPr txBox="1">
            <a:spLocks noGrp="1"/>
          </p:cNvSpPr>
          <p:nvPr>
            <p:ph type="body" idx="14"/>
          </p:nvPr>
        </p:nvSpPr>
        <p:spPr>
          <a:xfrm rot="16200000">
            <a:off x="-2371780" y="6870965"/>
            <a:ext cx="7919264" cy="882933"/>
          </a:xfrm>
          <a:prstGeom prst="rect">
            <a:avLst/>
          </a:prstGeom>
        </p:spPr>
        <p:txBody>
          <a:bodyPr/>
          <a:lstStyle/>
          <a:p>
            <a:pPr algn="ctr" hangingPunct="0"/>
            <a:r>
              <a:rPr lang="tr-TR" sz="4800" b="1" dirty="0">
                <a:solidFill>
                  <a:srgbClr val="C00000"/>
                </a:solidFill>
                <a:latin typeface="Tahoma" panose="020B0604030504040204" pitchFamily="34" charset="0"/>
                <a:ea typeface="Tahoma" panose="020B0604030504040204" pitchFamily="34" charset="0"/>
                <a:cs typeface="Tahoma" panose="020B0604030504040204" pitchFamily="34" charset="0"/>
              </a:rPr>
              <a:t>GENEL KÜLTÜR</a:t>
            </a:r>
          </a:p>
        </p:txBody>
      </p:sp>
      <p:pic>
        <p:nvPicPr>
          <p:cNvPr id="5" name="Resim 4"/>
          <p:cNvPicPr>
            <a:picLocks noChangeAspect="1"/>
          </p:cNvPicPr>
          <p:nvPr/>
        </p:nvPicPr>
        <p:blipFill rotWithShape="1">
          <a:blip r:embed="rId3">
            <a:extLst>
              <a:ext uri="{28A0092B-C50C-407E-A947-70E740481C1C}">
                <a14:useLocalDpi xmlns:a14="http://schemas.microsoft.com/office/drawing/2010/main" val="0"/>
              </a:ext>
            </a:extLst>
          </a:blip>
          <a:srcRect l="10917" t="3545" r="3269" b="2822"/>
          <a:stretch/>
        </p:blipFill>
        <p:spPr>
          <a:xfrm>
            <a:off x="3826198" y="3904301"/>
            <a:ext cx="11007753" cy="5892842"/>
          </a:xfrm>
          <a:prstGeom prst="rect">
            <a:avLst/>
          </a:prstGeom>
        </p:spPr>
      </p:pic>
      <p:pic>
        <p:nvPicPr>
          <p:cNvPr id="1026" name="Picture 2" descr="https://img.hisupplier.com/var/userImages/2014-09/16/11045395444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31291" y="2522562"/>
            <a:ext cx="8656320" cy="8656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39881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a:extLst>
              <a:ext uri="{FF2B5EF4-FFF2-40B4-BE49-F238E27FC236}">
                <a16:creationId xmlns:a16="http://schemas.microsoft.com/office/drawing/2014/main" id="{F37E9720-546E-CB4E-907A-7B9E50602984}"/>
              </a:ext>
            </a:extLst>
          </p:cNvPr>
          <p:cNvSpPr txBox="1">
            <a:spLocks noGrp="1"/>
          </p:cNvSpPr>
          <p:nvPr>
            <p:ph type="sldNum" sz="quarter" idx="2"/>
          </p:nvPr>
        </p:nvSpPr>
        <p:spPr>
          <a:xfrm>
            <a:off x="1401102" y="11335083"/>
            <a:ext cx="373499" cy="57515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sz="2800" b="1">
                <a:latin typeface="Tahoma" panose="020B0604030504040204" pitchFamily="34" charset="0"/>
                <a:ea typeface="Tahoma" panose="020B0604030504040204" pitchFamily="34" charset="0"/>
                <a:cs typeface="Tahoma" panose="020B0604030504040204" pitchFamily="34" charset="0"/>
              </a:rPr>
              <a:t>7</a:t>
            </a:fld>
            <a:endParaRPr sz="2800" b="1" dirty="0">
              <a:latin typeface="Tahoma" panose="020B0604030504040204" pitchFamily="34" charset="0"/>
              <a:ea typeface="Tahoma" panose="020B0604030504040204" pitchFamily="34" charset="0"/>
              <a:cs typeface="Tahoma" panose="020B0604030504040204" pitchFamily="34" charset="0"/>
            </a:endParaRPr>
          </a:p>
        </p:txBody>
      </p:sp>
      <p:sp>
        <p:nvSpPr>
          <p:cNvPr id="16" name="Image Guidelines">
            <a:extLst>
              <a:ext uri="{FF2B5EF4-FFF2-40B4-BE49-F238E27FC236}">
                <a16:creationId xmlns:a16="http://schemas.microsoft.com/office/drawing/2014/main" id="{856CD7B2-C9A3-344C-BDC6-A71658AF1751}"/>
              </a:ext>
            </a:extLst>
          </p:cNvPr>
          <p:cNvSpPr txBox="1">
            <a:spLocks noGrp="1"/>
          </p:cNvSpPr>
          <p:nvPr>
            <p:ph type="body" idx="14"/>
          </p:nvPr>
        </p:nvSpPr>
        <p:spPr>
          <a:xfrm rot="16200000">
            <a:off x="-2371780" y="6870965"/>
            <a:ext cx="7919264" cy="882933"/>
          </a:xfrm>
          <a:prstGeom prst="rect">
            <a:avLst/>
          </a:prstGeom>
        </p:spPr>
        <p:txBody>
          <a:bodyPr/>
          <a:lstStyle/>
          <a:p>
            <a:pPr marL="0" marR="0" indent="0" algn="ctr" defTabSz="2438339" rtl="0" fontAlgn="auto" latinLnBrk="0" hangingPunct="0">
              <a:lnSpc>
                <a:spcPct val="100000"/>
              </a:lnSpc>
              <a:spcBef>
                <a:spcPts val="0"/>
              </a:spcBef>
              <a:spcAft>
                <a:spcPts val="0"/>
              </a:spcAft>
              <a:buClrTx/>
              <a:buSzTx/>
              <a:buFontTx/>
              <a:buNone/>
              <a:tabLst/>
            </a:pPr>
            <a:r>
              <a:rPr lang="tr-TR" sz="4800" b="1" dirty="0">
                <a:solidFill>
                  <a:srgbClr val="C00000"/>
                </a:solidFill>
                <a:latin typeface="Tahoma" panose="020B0604030504040204" pitchFamily="34" charset="0"/>
                <a:ea typeface="Tahoma" panose="020B0604030504040204" pitchFamily="34" charset="0"/>
                <a:cs typeface="Tahoma" panose="020B0604030504040204" pitchFamily="34" charset="0"/>
              </a:rPr>
              <a:t>GENEL KÜLTÜR</a:t>
            </a:r>
            <a:endParaRPr kumimoji="0" lang="tr-TR" sz="4800" b="1" u="none" strike="noStrike" cap="none" spc="0" normalizeH="0" baseline="0" dirty="0">
              <a:ln>
                <a:noFill/>
              </a:ln>
              <a:solidFill>
                <a:srgbClr val="C00000"/>
              </a:solidFill>
              <a:effectLst/>
              <a:uFillTx/>
              <a:latin typeface="Tahoma" panose="020B0604030504040204" pitchFamily="34" charset="0"/>
              <a:ea typeface="Tahoma" panose="020B0604030504040204" pitchFamily="34" charset="0"/>
              <a:cs typeface="Tahoma" panose="020B0604030504040204" pitchFamily="34" charset="0"/>
              <a:sym typeface="Roboto Light"/>
            </a:endParaRPr>
          </a:p>
        </p:txBody>
      </p:sp>
      <p:sp>
        <p:nvSpPr>
          <p:cNvPr id="2" name="AutoShape 2" descr="The difference between a dual-core CPU architecture and quad-core CPU arthite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5644" y="631327"/>
            <a:ext cx="20376000" cy="6310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ikdörtgen 3"/>
          <p:cNvSpPr/>
          <p:nvPr/>
        </p:nvSpPr>
        <p:spPr>
          <a:xfrm>
            <a:off x="3785644" y="7370527"/>
            <a:ext cx="20376000" cy="5628464"/>
          </a:xfrm>
          <a:prstGeom prst="rect">
            <a:avLst/>
          </a:prstGeom>
        </p:spPr>
        <p:txBody>
          <a:bodyPr vert="horz" wrap="square" lIns="0" tIns="87630" rIns="0" bIns="0" rtlCol="0">
            <a:spAutoFit/>
          </a:bodyPr>
          <a:lstStyle/>
          <a:p>
            <a:pPr algn="just">
              <a:buClr>
                <a:srgbClr val="4F81BC"/>
              </a:buClr>
              <a:buSzPct val="79687"/>
              <a:tabLst>
                <a:tab pos="285750" algn="l"/>
              </a:tabLst>
            </a:pPr>
            <a:r>
              <a:rPr lang="tr-TR" sz="4000" dirty="0">
                <a:solidFill>
                  <a:schemeClr val="bg1">
                    <a:lumMod val="95000"/>
                  </a:schemeClr>
                </a:solidFill>
                <a:latin typeface="Tahoma" pitchFamily="34" charset="0"/>
                <a:ea typeface="Tahoma" pitchFamily="34" charset="0"/>
                <a:cs typeface="Tahoma" pitchFamily="34" charset="0"/>
              </a:rPr>
              <a:t>Fransa'nın Lyon kentinde Joseph Marie </a:t>
            </a:r>
            <a:r>
              <a:rPr lang="tr-TR" sz="4000" dirty="0" err="1">
                <a:solidFill>
                  <a:schemeClr val="bg1">
                    <a:lumMod val="95000"/>
                  </a:schemeClr>
                </a:solidFill>
                <a:latin typeface="Tahoma" pitchFamily="34" charset="0"/>
                <a:ea typeface="Tahoma" pitchFamily="34" charset="0"/>
                <a:cs typeface="Tahoma" pitchFamily="34" charset="0"/>
              </a:rPr>
              <a:t>Jacquard</a:t>
            </a:r>
            <a:r>
              <a:rPr lang="tr-TR" sz="4000" dirty="0">
                <a:solidFill>
                  <a:schemeClr val="bg1">
                    <a:lumMod val="95000"/>
                  </a:schemeClr>
                </a:solidFill>
                <a:latin typeface="Tahoma" pitchFamily="34" charset="0"/>
                <a:ea typeface="Tahoma" pitchFamily="34" charset="0"/>
                <a:cs typeface="Tahoma" pitchFamily="34" charset="0"/>
              </a:rPr>
              <a:t> (1752-1834) 1801'de vasıfsız işçilerin ipek üzerinde karmaşık desenler dokumalarına olanak tanıyan bir dokuma tezgahı tasarlamıştır. </a:t>
            </a:r>
            <a:r>
              <a:rPr lang="tr-TR" sz="4000" dirty="0" err="1">
                <a:solidFill>
                  <a:schemeClr val="bg1">
                    <a:lumMod val="95000"/>
                  </a:schemeClr>
                </a:solidFill>
                <a:latin typeface="Tahoma" pitchFamily="34" charset="0"/>
                <a:ea typeface="Tahoma" pitchFamily="34" charset="0"/>
                <a:cs typeface="Tahoma" pitchFamily="34" charset="0"/>
              </a:rPr>
              <a:t>Jacquard</a:t>
            </a:r>
            <a:r>
              <a:rPr lang="tr-TR" sz="4000" dirty="0">
                <a:solidFill>
                  <a:schemeClr val="bg1">
                    <a:lumMod val="95000"/>
                  </a:schemeClr>
                </a:solidFill>
                <a:latin typeface="Tahoma" pitchFamily="34" charset="0"/>
                <a:ea typeface="Tahoma" pitchFamily="34" charset="0"/>
                <a:cs typeface="Tahoma" pitchFamily="34" charset="0"/>
              </a:rPr>
              <a:t> Tezgahı, mekiğin her geçişinde kumaş çözgüsünün hangi kordonlarının kaldırılacağını belirleyen deliklerle delinmiş çoklu kartlardan oluşan bir zincir tarafından </a:t>
            </a:r>
            <a:r>
              <a:rPr lang="tr-TR" sz="4000">
                <a:solidFill>
                  <a:schemeClr val="bg1">
                    <a:lumMod val="95000"/>
                  </a:schemeClr>
                </a:solidFill>
                <a:latin typeface="Tahoma" pitchFamily="34" charset="0"/>
                <a:ea typeface="Tahoma" pitchFamily="34" charset="0"/>
                <a:cs typeface="Tahoma" pitchFamily="34" charset="0"/>
              </a:rPr>
              <a:t>kontrol edilmektedir. </a:t>
            </a:r>
            <a:r>
              <a:rPr lang="tr-TR" sz="4000" dirty="0">
                <a:solidFill>
                  <a:schemeClr val="bg1">
                    <a:lumMod val="95000"/>
                  </a:schemeClr>
                </a:solidFill>
                <a:latin typeface="Tahoma" pitchFamily="34" charset="0"/>
                <a:ea typeface="Tahoma" pitchFamily="34" charset="0"/>
                <a:cs typeface="Tahoma" pitchFamily="34" charset="0"/>
              </a:rPr>
              <a:t>Karmaşık işlemleri depolama ve otomatik olarak yeniden üretme yeteneği, tekstil üretiminde geniş uygulama alanı bulmuştur.</a:t>
            </a:r>
          </a:p>
        </p:txBody>
      </p:sp>
    </p:spTree>
    <p:extLst>
      <p:ext uri="{BB962C8B-B14F-4D97-AF65-F5344CB8AC3E}">
        <p14:creationId xmlns:p14="http://schemas.microsoft.com/office/powerpoint/2010/main" val="107478776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a:extLst>
              <a:ext uri="{FF2B5EF4-FFF2-40B4-BE49-F238E27FC236}">
                <a16:creationId xmlns:a16="http://schemas.microsoft.com/office/drawing/2014/main" id="{F37E9720-546E-CB4E-907A-7B9E50602984}"/>
              </a:ext>
            </a:extLst>
          </p:cNvPr>
          <p:cNvSpPr txBox="1">
            <a:spLocks noGrp="1"/>
          </p:cNvSpPr>
          <p:nvPr>
            <p:ph type="sldNum" sz="quarter" idx="2"/>
          </p:nvPr>
        </p:nvSpPr>
        <p:spPr>
          <a:xfrm>
            <a:off x="1401102" y="11335083"/>
            <a:ext cx="373499" cy="57515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sz="2800" b="1">
                <a:latin typeface="Tahoma" panose="020B0604030504040204" pitchFamily="34" charset="0"/>
                <a:ea typeface="Tahoma" panose="020B0604030504040204" pitchFamily="34" charset="0"/>
                <a:cs typeface="Tahoma" panose="020B0604030504040204" pitchFamily="34" charset="0"/>
              </a:rPr>
              <a:t>8</a:t>
            </a:fld>
            <a:endParaRPr sz="2800" b="1" dirty="0">
              <a:latin typeface="Tahoma" panose="020B0604030504040204" pitchFamily="34" charset="0"/>
              <a:ea typeface="Tahoma" panose="020B0604030504040204" pitchFamily="34" charset="0"/>
              <a:cs typeface="Tahoma" panose="020B0604030504040204" pitchFamily="34" charset="0"/>
            </a:endParaRPr>
          </a:p>
        </p:txBody>
      </p:sp>
      <p:sp>
        <p:nvSpPr>
          <p:cNvPr id="16" name="Image Guidelines">
            <a:extLst>
              <a:ext uri="{FF2B5EF4-FFF2-40B4-BE49-F238E27FC236}">
                <a16:creationId xmlns:a16="http://schemas.microsoft.com/office/drawing/2014/main" id="{856CD7B2-C9A3-344C-BDC6-A71658AF1751}"/>
              </a:ext>
            </a:extLst>
          </p:cNvPr>
          <p:cNvSpPr txBox="1">
            <a:spLocks noGrp="1"/>
          </p:cNvSpPr>
          <p:nvPr>
            <p:ph type="body" idx="14"/>
          </p:nvPr>
        </p:nvSpPr>
        <p:spPr>
          <a:xfrm rot="16200000">
            <a:off x="-2371780" y="6870965"/>
            <a:ext cx="7919264" cy="882933"/>
          </a:xfrm>
          <a:prstGeom prst="rect">
            <a:avLst/>
          </a:prstGeom>
        </p:spPr>
        <p:txBody>
          <a:bodyPr/>
          <a:lstStyle/>
          <a:p>
            <a:pPr marL="0" marR="0" indent="0" algn="ctr" defTabSz="2438339" rtl="0" fontAlgn="auto" latinLnBrk="0" hangingPunct="0">
              <a:lnSpc>
                <a:spcPct val="100000"/>
              </a:lnSpc>
              <a:spcBef>
                <a:spcPts val="0"/>
              </a:spcBef>
              <a:spcAft>
                <a:spcPts val="0"/>
              </a:spcAft>
              <a:buClrTx/>
              <a:buSzTx/>
              <a:buFontTx/>
              <a:buNone/>
              <a:tabLst/>
            </a:pPr>
            <a:r>
              <a:rPr lang="tr-TR" sz="4800" b="1" dirty="0">
                <a:solidFill>
                  <a:srgbClr val="C00000"/>
                </a:solidFill>
                <a:latin typeface="Tahoma" panose="020B0604030504040204" pitchFamily="34" charset="0"/>
                <a:ea typeface="Tahoma" panose="020B0604030504040204" pitchFamily="34" charset="0"/>
                <a:cs typeface="Tahoma" panose="020B0604030504040204" pitchFamily="34" charset="0"/>
              </a:rPr>
              <a:t>GENEL KÜLTÜR</a:t>
            </a:r>
            <a:endParaRPr kumimoji="0" lang="tr-TR" sz="4800" b="1" u="none" strike="noStrike" cap="none" spc="0" normalizeH="0" baseline="0" dirty="0">
              <a:ln>
                <a:noFill/>
              </a:ln>
              <a:solidFill>
                <a:srgbClr val="C00000"/>
              </a:solidFill>
              <a:effectLst/>
              <a:uFillTx/>
              <a:latin typeface="Tahoma" panose="020B0604030504040204" pitchFamily="34" charset="0"/>
              <a:ea typeface="Tahoma" panose="020B0604030504040204" pitchFamily="34" charset="0"/>
              <a:cs typeface="Tahoma" panose="020B0604030504040204" pitchFamily="34" charset="0"/>
              <a:sym typeface="Roboto Light"/>
            </a:endParaRPr>
          </a:p>
        </p:txBody>
      </p:sp>
      <p:sp>
        <p:nvSpPr>
          <p:cNvPr id="2" name="AutoShape 2" descr="The difference between a dual-core CPU architecture and quad-core CPU arthite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2275" y="338473"/>
            <a:ext cx="15614467" cy="7612053"/>
          </a:xfrm>
          <a:prstGeom prst="rect">
            <a:avLst/>
          </a:prstGeom>
        </p:spPr>
      </p:pic>
      <p:sp>
        <p:nvSpPr>
          <p:cNvPr id="3" name="Dikdörtgen 2"/>
          <p:cNvSpPr/>
          <p:nvPr/>
        </p:nvSpPr>
        <p:spPr>
          <a:xfrm>
            <a:off x="3944984" y="7926293"/>
            <a:ext cx="20169050" cy="5628464"/>
          </a:xfrm>
          <a:prstGeom prst="rect">
            <a:avLst/>
          </a:prstGeom>
        </p:spPr>
        <p:txBody>
          <a:bodyPr vert="horz" wrap="square" lIns="0" tIns="87630" rIns="0" bIns="0" rtlCol="0">
            <a:spAutoFit/>
          </a:bodyPr>
          <a:lstStyle/>
          <a:p>
            <a:pPr algn="just">
              <a:buClr>
                <a:srgbClr val="4F81BC"/>
              </a:buClr>
              <a:buSzPct val="79687"/>
              <a:tabLst>
                <a:tab pos="285750" algn="l"/>
              </a:tabLst>
            </a:pPr>
            <a:r>
              <a:rPr lang="tr-TR" sz="4000" dirty="0">
                <a:solidFill>
                  <a:schemeClr val="bg1">
                    <a:lumMod val="95000"/>
                  </a:schemeClr>
                </a:solidFill>
                <a:latin typeface="Tahoma" pitchFamily="34" charset="0"/>
                <a:ea typeface="Tahoma" pitchFamily="34" charset="0"/>
                <a:cs typeface="Tahoma" pitchFamily="34" charset="0"/>
              </a:rPr>
              <a:t>Delikli kartlar, bilgisayarların ilk zamanlarında yaygın olarak kullanılan bir tür veri depolama ve işleme teknolojisiydi. İlk olarak 17. yüzyılda dokuma tezgahlarında kullanılmak üzere icat edildiler ve daha sonra bilgisayarlarda kullanılmak üzere uyarlandılar. Delikli kartlar sert karton veya kağıttan yapılırdı ve standart bir düzende içlerine delik sıraları açılırdı. Delikler ikili verileri temsil ederdi; delik "1"i, delik olmaması ise "0"ı temsil ederdi.</a:t>
            </a:r>
          </a:p>
        </p:txBody>
      </p:sp>
    </p:spTree>
    <p:extLst>
      <p:ext uri="{BB962C8B-B14F-4D97-AF65-F5344CB8AC3E}">
        <p14:creationId xmlns:p14="http://schemas.microsoft.com/office/powerpoint/2010/main" val="266159823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a:extLst>
              <a:ext uri="{FF2B5EF4-FFF2-40B4-BE49-F238E27FC236}">
                <a16:creationId xmlns:a16="http://schemas.microsoft.com/office/drawing/2014/main" id="{F37E9720-546E-CB4E-907A-7B9E50602984}"/>
              </a:ext>
            </a:extLst>
          </p:cNvPr>
          <p:cNvSpPr txBox="1">
            <a:spLocks noGrp="1"/>
          </p:cNvSpPr>
          <p:nvPr>
            <p:ph type="sldNum" sz="quarter" idx="2"/>
          </p:nvPr>
        </p:nvSpPr>
        <p:spPr>
          <a:xfrm>
            <a:off x="1401102" y="11335083"/>
            <a:ext cx="373499" cy="57515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sz="2800" b="1">
                <a:latin typeface="Tahoma" panose="020B0604030504040204" pitchFamily="34" charset="0"/>
                <a:ea typeface="Tahoma" panose="020B0604030504040204" pitchFamily="34" charset="0"/>
                <a:cs typeface="Tahoma" panose="020B0604030504040204" pitchFamily="34" charset="0"/>
              </a:rPr>
              <a:t>9</a:t>
            </a:fld>
            <a:endParaRPr sz="2800" b="1" dirty="0">
              <a:latin typeface="Tahoma" panose="020B0604030504040204" pitchFamily="34" charset="0"/>
              <a:ea typeface="Tahoma" panose="020B0604030504040204" pitchFamily="34" charset="0"/>
              <a:cs typeface="Tahoma" panose="020B0604030504040204" pitchFamily="34" charset="0"/>
            </a:endParaRPr>
          </a:p>
        </p:txBody>
      </p:sp>
      <p:sp>
        <p:nvSpPr>
          <p:cNvPr id="16" name="Image Guidelines">
            <a:extLst>
              <a:ext uri="{FF2B5EF4-FFF2-40B4-BE49-F238E27FC236}">
                <a16:creationId xmlns:a16="http://schemas.microsoft.com/office/drawing/2014/main" id="{856CD7B2-C9A3-344C-BDC6-A71658AF1751}"/>
              </a:ext>
            </a:extLst>
          </p:cNvPr>
          <p:cNvSpPr txBox="1">
            <a:spLocks noGrp="1"/>
          </p:cNvSpPr>
          <p:nvPr>
            <p:ph type="body" idx="14"/>
          </p:nvPr>
        </p:nvSpPr>
        <p:spPr>
          <a:xfrm rot="16200000">
            <a:off x="-2371780" y="6870965"/>
            <a:ext cx="7919264" cy="882933"/>
          </a:xfrm>
          <a:prstGeom prst="rect">
            <a:avLst/>
          </a:prstGeom>
        </p:spPr>
        <p:txBody>
          <a:bodyPr/>
          <a:lstStyle/>
          <a:p>
            <a:pPr marL="0" marR="0" indent="0" algn="ctr" defTabSz="2438339" rtl="0" fontAlgn="auto" latinLnBrk="0" hangingPunct="0">
              <a:lnSpc>
                <a:spcPct val="100000"/>
              </a:lnSpc>
              <a:spcBef>
                <a:spcPts val="0"/>
              </a:spcBef>
              <a:spcAft>
                <a:spcPts val="0"/>
              </a:spcAft>
              <a:buClrTx/>
              <a:buSzTx/>
              <a:buFontTx/>
              <a:buNone/>
              <a:tabLst/>
            </a:pPr>
            <a:r>
              <a:rPr lang="tr-TR" sz="4800" b="1" dirty="0">
                <a:solidFill>
                  <a:srgbClr val="C00000"/>
                </a:solidFill>
                <a:latin typeface="Tahoma" panose="020B0604030504040204" pitchFamily="34" charset="0"/>
                <a:ea typeface="Tahoma" panose="020B0604030504040204" pitchFamily="34" charset="0"/>
                <a:cs typeface="Tahoma" panose="020B0604030504040204" pitchFamily="34" charset="0"/>
              </a:rPr>
              <a:t>GENEL KÜLTÜR</a:t>
            </a:r>
            <a:endParaRPr kumimoji="0" lang="tr-TR" sz="4800" b="1" u="none" strike="noStrike" cap="none" spc="0" normalizeH="0" baseline="0" dirty="0">
              <a:ln>
                <a:noFill/>
              </a:ln>
              <a:solidFill>
                <a:srgbClr val="C00000"/>
              </a:solidFill>
              <a:effectLst/>
              <a:uFillTx/>
              <a:latin typeface="Tahoma" panose="020B0604030504040204" pitchFamily="34" charset="0"/>
              <a:ea typeface="Tahoma" panose="020B0604030504040204" pitchFamily="34" charset="0"/>
              <a:cs typeface="Tahoma" panose="020B0604030504040204" pitchFamily="34" charset="0"/>
              <a:sym typeface="Roboto Light"/>
            </a:endParaRPr>
          </a:p>
        </p:txBody>
      </p:sp>
      <p:sp>
        <p:nvSpPr>
          <p:cNvPr id="2" name="AutoShape 2" descr="The difference between a dual-core CPU architecture and quad-core CPU arthitectu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30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0617" y="160338"/>
            <a:ext cx="16857663" cy="804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3823063" y="8595360"/>
            <a:ext cx="20186468" cy="4708981"/>
          </a:xfrm>
          <a:prstGeom prst="rect">
            <a:avLst/>
          </a:prstGeom>
        </p:spPr>
        <p:txBody>
          <a:bodyPr vert="horz" wrap="square" lIns="0" tIns="87630" rIns="0" bIns="0" rtlCol="0">
            <a:spAutoFit/>
          </a:bodyPr>
          <a:lstStyle/>
          <a:p>
            <a:pPr algn="just">
              <a:buClr>
                <a:srgbClr val="4F81BC"/>
              </a:buClr>
              <a:buSzPct val="79687"/>
              <a:tabLst>
                <a:tab pos="285750" algn="l"/>
              </a:tabLst>
            </a:pPr>
            <a:r>
              <a:rPr lang="tr-TR" sz="4000" dirty="0">
                <a:solidFill>
                  <a:schemeClr val="bg1">
                    <a:lumMod val="95000"/>
                  </a:schemeClr>
                </a:solidFill>
                <a:latin typeface="Tahoma" pitchFamily="34" charset="0"/>
                <a:ea typeface="Tahoma" pitchFamily="34" charset="0"/>
                <a:cs typeface="Tahoma" pitchFamily="34" charset="0"/>
              </a:rPr>
              <a:t>Delikli kartlar, </a:t>
            </a:r>
            <a:r>
              <a:rPr lang="tr-TR" sz="4000" dirty="0" err="1">
                <a:solidFill>
                  <a:schemeClr val="bg1">
                    <a:lumMod val="95000"/>
                  </a:schemeClr>
                </a:solidFill>
                <a:latin typeface="Tahoma" pitchFamily="34" charset="0"/>
                <a:ea typeface="Tahoma" pitchFamily="34" charset="0"/>
                <a:cs typeface="Tahoma" pitchFamily="34" charset="0"/>
              </a:rPr>
              <a:t>Hollerith</a:t>
            </a:r>
            <a:r>
              <a:rPr lang="tr-TR" sz="4000" dirty="0">
                <a:solidFill>
                  <a:schemeClr val="bg1">
                    <a:lumMod val="95000"/>
                  </a:schemeClr>
                </a:solidFill>
                <a:latin typeface="Tahoma" pitchFamily="34" charset="0"/>
                <a:ea typeface="Tahoma" pitchFamily="34" charset="0"/>
                <a:cs typeface="Tahoma" pitchFamily="34" charset="0"/>
              </a:rPr>
              <a:t> kartları veya IBM kartları olarak da bilinir, bilgisayar verilerini ve talimatlarını temsil etmek için deliklerin elle veya makineyle delinebildiği kağıt kartlardır. Bunlar, erken bilgisayarlara veri girmek için yaygın olarak kullanılan bir araçtı. Kartlar, delik dizisini makine dili olarak bilinen dijital bilgilere dönüştüren bir bilgisayara bağlı bir kart okuyucuya beslenirdi.</a:t>
            </a:r>
          </a:p>
        </p:txBody>
      </p:sp>
    </p:spTree>
    <p:extLst>
      <p:ext uri="{BB962C8B-B14F-4D97-AF65-F5344CB8AC3E}">
        <p14:creationId xmlns:p14="http://schemas.microsoft.com/office/powerpoint/2010/main" val="126192989"/>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Montserrat Bold"/>
        <a:ea typeface="Montserrat Bold"/>
        <a:cs typeface="Montserrat Bold"/>
      </a:majorFont>
      <a:minorFont>
        <a:latin typeface="Montserrat Bold"/>
        <a:ea typeface="Montserrat Bold"/>
        <a:cs typeface="Montserrat Bold"/>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1184617"/>
            <a:satOff val="-51665"/>
            <a:lumOff val="-25708"/>
          </a:schemeClr>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800" b="0" i="0" u="none" strike="noStrike" cap="none" spc="0" normalizeH="0" baseline="0">
            <a:ln>
              <a:noFill/>
            </a:ln>
            <a:solidFill>
              <a:srgbClr val="000000"/>
            </a:solidFill>
            <a:effectLst/>
            <a:uFillTx/>
            <a:latin typeface="Montserrat Light"/>
            <a:ea typeface="Montserrat Light"/>
            <a:cs typeface="Montserrat Light"/>
            <a:sym typeface="Montserrat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2438339" rtl="0" fontAlgn="auto" latinLnBrk="0" hangingPunct="0">
          <a:lnSpc>
            <a:spcPct val="15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Roboto Light"/>
            <a:ea typeface="Roboto Light"/>
            <a:cs typeface="Roboto Light"/>
            <a:sym typeface="Roboto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Montserrat Bold"/>
        <a:ea typeface="Montserrat Bold"/>
        <a:cs typeface="Montserrat Bold"/>
      </a:majorFont>
      <a:minorFont>
        <a:latin typeface="Montserrat Bold"/>
        <a:ea typeface="Montserrat Bold"/>
        <a:cs typeface="Montserrat Bold"/>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1184617"/>
            <a:satOff val="-51665"/>
            <a:lumOff val="-25708"/>
          </a:schemeClr>
        </a:solid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1828800" rtl="0" fontAlgn="auto" latinLnBrk="0" hangingPunct="0">
          <a:lnSpc>
            <a:spcPct val="100000"/>
          </a:lnSpc>
          <a:spcBef>
            <a:spcPts val="0"/>
          </a:spcBef>
          <a:spcAft>
            <a:spcPts val="0"/>
          </a:spcAft>
          <a:buClrTx/>
          <a:buSzTx/>
          <a:buFontTx/>
          <a:buNone/>
          <a:tabLst/>
          <a:defRPr kumimoji="0" sz="800" b="0" i="0" u="none" strike="noStrike" cap="none" spc="0" normalizeH="0" baseline="0">
            <a:ln>
              <a:noFill/>
            </a:ln>
            <a:solidFill>
              <a:srgbClr val="000000"/>
            </a:solidFill>
            <a:effectLst/>
            <a:uFillTx/>
            <a:latin typeface="Montserrat Light"/>
            <a:ea typeface="Montserrat Light"/>
            <a:cs typeface="Montserrat Light"/>
            <a:sym typeface="Montserrat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2438339" rtl="0" fontAlgn="auto" latinLnBrk="0" hangingPunct="0">
          <a:lnSpc>
            <a:spcPct val="15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Roboto Light"/>
            <a:ea typeface="Roboto Light"/>
            <a:cs typeface="Roboto Light"/>
            <a:sym typeface="Roboto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{084A97A0-3FA8-3D46-B641-D284F2925014}tf10001071</Template>
  <TotalTime>4959</TotalTime>
  <Words>1920</Words>
  <Application>Microsoft Office PowerPoint</Application>
  <PresentationFormat>Özel</PresentationFormat>
  <Paragraphs>228</Paragraphs>
  <Slides>59</Slides>
  <Notes>58</Notes>
  <HiddenSlides>0</HiddenSlides>
  <MMClips>0</MMClips>
  <ScaleCrop>false</ScaleCrop>
  <HeadingPairs>
    <vt:vector size="6" baseType="variant">
      <vt:variant>
        <vt:lpstr>Kullanılan Yazı Tipleri</vt:lpstr>
      </vt:variant>
      <vt:variant>
        <vt:i4>10</vt:i4>
      </vt:variant>
      <vt:variant>
        <vt:lpstr>Tema</vt:lpstr>
      </vt:variant>
      <vt:variant>
        <vt:i4>2</vt:i4>
      </vt:variant>
      <vt:variant>
        <vt:lpstr>Slayt Başlıkları</vt:lpstr>
      </vt:variant>
      <vt:variant>
        <vt:i4>59</vt:i4>
      </vt:variant>
    </vt:vector>
  </HeadingPairs>
  <TitlesOfParts>
    <vt:vector size="71" baseType="lpstr">
      <vt:lpstr>Arial</vt:lpstr>
      <vt:lpstr>Calibri</vt:lpstr>
      <vt:lpstr>Calibri Light</vt:lpstr>
      <vt:lpstr>Century Gothic</vt:lpstr>
      <vt:lpstr>Helvetica Neue</vt:lpstr>
      <vt:lpstr>Montserrat Bold</vt:lpstr>
      <vt:lpstr>Montserrat Light</vt:lpstr>
      <vt:lpstr>Roboto Light</vt:lpstr>
      <vt:lpstr>Tahoma</vt:lpstr>
      <vt:lpstr>Wingdings</vt:lpstr>
      <vt:lpstr>21_BasicWhite</vt:lpstr>
      <vt:lpstr>Custom Design</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Seher YASTIOĞLU</dc:creator>
  <cp:lastModifiedBy>İlker ÜNAL</cp:lastModifiedBy>
  <cp:revision>202</cp:revision>
  <dcterms:modified xsi:type="dcterms:W3CDTF">2025-09-22T09:02:54Z</dcterms:modified>
</cp:coreProperties>
</file>