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5"/>
  </p:notesMasterIdLst>
  <p:sldIdLst>
    <p:sldId id="256" r:id="rId2"/>
    <p:sldId id="260" r:id="rId3"/>
    <p:sldId id="261" r:id="rId4"/>
    <p:sldId id="262" r:id="rId5"/>
    <p:sldId id="263" r:id="rId6"/>
    <p:sldId id="264" r:id="rId7"/>
    <p:sldId id="266" r:id="rId8"/>
    <p:sldId id="267" r:id="rId9"/>
    <p:sldId id="265" r:id="rId10"/>
    <p:sldId id="268" r:id="rId11"/>
    <p:sldId id="269" r:id="rId12"/>
    <p:sldId id="270" r:id="rId13"/>
    <p:sldId id="271" r:id="rId14"/>
    <p:sldId id="272" r:id="rId15"/>
    <p:sldId id="280" r:id="rId16"/>
    <p:sldId id="281" r:id="rId17"/>
    <p:sldId id="282" r:id="rId18"/>
    <p:sldId id="283" r:id="rId19"/>
    <p:sldId id="284" r:id="rId20"/>
    <p:sldId id="285" r:id="rId21"/>
    <p:sldId id="286" r:id="rId22"/>
    <p:sldId id="287" r:id="rId23"/>
    <p:sldId id="288" r:id="rId24"/>
    <p:sldId id="289" r:id="rId25"/>
    <p:sldId id="290" r:id="rId26"/>
    <p:sldId id="277" r:id="rId27"/>
    <p:sldId id="278" r:id="rId28"/>
    <p:sldId id="279" r:id="rId29"/>
    <p:sldId id="276" r:id="rId30"/>
    <p:sldId id="291" r:id="rId31"/>
    <p:sldId id="274" r:id="rId32"/>
    <p:sldId id="275" r:id="rId33"/>
    <p:sldId id="292" r:id="rId3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ema Uygulanmış Stil 1 - Vurgu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ema Uygulanmış Stil 1 - Vurgu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5E6C90-97F2-4095-979D-A4B90CE2C043}" type="datetimeFigureOut">
              <a:rPr lang="tr-TR" smtClean="0"/>
              <a:pPr/>
              <a:t>29.9.2025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868275-B60E-4AA4-957E-4357A40B098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4165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5867400" cy="6858000"/>
            <a:chOff x="0" y="0"/>
            <a:chExt cx="3696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880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kumimoji="1" lang="tr-TR" sz="2400">
                <a:latin typeface="Times New Roman" pitchFamily="18" charset="0"/>
              </a:endParaRPr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white">
            <a:xfrm>
              <a:off x="432" y="624"/>
              <a:ext cx="3264" cy="12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kumimoji="1" lang="tr-TR" sz="2400">
                <a:latin typeface="Times New Roman" pitchFamily="18" charset="0"/>
              </a:endParaRPr>
            </a:p>
          </p:txBody>
        </p:sp>
      </p:grpSp>
      <p:grpSp>
        <p:nvGrpSpPr>
          <p:cNvPr id="3" name="Group 5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8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9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</p:grpSp>
      <p:sp>
        <p:nvSpPr>
          <p:cNvPr id="5128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40132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5132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990600"/>
            <a:ext cx="8229600" cy="1905000"/>
          </a:xfrm>
          <a:prstGeom prst="roundRect">
            <a:avLst>
              <a:gd name="adj" fmla="val 50000"/>
            </a:avLst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10" name="Rectangle 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5A3EBED-95B7-4CB6-9BC8-68A6A23098AF}" type="datetime1">
              <a:rPr lang="tr-TR" smtClean="0"/>
              <a:pPr/>
              <a:t>29.9.2025</a:t>
            </a:fld>
            <a:endParaRPr lang="tr-TR"/>
          </a:p>
        </p:txBody>
      </p:sp>
      <p:sp>
        <p:nvSpPr>
          <p:cNvPr id="11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tr-TR"/>
          </a:p>
        </p:txBody>
      </p:sp>
      <p:sp>
        <p:nvSpPr>
          <p:cNvPr id="12" name="Rectangle 1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200" y="6248400"/>
            <a:ext cx="587375" cy="488950"/>
          </a:xfrm>
        </p:spPr>
        <p:txBody>
          <a:bodyPr anchorCtr="0"/>
          <a:lstStyle>
            <a:lvl1pPr>
              <a:defRPr/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>
    <p:strips dir="r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F764120-E9A3-4B9A-A0CF-727E1C28B94C}" type="datetime1">
              <a:rPr lang="tr-TR" smtClean="0"/>
              <a:pPr/>
              <a:t>29.9.2025</a:t>
            </a:fld>
            <a:endParaRPr lang="tr-TR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>
    <p:strips dir="r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705600" y="762000"/>
            <a:ext cx="1981200" cy="532447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762000" y="762000"/>
            <a:ext cx="5791200" cy="532447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0A536A7-4D40-4685-BCEA-92D4B412EE49}" type="datetime1">
              <a:rPr lang="tr-TR" smtClean="0"/>
              <a:pPr/>
              <a:t>29.9.2025</a:t>
            </a:fld>
            <a:endParaRPr lang="tr-TR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>
    <p:strips dir="r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AA62A4E-F93D-4FFE-8C98-909A43BB2933}" type="datetime1">
              <a:rPr lang="tr-TR" smtClean="0"/>
              <a:pPr/>
              <a:t>29.9.2025</a:t>
            </a:fld>
            <a:endParaRPr lang="tr-TR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>
    <p:strips dir="r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1CF9E0-0D9B-42EC-80C8-A52651FD6F8A}" type="datetime1">
              <a:rPr lang="tr-TR" smtClean="0"/>
              <a:pPr/>
              <a:t>29.9.2025</a:t>
            </a:fld>
            <a:endParaRPr lang="tr-TR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>
    <p:strips dir="r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40F815-80A1-418A-A0C5-D2288A0AA133}" type="datetime1">
              <a:rPr lang="tr-TR" smtClean="0"/>
              <a:pPr/>
              <a:t>29.9.2025</a:t>
            </a:fld>
            <a:endParaRPr lang="tr-TR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>
    <p:strips dir="r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D72C35-2107-464D-BEEC-A5186658129B}" type="datetime1">
              <a:rPr lang="tr-TR" smtClean="0"/>
              <a:pPr/>
              <a:t>29.9.2025</a:t>
            </a:fld>
            <a:endParaRPr lang="tr-TR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>
    <p:strips dir="r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313B3A3-2350-42C1-9A0D-5B81300F6CC8}" type="datetime1">
              <a:rPr lang="tr-TR" smtClean="0"/>
              <a:pPr/>
              <a:t>29.9.2025</a:t>
            </a:fld>
            <a:endParaRPr lang="tr-TR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>
    <p:strips dir="r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2A9D66-2C85-4320-8F23-B2175EE34CC4}" type="datetime1">
              <a:rPr lang="tr-TR" smtClean="0"/>
              <a:pPr/>
              <a:t>29.9.2025</a:t>
            </a:fld>
            <a:endParaRPr lang="tr-TR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>
    <p:strips dir="r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143C95-1B84-4622-B5E9-5673568B9744}" type="datetime1">
              <a:rPr lang="tr-TR" smtClean="0"/>
              <a:pPr/>
              <a:t>29.9.2025</a:t>
            </a:fld>
            <a:endParaRPr lang="tr-TR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>
    <p:strips dir="r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tr-TR" noProof="0"/>
              <a:t>Resim eklemek için simgeyi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0EADD7B-EA43-493B-AB08-BF66E6E05C5C}" type="datetime1">
              <a:rPr lang="tr-TR" smtClean="0"/>
              <a:pPr/>
              <a:t>29.9.2025</a:t>
            </a:fld>
            <a:endParaRPr lang="tr-TR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>
    <p:strips dir="r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7620000" cy="6858000"/>
            <a:chOff x="0" y="0"/>
            <a:chExt cx="4800" cy="4320"/>
          </a:xfrm>
        </p:grpSpPr>
        <p:grpSp>
          <p:nvGrpSpPr>
            <p:cNvPr id="3" name="Group 3"/>
            <p:cNvGrpSpPr>
              <a:grpSpLocks/>
            </p:cNvGrpSpPr>
            <p:nvPr userDrawn="1"/>
          </p:nvGrpSpPr>
          <p:grpSpPr bwMode="auto">
            <a:xfrm>
              <a:off x="0" y="0"/>
              <a:ext cx="2016" cy="4320"/>
              <a:chOff x="0" y="0"/>
              <a:chExt cx="2016" cy="4320"/>
            </a:xfrm>
          </p:grpSpPr>
          <p:sp>
            <p:nvSpPr>
              <p:cNvPr id="4100" name="Rectangle 4"/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480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101" name="Freeform 5"/>
              <p:cNvSpPr>
                <a:spLocks/>
              </p:cNvSpPr>
              <p:nvPr userDrawn="1"/>
            </p:nvSpPr>
            <p:spPr bwMode="auto">
              <a:xfrm>
                <a:off x="288" y="0"/>
                <a:ext cx="1728" cy="735"/>
              </a:xfrm>
              <a:custGeom>
                <a:avLst/>
                <a:gdLst/>
                <a:ahLst/>
                <a:cxnLst>
                  <a:cxn ang="0">
                    <a:pos x="1728" y="0"/>
                  </a:cxn>
                  <a:cxn ang="0">
                    <a:pos x="1728" y="480"/>
                  </a:cxn>
                  <a:cxn ang="0">
                    <a:pos x="380" y="482"/>
                  </a:cxn>
                  <a:cxn ang="0">
                    <a:pos x="354" y="480"/>
                  </a:cxn>
                  <a:cxn ang="0">
                    <a:pos x="308" y="489"/>
                  </a:cxn>
                  <a:cxn ang="0">
                    <a:pos x="246" y="531"/>
                  </a:cxn>
                  <a:cxn ang="0">
                    <a:pos x="206" y="597"/>
                  </a:cxn>
                  <a:cxn ang="0">
                    <a:pos x="192" y="666"/>
                  </a:cxn>
                  <a:cxn ang="0">
                    <a:pos x="192" y="735"/>
                  </a:cxn>
                  <a:cxn ang="0">
                    <a:pos x="0" y="735"/>
                  </a:cxn>
                  <a:cxn ang="0">
                    <a:pos x="0" y="480"/>
                  </a:cxn>
                  <a:cxn ang="0">
                    <a:pos x="0" y="0"/>
                  </a:cxn>
                  <a:cxn ang="0">
                    <a:pos x="1728" y="0"/>
                  </a:cxn>
                </a:cxnLst>
                <a:rect l="0" t="0" r="r" b="b"/>
                <a:pathLst>
                  <a:path w="1728" h="735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 cap="flat" cmpd="sng">
                <a:noFill/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wrap="none"/>
              <a:lstStyle/>
              <a:p>
                <a:pPr>
                  <a:defRPr/>
                </a:pPr>
                <a:endParaRPr lang="tr-TR"/>
              </a:p>
            </p:txBody>
          </p:sp>
        </p:grpSp>
        <p:grpSp>
          <p:nvGrpSpPr>
            <p:cNvPr id="4" name="Group 6"/>
            <p:cNvGrpSpPr>
              <a:grpSpLocks/>
            </p:cNvGrpSpPr>
            <p:nvPr/>
          </p:nvGrpSpPr>
          <p:grpSpPr bwMode="auto">
            <a:xfrm>
              <a:off x="144" y="1248"/>
              <a:ext cx="4656" cy="201"/>
              <a:chOff x="144" y="1248"/>
              <a:chExt cx="4656" cy="201"/>
            </a:xfrm>
          </p:grpSpPr>
          <p:sp>
            <p:nvSpPr>
              <p:cNvPr id="4103" name="AutoShape 7"/>
              <p:cNvSpPr>
                <a:spLocks noChangeArrowheads="1"/>
              </p:cNvSpPr>
              <p:nvPr/>
            </p:nvSpPr>
            <p:spPr bwMode="auto">
              <a:xfrm>
                <a:off x="384" y="1248"/>
                <a:ext cx="4416" cy="200"/>
              </a:xfrm>
              <a:prstGeom prst="roundRect">
                <a:avLst>
                  <a:gd name="adj" fmla="val 0"/>
                </a:avLst>
              </a:pr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104" name="AutoShape 8"/>
              <p:cNvSpPr>
                <a:spLocks noChangeArrowheads="1"/>
              </p:cNvSpPr>
              <p:nvPr/>
            </p:nvSpPr>
            <p:spPr bwMode="auto">
              <a:xfrm flipH="1">
                <a:off x="144" y="1248"/>
                <a:ext cx="248" cy="201"/>
              </a:xfrm>
              <a:prstGeom prst="flowChartDelay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</p:grpSp>
      <p:sp>
        <p:nvSpPr>
          <p:cNvPr id="1027" name="AutoShape 9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762000"/>
            <a:ext cx="7924800" cy="1143000"/>
          </a:xfrm>
          <a:prstGeom prst="roundRect">
            <a:avLst>
              <a:gd name="adj" fmla="val 21667"/>
            </a:avLst>
          </a:prstGeom>
          <a:noFill/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r-TR"/>
              <a:t>Asıl başlık stili için tıklatın</a:t>
            </a:r>
          </a:p>
        </p:txBody>
      </p:sp>
      <p:sp>
        <p:nvSpPr>
          <p:cNvPr id="102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2362200"/>
            <a:ext cx="7693025" cy="372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10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CE7BF1C-A39D-4DF2-8935-857BDDC0B37D}" type="datetime1">
              <a:rPr lang="tr-TR" smtClean="0"/>
              <a:pPr/>
              <a:t>29.9.2025</a:t>
            </a:fld>
            <a:endParaRPr lang="tr-TR"/>
          </a:p>
        </p:txBody>
      </p:sp>
      <p:sp>
        <p:nvSpPr>
          <p:cNvPr id="410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6248400"/>
            <a:ext cx="2897188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tr-TR"/>
          </a:p>
        </p:txBody>
      </p:sp>
      <p:sp>
        <p:nvSpPr>
          <p:cNvPr id="410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 algn="l">
              <a:defRPr sz="2600" b="1">
                <a:solidFill>
                  <a:schemeClr val="bg1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>
    <p:strips dir="rd"/>
  </p:transition>
  <p:hf hdr="0" ft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hyperlink" Target="http://ocw.mit.edu/courses/electrical-engineering-and-computer-science/6-00-introduction-to-computer-science-and-programming-fall-2008/lecture-videos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Metin kutusu"/>
          <p:cNvSpPr txBox="1"/>
          <p:nvPr/>
        </p:nvSpPr>
        <p:spPr bwMode="auto">
          <a:xfrm>
            <a:off x="214282" y="3929066"/>
            <a:ext cx="6215106" cy="384721"/>
          </a:xfrm>
          <a:prstGeom prst="rect">
            <a:avLst/>
          </a:prstGeom>
          <a:noFill/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l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tr-TR" sz="19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KONU : </a:t>
            </a:r>
            <a:r>
              <a:rPr lang="tr-TR" sz="1900" b="1" dirty="0">
                <a:latin typeface="Times New Roman" pitchFamily="18" charset="0"/>
                <a:cs typeface="Times New Roman" pitchFamily="18" charset="0"/>
              </a:rPr>
              <a:t>PYTHON PROGRAMLAMA DİLİNE GİRİŞ</a:t>
            </a:r>
          </a:p>
        </p:txBody>
      </p:sp>
      <p:pic>
        <p:nvPicPr>
          <p:cNvPr id="2" name="Resim 1">
            <a:extLst>
              <a:ext uri="{FF2B5EF4-FFF2-40B4-BE49-F238E27FC236}">
                <a16:creationId xmlns:a16="http://schemas.microsoft.com/office/drawing/2014/main" id="{00F6A780-6912-2596-8807-0F46566ADA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43808" y="1152880"/>
            <a:ext cx="4104456" cy="15771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strips dir="rd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ikdörtgen"/>
          <p:cNvSpPr/>
          <p:nvPr/>
        </p:nvSpPr>
        <p:spPr>
          <a:xfrm>
            <a:off x="1142976" y="1428736"/>
            <a:ext cx="842968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chemeClr val="accent1"/>
              </a:buClr>
              <a:buFont typeface="Wingdings" pitchFamily="2" charset="2"/>
              <a:buChar char="v"/>
            </a:pPr>
            <a:r>
              <a:rPr lang="tr-TR" sz="2000" b="1" dirty="0">
                <a:solidFill>
                  <a:schemeClr val="accent1"/>
                </a:solidFill>
              </a:rPr>
              <a:t> Sayısal Değişkenler</a:t>
            </a:r>
          </a:p>
        </p:txBody>
      </p:sp>
      <p:graphicFrame>
        <p:nvGraphicFramePr>
          <p:cNvPr id="9" name="8 Tablo"/>
          <p:cNvGraphicFramePr>
            <a:graphicFrameLocks noGrp="1"/>
          </p:cNvGraphicFramePr>
          <p:nvPr/>
        </p:nvGraphicFramePr>
        <p:xfrm>
          <a:off x="1071538" y="2643182"/>
          <a:ext cx="7143800" cy="3333402"/>
        </p:xfrm>
        <a:graphic>
          <a:graphicData uri="http://schemas.openxmlformats.org/drawingml/2006/table">
            <a:tbl>
              <a:tblPr>
                <a:tableStyleId>{284E427A-3D55-4303-BF80-6455036E1DE7}</a:tableStyleId>
              </a:tblPr>
              <a:tblGrid>
                <a:gridCol w="14287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150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5513">
                <a:tc>
                  <a:txBody>
                    <a:bodyPr/>
                    <a:lstStyle/>
                    <a:p>
                      <a:r>
                        <a:rPr lang="tr-TR" sz="1700" b="1" dirty="0">
                          <a:solidFill>
                            <a:srgbClr val="FF0000"/>
                          </a:solidFill>
                        </a:rPr>
                        <a:t>Fonksiyon </a:t>
                      </a:r>
                    </a:p>
                  </a:txBody>
                  <a:tcPr marL="88348" marR="88348" marT="44174" marB="44174" anchor="ctr"/>
                </a:tc>
                <a:tc>
                  <a:txBody>
                    <a:bodyPr/>
                    <a:lstStyle/>
                    <a:p>
                      <a:r>
                        <a:rPr lang="tr-TR" sz="1700" b="1" dirty="0">
                          <a:solidFill>
                            <a:srgbClr val="FF0000"/>
                          </a:solidFill>
                        </a:rPr>
                        <a:t>Anlamı </a:t>
                      </a:r>
                    </a:p>
                  </a:txBody>
                  <a:tcPr marL="88348" marR="88348" marT="44174" marB="44174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0303">
                <a:tc>
                  <a:txBody>
                    <a:bodyPr/>
                    <a:lstStyle/>
                    <a:p>
                      <a:r>
                        <a:rPr lang="tr-TR" sz="1700" b="1" dirty="0" err="1"/>
                        <a:t>int</a:t>
                      </a:r>
                      <a:r>
                        <a:rPr lang="tr-TR" sz="1700" b="1" dirty="0"/>
                        <a:t>(n)</a:t>
                      </a:r>
                    </a:p>
                  </a:txBody>
                  <a:tcPr marL="88348" marR="88348" marT="44174" marB="44174" anchor="ctr"/>
                </a:tc>
                <a:tc>
                  <a:txBody>
                    <a:bodyPr/>
                    <a:lstStyle/>
                    <a:p>
                      <a:r>
                        <a:rPr lang="tr-TR" sz="1700" dirty="0"/>
                        <a:t>n sayısını tamsayıya (</a:t>
                      </a:r>
                      <a:r>
                        <a:rPr lang="tr-TR" sz="1700" dirty="0" err="1"/>
                        <a:t>integer</a:t>
                      </a:r>
                      <a:r>
                        <a:rPr lang="tr-TR" sz="1700" dirty="0"/>
                        <a:t>) dönüştürür. Örn: </a:t>
                      </a:r>
                      <a:r>
                        <a:rPr lang="tr-TR" sz="1700" dirty="0" err="1"/>
                        <a:t>int</a:t>
                      </a:r>
                      <a:r>
                        <a:rPr lang="tr-TR" sz="1700" dirty="0"/>
                        <a:t>(010) </a:t>
                      </a:r>
                    </a:p>
                  </a:txBody>
                  <a:tcPr marL="88348" marR="88348" marT="44174" marB="44174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0303">
                <a:tc>
                  <a:txBody>
                    <a:bodyPr/>
                    <a:lstStyle/>
                    <a:p>
                      <a:r>
                        <a:rPr lang="tr-TR" sz="1700" b="1" dirty="0" err="1"/>
                        <a:t>float</a:t>
                      </a:r>
                      <a:r>
                        <a:rPr lang="tr-TR" sz="1700" b="1" dirty="0"/>
                        <a:t>(n)</a:t>
                      </a:r>
                    </a:p>
                  </a:txBody>
                  <a:tcPr marL="88348" marR="88348" marT="44174" marB="44174" anchor="ctr"/>
                </a:tc>
                <a:tc>
                  <a:txBody>
                    <a:bodyPr/>
                    <a:lstStyle/>
                    <a:p>
                      <a:r>
                        <a:rPr lang="tr-TR" sz="1700"/>
                        <a:t>n sayısını kayan noktalı sayıya (float) dönüştürür. Örn: float(13) </a:t>
                      </a:r>
                    </a:p>
                  </a:txBody>
                  <a:tcPr marL="88348" marR="88348" marT="44174" marB="44174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86147">
                <a:tc>
                  <a:txBody>
                    <a:bodyPr/>
                    <a:lstStyle/>
                    <a:p>
                      <a:r>
                        <a:rPr lang="tr-TR" sz="1700" b="1" dirty="0" err="1"/>
                        <a:t>long</a:t>
                      </a:r>
                      <a:r>
                        <a:rPr lang="tr-TR" sz="1700" b="1" dirty="0"/>
                        <a:t>(n)</a:t>
                      </a:r>
                    </a:p>
                  </a:txBody>
                  <a:tcPr marL="88348" marR="88348" marT="44174" marB="44174" anchor="ctr"/>
                </a:tc>
                <a:tc>
                  <a:txBody>
                    <a:bodyPr/>
                    <a:lstStyle/>
                    <a:p>
                      <a:r>
                        <a:rPr lang="tr-TR" sz="1700" dirty="0"/>
                        <a:t>n sayısını uzun tamsayıya (</a:t>
                      </a:r>
                      <a:r>
                        <a:rPr lang="tr-TR" sz="1700" dirty="0" err="1"/>
                        <a:t>long</a:t>
                      </a:r>
                      <a:r>
                        <a:rPr lang="tr-TR" sz="1700" dirty="0"/>
                        <a:t> </a:t>
                      </a:r>
                      <a:r>
                        <a:rPr lang="tr-TR" sz="1700" dirty="0" err="1"/>
                        <a:t>integer</a:t>
                      </a:r>
                      <a:r>
                        <a:rPr lang="tr-TR" sz="1700" dirty="0"/>
                        <a:t>) dönüştürür. Örn: </a:t>
                      </a:r>
                      <a:r>
                        <a:rPr lang="tr-TR" sz="1700" dirty="0" err="1"/>
                        <a:t>long</a:t>
                      </a:r>
                      <a:r>
                        <a:rPr lang="tr-TR" sz="1700" dirty="0"/>
                        <a:t>(13) </a:t>
                      </a:r>
                    </a:p>
                  </a:txBody>
                  <a:tcPr marL="88348" marR="88348" marT="44174" marB="44174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0303">
                <a:tc>
                  <a:txBody>
                    <a:bodyPr/>
                    <a:lstStyle/>
                    <a:p>
                      <a:r>
                        <a:rPr lang="tr-TR" sz="1700" b="1" dirty="0" err="1"/>
                        <a:t>oct</a:t>
                      </a:r>
                      <a:r>
                        <a:rPr lang="tr-TR" sz="1700" b="1" dirty="0"/>
                        <a:t>(n)</a:t>
                      </a:r>
                    </a:p>
                  </a:txBody>
                  <a:tcPr marL="88348" marR="88348" marT="44174" marB="44174" anchor="ctr"/>
                </a:tc>
                <a:tc>
                  <a:txBody>
                    <a:bodyPr/>
                    <a:lstStyle/>
                    <a:p>
                      <a:r>
                        <a:rPr lang="tr-TR" sz="1700"/>
                        <a:t>n sayısının sekizlik tabandaki karşılığını verir. Örn: oct(13) </a:t>
                      </a:r>
                    </a:p>
                  </a:txBody>
                  <a:tcPr marL="88348" marR="88348" marT="44174" marB="44174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0303">
                <a:tc>
                  <a:txBody>
                    <a:bodyPr/>
                    <a:lstStyle/>
                    <a:p>
                      <a:r>
                        <a:rPr lang="tr-TR" sz="1700" b="1" dirty="0" err="1"/>
                        <a:t>hex</a:t>
                      </a:r>
                      <a:r>
                        <a:rPr lang="tr-TR" sz="1700" b="1" dirty="0"/>
                        <a:t>(n)</a:t>
                      </a:r>
                    </a:p>
                  </a:txBody>
                  <a:tcPr marL="88348" marR="88348" marT="44174" marB="44174" anchor="ctr"/>
                </a:tc>
                <a:tc>
                  <a:txBody>
                    <a:bodyPr/>
                    <a:lstStyle/>
                    <a:p>
                      <a:r>
                        <a:rPr lang="tr-TR" sz="1700" dirty="0"/>
                        <a:t>n sayısının onaltılık tabandaki karşılığını verir. Örn: </a:t>
                      </a:r>
                      <a:r>
                        <a:rPr lang="tr-TR" sz="1700" dirty="0" err="1"/>
                        <a:t>hex</a:t>
                      </a:r>
                      <a:r>
                        <a:rPr lang="tr-TR" sz="1700" dirty="0"/>
                        <a:t>(13) </a:t>
                      </a:r>
                    </a:p>
                  </a:txBody>
                  <a:tcPr marL="88348" marR="88348" marT="44174" marB="44174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5 Metin kutusu"/>
          <p:cNvSpPr txBox="1"/>
          <p:nvPr/>
        </p:nvSpPr>
        <p:spPr>
          <a:xfrm>
            <a:off x="928662" y="1000108"/>
            <a:ext cx="84296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/>
              <a:t>PYTHON DİLİNDE DEĞİŞKENLER ve VERİ TİPLERİ</a:t>
            </a:r>
            <a:endParaRPr lang="tr-TR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10</a:t>
            </a:fld>
            <a:endParaRPr lang="tr-TR"/>
          </a:p>
        </p:txBody>
      </p:sp>
    </p:spTree>
  </p:cSld>
  <p:clrMapOvr>
    <a:masterClrMapping/>
  </p:clrMapOvr>
  <p:transition>
    <p:strips dir="rd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ikdörtgen"/>
          <p:cNvSpPr/>
          <p:nvPr/>
        </p:nvSpPr>
        <p:spPr>
          <a:xfrm>
            <a:off x="928662" y="1571612"/>
            <a:ext cx="8001056" cy="5663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chemeClr val="accent1"/>
              </a:buClr>
              <a:buFont typeface="Wingdings" pitchFamily="2" charset="2"/>
              <a:buChar char="v"/>
            </a:pPr>
            <a:r>
              <a:rPr lang="tr-TR" sz="2000" b="1" dirty="0">
                <a:solidFill>
                  <a:schemeClr val="accent1"/>
                </a:solidFill>
              </a:rPr>
              <a:t> </a:t>
            </a:r>
            <a:r>
              <a:rPr lang="tr-TR" sz="2000" b="1" dirty="0" err="1">
                <a:solidFill>
                  <a:schemeClr val="accent1"/>
                </a:solidFill>
              </a:rPr>
              <a:t>String</a:t>
            </a:r>
            <a:r>
              <a:rPr lang="tr-TR" sz="2000" b="1" dirty="0">
                <a:solidFill>
                  <a:schemeClr val="accent1"/>
                </a:solidFill>
              </a:rPr>
              <a:t> Değişkenler </a:t>
            </a:r>
            <a:endParaRPr lang="tr-TR" sz="16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chemeClr val="accent1"/>
              </a:buClr>
              <a:buFont typeface="Wingdings" pitchFamily="2" charset="2"/>
              <a:buChar char="v"/>
            </a:pPr>
            <a:endParaRPr lang="tr-TR" sz="16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chemeClr val="accent1"/>
              </a:buClr>
              <a:buFont typeface="Wingdings" pitchFamily="2" charset="2"/>
              <a:buChar char="v"/>
            </a:pPr>
            <a:endParaRPr lang="tr-TR" sz="16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chemeClr val="accent1"/>
              </a:buClr>
              <a:buFont typeface="Wingdings" pitchFamily="2" charset="2"/>
              <a:buChar char="v"/>
            </a:pPr>
            <a:endParaRPr lang="tr-TR" sz="16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chemeClr val="accent1"/>
              </a:buClr>
            </a:pPr>
            <a:r>
              <a:rPr lang="tr-TR" dirty="0" err="1">
                <a:latin typeface="Times New Roman" pitchFamily="18" charset="0"/>
                <a:cs typeface="Times New Roman" pitchFamily="18" charset="0"/>
              </a:rPr>
              <a:t>String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 bir değişkene değer atamak için “ (çift tırnak) veya ‘ (tek tırnak) ifadesi kullanılır. Eğer karakter dizisi belirtilirken çift tırnak kullanılırsa o karakter dizisi içerisinde çeşitli özel karakterler (%s , %d vs.) aranır , varsa değiştirilir</a:t>
            </a:r>
            <a:r>
              <a:rPr lang="tr-TR" sz="16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Clr>
                <a:schemeClr val="accent1"/>
              </a:buClr>
              <a:buFont typeface="Wingdings" pitchFamily="2" charset="2"/>
              <a:buChar char="v"/>
            </a:pPr>
            <a:endParaRPr lang="tr-TR" sz="16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buClr>
                <a:schemeClr val="accent1"/>
              </a:buClr>
            </a:pPr>
            <a:r>
              <a:rPr lang="tr-TR" sz="16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	&gt;&gt;&gt;ad=“</a:t>
            </a:r>
            <a:r>
              <a:rPr lang="tr-TR" sz="1600" b="1" dirty="0" err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alimurat</a:t>
            </a:r>
            <a:r>
              <a:rPr lang="tr-TR" sz="16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”</a:t>
            </a:r>
          </a:p>
          <a:p>
            <a:pPr lvl="1">
              <a:buClr>
                <a:schemeClr val="accent1"/>
              </a:buClr>
            </a:pPr>
            <a:r>
              <a:rPr lang="tr-TR" sz="16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	&gt;&gt;&gt;ad=‘</a:t>
            </a:r>
            <a:r>
              <a:rPr lang="tr-TR" sz="1600" b="1" dirty="0" err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alimurat</a:t>
            </a:r>
            <a:r>
              <a:rPr lang="tr-TR" sz="16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’</a:t>
            </a:r>
          </a:p>
          <a:p>
            <a:pPr lvl="2">
              <a:buClr>
                <a:schemeClr val="accent1"/>
              </a:buClr>
            </a:pPr>
            <a:endParaRPr lang="tr-TR" sz="16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lvl="2">
              <a:buClr>
                <a:schemeClr val="accent1"/>
              </a:buClr>
            </a:pPr>
            <a:r>
              <a:rPr lang="tr-TR" sz="16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&gt;&gt;&gt;=a=9</a:t>
            </a:r>
          </a:p>
          <a:p>
            <a:pPr lvl="2">
              <a:buClr>
                <a:schemeClr val="accent1"/>
              </a:buClr>
            </a:pPr>
            <a:r>
              <a:rPr lang="tr-TR" sz="16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&gt;&gt;&gt;b=“5”</a:t>
            </a:r>
          </a:p>
          <a:p>
            <a:pPr lvl="2">
              <a:buClr>
                <a:schemeClr val="accent1"/>
              </a:buClr>
            </a:pPr>
            <a:r>
              <a:rPr lang="tr-TR" sz="16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&gt;&gt;&gt;c=a+b</a:t>
            </a:r>
          </a:p>
          <a:p>
            <a:pPr lvl="2">
              <a:buClr>
                <a:schemeClr val="accent1"/>
              </a:buClr>
            </a:pPr>
            <a:r>
              <a:rPr lang="en-US" sz="1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Traceback</a:t>
            </a:r>
            <a:r>
              <a:rPr lang="en-US" sz="1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(most recent call last):</a:t>
            </a:r>
          </a:p>
          <a:p>
            <a:pPr lvl="2">
              <a:buClr>
                <a:schemeClr val="accent1"/>
              </a:buClr>
            </a:pPr>
            <a:r>
              <a:rPr lang="en-US" sz="1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File "&lt;pyshell#11&gt;", line 1, in &lt;module&gt;</a:t>
            </a:r>
          </a:p>
          <a:p>
            <a:pPr lvl="2">
              <a:buClr>
                <a:schemeClr val="accent1"/>
              </a:buClr>
            </a:pPr>
            <a:r>
              <a:rPr lang="en-US" sz="1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1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a+b</a:t>
            </a:r>
            <a:endParaRPr lang="en-US" sz="1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>
              <a:buClr>
                <a:schemeClr val="accent1"/>
              </a:buClr>
            </a:pPr>
            <a:r>
              <a:rPr lang="en-US" sz="1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TypeError</a:t>
            </a:r>
            <a:r>
              <a:rPr lang="en-US" sz="1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unsupported operand type(s) for +: '</a:t>
            </a:r>
            <a:r>
              <a:rPr lang="en-US" sz="1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int</a:t>
            </a:r>
            <a:r>
              <a:rPr lang="en-US" sz="1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' and '</a:t>
            </a:r>
            <a:r>
              <a:rPr lang="en-US" sz="1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str</a:t>
            </a:r>
            <a:r>
              <a:rPr lang="en-US" sz="1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‘</a:t>
            </a:r>
            <a:endParaRPr lang="tr-TR" sz="1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>
              <a:buClr>
                <a:schemeClr val="accent1"/>
              </a:buClr>
            </a:pPr>
            <a:endParaRPr lang="tr-TR" sz="1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>
              <a:buClr>
                <a:schemeClr val="accent1"/>
              </a:buClr>
            </a:pPr>
            <a:endParaRPr lang="tr-TR" sz="1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>
              <a:buClr>
                <a:schemeClr val="accent1"/>
              </a:buClr>
            </a:pPr>
            <a:endParaRPr lang="tr-TR" sz="1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>
              <a:buClr>
                <a:schemeClr val="accent1"/>
              </a:buClr>
            </a:pPr>
            <a:endParaRPr lang="tr-TR" sz="1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6 Metin kutusu"/>
          <p:cNvSpPr txBox="1"/>
          <p:nvPr/>
        </p:nvSpPr>
        <p:spPr>
          <a:xfrm>
            <a:off x="714316" y="1071546"/>
            <a:ext cx="84296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/>
              <a:t>PYTHON DİLİNDE DEĞİŞKENLER ve VERİ TİPLERİ</a:t>
            </a:r>
            <a:endParaRPr lang="tr-TR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11</a:t>
            </a:fld>
            <a:endParaRPr lang="tr-TR"/>
          </a:p>
        </p:txBody>
      </p:sp>
    </p:spTree>
  </p:cSld>
  <p:clrMapOvr>
    <a:masterClrMapping/>
  </p:clrMapOvr>
  <p:transition>
    <p:strips dir="rd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785786" y="785794"/>
            <a:ext cx="84296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/>
              <a:t>PYTHON DİLİNDE DEĞİŞKENLER ve VERİ TİPLERİ</a:t>
            </a:r>
            <a:endParaRPr lang="tr-TR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Dikdörtgen"/>
          <p:cNvSpPr/>
          <p:nvPr/>
        </p:nvSpPr>
        <p:spPr>
          <a:xfrm>
            <a:off x="1142976" y="1285861"/>
            <a:ext cx="7500990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chemeClr val="accent1"/>
              </a:buClr>
              <a:buFont typeface="Wingdings" pitchFamily="2" charset="2"/>
              <a:buChar char="v"/>
            </a:pPr>
            <a:r>
              <a:rPr lang="tr-TR" sz="2000" b="1" dirty="0">
                <a:solidFill>
                  <a:schemeClr val="accent1"/>
                </a:solidFill>
              </a:rPr>
              <a:t> Listeler</a:t>
            </a:r>
          </a:p>
          <a:p>
            <a:pPr>
              <a:buClr>
                <a:schemeClr val="accent1"/>
              </a:buClr>
              <a:buFont typeface="Wingdings" pitchFamily="2" charset="2"/>
              <a:buChar char="v"/>
            </a:pPr>
            <a:endParaRPr lang="tr-TR" sz="20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chemeClr val="accent1"/>
              </a:buClr>
              <a:buFont typeface="Wingdings" pitchFamily="2" charset="2"/>
              <a:buChar char="v"/>
            </a:pPr>
            <a:endParaRPr lang="tr-TR" sz="20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chemeClr val="accent1"/>
              </a:buClr>
            </a:pPr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600" dirty="0">
                <a:latin typeface="Times New Roman" pitchFamily="18" charset="0"/>
                <a:cs typeface="Times New Roman" pitchFamily="18" charset="0"/>
              </a:rPr>
              <a:t>Bir liste birden çok </a:t>
            </a:r>
            <a:r>
              <a:rPr lang="tr-TR" sz="1600" dirty="0" err="1">
                <a:latin typeface="Times New Roman" pitchFamily="18" charset="0"/>
                <a:cs typeface="Times New Roman" pitchFamily="18" charset="0"/>
              </a:rPr>
              <a:t>string</a:t>
            </a:r>
            <a:r>
              <a:rPr lang="tr-TR" sz="1600" dirty="0">
                <a:latin typeface="Times New Roman" pitchFamily="18" charset="0"/>
                <a:cs typeface="Times New Roman" pitchFamily="18" charset="0"/>
              </a:rPr>
              <a:t> yada sayı sabitini belirli bir sırada barındıran değişkenlerden veya sabitlerden oluşur ve oluştururken [] (köşeli parantez) ifadesi kullanılır. Liste içerisindeki elemanların indeks numarası 0 (sıfır) ile başlar. Listenin elemanlarına ulaşmak için </a:t>
            </a:r>
            <a:r>
              <a:rPr lang="tr-TR" sz="1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liste[indeks numarası] </a:t>
            </a:r>
            <a:r>
              <a:rPr lang="tr-TR" sz="1600" dirty="0">
                <a:latin typeface="Times New Roman" pitchFamily="18" charset="0"/>
                <a:cs typeface="Times New Roman" pitchFamily="18" charset="0"/>
              </a:rPr>
              <a:t>şeklinde bir yazım kullanılırız. Dikkat edilmesi gereken diğer nokta ise indeks değerinin mutlaka bir tam sayı olması zorunluluğudur.</a:t>
            </a:r>
            <a:endParaRPr lang="tr-TR" sz="16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chemeClr val="accent1"/>
              </a:buClr>
            </a:pPr>
            <a:endParaRPr lang="tr-TR" sz="16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lvl="2">
              <a:buClr>
                <a:schemeClr val="accent1"/>
              </a:buClr>
            </a:pPr>
            <a:r>
              <a:rPr lang="tr-TR" sz="1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Örnek :</a:t>
            </a:r>
          </a:p>
          <a:p>
            <a:pPr lvl="2">
              <a:buClr>
                <a:schemeClr val="accent1"/>
              </a:buClr>
            </a:pPr>
            <a:r>
              <a:rPr lang="tr-TR" sz="1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	&gt;&gt;&gt; adi=[‘ali’, ‘murat’, ‘</a:t>
            </a:r>
            <a:r>
              <a:rPr lang="tr-TR" sz="1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garipcan</a:t>
            </a:r>
            <a:r>
              <a:rPr lang="tr-TR" sz="1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’]</a:t>
            </a:r>
          </a:p>
          <a:p>
            <a:pPr lvl="2">
              <a:buClr>
                <a:schemeClr val="accent1"/>
              </a:buClr>
            </a:pPr>
            <a:r>
              <a:rPr lang="tr-TR" sz="1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&gt;&gt;&gt;adi</a:t>
            </a:r>
          </a:p>
          <a:p>
            <a:pPr lvl="2">
              <a:buClr>
                <a:schemeClr val="accent1"/>
              </a:buClr>
            </a:pPr>
            <a:r>
              <a:rPr lang="tr-TR" sz="1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&gt;&gt;&gt;[‘ali’, ‘murat’, ‘</a:t>
            </a:r>
            <a:r>
              <a:rPr lang="tr-TR" sz="1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garipcan</a:t>
            </a:r>
            <a:r>
              <a:rPr lang="tr-TR" sz="1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’]</a:t>
            </a:r>
          </a:p>
          <a:p>
            <a:pPr lvl="2">
              <a:buClr>
                <a:schemeClr val="accent1"/>
              </a:buClr>
            </a:pPr>
            <a:endParaRPr lang="tr-TR" sz="1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>
              <a:buClr>
                <a:schemeClr val="accent1"/>
              </a:buClr>
            </a:pPr>
            <a:r>
              <a:rPr lang="tr-TR" sz="1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&gt;&gt;&gt;adi[0]</a:t>
            </a:r>
          </a:p>
          <a:p>
            <a:pPr lvl="2">
              <a:buClr>
                <a:schemeClr val="accent1"/>
              </a:buClr>
            </a:pPr>
            <a:r>
              <a:rPr lang="tr-TR" sz="1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&gt;&gt;&gt;ali</a:t>
            </a:r>
          </a:p>
          <a:p>
            <a:pPr lvl="2">
              <a:buClr>
                <a:schemeClr val="accent1"/>
              </a:buClr>
            </a:pPr>
            <a:endParaRPr lang="tr-TR" sz="1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>
              <a:buClr>
                <a:schemeClr val="accent1"/>
              </a:buClr>
            </a:pPr>
            <a:r>
              <a:rPr lang="tr-TR" sz="1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&gt;&gt;&gt;adi[-3]</a:t>
            </a:r>
          </a:p>
          <a:p>
            <a:pPr lvl="2">
              <a:buClr>
                <a:schemeClr val="accent1"/>
              </a:buClr>
            </a:pPr>
            <a:r>
              <a:rPr lang="tr-TR" sz="1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&gt;&gt;&gt;’ali’</a:t>
            </a:r>
          </a:p>
          <a:p>
            <a:pPr lvl="2">
              <a:buClr>
                <a:schemeClr val="accent1"/>
              </a:buClr>
            </a:pPr>
            <a:endParaRPr lang="tr-TR" sz="1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>
              <a:buClr>
                <a:schemeClr val="accent1"/>
              </a:buClr>
            </a:pPr>
            <a:r>
              <a:rPr lang="tr-TR" sz="1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&gt;&gt;&gt;adi[1:2]</a:t>
            </a:r>
          </a:p>
          <a:p>
            <a:pPr lvl="2">
              <a:buClr>
                <a:schemeClr val="accent1"/>
              </a:buClr>
            </a:pPr>
            <a:r>
              <a:rPr lang="tr-TR" sz="1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&gt;&gt;&gt; ‘murat’</a:t>
            </a:r>
          </a:p>
          <a:p>
            <a:pPr lvl="2">
              <a:buClr>
                <a:schemeClr val="accent1"/>
              </a:buClr>
            </a:pPr>
            <a:endParaRPr lang="tr-TR" sz="1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12</a:t>
            </a:fld>
            <a:endParaRPr lang="tr-TR"/>
          </a:p>
        </p:txBody>
      </p:sp>
    </p:spTree>
  </p:cSld>
  <p:clrMapOvr>
    <a:masterClrMapping/>
  </p:clrMapOvr>
  <p:transition>
    <p:strips dir="rd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857224" y="928670"/>
            <a:ext cx="84296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/>
              <a:t>PYTHON DİLİNDE DEĞİŞKENLER ve VERİ TİPLERİ</a:t>
            </a:r>
            <a:endParaRPr lang="tr-TR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1142976" y="1500174"/>
            <a:ext cx="47149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accent1"/>
              </a:buClr>
              <a:buFont typeface="Wingdings" pitchFamily="2" charset="2"/>
              <a:buChar char="v"/>
            </a:pPr>
            <a:r>
              <a:rPr lang="tr-TR" b="1" dirty="0">
                <a:solidFill>
                  <a:schemeClr val="accent1"/>
                </a:solidFill>
              </a:rPr>
              <a:t> En Çok Kullanılan Liste Fonksiyonları</a:t>
            </a:r>
          </a:p>
        </p:txBody>
      </p:sp>
      <p:sp>
        <p:nvSpPr>
          <p:cNvPr id="6" name="5 Metin kutusu"/>
          <p:cNvSpPr txBox="1"/>
          <p:nvPr/>
        </p:nvSpPr>
        <p:spPr>
          <a:xfrm>
            <a:off x="1214414" y="2285992"/>
            <a:ext cx="7072362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accent1"/>
              </a:buClr>
              <a:buFont typeface="Wingdings" pitchFamily="2" charset="2"/>
              <a:buChar char="§"/>
            </a:pPr>
            <a:r>
              <a:rPr lang="tr-TR" sz="1600" b="1" dirty="0">
                <a:solidFill>
                  <a:schemeClr val="accent1"/>
                </a:solidFill>
              </a:rPr>
              <a:t> </a:t>
            </a:r>
            <a:r>
              <a:rPr lang="tr-TR" sz="1600" b="1" dirty="0" err="1">
                <a:solidFill>
                  <a:srgbClr val="FF0000"/>
                </a:solidFill>
              </a:rPr>
              <a:t>count</a:t>
            </a:r>
            <a:r>
              <a:rPr lang="tr-TR" sz="1600" b="1" dirty="0">
                <a:solidFill>
                  <a:srgbClr val="FF0000"/>
                </a:solidFill>
              </a:rPr>
              <a:t> (): </a:t>
            </a:r>
            <a:r>
              <a:rPr lang="tr-TR" sz="1600" dirty="0"/>
              <a:t>Listede bir elemanın kaç defa tekrarlandığını verir</a:t>
            </a:r>
          </a:p>
          <a:p>
            <a:pPr lvl="2">
              <a:buClr>
                <a:schemeClr val="accent1"/>
              </a:buClr>
            </a:pPr>
            <a:r>
              <a:rPr lang="tr-TR" sz="1600" b="1" dirty="0">
                <a:solidFill>
                  <a:schemeClr val="accent1"/>
                </a:solidFill>
              </a:rPr>
              <a:t> </a:t>
            </a:r>
            <a:r>
              <a:rPr lang="tr-TR" sz="1600" b="1" dirty="0"/>
              <a:t>programlar.</a:t>
            </a:r>
            <a:r>
              <a:rPr lang="tr-TR" sz="1600" b="1" dirty="0" err="1"/>
              <a:t>count</a:t>
            </a:r>
            <a:r>
              <a:rPr lang="tr-TR" sz="1600" b="1" dirty="0"/>
              <a:t>(‘</a:t>
            </a:r>
            <a:r>
              <a:rPr lang="tr-TR" sz="1600" b="1" dirty="0" err="1"/>
              <a:t>python</a:t>
            </a:r>
            <a:r>
              <a:rPr lang="tr-TR" sz="1600" b="1" dirty="0"/>
              <a:t>’)</a:t>
            </a:r>
          </a:p>
          <a:p>
            <a:pPr lvl="2">
              <a:buClr>
                <a:schemeClr val="accent1"/>
              </a:buClr>
            </a:pPr>
            <a:endParaRPr lang="tr-TR" sz="1600" b="1" dirty="0">
              <a:solidFill>
                <a:schemeClr val="accent1"/>
              </a:solidFill>
            </a:endParaRPr>
          </a:p>
          <a:p>
            <a:pPr>
              <a:buClr>
                <a:schemeClr val="accent1"/>
              </a:buClr>
              <a:buFont typeface="Wingdings" pitchFamily="2" charset="2"/>
              <a:buChar char="§"/>
            </a:pPr>
            <a:r>
              <a:rPr lang="tr-TR" sz="1600" b="1" dirty="0">
                <a:solidFill>
                  <a:schemeClr val="accent1"/>
                </a:solidFill>
              </a:rPr>
              <a:t> </a:t>
            </a:r>
            <a:r>
              <a:rPr lang="tr-TR" sz="1600" b="1" dirty="0" err="1">
                <a:solidFill>
                  <a:srgbClr val="FF0000"/>
                </a:solidFill>
              </a:rPr>
              <a:t>extend</a:t>
            </a:r>
            <a:r>
              <a:rPr lang="tr-TR" sz="1600" b="1" dirty="0">
                <a:solidFill>
                  <a:srgbClr val="FF0000"/>
                </a:solidFill>
              </a:rPr>
              <a:t> (): </a:t>
            </a:r>
            <a:r>
              <a:rPr lang="tr-TR" sz="1600" dirty="0"/>
              <a:t>İki listeyi toplar.</a:t>
            </a:r>
          </a:p>
          <a:p>
            <a:pPr lvl="2">
              <a:buClr>
                <a:schemeClr val="accent1"/>
              </a:buClr>
            </a:pPr>
            <a:r>
              <a:rPr lang="tr-TR" sz="1600" b="1" dirty="0"/>
              <a:t> programlar.</a:t>
            </a:r>
            <a:r>
              <a:rPr lang="tr-TR" sz="1600" b="1" dirty="0" err="1"/>
              <a:t>extend</a:t>
            </a:r>
            <a:r>
              <a:rPr lang="tr-TR" sz="1600" b="1" dirty="0"/>
              <a:t>([‘Java’])</a:t>
            </a:r>
          </a:p>
          <a:p>
            <a:pPr lvl="2">
              <a:buClr>
                <a:schemeClr val="accent1"/>
              </a:buClr>
            </a:pPr>
            <a:endParaRPr lang="tr-TR" sz="1600" b="1" dirty="0">
              <a:solidFill>
                <a:schemeClr val="accent1"/>
              </a:solidFill>
            </a:endParaRPr>
          </a:p>
          <a:p>
            <a:pPr>
              <a:buClr>
                <a:schemeClr val="accent1"/>
              </a:buClr>
              <a:buFont typeface="Wingdings" pitchFamily="2" charset="2"/>
              <a:buChar char="§"/>
            </a:pPr>
            <a:r>
              <a:rPr lang="tr-TR" sz="1600" b="1" dirty="0">
                <a:solidFill>
                  <a:schemeClr val="accent1"/>
                </a:solidFill>
              </a:rPr>
              <a:t> </a:t>
            </a:r>
            <a:r>
              <a:rPr lang="tr-TR" sz="1600" b="1" dirty="0" err="1">
                <a:solidFill>
                  <a:srgbClr val="FF0000"/>
                </a:solidFill>
              </a:rPr>
              <a:t>index</a:t>
            </a:r>
            <a:r>
              <a:rPr lang="tr-TR" sz="1600" b="1" dirty="0">
                <a:solidFill>
                  <a:srgbClr val="FF0000"/>
                </a:solidFill>
              </a:rPr>
              <a:t>(): </a:t>
            </a:r>
            <a:r>
              <a:rPr lang="tr-TR" sz="1600" dirty="0"/>
              <a:t>İstenilen bir elemanın liste içindeki indeksini verir.</a:t>
            </a:r>
          </a:p>
          <a:p>
            <a:pPr lvl="2">
              <a:buClr>
                <a:schemeClr val="accent1"/>
              </a:buClr>
            </a:pPr>
            <a:r>
              <a:rPr lang="tr-TR" sz="1600" b="1" dirty="0"/>
              <a:t>programlar.</a:t>
            </a:r>
            <a:r>
              <a:rPr lang="tr-TR" sz="1600" b="1" dirty="0" err="1"/>
              <a:t>index</a:t>
            </a:r>
            <a:r>
              <a:rPr lang="tr-TR" sz="1600" b="1" dirty="0"/>
              <a:t>(‘istenen değer’)</a:t>
            </a:r>
            <a:endParaRPr lang="tr-TR" sz="1600" dirty="0"/>
          </a:p>
          <a:p>
            <a:pPr lvl="3">
              <a:buClr>
                <a:schemeClr val="accent1"/>
              </a:buClr>
            </a:pPr>
            <a:endParaRPr lang="tr-TR" sz="1600" b="1" dirty="0">
              <a:solidFill>
                <a:schemeClr val="accent1"/>
              </a:solidFill>
            </a:endParaRPr>
          </a:p>
          <a:p>
            <a:pPr>
              <a:buClr>
                <a:schemeClr val="accent1"/>
              </a:buClr>
              <a:buFont typeface="Wingdings" pitchFamily="2" charset="2"/>
              <a:buChar char="§"/>
            </a:pPr>
            <a:r>
              <a:rPr lang="tr-TR" sz="1600" b="1" dirty="0">
                <a:solidFill>
                  <a:schemeClr val="accent1"/>
                </a:solidFill>
              </a:rPr>
              <a:t> </a:t>
            </a:r>
            <a:r>
              <a:rPr lang="tr-TR" sz="1600" b="1" dirty="0">
                <a:solidFill>
                  <a:srgbClr val="FF0000"/>
                </a:solidFill>
              </a:rPr>
              <a:t>pop():</a:t>
            </a:r>
            <a:r>
              <a:rPr lang="tr-TR" sz="1600" dirty="0">
                <a:solidFill>
                  <a:srgbClr val="FF0000"/>
                </a:solidFill>
              </a:rPr>
              <a:t> </a:t>
            </a:r>
            <a:r>
              <a:rPr lang="tr-TR" sz="1600" dirty="0"/>
              <a:t>Listenin son elemanını çıkartır.</a:t>
            </a:r>
          </a:p>
          <a:p>
            <a:pPr lvl="2">
              <a:buClr>
                <a:schemeClr val="accent1"/>
              </a:buClr>
            </a:pPr>
            <a:r>
              <a:rPr lang="tr-TR" sz="1600" b="1" dirty="0"/>
              <a:t>programlar.pop()</a:t>
            </a:r>
          </a:p>
          <a:p>
            <a:pPr>
              <a:buClr>
                <a:schemeClr val="accent1"/>
              </a:buClr>
              <a:buFont typeface="Wingdings" pitchFamily="2" charset="2"/>
              <a:buChar char="§"/>
            </a:pPr>
            <a:r>
              <a:rPr lang="tr-TR" sz="1600" b="1" dirty="0">
                <a:solidFill>
                  <a:schemeClr val="accent1"/>
                </a:solidFill>
              </a:rPr>
              <a:t> </a:t>
            </a:r>
            <a:r>
              <a:rPr lang="tr-TR" sz="1600" b="1" dirty="0" err="1">
                <a:solidFill>
                  <a:srgbClr val="FF0000"/>
                </a:solidFill>
              </a:rPr>
              <a:t>remove</a:t>
            </a:r>
            <a:r>
              <a:rPr lang="tr-TR" sz="1600" b="1" dirty="0">
                <a:solidFill>
                  <a:srgbClr val="FF0000"/>
                </a:solidFill>
              </a:rPr>
              <a:t> ():</a:t>
            </a:r>
            <a:r>
              <a:rPr lang="tr-TR" sz="1600" dirty="0">
                <a:solidFill>
                  <a:srgbClr val="FF0000"/>
                </a:solidFill>
              </a:rPr>
              <a:t> </a:t>
            </a:r>
            <a:r>
              <a:rPr lang="tr-TR" sz="1600" dirty="0"/>
              <a:t>Herhangi bir elemanı listeden çıkartmak için kullanılır.</a:t>
            </a:r>
          </a:p>
          <a:p>
            <a:pPr lvl="2">
              <a:buClr>
                <a:schemeClr val="accent1"/>
              </a:buClr>
            </a:pPr>
            <a:r>
              <a:rPr lang="tr-TR" sz="1600" b="1" dirty="0"/>
              <a:t>Programlar.</a:t>
            </a:r>
            <a:r>
              <a:rPr lang="tr-TR" sz="1600" b="1" dirty="0" err="1"/>
              <a:t>remove</a:t>
            </a:r>
            <a:r>
              <a:rPr lang="tr-TR" sz="1600" b="1" dirty="0"/>
              <a:t>(‘Java’)</a:t>
            </a:r>
          </a:p>
          <a:p>
            <a:pPr lvl="2">
              <a:buClr>
                <a:schemeClr val="accent1"/>
              </a:buClr>
            </a:pPr>
            <a:endParaRPr lang="tr-TR" sz="1600" b="1" dirty="0">
              <a:solidFill>
                <a:schemeClr val="accent1"/>
              </a:solidFill>
            </a:endParaRPr>
          </a:p>
          <a:p>
            <a:pPr>
              <a:buClr>
                <a:schemeClr val="accent1"/>
              </a:buClr>
              <a:buFont typeface="Wingdings" pitchFamily="2" charset="2"/>
              <a:buChar char="§"/>
            </a:pPr>
            <a:r>
              <a:rPr lang="tr-TR" sz="1600" b="1" dirty="0">
                <a:solidFill>
                  <a:schemeClr val="accent1"/>
                </a:solidFill>
              </a:rPr>
              <a:t> </a:t>
            </a:r>
            <a:r>
              <a:rPr lang="tr-TR" sz="1600" b="1" dirty="0" err="1">
                <a:solidFill>
                  <a:srgbClr val="FF0000"/>
                </a:solidFill>
              </a:rPr>
              <a:t>reverse</a:t>
            </a:r>
            <a:r>
              <a:rPr lang="tr-TR" sz="1600" b="1" dirty="0">
                <a:solidFill>
                  <a:srgbClr val="FF0000"/>
                </a:solidFill>
              </a:rPr>
              <a:t>(): </a:t>
            </a:r>
            <a:r>
              <a:rPr lang="tr-TR" sz="1600" dirty="0"/>
              <a:t>Listeyi tersten yazdırır.</a:t>
            </a:r>
          </a:p>
          <a:p>
            <a:pPr>
              <a:buClr>
                <a:schemeClr val="accent1"/>
              </a:buClr>
              <a:buFont typeface="Wingdings" pitchFamily="2" charset="2"/>
              <a:buChar char="§"/>
            </a:pPr>
            <a:r>
              <a:rPr lang="tr-TR" sz="1600" b="1">
                <a:solidFill>
                  <a:schemeClr val="accent1"/>
                </a:solidFill>
              </a:rPr>
              <a:t> </a:t>
            </a:r>
            <a:r>
              <a:rPr lang="tr-TR" sz="1600" b="1" dirty="0" err="1">
                <a:solidFill>
                  <a:srgbClr val="FF0000"/>
                </a:solidFill>
              </a:rPr>
              <a:t>s</a:t>
            </a:r>
            <a:r>
              <a:rPr lang="tr-TR" sz="1600" b="1">
                <a:solidFill>
                  <a:srgbClr val="FF0000"/>
                </a:solidFill>
              </a:rPr>
              <a:t>ort</a:t>
            </a:r>
            <a:r>
              <a:rPr lang="tr-TR" sz="1600" b="1" dirty="0">
                <a:solidFill>
                  <a:srgbClr val="FF0000"/>
                </a:solidFill>
              </a:rPr>
              <a:t>():</a:t>
            </a:r>
            <a:r>
              <a:rPr lang="tr-TR" sz="1600" dirty="0">
                <a:solidFill>
                  <a:srgbClr val="FF0000"/>
                </a:solidFill>
              </a:rPr>
              <a:t> </a:t>
            </a:r>
            <a:r>
              <a:rPr lang="tr-TR" sz="1600" dirty="0"/>
              <a:t>Liste elamanlarını sıralamak için kullanılır. </a:t>
            </a:r>
          </a:p>
          <a:p>
            <a:pPr>
              <a:buClr>
                <a:schemeClr val="accent1"/>
              </a:buClr>
              <a:buFont typeface="Wingdings" pitchFamily="2" charset="2"/>
              <a:buChar char="§"/>
            </a:pPr>
            <a:r>
              <a:rPr lang="tr-TR" sz="1600" b="1" dirty="0">
                <a:solidFill>
                  <a:schemeClr val="accent1"/>
                </a:solidFill>
              </a:rPr>
              <a:t> </a:t>
            </a:r>
            <a:r>
              <a:rPr lang="tr-TR" sz="1600" b="1" dirty="0" err="1">
                <a:solidFill>
                  <a:srgbClr val="FF0000"/>
                </a:solidFill>
              </a:rPr>
              <a:t>len</a:t>
            </a:r>
            <a:r>
              <a:rPr lang="tr-TR" sz="1600" b="1" dirty="0">
                <a:solidFill>
                  <a:srgbClr val="FF0000"/>
                </a:solidFill>
              </a:rPr>
              <a:t>(): </a:t>
            </a:r>
            <a:r>
              <a:rPr lang="tr-TR" sz="1600" dirty="0"/>
              <a:t>Listenin kaç elemandan oluştuğunu bulur.</a:t>
            </a:r>
          </a:p>
          <a:p>
            <a:pPr lvl="2">
              <a:buClr>
                <a:schemeClr val="accent1"/>
              </a:buClr>
            </a:pPr>
            <a:r>
              <a:rPr lang="tr-TR" sz="1600" b="1" dirty="0" err="1"/>
              <a:t>len</a:t>
            </a:r>
            <a:r>
              <a:rPr lang="tr-TR" sz="1600" b="1" dirty="0"/>
              <a:t>(programlar)</a:t>
            </a:r>
          </a:p>
          <a:p>
            <a:pPr>
              <a:buClr>
                <a:schemeClr val="accent1"/>
              </a:buClr>
              <a:buFont typeface="Wingdings" pitchFamily="2" charset="2"/>
              <a:buChar char="§"/>
            </a:pPr>
            <a:endParaRPr lang="tr-TR" sz="1600" b="1" dirty="0">
              <a:solidFill>
                <a:schemeClr val="accent1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13</a:t>
            </a:fld>
            <a:endParaRPr lang="tr-TR"/>
          </a:p>
        </p:txBody>
      </p:sp>
    </p:spTree>
  </p:cSld>
  <p:clrMapOvr>
    <a:masterClrMapping/>
  </p:clrMapOvr>
  <p:transition>
    <p:strips dir="rd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714316" y="1000108"/>
            <a:ext cx="84296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/>
              <a:t>PYTHON DİLİNDE DEĞİŞKENLER ve VERİ TİPLERİ</a:t>
            </a:r>
            <a:endParaRPr lang="tr-TR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Dikdörtgen"/>
          <p:cNvSpPr/>
          <p:nvPr/>
        </p:nvSpPr>
        <p:spPr>
          <a:xfrm>
            <a:off x="1071538" y="1533465"/>
            <a:ext cx="8429684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chemeClr val="accent1"/>
              </a:buClr>
              <a:buFont typeface="Wingdings" pitchFamily="2" charset="2"/>
              <a:buChar char="v"/>
            </a:pPr>
            <a:r>
              <a:rPr lang="tr-TR" sz="2000" b="1" dirty="0">
                <a:solidFill>
                  <a:schemeClr val="accent1"/>
                </a:solidFill>
              </a:rPr>
              <a:t> Tüpler</a:t>
            </a:r>
            <a:r>
              <a:rPr lang="tr-TR" sz="16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Clr>
                <a:schemeClr val="accent1"/>
              </a:buClr>
              <a:buFont typeface="Wingdings" pitchFamily="2" charset="2"/>
              <a:buChar char="v"/>
            </a:pPr>
            <a:endParaRPr lang="tr-TR" sz="16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chemeClr val="accent1"/>
              </a:buClr>
            </a:pPr>
            <a:endParaRPr lang="tr-TR" sz="16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chemeClr val="accent1"/>
              </a:buClr>
            </a:pPr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Tüpler de listeler gibidir fakat bir tüpün içeriğini değiştiremezsiniz. Listelerden farklı olarak tanımlama işlemi yaparken parantezler kullanılır.</a:t>
            </a:r>
          </a:p>
          <a:p>
            <a:pPr>
              <a:buClr>
                <a:schemeClr val="accent1"/>
              </a:buClr>
              <a:buFont typeface="Wingdings" pitchFamily="2" charset="2"/>
              <a:buChar char="v"/>
            </a:pPr>
            <a:endParaRPr lang="tr-TR" sz="16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chemeClr val="accent1"/>
              </a:buClr>
              <a:buFont typeface="Wingdings" pitchFamily="2" charset="2"/>
              <a:buChar char="v"/>
            </a:pPr>
            <a:endParaRPr lang="tr-TR" sz="16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chemeClr val="accent1"/>
              </a:buClr>
            </a:pPr>
            <a:r>
              <a:rPr lang="tr-TR" sz="1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&gt;&gt;&gt;</a:t>
            </a:r>
            <a:r>
              <a:rPr lang="tr-TR" sz="16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meyvalar</a:t>
            </a:r>
            <a:r>
              <a:rPr lang="tr-TR" sz="1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=(‘Elma’, ‘’Armut , ‘Portakal’)</a:t>
            </a:r>
          </a:p>
          <a:p>
            <a:pPr>
              <a:buClr>
                <a:schemeClr val="accent1"/>
              </a:buClr>
            </a:pPr>
            <a:r>
              <a:rPr lang="tr-TR" sz="1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&gt;&gt;&gt;</a:t>
            </a:r>
            <a:r>
              <a:rPr lang="tr-TR" sz="16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meyvalar</a:t>
            </a:r>
            <a:r>
              <a:rPr lang="tr-TR" sz="1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(-2)</a:t>
            </a:r>
          </a:p>
          <a:p>
            <a:pPr>
              <a:buClr>
                <a:schemeClr val="accent1"/>
              </a:buClr>
            </a:pPr>
            <a:r>
              <a:rPr lang="tr-TR" sz="1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&gt;&gt;&gt; ‘Portakal’</a:t>
            </a:r>
          </a:p>
          <a:p>
            <a:pPr>
              <a:buClr>
                <a:schemeClr val="accent1"/>
              </a:buClr>
            </a:pPr>
            <a:endParaRPr lang="tr-TR" sz="16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chemeClr val="accent1"/>
              </a:buClr>
            </a:pPr>
            <a:r>
              <a:rPr lang="tr-TR" sz="1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&gt;&gt;&gt;(a,b,c)=(100, ‘Murat’, ‘000,1’) </a:t>
            </a:r>
          </a:p>
          <a:p>
            <a:pPr>
              <a:buClr>
                <a:schemeClr val="accent1"/>
              </a:buClr>
            </a:pPr>
            <a:r>
              <a:rPr lang="tr-TR" sz="1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&gt;&gt;&gt;a</a:t>
            </a:r>
          </a:p>
          <a:p>
            <a:pPr>
              <a:buClr>
                <a:schemeClr val="accent1"/>
              </a:buClr>
            </a:pPr>
            <a:r>
              <a:rPr lang="tr-TR" sz="1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&gt;&gt;&gt;100</a:t>
            </a:r>
          </a:p>
          <a:p>
            <a:pPr>
              <a:buClr>
                <a:schemeClr val="accent1"/>
              </a:buClr>
            </a:pPr>
            <a:r>
              <a:rPr lang="tr-TR" sz="1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&gt;&gt;&gt;a*c</a:t>
            </a:r>
          </a:p>
          <a:p>
            <a:pPr>
              <a:buClr>
                <a:schemeClr val="accent1"/>
              </a:buClr>
            </a:pPr>
            <a:r>
              <a:rPr lang="tr-TR" sz="1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&gt;&gt;&gt;0,1</a:t>
            </a:r>
          </a:p>
          <a:p>
            <a:pPr>
              <a:buClr>
                <a:schemeClr val="accent1"/>
              </a:buClr>
            </a:pPr>
            <a:endParaRPr lang="tr-TR" sz="16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chemeClr val="accent1"/>
              </a:buClr>
            </a:pPr>
            <a:endParaRPr lang="tr-TR" sz="16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14</a:t>
            </a:fld>
            <a:endParaRPr lang="tr-TR"/>
          </a:p>
        </p:txBody>
      </p:sp>
    </p:spTree>
  </p:cSld>
  <p:clrMapOvr>
    <a:masterClrMapping/>
  </p:clrMapOvr>
  <p:transition>
    <p:strips dir="rd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Metin kutusu"/>
          <p:cNvSpPr txBox="1"/>
          <p:nvPr/>
        </p:nvSpPr>
        <p:spPr bwMode="auto">
          <a:xfrm>
            <a:off x="214282" y="3284985"/>
            <a:ext cx="8462174" cy="400110"/>
          </a:xfrm>
          <a:prstGeom prst="rect">
            <a:avLst/>
          </a:prstGeom>
          <a:noFill/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sz="19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KONU : </a:t>
            </a:r>
            <a:r>
              <a:rPr lang="tr-TR" sz="2000" b="1" dirty="0">
                <a:solidFill>
                  <a:schemeClr val="tx1">
                    <a:lumMod val="95000"/>
                    <a:lumOff val="5000"/>
                  </a:schemeClr>
                </a:solidFill>
                <a:cs typeface="Arial" pitchFamily="34" charset="0"/>
              </a:rPr>
              <a:t>OPERATÖRLER, ŞARTLI İFADELER, DÖNGÜLER</a:t>
            </a:r>
            <a:endParaRPr lang="tr-TR" sz="19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strips dir="rd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İçerik Yer Tutucusu 2"/>
          <p:cNvSpPr>
            <a:spLocks noGrp="1"/>
          </p:cNvSpPr>
          <p:nvPr>
            <p:ph idx="1"/>
          </p:nvPr>
        </p:nvSpPr>
        <p:spPr>
          <a:xfrm>
            <a:off x="3203575" y="0"/>
            <a:ext cx="6985000" cy="576263"/>
          </a:xfrm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tr-TR" b="1">
                <a:cs typeface="Arial" charset="0"/>
              </a:rPr>
              <a:t>OPERATÖRLER</a:t>
            </a:r>
          </a:p>
          <a:p>
            <a:pPr marL="0" indent="0">
              <a:buFont typeface="Arial" charset="0"/>
              <a:buNone/>
            </a:pPr>
            <a:endParaRPr lang="tr-TR" b="1">
              <a:cs typeface="Arial" charset="0"/>
            </a:endParaRPr>
          </a:p>
          <a:p>
            <a:pPr marL="0" indent="0">
              <a:buFont typeface="Arial" charset="0"/>
              <a:buNone/>
            </a:pPr>
            <a:endParaRPr lang="tr-TR" b="1">
              <a:cs typeface="Arial" charset="0"/>
            </a:endParaRPr>
          </a:p>
          <a:p>
            <a:pPr marL="0" indent="0">
              <a:buFont typeface="Arial" charset="0"/>
              <a:buNone/>
            </a:pPr>
            <a:r>
              <a:rPr lang="tr-TR">
                <a:cs typeface="Arial" charset="0"/>
              </a:rPr>
              <a:t>		</a:t>
            </a:r>
          </a:p>
          <a:p>
            <a:pPr marL="0" indent="0">
              <a:buFont typeface="Arial" charset="0"/>
              <a:buNone/>
            </a:pPr>
            <a:r>
              <a:rPr lang="tr-TR">
                <a:cs typeface="Arial" charset="0"/>
              </a:rPr>
              <a:t>	 			</a:t>
            </a:r>
          </a:p>
          <a:p>
            <a:pPr marL="0" indent="0">
              <a:buFont typeface="Arial" charset="0"/>
              <a:buNone/>
            </a:pPr>
            <a:r>
              <a:rPr lang="tr-TR">
                <a:cs typeface="Arial" charset="0"/>
              </a:rPr>
              <a:t>	 			</a:t>
            </a:r>
          </a:p>
          <a:p>
            <a:pPr marL="0" indent="0">
              <a:buFont typeface="Arial" charset="0"/>
              <a:buNone/>
            </a:pPr>
            <a:r>
              <a:rPr lang="tr-TR">
                <a:cs typeface="Arial" charset="0"/>
              </a:rPr>
              <a:t>	 			</a:t>
            </a:r>
          </a:p>
          <a:p>
            <a:pPr marL="0" indent="0">
              <a:buFont typeface="Arial" charset="0"/>
              <a:buNone/>
            </a:pPr>
            <a:r>
              <a:rPr lang="tr-TR">
                <a:cs typeface="Arial" charset="0"/>
              </a:rPr>
              <a:t>	 				 		</a:t>
            </a:r>
          </a:p>
        </p:txBody>
      </p:sp>
      <p:graphicFrame>
        <p:nvGraphicFramePr>
          <p:cNvPr id="4" name="Tablo 3"/>
          <p:cNvGraphicFramePr>
            <a:graphicFrameLocks noGrp="1"/>
          </p:cNvGraphicFramePr>
          <p:nvPr/>
        </p:nvGraphicFramePr>
        <p:xfrm>
          <a:off x="179388" y="1268413"/>
          <a:ext cx="8640959" cy="51283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79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742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387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5376">
                <a:tc>
                  <a:txBody>
                    <a:bodyPr/>
                    <a:lstStyle/>
                    <a:p>
                      <a:r>
                        <a:rPr lang="tr-TR" sz="1800" dirty="0"/>
                        <a:t>OPERATÖR</a:t>
                      </a:r>
                    </a:p>
                  </a:txBody>
                  <a:tcPr marL="91442" marR="91442" marT="45716" marB="45716"/>
                </a:tc>
                <a:tc>
                  <a:txBody>
                    <a:bodyPr/>
                    <a:lstStyle/>
                    <a:p>
                      <a:r>
                        <a:rPr lang="tr-TR" sz="1800" dirty="0"/>
                        <a:t>ANLAMI</a:t>
                      </a:r>
                    </a:p>
                  </a:txBody>
                  <a:tcPr marL="91442" marR="91442" marT="45716" marB="45716"/>
                </a:tc>
                <a:tc>
                  <a:txBody>
                    <a:bodyPr/>
                    <a:lstStyle/>
                    <a:p>
                      <a:r>
                        <a:rPr lang="tr-TR" sz="1800" dirty="0"/>
                        <a:t>ÖRNEK</a:t>
                      </a:r>
                      <a:r>
                        <a:rPr lang="tr-TR" sz="1800" baseline="0" dirty="0"/>
                        <a:t> </a:t>
                      </a:r>
                      <a:r>
                        <a:rPr lang="tr-TR" sz="1800" dirty="0"/>
                        <a:t>KULLANIMI</a:t>
                      </a:r>
                    </a:p>
                  </a:txBody>
                  <a:tcPr marL="91442" marR="91442" marT="45716" marB="45716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1536">
                <a:tc>
                  <a:txBody>
                    <a:bodyPr/>
                    <a:lstStyle/>
                    <a:p>
                      <a:pPr algn="ctr"/>
                      <a:r>
                        <a:rPr lang="tr-TR" sz="2000" dirty="0"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</a:p>
                  </a:txBody>
                  <a:tcPr marL="91442" marR="91442" marT="45716" marB="45716"/>
                </a:tc>
                <a:tc>
                  <a:txBody>
                    <a:bodyPr/>
                    <a:lstStyle/>
                    <a:p>
                      <a:r>
                        <a:rPr lang="tr-TR" sz="2000" dirty="0">
                          <a:latin typeface="Arial" pitchFamily="34" charset="0"/>
                          <a:cs typeface="Arial" pitchFamily="34" charset="0"/>
                        </a:rPr>
                        <a:t>Atama Operatörü </a:t>
                      </a:r>
                    </a:p>
                  </a:txBody>
                  <a:tcPr marL="91442" marR="91442" marT="45716" marB="45716"/>
                </a:tc>
                <a:tc>
                  <a:txBody>
                    <a:bodyPr/>
                    <a:lstStyle/>
                    <a:p>
                      <a:r>
                        <a:rPr lang="tr-TR" sz="2000" dirty="0">
                          <a:latin typeface="Arial" pitchFamily="34" charset="0"/>
                          <a:cs typeface="Arial" pitchFamily="34" charset="0"/>
                        </a:rPr>
                        <a:t>A=4, b=’Oku’</a:t>
                      </a:r>
                    </a:p>
                  </a:txBody>
                  <a:tcPr marL="91442" marR="91442" marT="45716" marB="45716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1536">
                <a:tc>
                  <a:txBody>
                    <a:bodyPr/>
                    <a:lstStyle/>
                    <a:p>
                      <a:pPr algn="ctr"/>
                      <a:r>
                        <a:rPr lang="tr-TR" sz="2000" dirty="0"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</a:p>
                  </a:txBody>
                  <a:tcPr marL="91442" marR="91442" marT="45716" marB="45716"/>
                </a:tc>
                <a:tc>
                  <a:txBody>
                    <a:bodyPr/>
                    <a:lstStyle/>
                    <a:p>
                      <a:r>
                        <a:rPr lang="tr-TR" sz="2000" dirty="0">
                          <a:latin typeface="Arial" pitchFamily="34" charset="0"/>
                          <a:cs typeface="Arial" pitchFamily="34" charset="0"/>
                        </a:rPr>
                        <a:t>Toplama</a:t>
                      </a:r>
                    </a:p>
                  </a:txBody>
                  <a:tcPr marL="91442" marR="91442" marT="45716" marB="45716"/>
                </a:tc>
                <a:tc>
                  <a:txBody>
                    <a:bodyPr/>
                    <a:lstStyle/>
                    <a:p>
                      <a:r>
                        <a:rPr lang="tr-TR" sz="2000" dirty="0">
                          <a:latin typeface="Arial" pitchFamily="34" charset="0"/>
                          <a:cs typeface="Arial" pitchFamily="34" charset="0"/>
                        </a:rPr>
                        <a:t>A=4+86</a:t>
                      </a:r>
                    </a:p>
                  </a:txBody>
                  <a:tcPr marL="91442" marR="91442" marT="45716" marB="45716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1536">
                <a:tc>
                  <a:txBody>
                    <a:bodyPr/>
                    <a:lstStyle/>
                    <a:p>
                      <a:pPr algn="ctr"/>
                      <a:r>
                        <a:rPr lang="tr-TR" sz="2000" dirty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</a:p>
                  </a:txBody>
                  <a:tcPr marL="91442" marR="91442" marT="45716" marB="45716"/>
                </a:tc>
                <a:tc>
                  <a:txBody>
                    <a:bodyPr/>
                    <a:lstStyle/>
                    <a:p>
                      <a:r>
                        <a:rPr lang="tr-TR" sz="2000" dirty="0">
                          <a:latin typeface="Arial" pitchFamily="34" charset="0"/>
                          <a:cs typeface="Arial" pitchFamily="34" charset="0"/>
                        </a:rPr>
                        <a:t>Çıkarma</a:t>
                      </a:r>
                    </a:p>
                  </a:txBody>
                  <a:tcPr marL="91442" marR="91442" marT="45716" marB="45716"/>
                </a:tc>
                <a:tc>
                  <a:txBody>
                    <a:bodyPr/>
                    <a:lstStyle/>
                    <a:p>
                      <a:r>
                        <a:rPr lang="tr-TR" sz="2000" dirty="0">
                          <a:latin typeface="Arial" pitchFamily="34" charset="0"/>
                          <a:cs typeface="Arial" pitchFamily="34" charset="0"/>
                        </a:rPr>
                        <a:t>A=86-52</a:t>
                      </a:r>
                    </a:p>
                  </a:txBody>
                  <a:tcPr marL="91442" marR="91442" marT="45716" marB="45716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1536">
                <a:tc>
                  <a:txBody>
                    <a:bodyPr/>
                    <a:lstStyle/>
                    <a:p>
                      <a:pPr algn="ctr"/>
                      <a:r>
                        <a:rPr lang="tr-TR" sz="2000" dirty="0">
                          <a:latin typeface="Arial" pitchFamily="34" charset="0"/>
                          <a:cs typeface="Arial" pitchFamily="34" charset="0"/>
                        </a:rPr>
                        <a:t>*</a:t>
                      </a:r>
                    </a:p>
                  </a:txBody>
                  <a:tcPr marL="91442" marR="91442" marT="45716" marB="45716"/>
                </a:tc>
                <a:tc>
                  <a:txBody>
                    <a:bodyPr/>
                    <a:lstStyle/>
                    <a:p>
                      <a:r>
                        <a:rPr lang="tr-TR" sz="2000" dirty="0">
                          <a:latin typeface="Arial" pitchFamily="34" charset="0"/>
                          <a:cs typeface="Arial" pitchFamily="34" charset="0"/>
                        </a:rPr>
                        <a:t>Çarpma</a:t>
                      </a:r>
                    </a:p>
                  </a:txBody>
                  <a:tcPr marL="91442" marR="91442" marT="45716" marB="45716"/>
                </a:tc>
                <a:tc>
                  <a:txBody>
                    <a:bodyPr/>
                    <a:lstStyle/>
                    <a:p>
                      <a:r>
                        <a:rPr lang="tr-TR" sz="2000" dirty="0">
                          <a:latin typeface="Arial" pitchFamily="34" charset="0"/>
                          <a:cs typeface="Arial" pitchFamily="34" charset="0"/>
                        </a:rPr>
                        <a:t>A=9*86</a:t>
                      </a:r>
                    </a:p>
                  </a:txBody>
                  <a:tcPr marL="91442" marR="91442" marT="45716" marB="45716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1536">
                <a:tc>
                  <a:txBody>
                    <a:bodyPr/>
                    <a:lstStyle/>
                    <a:p>
                      <a:pPr algn="ctr"/>
                      <a:r>
                        <a:rPr lang="tr-TR" sz="2000" dirty="0">
                          <a:latin typeface="Arial" pitchFamily="34" charset="0"/>
                          <a:cs typeface="Arial" pitchFamily="34" charset="0"/>
                        </a:rPr>
                        <a:t>/</a:t>
                      </a:r>
                    </a:p>
                  </a:txBody>
                  <a:tcPr marL="91442" marR="91442" marT="45716" marB="45716"/>
                </a:tc>
                <a:tc>
                  <a:txBody>
                    <a:bodyPr/>
                    <a:lstStyle/>
                    <a:p>
                      <a:r>
                        <a:rPr lang="tr-TR" sz="2000" dirty="0">
                          <a:latin typeface="Arial" pitchFamily="34" charset="0"/>
                          <a:cs typeface="Arial" pitchFamily="34" charset="0"/>
                        </a:rPr>
                        <a:t>Bölme</a:t>
                      </a:r>
                    </a:p>
                  </a:txBody>
                  <a:tcPr marL="91442" marR="91442" marT="45716" marB="45716"/>
                </a:tc>
                <a:tc>
                  <a:txBody>
                    <a:bodyPr/>
                    <a:lstStyle/>
                    <a:p>
                      <a:r>
                        <a:rPr lang="tr-TR" sz="2000" dirty="0">
                          <a:latin typeface="Arial" pitchFamily="34" charset="0"/>
                          <a:cs typeface="Arial" pitchFamily="34" charset="0"/>
                        </a:rPr>
                        <a:t>A=86/12 </a:t>
                      </a:r>
                    </a:p>
                  </a:txBody>
                  <a:tcPr marL="91442" marR="91442" marT="45716" marB="45716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1516">
                <a:tc>
                  <a:txBody>
                    <a:bodyPr/>
                    <a:lstStyle/>
                    <a:p>
                      <a:pPr algn="ctr"/>
                      <a:r>
                        <a:rPr lang="tr-TR" sz="2000" dirty="0">
                          <a:latin typeface="Arial" pitchFamily="34" charset="0"/>
                          <a:cs typeface="Arial" pitchFamily="34" charset="0"/>
                        </a:rPr>
                        <a:t>**</a:t>
                      </a:r>
                    </a:p>
                  </a:txBody>
                  <a:tcPr marL="91442" marR="91442" marT="45716" marB="45716"/>
                </a:tc>
                <a:tc>
                  <a:txBody>
                    <a:bodyPr/>
                    <a:lstStyle/>
                    <a:p>
                      <a:r>
                        <a:rPr lang="tr-TR" sz="2000" dirty="0">
                          <a:latin typeface="Arial" pitchFamily="34" charset="0"/>
                          <a:cs typeface="Arial" pitchFamily="34" charset="0"/>
                        </a:rPr>
                        <a:t>Kuvvet alma </a:t>
                      </a:r>
                    </a:p>
                  </a:txBody>
                  <a:tcPr marL="91442" marR="91442" marT="45716" marB="45716"/>
                </a:tc>
                <a:tc>
                  <a:txBody>
                    <a:bodyPr/>
                    <a:lstStyle/>
                    <a:p>
                      <a:r>
                        <a:rPr lang="tr-TR" sz="2000" dirty="0">
                          <a:latin typeface="Arial" pitchFamily="34" charset="0"/>
                          <a:cs typeface="Arial" pitchFamily="34" charset="0"/>
                        </a:rPr>
                        <a:t>A=8**3 (8′in 3.kuvveti) </a:t>
                      </a:r>
                    </a:p>
                  </a:txBody>
                  <a:tcPr marL="91442" marR="91442" marT="45716" marB="45716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1536">
                <a:tc>
                  <a:txBody>
                    <a:bodyPr/>
                    <a:lstStyle/>
                    <a:p>
                      <a:pPr algn="ctr"/>
                      <a:r>
                        <a:rPr lang="tr-TR" sz="2000" dirty="0">
                          <a:latin typeface="Arial" pitchFamily="34" charset="0"/>
                          <a:cs typeface="Arial" pitchFamily="34" charset="0"/>
                        </a:rPr>
                        <a:t>&lt;</a:t>
                      </a:r>
                    </a:p>
                  </a:txBody>
                  <a:tcPr marL="91442" marR="91442" marT="45716" marB="45716"/>
                </a:tc>
                <a:tc>
                  <a:txBody>
                    <a:bodyPr/>
                    <a:lstStyle/>
                    <a:p>
                      <a:r>
                        <a:rPr lang="tr-TR" sz="2000" dirty="0">
                          <a:latin typeface="Arial" pitchFamily="34" charset="0"/>
                          <a:cs typeface="Arial" pitchFamily="34" charset="0"/>
                        </a:rPr>
                        <a:t>Küçük</a:t>
                      </a:r>
                    </a:p>
                  </a:txBody>
                  <a:tcPr marL="91442" marR="91442" marT="45716" marB="45716"/>
                </a:tc>
                <a:tc>
                  <a:txBody>
                    <a:bodyPr/>
                    <a:lstStyle/>
                    <a:p>
                      <a:r>
                        <a:rPr lang="tr-TR" sz="2000" dirty="0">
                          <a:latin typeface="Arial" pitchFamily="34" charset="0"/>
                          <a:cs typeface="Arial" pitchFamily="34" charset="0"/>
                        </a:rPr>
                        <a:t>if x&lt;y</a:t>
                      </a:r>
                    </a:p>
                  </a:txBody>
                  <a:tcPr marL="91442" marR="91442" marT="45716" marB="45716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1536">
                <a:tc>
                  <a:txBody>
                    <a:bodyPr/>
                    <a:lstStyle/>
                    <a:p>
                      <a:pPr algn="ctr"/>
                      <a:r>
                        <a:rPr lang="tr-TR" sz="1800" dirty="0"/>
                        <a:t>&lt;=</a:t>
                      </a:r>
                    </a:p>
                  </a:txBody>
                  <a:tcPr marL="91442" marR="91442" marT="45716" marB="45716"/>
                </a:tc>
                <a:tc>
                  <a:txBody>
                    <a:bodyPr/>
                    <a:lstStyle/>
                    <a:p>
                      <a:r>
                        <a:rPr lang="tr-TR" sz="2000" dirty="0">
                          <a:latin typeface="Arial" pitchFamily="34" charset="0"/>
                          <a:cs typeface="Arial" pitchFamily="34" charset="0"/>
                        </a:rPr>
                        <a:t>Küçük</a:t>
                      </a:r>
                      <a:r>
                        <a:rPr lang="tr-TR" sz="2000" baseline="0" dirty="0">
                          <a:latin typeface="Arial" pitchFamily="34" charset="0"/>
                          <a:cs typeface="Arial" pitchFamily="34" charset="0"/>
                        </a:rPr>
                        <a:t> veya Eşit</a:t>
                      </a:r>
                      <a:endParaRPr lang="tr-TR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2" marR="91442" marT="45716" marB="45716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>
                          <a:latin typeface="Arial" pitchFamily="34" charset="0"/>
                          <a:cs typeface="Arial" pitchFamily="34" charset="0"/>
                        </a:rPr>
                        <a:t>if x&lt;=y</a:t>
                      </a:r>
                    </a:p>
                  </a:txBody>
                  <a:tcPr marL="91442" marR="91442" marT="45716" marB="45716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1536">
                <a:tc>
                  <a:txBody>
                    <a:bodyPr/>
                    <a:lstStyle/>
                    <a:p>
                      <a:pPr algn="ctr"/>
                      <a:r>
                        <a:rPr lang="tr-TR" sz="2000" dirty="0">
                          <a:latin typeface="Arial" pitchFamily="34" charset="0"/>
                          <a:cs typeface="Arial" pitchFamily="34" charset="0"/>
                        </a:rPr>
                        <a:t>&gt;</a:t>
                      </a:r>
                    </a:p>
                  </a:txBody>
                  <a:tcPr marL="91442" marR="91442" marT="45716" marB="45716"/>
                </a:tc>
                <a:tc>
                  <a:txBody>
                    <a:bodyPr/>
                    <a:lstStyle/>
                    <a:p>
                      <a:r>
                        <a:rPr lang="tr-TR" sz="2000" dirty="0">
                          <a:latin typeface="Arial" pitchFamily="34" charset="0"/>
                          <a:cs typeface="Arial" pitchFamily="34" charset="0"/>
                        </a:rPr>
                        <a:t>Büyük</a:t>
                      </a:r>
                    </a:p>
                  </a:txBody>
                  <a:tcPr marL="91442" marR="91442" marT="45716" marB="45716"/>
                </a:tc>
                <a:tc>
                  <a:txBody>
                    <a:bodyPr/>
                    <a:lstStyle/>
                    <a:p>
                      <a:r>
                        <a:rPr lang="tr-TR" sz="2000" dirty="0">
                          <a:latin typeface="Arial" pitchFamily="34" charset="0"/>
                          <a:cs typeface="Arial" pitchFamily="34" charset="0"/>
                        </a:rPr>
                        <a:t>if</a:t>
                      </a:r>
                      <a:r>
                        <a:rPr lang="tr-TR" sz="2000" baseline="0" dirty="0">
                          <a:latin typeface="Arial" pitchFamily="34" charset="0"/>
                          <a:cs typeface="Arial" pitchFamily="34" charset="0"/>
                        </a:rPr>
                        <a:t> x&gt;y</a:t>
                      </a:r>
                      <a:endParaRPr lang="tr-TR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2" marR="91442" marT="45716" marB="45716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1536">
                <a:tc>
                  <a:txBody>
                    <a:bodyPr/>
                    <a:lstStyle/>
                    <a:p>
                      <a:pPr algn="ctr"/>
                      <a:r>
                        <a:rPr lang="tr-TR" sz="2000" dirty="0">
                          <a:latin typeface="Arial" pitchFamily="34" charset="0"/>
                          <a:cs typeface="Arial" pitchFamily="34" charset="0"/>
                        </a:rPr>
                        <a:t>&gt;=</a:t>
                      </a:r>
                    </a:p>
                  </a:txBody>
                  <a:tcPr marL="91442" marR="91442" marT="45716" marB="45716"/>
                </a:tc>
                <a:tc>
                  <a:txBody>
                    <a:bodyPr/>
                    <a:lstStyle/>
                    <a:p>
                      <a:r>
                        <a:rPr lang="tr-TR" sz="2000" dirty="0">
                          <a:latin typeface="Arial" pitchFamily="34" charset="0"/>
                          <a:cs typeface="Arial" pitchFamily="34" charset="0"/>
                        </a:rPr>
                        <a:t>Büyük veya Eşit</a:t>
                      </a:r>
                    </a:p>
                  </a:txBody>
                  <a:tcPr marL="91442" marR="91442" marT="45716" marB="45716"/>
                </a:tc>
                <a:tc>
                  <a:txBody>
                    <a:bodyPr/>
                    <a:lstStyle/>
                    <a:p>
                      <a:r>
                        <a:rPr lang="tr-TR" sz="2000" dirty="0">
                          <a:latin typeface="Arial" pitchFamily="34" charset="0"/>
                          <a:cs typeface="Arial" pitchFamily="34" charset="0"/>
                        </a:rPr>
                        <a:t>if</a:t>
                      </a:r>
                      <a:r>
                        <a:rPr lang="tr-TR" sz="2000" baseline="0" dirty="0">
                          <a:latin typeface="Arial" pitchFamily="34" charset="0"/>
                          <a:cs typeface="Arial" pitchFamily="34" charset="0"/>
                        </a:rPr>
                        <a:t> x&gt;=y</a:t>
                      </a:r>
                      <a:endParaRPr lang="tr-TR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2" marR="91442" marT="45716" marB="45716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1153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>
                          <a:latin typeface="Arial" pitchFamily="34" charset="0"/>
                          <a:cs typeface="Arial" pitchFamily="34" charset="0"/>
                        </a:rPr>
                        <a:t>==</a:t>
                      </a:r>
                    </a:p>
                  </a:txBody>
                  <a:tcPr marL="91442" marR="91442" marT="45716" marB="45716"/>
                </a:tc>
                <a:tc>
                  <a:txBody>
                    <a:bodyPr/>
                    <a:lstStyle/>
                    <a:p>
                      <a:r>
                        <a:rPr lang="tr-TR" sz="2000" dirty="0">
                          <a:latin typeface="Arial" pitchFamily="34" charset="0"/>
                          <a:cs typeface="Arial" pitchFamily="34" charset="0"/>
                        </a:rPr>
                        <a:t>Eşit</a:t>
                      </a:r>
                    </a:p>
                  </a:txBody>
                  <a:tcPr marL="91442" marR="91442" marT="45716" marB="45716"/>
                </a:tc>
                <a:tc>
                  <a:txBody>
                    <a:bodyPr/>
                    <a:lstStyle/>
                    <a:p>
                      <a:r>
                        <a:rPr lang="tr-TR" sz="2000" dirty="0">
                          <a:latin typeface="Arial" pitchFamily="34" charset="0"/>
                          <a:cs typeface="Arial" pitchFamily="34" charset="0"/>
                        </a:rPr>
                        <a:t>if</a:t>
                      </a:r>
                      <a:r>
                        <a:rPr lang="tr-TR" sz="2000" baseline="0" dirty="0">
                          <a:latin typeface="Arial" pitchFamily="34" charset="0"/>
                          <a:cs typeface="Arial" pitchFamily="34" charset="0"/>
                        </a:rPr>
                        <a:t> x==y</a:t>
                      </a:r>
                      <a:endParaRPr lang="tr-TR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2" marR="91442" marT="45716" marB="45716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0406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>
                          <a:latin typeface="Arial" pitchFamily="34" charset="0"/>
                          <a:cs typeface="Arial" pitchFamily="34" charset="0"/>
                        </a:rPr>
                        <a:t>!=</a:t>
                      </a:r>
                    </a:p>
                  </a:txBody>
                  <a:tcPr marL="91442" marR="91442" marT="45716" marB="45716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>
                          <a:latin typeface="Arial" pitchFamily="34" charset="0"/>
                          <a:cs typeface="Arial" pitchFamily="34" charset="0"/>
                        </a:rPr>
                        <a:t>Eşit Değil</a:t>
                      </a:r>
                    </a:p>
                  </a:txBody>
                  <a:tcPr marL="91442" marR="91442" marT="45716" marB="45716"/>
                </a:tc>
                <a:tc>
                  <a:txBody>
                    <a:bodyPr/>
                    <a:lstStyle/>
                    <a:p>
                      <a:r>
                        <a:rPr lang="tr-TR" sz="2000" dirty="0">
                          <a:latin typeface="Arial" pitchFamily="34" charset="0"/>
                          <a:cs typeface="Arial" pitchFamily="34" charset="0"/>
                        </a:rPr>
                        <a:t>if</a:t>
                      </a:r>
                      <a:r>
                        <a:rPr lang="tr-TR" sz="2000" baseline="0" dirty="0">
                          <a:latin typeface="Arial" pitchFamily="34" charset="0"/>
                          <a:cs typeface="Arial" pitchFamily="34" charset="0"/>
                        </a:rPr>
                        <a:t> x!=y</a:t>
                      </a:r>
                      <a:endParaRPr lang="tr-TR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2" marR="91442" marT="45716" marB="45716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strips dir="rd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İçerik Yer Tutucusu 2"/>
          <p:cNvSpPr>
            <a:spLocks noGrp="1"/>
          </p:cNvSpPr>
          <p:nvPr>
            <p:ph idx="1"/>
          </p:nvPr>
        </p:nvSpPr>
        <p:spPr>
          <a:xfrm>
            <a:off x="3276600" y="0"/>
            <a:ext cx="6911975" cy="504825"/>
          </a:xfrm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tr-TR" b="1">
                <a:cs typeface="Arial" charset="0"/>
              </a:rPr>
              <a:t>OPERATÖRLER</a:t>
            </a:r>
          </a:p>
          <a:p>
            <a:pPr marL="0" indent="0">
              <a:buFont typeface="Arial" charset="0"/>
              <a:buNone/>
            </a:pPr>
            <a:endParaRPr lang="tr-TR" b="1">
              <a:cs typeface="Arial" charset="0"/>
            </a:endParaRPr>
          </a:p>
          <a:p>
            <a:pPr marL="0" indent="0">
              <a:buFont typeface="Arial" charset="0"/>
              <a:buNone/>
            </a:pPr>
            <a:endParaRPr lang="tr-TR" b="1">
              <a:cs typeface="Arial" charset="0"/>
            </a:endParaRPr>
          </a:p>
          <a:p>
            <a:pPr marL="0" indent="0">
              <a:buFont typeface="Arial" charset="0"/>
              <a:buNone/>
            </a:pPr>
            <a:r>
              <a:rPr lang="tr-TR">
                <a:cs typeface="Arial" charset="0"/>
              </a:rPr>
              <a:t>		</a:t>
            </a:r>
          </a:p>
          <a:p>
            <a:pPr marL="0" indent="0">
              <a:buFont typeface="Arial" charset="0"/>
              <a:buNone/>
            </a:pPr>
            <a:r>
              <a:rPr lang="tr-TR">
                <a:cs typeface="Arial" charset="0"/>
              </a:rPr>
              <a:t>	 			</a:t>
            </a:r>
          </a:p>
          <a:p>
            <a:pPr marL="0" indent="0">
              <a:buFont typeface="Arial" charset="0"/>
              <a:buNone/>
            </a:pPr>
            <a:r>
              <a:rPr lang="tr-TR">
                <a:cs typeface="Arial" charset="0"/>
              </a:rPr>
              <a:t>	 			</a:t>
            </a:r>
          </a:p>
          <a:p>
            <a:pPr marL="0" indent="0">
              <a:buFont typeface="Arial" charset="0"/>
              <a:buNone/>
            </a:pPr>
            <a:r>
              <a:rPr lang="tr-TR">
                <a:cs typeface="Arial" charset="0"/>
              </a:rPr>
              <a:t>	 			</a:t>
            </a:r>
          </a:p>
          <a:p>
            <a:pPr marL="0" indent="0">
              <a:buFont typeface="Arial" charset="0"/>
              <a:buNone/>
            </a:pPr>
            <a:r>
              <a:rPr lang="tr-TR">
                <a:cs typeface="Arial" charset="0"/>
              </a:rPr>
              <a:t>	 				 		</a:t>
            </a:r>
          </a:p>
        </p:txBody>
      </p:sp>
      <p:graphicFrame>
        <p:nvGraphicFramePr>
          <p:cNvPr id="4" name="Tablo 3"/>
          <p:cNvGraphicFramePr>
            <a:graphicFrameLocks noGrp="1"/>
          </p:cNvGraphicFramePr>
          <p:nvPr/>
        </p:nvGraphicFramePr>
        <p:xfrm>
          <a:off x="179388" y="1341438"/>
          <a:ext cx="8856984" cy="44323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786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535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247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82252">
                <a:tc>
                  <a:txBody>
                    <a:bodyPr/>
                    <a:lstStyle/>
                    <a:p>
                      <a:r>
                        <a:rPr lang="tr-TR" sz="1800" dirty="0"/>
                        <a:t>OPERATÖR</a:t>
                      </a:r>
                    </a:p>
                  </a:txBody>
                  <a:tcPr marL="91441" marR="91441" marT="45716" marB="45716"/>
                </a:tc>
                <a:tc>
                  <a:txBody>
                    <a:bodyPr/>
                    <a:lstStyle/>
                    <a:p>
                      <a:r>
                        <a:rPr lang="tr-TR" sz="1800" dirty="0"/>
                        <a:t>ANLAMI</a:t>
                      </a:r>
                    </a:p>
                  </a:txBody>
                  <a:tcPr marL="91441" marR="91441" marT="45716" marB="45716"/>
                </a:tc>
                <a:tc>
                  <a:txBody>
                    <a:bodyPr/>
                    <a:lstStyle/>
                    <a:p>
                      <a:r>
                        <a:rPr lang="tr-TR" sz="1800" dirty="0"/>
                        <a:t>ÖRNEK</a:t>
                      </a:r>
                      <a:r>
                        <a:rPr lang="tr-TR" sz="1800" baseline="0" dirty="0"/>
                        <a:t> </a:t>
                      </a:r>
                      <a:r>
                        <a:rPr lang="tr-TR" sz="1800" dirty="0"/>
                        <a:t>KULLANIMI</a:t>
                      </a:r>
                    </a:p>
                  </a:txBody>
                  <a:tcPr marL="91441" marR="91441" marT="45716" marB="45716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1739">
                <a:tc>
                  <a:txBody>
                    <a:bodyPr/>
                    <a:lstStyle/>
                    <a:p>
                      <a:pPr algn="ctr"/>
                      <a:r>
                        <a:rPr lang="tr-TR" sz="2000" dirty="0">
                          <a:latin typeface="Arial" pitchFamily="34" charset="0"/>
                          <a:cs typeface="Arial" pitchFamily="34" charset="0"/>
                        </a:rPr>
                        <a:t>%</a:t>
                      </a:r>
                    </a:p>
                  </a:txBody>
                  <a:tcPr marL="91441" marR="91441" marT="45716" marB="45716"/>
                </a:tc>
                <a:tc>
                  <a:txBody>
                    <a:bodyPr/>
                    <a:lstStyle/>
                    <a:p>
                      <a:r>
                        <a:rPr lang="tr-TR" sz="2000" dirty="0">
                          <a:latin typeface="Arial" pitchFamily="34" charset="0"/>
                          <a:cs typeface="Arial" pitchFamily="34" charset="0"/>
                        </a:rPr>
                        <a:t>Kalanı verir </a:t>
                      </a:r>
                    </a:p>
                  </a:txBody>
                  <a:tcPr marL="91441" marR="91441" marT="45716" marB="45716"/>
                </a:tc>
                <a:tc>
                  <a:txBody>
                    <a:bodyPr/>
                    <a:lstStyle/>
                    <a:p>
                      <a:r>
                        <a:rPr lang="tr-TR" sz="2000" dirty="0">
                          <a:latin typeface="Arial" pitchFamily="34" charset="0"/>
                          <a:cs typeface="Arial" pitchFamily="34" charset="0"/>
                        </a:rPr>
                        <a:t>5%2     Sonuç:1</a:t>
                      </a:r>
                    </a:p>
                  </a:txBody>
                  <a:tcPr marL="91441" marR="91441" marT="45716" marB="45716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1739">
                <a:tc>
                  <a:txBody>
                    <a:bodyPr/>
                    <a:lstStyle/>
                    <a:p>
                      <a:pPr algn="ctr"/>
                      <a:r>
                        <a:rPr lang="tr-TR" sz="2000" dirty="0">
                          <a:latin typeface="Arial" pitchFamily="34" charset="0"/>
                          <a:cs typeface="Arial" pitchFamily="34" charset="0"/>
                        </a:rPr>
                        <a:t>//</a:t>
                      </a:r>
                    </a:p>
                  </a:txBody>
                  <a:tcPr marL="91441" marR="91441" marT="45716" marB="45716"/>
                </a:tc>
                <a:tc>
                  <a:txBody>
                    <a:bodyPr/>
                    <a:lstStyle/>
                    <a:p>
                      <a:r>
                        <a:rPr lang="tr-TR" sz="2000" dirty="0">
                          <a:latin typeface="Arial" pitchFamily="34" charset="0"/>
                          <a:cs typeface="Arial" pitchFamily="34" charset="0"/>
                        </a:rPr>
                        <a:t>Bölümü verir</a:t>
                      </a:r>
                    </a:p>
                  </a:txBody>
                  <a:tcPr marL="91441" marR="91441" marT="45716" marB="45716"/>
                </a:tc>
                <a:tc>
                  <a:txBody>
                    <a:bodyPr/>
                    <a:lstStyle/>
                    <a:p>
                      <a:r>
                        <a:rPr lang="tr-TR" sz="2000" dirty="0">
                          <a:latin typeface="Arial" pitchFamily="34" charset="0"/>
                          <a:cs typeface="Arial" pitchFamily="34" charset="0"/>
                        </a:rPr>
                        <a:t>20//2    Sonuç=10</a:t>
                      </a:r>
                    </a:p>
                  </a:txBody>
                  <a:tcPr marL="91441" marR="91441" marT="45716" marB="45716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1739">
                <a:tc>
                  <a:txBody>
                    <a:bodyPr/>
                    <a:lstStyle/>
                    <a:p>
                      <a:pPr algn="ctr"/>
                      <a:r>
                        <a:rPr lang="tr-TR" sz="2000" dirty="0" err="1">
                          <a:latin typeface="Arial" pitchFamily="34" charset="0"/>
                          <a:cs typeface="Arial" pitchFamily="34" charset="0"/>
                        </a:rPr>
                        <a:t>Pow</a:t>
                      </a:r>
                      <a:r>
                        <a:rPr lang="tr-TR" sz="2000" dirty="0">
                          <a:latin typeface="Arial" pitchFamily="34" charset="0"/>
                          <a:cs typeface="Arial" pitchFamily="34" charset="0"/>
                        </a:rPr>
                        <a:t>(</a:t>
                      </a:r>
                      <a:r>
                        <a:rPr lang="tr-TR" sz="2000" dirty="0" err="1">
                          <a:latin typeface="Arial" pitchFamily="34" charset="0"/>
                          <a:cs typeface="Arial" pitchFamily="34" charset="0"/>
                        </a:rPr>
                        <a:t>x,y</a:t>
                      </a:r>
                      <a:r>
                        <a:rPr lang="tr-TR" sz="2000" dirty="0"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</a:p>
                  </a:txBody>
                  <a:tcPr marL="91441" marR="91441" marT="45716" marB="45716"/>
                </a:tc>
                <a:tc>
                  <a:txBody>
                    <a:bodyPr/>
                    <a:lstStyle/>
                    <a:p>
                      <a:r>
                        <a:rPr lang="tr-TR" sz="2000" dirty="0">
                          <a:latin typeface="Arial" pitchFamily="34" charset="0"/>
                          <a:cs typeface="Arial" pitchFamily="34" charset="0"/>
                        </a:rPr>
                        <a:t>Kuvvet alır</a:t>
                      </a:r>
                    </a:p>
                  </a:txBody>
                  <a:tcPr marL="91441" marR="91441" marT="45716" marB="45716"/>
                </a:tc>
                <a:tc>
                  <a:txBody>
                    <a:bodyPr/>
                    <a:lstStyle/>
                    <a:p>
                      <a:r>
                        <a:rPr lang="tr-TR" sz="2000" dirty="0" err="1">
                          <a:latin typeface="Arial" pitchFamily="34" charset="0"/>
                          <a:cs typeface="Arial" pitchFamily="34" charset="0"/>
                        </a:rPr>
                        <a:t>Pow</a:t>
                      </a:r>
                      <a:r>
                        <a:rPr lang="tr-TR" sz="2000" dirty="0">
                          <a:latin typeface="Arial" pitchFamily="34" charset="0"/>
                          <a:cs typeface="Arial" pitchFamily="34" charset="0"/>
                        </a:rPr>
                        <a:t>(3,4)  Sonuç=81</a:t>
                      </a:r>
                    </a:p>
                  </a:txBody>
                  <a:tcPr marL="91441" marR="91441" marT="45716" marB="45716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1739">
                <a:tc>
                  <a:txBody>
                    <a:bodyPr/>
                    <a:lstStyle/>
                    <a:p>
                      <a:pPr algn="ctr"/>
                      <a:r>
                        <a:rPr lang="tr-TR" sz="2000" dirty="0" err="1">
                          <a:latin typeface="Arial" pitchFamily="34" charset="0"/>
                          <a:cs typeface="Arial" pitchFamily="34" charset="0"/>
                        </a:rPr>
                        <a:t>abs</a:t>
                      </a:r>
                      <a:r>
                        <a:rPr lang="tr-TR" sz="2000" dirty="0">
                          <a:latin typeface="Arial" pitchFamily="34" charset="0"/>
                          <a:cs typeface="Arial" pitchFamily="34" charset="0"/>
                        </a:rPr>
                        <a:t>(x)</a:t>
                      </a:r>
                    </a:p>
                  </a:txBody>
                  <a:tcPr marL="91441" marR="91441" marT="45716" marB="45716"/>
                </a:tc>
                <a:tc>
                  <a:txBody>
                    <a:bodyPr/>
                    <a:lstStyle/>
                    <a:p>
                      <a:r>
                        <a:rPr lang="tr-TR" sz="2000" dirty="0">
                          <a:latin typeface="Arial" pitchFamily="34" charset="0"/>
                          <a:cs typeface="Arial" pitchFamily="34" charset="0"/>
                        </a:rPr>
                        <a:t>Mutlak Değer</a:t>
                      </a:r>
                    </a:p>
                  </a:txBody>
                  <a:tcPr marL="91441" marR="91441" marT="45716" marB="45716"/>
                </a:tc>
                <a:tc>
                  <a:txBody>
                    <a:bodyPr/>
                    <a:lstStyle/>
                    <a:p>
                      <a:r>
                        <a:rPr lang="tr-TR" sz="2000" dirty="0" err="1">
                          <a:latin typeface="Arial" pitchFamily="34" charset="0"/>
                          <a:cs typeface="Arial" pitchFamily="34" charset="0"/>
                        </a:rPr>
                        <a:t>Abs</a:t>
                      </a:r>
                      <a:r>
                        <a:rPr lang="tr-TR" sz="2000" dirty="0">
                          <a:latin typeface="Arial" pitchFamily="34" charset="0"/>
                          <a:cs typeface="Arial" pitchFamily="34" charset="0"/>
                        </a:rPr>
                        <a:t>(-10)   Sonuç=10</a:t>
                      </a:r>
                    </a:p>
                  </a:txBody>
                  <a:tcPr marL="91441" marR="91441" marT="45716" marB="45716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01031">
                <a:tc>
                  <a:txBody>
                    <a:bodyPr/>
                    <a:lstStyle/>
                    <a:p>
                      <a:pPr algn="ctr"/>
                      <a:r>
                        <a:rPr lang="tr-TR" sz="2000" dirty="0">
                          <a:latin typeface="Arial" pitchFamily="34" charset="0"/>
                          <a:cs typeface="Arial" pitchFamily="34" charset="0"/>
                        </a:rPr>
                        <a:t>Or</a:t>
                      </a:r>
                    </a:p>
                  </a:txBody>
                  <a:tcPr marL="91441" marR="91441" marT="45716" marB="45716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>
                          <a:latin typeface="Arial" pitchFamily="34" charset="0"/>
                          <a:cs typeface="Arial" pitchFamily="34" charset="0"/>
                        </a:rPr>
                        <a:t>Veya (Biri Doğru Olunca Sonuç Doğru)</a:t>
                      </a:r>
                    </a:p>
                  </a:txBody>
                  <a:tcPr marL="91441" marR="91441" marT="45716" marB="45716"/>
                </a:tc>
                <a:tc>
                  <a:txBody>
                    <a:bodyPr/>
                    <a:lstStyle/>
                    <a:p>
                      <a:r>
                        <a:rPr lang="tr-TR" sz="2000" dirty="0">
                          <a:latin typeface="Arial" pitchFamily="34" charset="0"/>
                          <a:cs typeface="Arial" pitchFamily="34" charset="0"/>
                        </a:rPr>
                        <a:t>X </a:t>
                      </a:r>
                      <a:r>
                        <a:rPr lang="tr-TR" sz="2000" dirty="0" err="1">
                          <a:latin typeface="Arial" pitchFamily="34" charset="0"/>
                          <a:cs typeface="Arial" pitchFamily="34" charset="0"/>
                        </a:rPr>
                        <a:t>or</a:t>
                      </a:r>
                      <a:r>
                        <a:rPr lang="tr-TR" sz="2000" dirty="0">
                          <a:latin typeface="Arial" pitchFamily="34" charset="0"/>
                          <a:cs typeface="Arial" pitchFamily="34" charset="0"/>
                        </a:rPr>
                        <a:t> Y</a:t>
                      </a:r>
                    </a:p>
                  </a:txBody>
                  <a:tcPr marL="91441" marR="91441" marT="45716" marB="45716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01031">
                <a:tc>
                  <a:txBody>
                    <a:bodyPr/>
                    <a:lstStyle/>
                    <a:p>
                      <a:pPr algn="ctr"/>
                      <a:r>
                        <a:rPr lang="tr-TR" sz="2000" dirty="0" err="1">
                          <a:latin typeface="Arial" pitchFamily="34" charset="0"/>
                          <a:cs typeface="Arial" pitchFamily="34" charset="0"/>
                        </a:rPr>
                        <a:t>And</a:t>
                      </a:r>
                      <a:endParaRPr lang="tr-TR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1" marR="91441" marT="45716" marB="45716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>
                          <a:latin typeface="Arial" pitchFamily="34" charset="0"/>
                          <a:cs typeface="Arial" pitchFamily="34" charset="0"/>
                        </a:rPr>
                        <a:t>Ve(Sadece İkisi doğru olunca sonuç doğru)</a:t>
                      </a:r>
                    </a:p>
                  </a:txBody>
                  <a:tcPr marL="91441" marR="91441" marT="45716" marB="45716"/>
                </a:tc>
                <a:tc>
                  <a:txBody>
                    <a:bodyPr/>
                    <a:lstStyle/>
                    <a:p>
                      <a:r>
                        <a:rPr lang="tr-TR" sz="2000" dirty="0">
                          <a:latin typeface="Arial" pitchFamily="34" charset="0"/>
                          <a:cs typeface="Arial" pitchFamily="34" charset="0"/>
                        </a:rPr>
                        <a:t>X </a:t>
                      </a:r>
                      <a:r>
                        <a:rPr lang="tr-TR" sz="2000" dirty="0" err="1">
                          <a:latin typeface="Arial" pitchFamily="34" charset="0"/>
                          <a:cs typeface="Arial" pitchFamily="34" charset="0"/>
                        </a:rPr>
                        <a:t>and</a:t>
                      </a:r>
                      <a:r>
                        <a:rPr lang="tr-TR" sz="2000" dirty="0">
                          <a:latin typeface="Arial" pitchFamily="34" charset="0"/>
                          <a:cs typeface="Arial" pitchFamily="34" charset="0"/>
                        </a:rPr>
                        <a:t> Y</a:t>
                      </a:r>
                    </a:p>
                  </a:txBody>
                  <a:tcPr marL="91441" marR="91441" marT="45716" marB="45716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01031">
                <a:tc>
                  <a:txBody>
                    <a:bodyPr/>
                    <a:lstStyle/>
                    <a:p>
                      <a:pPr algn="ctr"/>
                      <a:r>
                        <a:rPr lang="tr-TR" sz="2000" dirty="0">
                          <a:latin typeface="Arial" pitchFamily="34" charset="0"/>
                          <a:cs typeface="Arial" pitchFamily="34" charset="0"/>
                        </a:rPr>
                        <a:t>Not</a:t>
                      </a:r>
                    </a:p>
                  </a:txBody>
                  <a:tcPr marL="91441" marR="91441" marT="45716" marB="45716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>
                          <a:latin typeface="Arial" pitchFamily="34" charset="0"/>
                          <a:cs typeface="Arial" pitchFamily="34" charset="0"/>
                        </a:rPr>
                        <a:t>Değil(Doğru ise yanlış,</a:t>
                      </a:r>
                      <a:r>
                        <a:rPr lang="tr-TR" sz="2000" baseline="0" dirty="0">
                          <a:latin typeface="Arial" pitchFamily="34" charset="0"/>
                          <a:cs typeface="Arial" pitchFamily="34" charset="0"/>
                        </a:rPr>
                        <a:t> Yanlış ise doğru yapar)</a:t>
                      </a:r>
                      <a:endParaRPr lang="tr-TR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1" marR="91441" marT="45716" marB="45716"/>
                </a:tc>
                <a:tc>
                  <a:txBody>
                    <a:bodyPr/>
                    <a:lstStyle/>
                    <a:p>
                      <a:r>
                        <a:rPr lang="tr-TR" sz="2000" dirty="0">
                          <a:latin typeface="Arial" pitchFamily="34" charset="0"/>
                          <a:cs typeface="Arial" pitchFamily="34" charset="0"/>
                        </a:rPr>
                        <a:t>Not X</a:t>
                      </a:r>
                    </a:p>
                  </a:txBody>
                  <a:tcPr marL="91441" marR="91441" marT="45716" marB="45716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strips dir="rd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İçerik Yer Tutucusu 2"/>
          <p:cNvSpPr>
            <a:spLocks noGrp="1"/>
          </p:cNvSpPr>
          <p:nvPr>
            <p:ph idx="1"/>
          </p:nvPr>
        </p:nvSpPr>
        <p:spPr>
          <a:xfrm>
            <a:off x="971550" y="908050"/>
            <a:ext cx="8353425" cy="865188"/>
          </a:xfrm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tr-TR" b="1">
                <a:cs typeface="Arial" charset="0"/>
              </a:rPr>
              <a:t>OPERATÖRLER</a:t>
            </a:r>
          </a:p>
          <a:p>
            <a:pPr marL="0" indent="0">
              <a:buFont typeface="Arial" charset="0"/>
              <a:buNone/>
            </a:pPr>
            <a:r>
              <a:rPr lang="tr-TR" b="1">
                <a:cs typeface="Arial" charset="0"/>
              </a:rPr>
              <a:t>Örnekler: </a:t>
            </a:r>
          </a:p>
          <a:p>
            <a:pPr marL="0" indent="0">
              <a:buFont typeface="Arial" charset="0"/>
              <a:buNone/>
            </a:pPr>
            <a:endParaRPr lang="tr-TR" b="1">
              <a:cs typeface="Arial" charset="0"/>
            </a:endParaRPr>
          </a:p>
          <a:p>
            <a:pPr marL="0" indent="0">
              <a:buFont typeface="Arial" charset="0"/>
              <a:buNone/>
            </a:pPr>
            <a:r>
              <a:rPr lang="tr-TR">
                <a:cs typeface="Arial" charset="0"/>
              </a:rPr>
              <a:t>		</a:t>
            </a:r>
          </a:p>
          <a:p>
            <a:pPr marL="0" indent="0">
              <a:buFont typeface="Arial" charset="0"/>
              <a:buNone/>
            </a:pPr>
            <a:r>
              <a:rPr lang="tr-TR">
                <a:cs typeface="Arial" charset="0"/>
              </a:rPr>
              <a:t>	 			</a:t>
            </a:r>
          </a:p>
          <a:p>
            <a:pPr marL="0" indent="0">
              <a:buFont typeface="Arial" charset="0"/>
              <a:buNone/>
            </a:pPr>
            <a:r>
              <a:rPr lang="tr-TR">
                <a:cs typeface="Arial" charset="0"/>
              </a:rPr>
              <a:t>	 			</a:t>
            </a:r>
          </a:p>
          <a:p>
            <a:pPr marL="0" indent="0">
              <a:buFont typeface="Arial" charset="0"/>
              <a:buNone/>
            </a:pPr>
            <a:r>
              <a:rPr lang="tr-TR">
                <a:cs typeface="Arial" charset="0"/>
              </a:rPr>
              <a:t>	 			</a:t>
            </a:r>
          </a:p>
          <a:p>
            <a:pPr marL="0" indent="0">
              <a:buFont typeface="Arial" charset="0"/>
              <a:buNone/>
            </a:pPr>
            <a:r>
              <a:rPr lang="tr-TR">
                <a:cs typeface="Arial" charset="0"/>
              </a:rPr>
              <a:t>	 				 		</a:t>
            </a:r>
          </a:p>
        </p:txBody>
      </p:sp>
      <p:pic>
        <p:nvPicPr>
          <p:cNvPr id="614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63638" y="2513013"/>
            <a:ext cx="7296150" cy="4344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strips dir="rd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14388" y="1125538"/>
            <a:ext cx="8582025" cy="4175125"/>
          </a:xfrm>
        </p:spPr>
        <p:txBody>
          <a:bodyPr rtlCol="0">
            <a:normAutofit fontScale="92500" lnSpcReduction="20000"/>
          </a:bodyPr>
          <a:lstStyle/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b="1" dirty="0">
                <a:cs typeface="Arial" pitchFamily="34" charset="0"/>
              </a:rPr>
              <a:t>OPERATÖRLER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b="1" dirty="0">
                <a:cs typeface="Arial" pitchFamily="34" charset="0"/>
              </a:rPr>
              <a:t>Örnekler:</a:t>
            </a:r>
            <a:endParaRPr lang="tr-TR" sz="1600" b="1" dirty="0">
              <a:solidFill>
                <a:schemeClr val="tx2">
                  <a:lumMod val="75000"/>
                </a:schemeClr>
              </a:solidFill>
              <a:cs typeface="Arial" pitchFamily="34" charset="0"/>
            </a:endParaRP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sz="1600" b="1" dirty="0">
                <a:solidFill>
                  <a:schemeClr val="tx2">
                    <a:lumMod val="75000"/>
                  </a:schemeClr>
                </a:solidFill>
                <a:cs typeface="Arial" pitchFamily="34" charset="0"/>
              </a:rPr>
              <a:t>	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dirty="0">
                <a:cs typeface="Arial" pitchFamily="34" charset="0"/>
              </a:rPr>
              <a:t>		</a:t>
            </a:r>
          </a:p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tr-TR" sz="1600" dirty="0">
                <a:cs typeface="Arial" pitchFamily="34" charset="0"/>
              </a:rPr>
              <a:t>	                         </a:t>
            </a:r>
            <a:r>
              <a:rPr lang="tr-TR" sz="1600" b="1" dirty="0">
                <a:cs typeface="Arial" pitchFamily="34" charset="0"/>
              </a:rPr>
              <a:t>değerleri için ; </a:t>
            </a:r>
          </a:p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tr-TR" sz="1600" b="1" dirty="0">
                <a:solidFill>
                  <a:schemeClr val="tx2">
                    <a:lumMod val="75000"/>
                  </a:schemeClr>
                </a:solidFill>
                <a:cs typeface="Arial" pitchFamily="34" charset="0"/>
              </a:rPr>
              <a:t>Eşittir Operatörünün Kullanımı; </a:t>
            </a:r>
            <a:r>
              <a:rPr lang="tr-TR" sz="1600" dirty="0">
                <a:cs typeface="Arial" pitchFamily="34" charset="0"/>
              </a:rPr>
              <a:t>	</a:t>
            </a:r>
            <a:r>
              <a:rPr lang="tr-TR" dirty="0">
                <a:cs typeface="Arial" pitchFamily="34" charset="0"/>
              </a:rPr>
              <a:t>	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dirty="0">
                <a:cs typeface="Arial" pitchFamily="34" charset="0"/>
              </a:rPr>
              <a:t>	 			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dirty="0">
                <a:cs typeface="Arial" pitchFamily="34" charset="0"/>
              </a:rPr>
              <a:t>	 			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tr-TR" b="1" dirty="0">
              <a:solidFill>
                <a:schemeClr val="tx2">
                  <a:lumMod val="75000"/>
                </a:schemeClr>
              </a:solidFill>
              <a:cs typeface="Arial" pitchFamily="34" charset="0"/>
            </a:endParaRP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sz="1600" b="1" dirty="0">
                <a:solidFill>
                  <a:schemeClr val="tx2">
                    <a:lumMod val="75000"/>
                  </a:schemeClr>
                </a:solidFill>
                <a:cs typeface="Arial" pitchFamily="34" charset="0"/>
              </a:rPr>
              <a:t>	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tr-TR" sz="1600" b="1" dirty="0">
              <a:solidFill>
                <a:schemeClr val="tx2">
                  <a:lumMod val="75000"/>
                </a:schemeClr>
              </a:solidFill>
              <a:cs typeface="Arial" pitchFamily="34" charset="0"/>
            </a:endParaRP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sz="1600" b="1" dirty="0">
                <a:solidFill>
                  <a:schemeClr val="tx2">
                    <a:lumMod val="75000"/>
                  </a:schemeClr>
                </a:solidFill>
                <a:cs typeface="Arial" pitchFamily="34" charset="0"/>
              </a:rPr>
              <a:t>Eşit Değildir Operatörünün Kullanımı;</a:t>
            </a:r>
            <a:r>
              <a:rPr lang="tr-TR" dirty="0">
                <a:cs typeface="Arial" pitchFamily="34" charset="0"/>
              </a:rPr>
              <a:t> </a:t>
            </a:r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6938" y="2428875"/>
            <a:ext cx="2016125" cy="41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23925" y="3213100"/>
            <a:ext cx="8137525" cy="1420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47725" y="5457825"/>
            <a:ext cx="8213725" cy="14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strips dir="r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785786" y="857232"/>
            <a:ext cx="8643998" cy="46166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r-TR" sz="2400" b="1" dirty="0"/>
              <a:t>PYTHON PROGRAMLAMA DİLİ İLE İLGİLİ TEMEL BİLGİLER</a:t>
            </a:r>
            <a:endParaRPr lang="tr-TR" sz="2400" dirty="0"/>
          </a:p>
        </p:txBody>
      </p:sp>
      <p:pic>
        <p:nvPicPr>
          <p:cNvPr id="2050" name="Picture 2" descr="C:\Users\ALİ MURAT\Desktop\ELB-516\ders-1\untitled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00892" y="3000372"/>
            <a:ext cx="1362075" cy="1857375"/>
          </a:xfrm>
          <a:prstGeom prst="rect">
            <a:avLst/>
          </a:prstGeom>
          <a:noFill/>
        </p:spPr>
      </p:pic>
      <p:sp>
        <p:nvSpPr>
          <p:cNvPr id="7" name="6 Metin kutusu"/>
          <p:cNvSpPr txBox="1"/>
          <p:nvPr/>
        </p:nvSpPr>
        <p:spPr>
          <a:xfrm>
            <a:off x="785786" y="2357430"/>
            <a:ext cx="5500726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Clr>
                <a:schemeClr val="accent1"/>
              </a:buClr>
              <a:buFont typeface="Wingdings" pitchFamily="2" charset="2"/>
              <a:buChar char="q"/>
            </a:pPr>
            <a:r>
              <a:rPr lang="tr-TR" sz="2000" dirty="0"/>
              <a:t>  Python; nesne yönelimli, yorumlanabilen, birimsel (modüler) ve etkileşimli bir programlama dilidir.</a:t>
            </a:r>
          </a:p>
          <a:p>
            <a:pPr algn="just"/>
            <a:endParaRPr lang="tr-TR" sz="2000" dirty="0"/>
          </a:p>
          <a:p>
            <a:pPr algn="just">
              <a:buClr>
                <a:schemeClr val="accent1"/>
              </a:buClr>
              <a:buFont typeface="Wingdings" pitchFamily="2" charset="2"/>
              <a:buChar char="q"/>
            </a:pPr>
            <a:r>
              <a:rPr lang="tr-TR" sz="2000" dirty="0"/>
              <a:t> Python, </a:t>
            </a:r>
            <a:r>
              <a:rPr lang="tr-TR" sz="2000" dirty="0" err="1"/>
              <a:t>Guido</a:t>
            </a:r>
            <a:r>
              <a:rPr lang="tr-TR" sz="2000" dirty="0"/>
              <a:t> Van </a:t>
            </a:r>
            <a:r>
              <a:rPr lang="tr-TR" sz="2000" dirty="0" err="1"/>
              <a:t>Rossum</a:t>
            </a:r>
            <a:r>
              <a:rPr lang="tr-TR" sz="2000" dirty="0"/>
              <a:t> adlı Hollandalı bir programcı tarafından 90’lı yılların başında geliştirilmeye başlanmış bir programlama dilidir. Zannedildiğinin aksine bu programlama dilinin adı piton yılanından gelmez... </a:t>
            </a:r>
            <a:r>
              <a:rPr lang="tr-TR" sz="2000" dirty="0" err="1"/>
              <a:t>Guido</a:t>
            </a:r>
            <a:r>
              <a:rPr lang="tr-TR" sz="2000" dirty="0"/>
              <a:t> Van </a:t>
            </a:r>
            <a:r>
              <a:rPr lang="tr-TR" sz="2000" dirty="0" err="1"/>
              <a:t>Rossum</a:t>
            </a:r>
            <a:r>
              <a:rPr lang="tr-TR" sz="2000" dirty="0"/>
              <a:t> bu programlama dilini, “</a:t>
            </a:r>
            <a:r>
              <a:rPr lang="tr-TR" sz="2000" i="1" dirty="0" err="1"/>
              <a:t>The</a:t>
            </a:r>
            <a:r>
              <a:rPr lang="tr-TR" sz="2000" i="1" dirty="0"/>
              <a:t> </a:t>
            </a:r>
            <a:r>
              <a:rPr lang="tr-TR" sz="2000" i="1" dirty="0" err="1"/>
              <a:t>Monty</a:t>
            </a:r>
            <a:r>
              <a:rPr lang="tr-TR" sz="2000" i="1" dirty="0"/>
              <a:t> Python</a:t>
            </a:r>
            <a:r>
              <a:rPr lang="tr-TR" sz="2000" dirty="0"/>
              <a:t>” adlı bir İngiliz komedi grubunun, “</a:t>
            </a:r>
            <a:r>
              <a:rPr lang="tr-TR" sz="2000" i="1" dirty="0" err="1"/>
              <a:t>Monty</a:t>
            </a:r>
            <a:r>
              <a:rPr lang="tr-TR" sz="2000" i="1" dirty="0"/>
              <a:t> </a:t>
            </a:r>
            <a:r>
              <a:rPr lang="tr-TR" sz="2000" i="1" dirty="0" err="1"/>
              <a:t>Python’s</a:t>
            </a:r>
            <a:r>
              <a:rPr lang="tr-TR" sz="2000" i="1" dirty="0"/>
              <a:t> </a:t>
            </a:r>
            <a:r>
              <a:rPr lang="tr-TR" sz="2000" i="1" dirty="0" err="1"/>
              <a:t>Flying</a:t>
            </a:r>
            <a:r>
              <a:rPr lang="tr-TR" sz="2000" i="1" dirty="0"/>
              <a:t> </a:t>
            </a:r>
            <a:r>
              <a:rPr lang="tr-TR" sz="2000" i="1" dirty="0" err="1"/>
              <a:t>Circus</a:t>
            </a:r>
            <a:r>
              <a:rPr lang="tr-TR" sz="2000" dirty="0"/>
              <a:t>” adlı gösterisinden esinlenerek adlandırmıştır.</a:t>
            </a: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</a:t>
            </a:fld>
            <a:endParaRPr lang="tr-TR"/>
          </a:p>
        </p:txBody>
      </p:sp>
    </p:spTree>
  </p:cSld>
  <p:clrMapOvr>
    <a:masterClrMapping/>
  </p:clrMapOvr>
  <p:transition>
    <p:strips dir="rd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71538" y="981075"/>
            <a:ext cx="7848600" cy="1008063"/>
          </a:xfrm>
        </p:spPr>
        <p:txBody>
          <a:bodyPr rtlCol="0">
            <a:normAutofit fontScale="25000" lnSpcReduction="20000"/>
          </a:bodyPr>
          <a:lstStyle/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sz="9600" b="1" dirty="0">
                <a:cs typeface="Arial" pitchFamily="34" charset="0"/>
              </a:rPr>
              <a:t>OPERATÖRLER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sz="9600" b="1" dirty="0">
                <a:cs typeface="Arial" pitchFamily="34" charset="0"/>
              </a:rPr>
              <a:t>Örnekler:                          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tr-TR" sz="1600" b="1" dirty="0">
              <a:solidFill>
                <a:schemeClr val="tx2">
                  <a:lumMod val="75000"/>
                </a:schemeClr>
              </a:solidFill>
              <a:cs typeface="Arial" pitchFamily="34" charset="0"/>
            </a:endParaRP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dirty="0">
                <a:cs typeface="Arial" pitchFamily="34" charset="0"/>
              </a:rPr>
              <a:t>		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dirty="0">
                <a:cs typeface="Arial" pitchFamily="34" charset="0"/>
              </a:rPr>
              <a:t>	 			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dirty="0">
                <a:cs typeface="Arial" pitchFamily="34" charset="0"/>
              </a:rPr>
              <a:t>	 			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dirty="0">
                <a:cs typeface="Arial" pitchFamily="34" charset="0"/>
              </a:rPr>
              <a:t>	 			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tr-TR" sz="1600" b="1" dirty="0">
              <a:solidFill>
                <a:schemeClr val="tx2">
                  <a:lumMod val="75000"/>
                </a:schemeClr>
              </a:solidFill>
              <a:cs typeface="Arial" pitchFamily="34" charset="0"/>
            </a:endParaRP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tr-TR" sz="1600" b="1" dirty="0">
              <a:solidFill>
                <a:schemeClr val="tx2">
                  <a:lumMod val="75000"/>
                </a:schemeClr>
              </a:solidFill>
              <a:cs typeface="Arial" pitchFamily="34" charset="0"/>
            </a:endParaRP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dirty="0">
                <a:cs typeface="Arial" pitchFamily="34" charset="0"/>
              </a:rPr>
              <a:t>	 				 		</a:t>
            </a:r>
          </a:p>
        </p:txBody>
      </p:sp>
      <p:pic>
        <p:nvPicPr>
          <p:cNvPr id="819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50913" y="3241675"/>
            <a:ext cx="7735887" cy="165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19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62025" y="2366963"/>
            <a:ext cx="2011363" cy="414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197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7088" y="5267325"/>
            <a:ext cx="7880350" cy="158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Dikdörtgen 3"/>
          <p:cNvSpPr/>
          <p:nvPr/>
        </p:nvSpPr>
        <p:spPr>
          <a:xfrm>
            <a:off x="862013" y="2781300"/>
            <a:ext cx="3981450" cy="3683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Büyüktür Operatörünün Kullanımı;</a:t>
            </a:r>
          </a:p>
        </p:txBody>
      </p:sp>
      <p:sp>
        <p:nvSpPr>
          <p:cNvPr id="5" name="Dikdörtgen 4"/>
          <p:cNvSpPr/>
          <p:nvPr/>
        </p:nvSpPr>
        <p:spPr>
          <a:xfrm>
            <a:off x="827088" y="4897438"/>
            <a:ext cx="3968750" cy="369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b="1" dirty="0" err="1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Or</a:t>
            </a:r>
            <a:r>
              <a:rPr lang="tr-TR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(veya) Operatörünün Kullanımı;</a:t>
            </a:r>
          </a:p>
        </p:txBody>
      </p:sp>
    </p:spTree>
  </p:cSld>
  <p:clrMapOvr>
    <a:masterClrMapping/>
  </p:clrMapOvr>
  <p:transition>
    <p:strips dir="rd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27088" y="908050"/>
            <a:ext cx="9144000" cy="6157913"/>
          </a:xfrm>
        </p:spPr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b="1" dirty="0">
                <a:cs typeface="Arial" pitchFamily="34" charset="0"/>
              </a:rPr>
              <a:t>ŞARTLI İFADELER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b="1" dirty="0">
                <a:cs typeface="Arial" pitchFamily="34" charset="0"/>
              </a:rPr>
              <a:t>İF ELSE 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tr-TR" sz="1600" b="1" dirty="0">
              <a:solidFill>
                <a:schemeClr val="tx2">
                  <a:lumMod val="75000"/>
                </a:schemeClr>
              </a:solidFill>
              <a:cs typeface="Arial" pitchFamily="34" charset="0"/>
            </a:endParaRP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dirty="0">
                <a:cs typeface="Arial" pitchFamily="34" charset="0"/>
              </a:rPr>
              <a:t>	 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dirty="0">
                <a:cs typeface="Arial" pitchFamily="34" charset="0"/>
              </a:rPr>
              <a:t>	 </a:t>
            </a:r>
            <a:r>
              <a:rPr lang="tr-TR" sz="3200" dirty="0">
                <a:solidFill>
                  <a:srgbClr val="FF0000"/>
                </a:solidFill>
                <a:cs typeface="Arial" pitchFamily="34" charset="0"/>
              </a:rPr>
              <a:t>if &lt;şart&gt;: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sz="3200" dirty="0">
                <a:solidFill>
                  <a:srgbClr val="FF0000"/>
                </a:solidFill>
                <a:cs typeface="Arial" pitchFamily="34" charset="0"/>
              </a:rPr>
              <a:t>		</a:t>
            </a:r>
            <a:r>
              <a:rPr lang="tr-TR" sz="3200" dirty="0">
                <a:solidFill>
                  <a:schemeClr val="bg2">
                    <a:lumMod val="10000"/>
                  </a:schemeClr>
                </a:solidFill>
                <a:cs typeface="Arial" pitchFamily="34" charset="0"/>
              </a:rPr>
              <a:t>doğruysa işletilecek blok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sz="3200" dirty="0">
                <a:solidFill>
                  <a:srgbClr val="FF0000"/>
                </a:solidFill>
                <a:cs typeface="Arial" pitchFamily="34" charset="0"/>
              </a:rPr>
              <a:t>         elif&lt;şart&gt;: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sz="3200" dirty="0">
                <a:solidFill>
                  <a:srgbClr val="FF0000"/>
                </a:solidFill>
                <a:cs typeface="Arial" pitchFamily="34" charset="0"/>
              </a:rPr>
              <a:t>                </a:t>
            </a:r>
            <a:r>
              <a:rPr lang="tr-TR" sz="3200" dirty="0">
                <a:solidFill>
                  <a:schemeClr val="bg2">
                    <a:lumMod val="10000"/>
                  </a:schemeClr>
                </a:solidFill>
                <a:cs typeface="Arial" pitchFamily="34" charset="0"/>
              </a:rPr>
              <a:t>doğruysa  işletilecek blok</a:t>
            </a:r>
            <a:r>
              <a:rPr lang="tr-TR" sz="3200" dirty="0">
                <a:solidFill>
                  <a:srgbClr val="FF0000"/>
                </a:solidFill>
                <a:cs typeface="Arial" pitchFamily="34" charset="0"/>
              </a:rPr>
              <a:t>	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sz="3200" dirty="0">
                <a:solidFill>
                  <a:srgbClr val="FF0000"/>
                </a:solidFill>
                <a:cs typeface="Arial" pitchFamily="34" charset="0"/>
              </a:rPr>
              <a:t>         else: </a:t>
            </a:r>
            <a:r>
              <a:rPr lang="tr-TR" sz="3200" dirty="0">
                <a:solidFill>
                  <a:schemeClr val="bg2">
                    <a:lumMod val="10000"/>
                  </a:schemeClr>
                </a:solidFill>
                <a:cs typeface="Arial" pitchFamily="34" charset="0"/>
              </a:rPr>
              <a:t>şartlar yanlışsa işletilecek blok</a:t>
            </a:r>
            <a:r>
              <a:rPr lang="tr-TR" dirty="0">
                <a:cs typeface="Arial" pitchFamily="34" charset="0"/>
              </a:rPr>
              <a:t>			 		</a:t>
            </a:r>
          </a:p>
        </p:txBody>
      </p:sp>
    </p:spTree>
  </p:cSld>
  <p:clrMapOvr>
    <a:masterClrMapping/>
  </p:clrMapOvr>
  <p:transition>
    <p:strips dir="rd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İçerik Yer Tutucusu 2"/>
          <p:cNvSpPr>
            <a:spLocks noGrp="1"/>
          </p:cNvSpPr>
          <p:nvPr>
            <p:ph idx="1"/>
          </p:nvPr>
        </p:nvSpPr>
        <p:spPr>
          <a:xfrm>
            <a:off x="900113" y="836613"/>
            <a:ext cx="9144000" cy="6157912"/>
          </a:xfrm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tr-TR" b="1" dirty="0">
                <a:cs typeface="Arial" charset="0"/>
              </a:rPr>
              <a:t>ŞARTLI İFADELER</a:t>
            </a:r>
          </a:p>
          <a:p>
            <a:pPr marL="0" indent="0">
              <a:buFont typeface="Arial" charset="0"/>
              <a:buNone/>
            </a:pPr>
            <a:r>
              <a:rPr lang="tr-TR" b="1" dirty="0">
                <a:cs typeface="Arial" charset="0"/>
              </a:rPr>
              <a:t>İF ELSE </a:t>
            </a:r>
          </a:p>
          <a:p>
            <a:pPr marL="0" indent="0">
              <a:buFont typeface="Arial" charset="0"/>
              <a:buNone/>
            </a:pPr>
            <a:endParaRPr lang="tr-TR" b="1" dirty="0">
              <a:cs typeface="Arial" charset="0"/>
            </a:endParaRPr>
          </a:p>
          <a:p>
            <a:pPr marL="0" indent="0">
              <a:buFont typeface="Arial" charset="0"/>
              <a:buNone/>
            </a:pPr>
            <a:r>
              <a:rPr lang="tr-TR" sz="1800" b="1" dirty="0">
                <a:cs typeface="Arial" charset="0"/>
              </a:rPr>
              <a:t>Örnekler: Sayının çift veya tek olduğunu bulan program</a:t>
            </a:r>
          </a:p>
          <a:p>
            <a:pPr marL="0" indent="0">
              <a:buFont typeface="Arial" charset="0"/>
              <a:buNone/>
            </a:pPr>
            <a:r>
              <a:rPr lang="tr-TR" sz="1600" b="1" dirty="0">
                <a:cs typeface="Arial" charset="0"/>
              </a:rPr>
              <a:t>Sayı   Tek Olduğunda</a:t>
            </a:r>
          </a:p>
          <a:p>
            <a:pPr marL="0" indent="0">
              <a:buFont typeface="Arial" charset="0"/>
              <a:buNone/>
            </a:pPr>
            <a:endParaRPr lang="tr-TR" sz="1600" b="1" dirty="0">
              <a:cs typeface="Arial" charset="0"/>
            </a:endParaRPr>
          </a:p>
          <a:p>
            <a:pPr marL="0" indent="0">
              <a:buFont typeface="Arial" charset="0"/>
              <a:buNone/>
            </a:pPr>
            <a:endParaRPr lang="tr-TR" sz="1600" b="1" dirty="0">
              <a:cs typeface="Arial" charset="0"/>
            </a:endParaRPr>
          </a:p>
          <a:p>
            <a:pPr marL="0" indent="0">
              <a:buFont typeface="Arial" charset="0"/>
              <a:buNone/>
            </a:pPr>
            <a:endParaRPr lang="tr-TR" sz="1600" b="1" dirty="0">
              <a:cs typeface="Arial" charset="0"/>
            </a:endParaRPr>
          </a:p>
          <a:p>
            <a:pPr marL="0" indent="0">
              <a:buFont typeface="Arial" charset="0"/>
              <a:buNone/>
            </a:pPr>
            <a:endParaRPr lang="tr-TR" sz="1600" b="1" dirty="0">
              <a:cs typeface="Arial" charset="0"/>
            </a:endParaRPr>
          </a:p>
          <a:p>
            <a:pPr marL="0" indent="0">
              <a:buFont typeface="Arial" charset="0"/>
              <a:buNone/>
            </a:pPr>
            <a:r>
              <a:rPr lang="tr-TR" b="1" dirty="0">
                <a:cs typeface="Arial" charset="0"/>
              </a:rPr>
              <a:t>_____________________________________________</a:t>
            </a:r>
          </a:p>
          <a:p>
            <a:pPr marL="0" indent="0">
              <a:buFont typeface="Arial" charset="0"/>
              <a:buNone/>
            </a:pPr>
            <a:r>
              <a:rPr lang="tr-TR" sz="1600" b="1" dirty="0">
                <a:cs typeface="Arial" charset="0"/>
              </a:rPr>
              <a:t>Sayı  Çift olduğunda</a:t>
            </a:r>
          </a:p>
          <a:p>
            <a:pPr marL="0" indent="0">
              <a:buFont typeface="Arial" charset="0"/>
              <a:buNone/>
            </a:pPr>
            <a:endParaRPr lang="tr-TR" b="1" dirty="0">
              <a:cs typeface="Arial" charset="0"/>
            </a:endParaRPr>
          </a:p>
          <a:p>
            <a:pPr marL="0" indent="0">
              <a:buFont typeface="Arial" charset="0"/>
              <a:buNone/>
            </a:pPr>
            <a:endParaRPr lang="tr-TR" b="1" dirty="0">
              <a:cs typeface="Arial" charset="0"/>
            </a:endParaRPr>
          </a:p>
          <a:p>
            <a:pPr marL="0" indent="0">
              <a:buFont typeface="Arial" charset="0"/>
              <a:buNone/>
            </a:pPr>
            <a:endParaRPr lang="tr-TR" dirty="0">
              <a:cs typeface="Arial" charset="0"/>
            </a:endParaRPr>
          </a:p>
        </p:txBody>
      </p:sp>
      <p:pic>
        <p:nvPicPr>
          <p:cNvPr id="10243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6600" y="2852738"/>
            <a:ext cx="3540125" cy="1706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44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21075" y="4905375"/>
            <a:ext cx="4206875" cy="176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strips dir="rd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55650" y="908050"/>
            <a:ext cx="9144000" cy="6453188"/>
          </a:xfrm>
        </p:spPr>
        <p:txBody>
          <a:bodyPr rtlCol="0">
            <a:normAutofit lnSpcReduction="10000"/>
          </a:bodyPr>
          <a:lstStyle/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b="1" dirty="0">
                <a:cs typeface="Arial" pitchFamily="34" charset="0"/>
              </a:rPr>
              <a:t>İF ELSE 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tr-TR" b="1" dirty="0">
              <a:cs typeface="Arial" pitchFamily="34" charset="0"/>
            </a:endParaRP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tr-TR" b="1" dirty="0">
              <a:cs typeface="Arial" pitchFamily="34" charset="0"/>
            </a:endParaRP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tr-TR" b="1" dirty="0">
              <a:cs typeface="Arial" pitchFamily="34" charset="0"/>
            </a:endParaRP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tr-TR" b="1" dirty="0">
              <a:cs typeface="Arial" pitchFamily="34" charset="0"/>
            </a:endParaRP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tr-TR" b="1" dirty="0">
              <a:cs typeface="Arial" pitchFamily="34" charset="0"/>
            </a:endParaRP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tr-TR" b="1" dirty="0">
              <a:cs typeface="Arial" pitchFamily="34" charset="0"/>
            </a:endParaRP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b="1" dirty="0">
                <a:cs typeface="Arial" pitchFamily="34" charset="0"/>
              </a:rPr>
              <a:t>	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tr-TR" sz="2000" b="1" dirty="0">
              <a:cs typeface="Arial" pitchFamily="34" charset="0"/>
            </a:endParaRP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sz="2000" b="1" dirty="0">
                <a:cs typeface="Arial" pitchFamily="34" charset="0"/>
              </a:rPr>
              <a:t>             </a:t>
            </a:r>
            <a:r>
              <a:rPr lang="tr-TR" sz="1800" b="1" dirty="0">
                <a:cs typeface="Arial" pitchFamily="34" charset="0"/>
              </a:rPr>
              <a:t>Birinci ifadede z değişkenine atanan b değeri x değerinden 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sz="1800" b="1" dirty="0">
                <a:cs typeface="Arial" pitchFamily="34" charset="0"/>
              </a:rPr>
              <a:t>büyük olduğu için şart sağlanamamıştır. Ancak else satırı olmadığı 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sz="1800" b="1" dirty="0">
                <a:cs typeface="Arial" pitchFamily="34" charset="0"/>
              </a:rPr>
              <a:t>için ekrana herhangi bir şey yazılmamıştır.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sz="1800" b="1" dirty="0">
                <a:cs typeface="Arial" pitchFamily="34" charset="0"/>
              </a:rPr>
              <a:t>	İkinci ifadede z değişkenine atanan y değeri x değerinden 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sz="1800" b="1" dirty="0">
                <a:cs typeface="Arial" pitchFamily="34" charset="0"/>
              </a:rPr>
              <a:t>büyük olduğu için şart sağlanmıştır ve ekrana </a:t>
            </a:r>
            <a:r>
              <a:rPr lang="tr-TR" sz="1800" b="1" dirty="0" err="1">
                <a:cs typeface="Arial" pitchFamily="34" charset="0"/>
              </a:rPr>
              <a:t>print</a:t>
            </a:r>
            <a:r>
              <a:rPr lang="tr-TR" sz="1800" b="1" dirty="0">
                <a:cs typeface="Arial" pitchFamily="34" charset="0"/>
              </a:rPr>
              <a:t> komut 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sz="1800" b="1" dirty="0">
                <a:cs typeface="Arial" pitchFamily="34" charset="0"/>
              </a:rPr>
              <a:t>satırındaki ifadeler yazılmıştır.</a:t>
            </a:r>
            <a:endParaRPr lang="tr-TR" sz="1800" b="1" dirty="0">
              <a:solidFill>
                <a:schemeClr val="tx2">
                  <a:lumMod val="75000"/>
                </a:schemeClr>
              </a:solidFill>
              <a:cs typeface="Arial" pitchFamily="34" charset="0"/>
            </a:endParaRP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dirty="0">
                <a:cs typeface="Arial" pitchFamily="34" charset="0"/>
              </a:rPr>
              <a:t>	</a:t>
            </a:r>
          </a:p>
        </p:txBody>
      </p:sp>
      <p:pic>
        <p:nvPicPr>
          <p:cNvPr id="11267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550" y="1700213"/>
            <a:ext cx="5832475" cy="3182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strips dir="rd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27088" y="836613"/>
            <a:ext cx="9144000" cy="6157912"/>
          </a:xfrm>
        </p:spPr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sz="1600" b="1" dirty="0">
                <a:cs typeface="Arial" pitchFamily="34" charset="0"/>
              </a:rPr>
              <a:t>Örnekler: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tr-TR" sz="1600" b="1" dirty="0">
              <a:cs typeface="Arial" pitchFamily="34" charset="0"/>
            </a:endParaRP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tr-TR" sz="1600" b="1" dirty="0">
              <a:cs typeface="Arial" pitchFamily="34" charset="0"/>
            </a:endParaRP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tr-TR" sz="1600" b="1" dirty="0">
              <a:cs typeface="Arial" pitchFamily="34" charset="0"/>
            </a:endParaRP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tr-TR" sz="1600" b="1" dirty="0">
              <a:cs typeface="Arial" pitchFamily="34" charset="0"/>
            </a:endParaRP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tr-TR" sz="1600" b="1" dirty="0">
              <a:cs typeface="Arial" pitchFamily="34" charset="0"/>
            </a:endParaRP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sz="1600" b="1" dirty="0">
                <a:cs typeface="Arial" pitchFamily="34" charset="0"/>
              </a:rPr>
              <a:t> 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tr-TR" sz="1600" b="1" dirty="0">
              <a:cs typeface="Arial" pitchFamily="34" charset="0"/>
            </a:endParaRP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tr-TR" sz="1600" b="1" dirty="0">
              <a:cs typeface="Arial" pitchFamily="34" charset="0"/>
            </a:endParaRP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tr-TR" sz="1600" b="1" dirty="0">
              <a:cs typeface="Arial" pitchFamily="34" charset="0"/>
            </a:endParaRP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tr-TR" sz="1600" b="1" dirty="0">
              <a:cs typeface="Arial" pitchFamily="34" charset="0"/>
            </a:endParaRP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sz="1600" b="1" dirty="0">
                <a:cs typeface="Arial" pitchFamily="34" charset="0"/>
              </a:rPr>
              <a:t>	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sz="1600" b="1" dirty="0">
                <a:cs typeface="Arial" pitchFamily="34" charset="0"/>
              </a:rPr>
              <a:t>	İç içe </a:t>
            </a:r>
            <a:r>
              <a:rPr lang="tr-TR" sz="1600" b="1" dirty="0" err="1">
                <a:cs typeface="Arial" pitchFamily="34" charset="0"/>
              </a:rPr>
              <a:t>if</a:t>
            </a:r>
            <a:r>
              <a:rPr lang="tr-TR" sz="1600" b="1" dirty="0">
                <a:cs typeface="Arial" pitchFamily="34" charset="0"/>
              </a:rPr>
              <a:t> else yapısı kullanılarak sayılar arasında en küçük olanın bulunması sağlanmıştır. 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sz="1600" b="1" dirty="0">
                <a:cs typeface="Arial" pitchFamily="34" charset="0"/>
              </a:rPr>
              <a:t>	Programı çalıştırdığımızda sonuç aşağıdaki gibi olur.</a:t>
            </a:r>
            <a:endParaRPr lang="tr-TR" sz="1600" b="1" dirty="0">
              <a:solidFill>
                <a:schemeClr val="tx2">
                  <a:lumMod val="75000"/>
                </a:schemeClr>
              </a:solidFill>
              <a:cs typeface="Arial" pitchFamily="34" charset="0"/>
            </a:endParaRP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sz="1600" dirty="0">
                <a:cs typeface="Arial" pitchFamily="34" charset="0"/>
              </a:rPr>
              <a:t>	</a:t>
            </a:r>
          </a:p>
        </p:txBody>
      </p:sp>
      <p:pic>
        <p:nvPicPr>
          <p:cNvPr id="12291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8175" y="1412875"/>
            <a:ext cx="6048375" cy="280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292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088" y="5318125"/>
            <a:ext cx="7350125" cy="151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strips dir="rd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İçerik Yer Tutucusu 2"/>
          <p:cNvSpPr>
            <a:spLocks noGrp="1"/>
          </p:cNvSpPr>
          <p:nvPr>
            <p:ph idx="1"/>
          </p:nvPr>
        </p:nvSpPr>
        <p:spPr>
          <a:xfrm>
            <a:off x="755650" y="981075"/>
            <a:ext cx="9144000" cy="6157913"/>
          </a:xfrm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tr-TR" b="1">
                <a:cs typeface="Arial" charset="0"/>
              </a:rPr>
              <a:t>İTERASYON (TEKRARLANMA-DÖNGÜ)</a:t>
            </a:r>
          </a:p>
          <a:p>
            <a:pPr marL="0" indent="0">
              <a:buFont typeface="Arial" charset="0"/>
              <a:buNone/>
            </a:pPr>
            <a:r>
              <a:rPr lang="tr-TR" b="1">
                <a:cs typeface="Arial" charset="0"/>
              </a:rPr>
              <a:t>FOR DÖNGÜSÜ</a:t>
            </a:r>
          </a:p>
          <a:p>
            <a:pPr marL="0" indent="0">
              <a:buFont typeface="Arial" charset="0"/>
              <a:buNone/>
            </a:pPr>
            <a:endParaRPr lang="tr-TR" b="1">
              <a:cs typeface="Arial" charset="0"/>
            </a:endParaRPr>
          </a:p>
          <a:p>
            <a:pPr marL="0" indent="0">
              <a:buFont typeface="Arial" charset="0"/>
              <a:buNone/>
            </a:pPr>
            <a:r>
              <a:rPr lang="tr-TR" b="1">
                <a:cs typeface="Arial" charset="0"/>
              </a:rPr>
              <a:t>	</a:t>
            </a:r>
            <a:r>
              <a:rPr lang="tr-TR" b="1">
                <a:solidFill>
                  <a:srgbClr val="FF0000"/>
                </a:solidFill>
                <a:cs typeface="Arial" charset="0"/>
              </a:rPr>
              <a:t>for i in range (başlangıç,bitiş,artışmiktari):</a:t>
            </a:r>
            <a:endParaRPr lang="tr-TR" b="1">
              <a:cs typeface="Arial" charset="0"/>
            </a:endParaRPr>
          </a:p>
          <a:p>
            <a:pPr marL="0" indent="0">
              <a:buFont typeface="Arial" charset="0"/>
              <a:buNone/>
            </a:pPr>
            <a:r>
              <a:rPr lang="tr-TR" b="1">
                <a:cs typeface="Arial" charset="0"/>
              </a:rPr>
              <a:t>	                bitiş sayısına veya daha büyük bir sayıya ulaşana kadar işletilecek blok</a:t>
            </a:r>
          </a:p>
          <a:p>
            <a:pPr marL="0" indent="0">
              <a:buFont typeface="Arial" charset="0"/>
              <a:buNone/>
            </a:pPr>
            <a:r>
              <a:rPr lang="tr-TR" b="1">
                <a:cs typeface="Arial" charset="0"/>
              </a:rPr>
              <a:t>           Bitiş sayısına veya daha büyük bir sayıya ulaşıldıktan  	sonra  işletilecek blok</a:t>
            </a:r>
          </a:p>
          <a:p>
            <a:pPr marL="0" indent="0">
              <a:buFont typeface="Arial" charset="0"/>
              <a:buNone/>
            </a:pPr>
            <a:endParaRPr lang="tr-TR" b="1">
              <a:cs typeface="Arial" charset="0"/>
            </a:endParaRPr>
          </a:p>
          <a:p>
            <a:pPr marL="0" indent="0">
              <a:buFont typeface="Arial" charset="0"/>
              <a:buNone/>
            </a:pPr>
            <a:endParaRPr lang="tr-TR" b="1">
              <a:cs typeface="Arial" charset="0"/>
            </a:endParaRPr>
          </a:p>
          <a:p>
            <a:pPr marL="0" indent="0">
              <a:buFont typeface="Arial" charset="0"/>
              <a:buNone/>
            </a:pPr>
            <a:endParaRPr lang="tr-TR" b="1">
              <a:cs typeface="Arial" charset="0"/>
            </a:endParaRPr>
          </a:p>
          <a:p>
            <a:pPr marL="0" indent="0">
              <a:buFont typeface="Arial" charset="0"/>
              <a:buNone/>
            </a:pPr>
            <a:r>
              <a:rPr lang="tr-TR" b="1">
                <a:cs typeface="Arial" charset="0"/>
              </a:rPr>
              <a:t>	</a:t>
            </a:r>
            <a:r>
              <a:rPr lang="tr-TR">
                <a:cs typeface="Arial" charset="0"/>
              </a:rPr>
              <a:t>	</a:t>
            </a:r>
          </a:p>
        </p:txBody>
      </p:sp>
    </p:spTree>
  </p:cSld>
  <p:clrMapOvr>
    <a:masterClrMapping/>
  </p:clrMapOvr>
  <p:transition>
    <p:strips dir="rd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27088" y="908050"/>
            <a:ext cx="9144000" cy="6157913"/>
          </a:xfrm>
        </p:spPr>
        <p:txBody>
          <a:bodyPr rtlCol="0">
            <a:normAutofit fontScale="77500" lnSpcReduction="20000"/>
          </a:bodyPr>
          <a:lstStyle/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sz="3100" b="1" dirty="0">
                <a:cs typeface="Arial" pitchFamily="34" charset="0"/>
              </a:rPr>
              <a:t>İTERASYON (TEKRARLANMA-DÖNGÜ)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sz="3100" b="1" dirty="0">
                <a:cs typeface="Arial" pitchFamily="34" charset="0"/>
              </a:rPr>
              <a:t>FOR DÖNGÜSÜ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tr-TR" b="1" dirty="0">
              <a:cs typeface="Arial" pitchFamily="34" charset="0"/>
            </a:endParaRP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tr-TR" b="1" dirty="0">
              <a:cs typeface="Arial" pitchFamily="34" charset="0"/>
            </a:endParaRP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tr-TR" b="1" dirty="0">
              <a:cs typeface="Arial" pitchFamily="34" charset="0"/>
            </a:endParaRP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b="1" dirty="0">
                <a:cs typeface="Arial" pitchFamily="34" charset="0"/>
              </a:rPr>
              <a:t>Örnekler:1 den 10’a kadar sayıların toplamını bulan program.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tr-TR" b="1" dirty="0">
              <a:cs typeface="Arial" pitchFamily="34" charset="0"/>
            </a:endParaRP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tr-TR" b="1" dirty="0">
              <a:cs typeface="Arial" pitchFamily="34" charset="0"/>
            </a:endParaRP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tr-TR" b="1" dirty="0">
              <a:cs typeface="Arial" pitchFamily="34" charset="0"/>
            </a:endParaRP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tr-TR" b="1" dirty="0">
              <a:cs typeface="Arial" pitchFamily="34" charset="0"/>
            </a:endParaRP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tr-TR" b="1" dirty="0">
              <a:cs typeface="Arial" pitchFamily="34" charset="0"/>
            </a:endParaRP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tr-TR" b="1" dirty="0">
              <a:cs typeface="Arial" pitchFamily="34" charset="0"/>
            </a:endParaRP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tr-TR" b="1" dirty="0">
              <a:cs typeface="Arial" pitchFamily="34" charset="0"/>
            </a:endParaRP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b="1" dirty="0">
                <a:cs typeface="Arial" pitchFamily="34" charset="0"/>
              </a:rPr>
              <a:t>Programın Sonucu: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b="1" dirty="0">
                <a:cs typeface="Arial" pitchFamily="34" charset="0"/>
              </a:rPr>
              <a:t>	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tr-TR" b="1" dirty="0">
              <a:cs typeface="Arial" pitchFamily="34" charset="0"/>
            </a:endParaRP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tr-TR" b="1" dirty="0">
              <a:cs typeface="Arial" pitchFamily="34" charset="0"/>
            </a:endParaRP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b="1" dirty="0">
                <a:cs typeface="Arial" pitchFamily="34" charset="0"/>
              </a:rPr>
              <a:t>	</a:t>
            </a:r>
            <a:r>
              <a:rPr lang="tr-TR" dirty="0">
                <a:cs typeface="Arial" pitchFamily="34" charset="0"/>
              </a:rPr>
              <a:t>	</a:t>
            </a:r>
          </a:p>
        </p:txBody>
      </p:sp>
      <p:pic>
        <p:nvPicPr>
          <p:cNvPr id="14339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550" y="3070225"/>
            <a:ext cx="4826000" cy="1871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340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1550" y="5732463"/>
            <a:ext cx="6169025" cy="1125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strips dir="rd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4213" y="908050"/>
            <a:ext cx="9359900" cy="6157913"/>
          </a:xfrm>
        </p:spPr>
        <p:txBody>
          <a:bodyPr rtlCol="0">
            <a:normAutofit fontScale="70000" lnSpcReduction="20000"/>
          </a:bodyPr>
          <a:lstStyle/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sz="3600" b="1" dirty="0">
                <a:cs typeface="Arial" pitchFamily="34" charset="0"/>
              </a:rPr>
              <a:t>  İTERASYON (TEKRARLANMA-DÖNGÜ)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sz="3600" b="1" dirty="0">
                <a:cs typeface="Arial" pitchFamily="34" charset="0"/>
              </a:rPr>
              <a:t>  FOR DÖNGÜSÜ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tr-TR" b="1" dirty="0">
              <a:cs typeface="Arial" pitchFamily="34" charset="0"/>
            </a:endParaRP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tr-TR" b="1" dirty="0">
              <a:cs typeface="Arial" pitchFamily="34" charset="0"/>
            </a:endParaRP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tr-TR" b="1" dirty="0">
              <a:cs typeface="Arial" pitchFamily="34" charset="0"/>
            </a:endParaRP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b="1" dirty="0">
                <a:cs typeface="Arial" pitchFamily="34" charset="0"/>
              </a:rPr>
              <a:t>Örnekler:1 den 10’a kadar tek sayıların toplamını bulan program.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tr-TR" b="1" dirty="0">
              <a:cs typeface="Arial" pitchFamily="34" charset="0"/>
            </a:endParaRP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tr-TR" b="1" dirty="0">
              <a:cs typeface="Arial" pitchFamily="34" charset="0"/>
            </a:endParaRP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tr-TR" b="1" dirty="0">
              <a:cs typeface="Arial" pitchFamily="34" charset="0"/>
            </a:endParaRP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tr-TR" b="1" dirty="0">
              <a:cs typeface="Arial" pitchFamily="34" charset="0"/>
            </a:endParaRP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tr-TR" b="1" dirty="0">
              <a:cs typeface="Arial" pitchFamily="34" charset="0"/>
            </a:endParaRP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tr-TR" b="1" dirty="0">
              <a:cs typeface="Arial" pitchFamily="34" charset="0"/>
            </a:endParaRP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tr-TR" b="1" dirty="0">
              <a:cs typeface="Arial" pitchFamily="34" charset="0"/>
            </a:endParaRP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b="1" dirty="0">
                <a:cs typeface="Arial" pitchFamily="34" charset="0"/>
              </a:rPr>
              <a:t>Programın Sonucu: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b="1" dirty="0">
                <a:cs typeface="Arial" pitchFamily="34" charset="0"/>
              </a:rPr>
              <a:t>	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tr-TR" b="1" dirty="0">
              <a:cs typeface="Arial" pitchFamily="34" charset="0"/>
            </a:endParaRP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tr-TR" b="1" dirty="0">
              <a:cs typeface="Arial" pitchFamily="34" charset="0"/>
            </a:endParaRP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b="1" dirty="0">
                <a:cs typeface="Arial" pitchFamily="34" charset="0"/>
              </a:rPr>
              <a:t>	</a:t>
            </a:r>
            <a:r>
              <a:rPr lang="tr-TR" dirty="0">
                <a:cs typeface="Arial" pitchFamily="34" charset="0"/>
              </a:rPr>
              <a:t>	</a:t>
            </a:r>
          </a:p>
        </p:txBody>
      </p:sp>
      <p:pic>
        <p:nvPicPr>
          <p:cNvPr id="1536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350" y="2997200"/>
            <a:ext cx="5383213" cy="194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364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00113" y="5778500"/>
            <a:ext cx="5502275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strips dir="rd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62000" y="868363"/>
            <a:ext cx="9144000" cy="6156325"/>
          </a:xfrm>
        </p:spPr>
        <p:txBody>
          <a:bodyPr rtlCol="0">
            <a:normAutofit fontScale="70000" lnSpcReduction="20000"/>
          </a:bodyPr>
          <a:lstStyle/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sz="3400" b="1" dirty="0">
                <a:cs typeface="Arial" pitchFamily="34" charset="0"/>
              </a:rPr>
              <a:t>İTERASYON (TEKRARLANMA-DÖNGÜ)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sz="3400" b="1" dirty="0">
                <a:cs typeface="Arial" pitchFamily="34" charset="0"/>
              </a:rPr>
              <a:t>FOR DÖNGÜSÜ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tr-TR" b="1" dirty="0">
              <a:cs typeface="Arial" pitchFamily="34" charset="0"/>
            </a:endParaRP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tr-TR" b="1" dirty="0">
              <a:cs typeface="Arial" pitchFamily="34" charset="0"/>
            </a:endParaRP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tr-TR" b="1" dirty="0">
              <a:cs typeface="Arial" pitchFamily="34" charset="0"/>
            </a:endParaRP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sz="2300" b="1" dirty="0">
                <a:cs typeface="Arial" pitchFamily="34" charset="0"/>
              </a:rPr>
              <a:t>Örnekler:Klavyeden girilen sayının kendisinden küçük tam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sz="2300" b="1" dirty="0">
                <a:cs typeface="Arial" pitchFamily="34" charset="0"/>
              </a:rPr>
              <a:t>                bölenlerini bulan program.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tr-TR" b="1" dirty="0">
              <a:cs typeface="Arial" pitchFamily="34" charset="0"/>
            </a:endParaRP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tr-TR" b="1" dirty="0">
              <a:cs typeface="Arial" pitchFamily="34" charset="0"/>
            </a:endParaRP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tr-TR" b="1" dirty="0">
              <a:cs typeface="Arial" pitchFamily="34" charset="0"/>
            </a:endParaRP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tr-TR" b="1" dirty="0">
              <a:cs typeface="Arial" pitchFamily="34" charset="0"/>
            </a:endParaRP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tr-TR" b="1" dirty="0">
              <a:cs typeface="Arial" pitchFamily="34" charset="0"/>
            </a:endParaRP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tr-TR" b="1" dirty="0">
              <a:cs typeface="Arial" pitchFamily="34" charset="0"/>
            </a:endParaRP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tr-TR" b="1" dirty="0">
              <a:cs typeface="Arial" pitchFamily="34" charset="0"/>
            </a:endParaRP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b="1" dirty="0">
                <a:cs typeface="Arial" pitchFamily="34" charset="0"/>
              </a:rPr>
              <a:t>Programın Sonucu: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b="1" dirty="0">
                <a:cs typeface="Arial" pitchFamily="34" charset="0"/>
              </a:rPr>
              <a:t>	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tr-TR" b="1" dirty="0">
              <a:cs typeface="Arial" pitchFamily="34" charset="0"/>
            </a:endParaRP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tr-TR" b="1" dirty="0">
              <a:cs typeface="Arial" pitchFamily="34" charset="0"/>
            </a:endParaRP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b="1" dirty="0">
                <a:cs typeface="Arial" pitchFamily="34" charset="0"/>
              </a:rPr>
              <a:t>	</a:t>
            </a:r>
            <a:r>
              <a:rPr lang="tr-TR" dirty="0">
                <a:cs typeface="Arial" pitchFamily="34" charset="0"/>
              </a:rPr>
              <a:t>	</a:t>
            </a:r>
          </a:p>
        </p:txBody>
      </p:sp>
      <p:pic>
        <p:nvPicPr>
          <p:cNvPr id="1638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30350" y="2997200"/>
            <a:ext cx="6480175" cy="172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388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19475" y="4868863"/>
            <a:ext cx="5260975" cy="1989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strips dir="rd"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4213" y="1053083"/>
            <a:ext cx="8459787" cy="5688285"/>
          </a:xfrm>
        </p:spPr>
        <p:txBody>
          <a:bodyPr rtlCol="0">
            <a:normAutofit fontScale="85000" lnSpcReduction="10000"/>
          </a:bodyPr>
          <a:lstStyle/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b="1" dirty="0">
                <a:cs typeface="Arial" pitchFamily="34" charset="0"/>
              </a:rPr>
              <a:t>İTERASYON (TEKRARLANMA-DÖNGÜ)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b="1" dirty="0">
                <a:cs typeface="Arial" pitchFamily="34" charset="0"/>
              </a:rPr>
              <a:t>WHILE DÖNGÜSÜ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tr-TR" b="1" dirty="0">
              <a:cs typeface="Arial" pitchFamily="34" charset="0"/>
            </a:endParaRP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b="1" dirty="0">
                <a:cs typeface="Arial" pitchFamily="34" charset="0"/>
              </a:rPr>
              <a:t>	</a:t>
            </a:r>
            <a:r>
              <a:rPr lang="tr-TR" b="1" dirty="0">
                <a:solidFill>
                  <a:srgbClr val="FF0000"/>
                </a:solidFill>
                <a:cs typeface="Arial" pitchFamily="34" charset="0"/>
              </a:rPr>
              <a:t>while &lt;şart&gt;:</a:t>
            </a:r>
            <a:endParaRPr lang="tr-TR" b="1" dirty="0">
              <a:cs typeface="Arial" pitchFamily="34" charset="0"/>
            </a:endParaRP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b="1" dirty="0">
                <a:cs typeface="Arial" pitchFamily="34" charset="0"/>
              </a:rPr>
              <a:t>		Şart Doğru olduğu sürece işletilecek blok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b="1" dirty="0">
                <a:cs typeface="Arial" pitchFamily="34" charset="0"/>
              </a:rPr>
              <a:t>          Şart sağlanmadığında devam edilecek blok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tr-TR" b="1" dirty="0">
              <a:cs typeface="Arial" pitchFamily="34" charset="0"/>
            </a:endParaRP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tr-TR" b="1" dirty="0">
              <a:cs typeface="Arial" pitchFamily="34" charset="0"/>
            </a:endParaRPr>
          </a:p>
          <a:p>
            <a:pPr fontAlgn="auto">
              <a:spcAft>
                <a:spcPts val="0"/>
              </a:spcAft>
              <a:defRPr/>
            </a:pPr>
            <a:r>
              <a:rPr lang="tr-TR" b="1" dirty="0">
                <a:cs typeface="Arial" pitchFamily="34" charset="0"/>
              </a:rPr>
              <a:t>While ifadesi doğru olduğu müddetçe devam eden döngüdür.</a:t>
            </a:r>
          </a:p>
          <a:p>
            <a:pPr fontAlgn="auto">
              <a:spcAft>
                <a:spcPts val="0"/>
              </a:spcAft>
              <a:defRPr/>
            </a:pPr>
            <a:r>
              <a:rPr lang="tr-TR" b="1" dirty="0">
                <a:cs typeface="Arial" pitchFamily="34" charset="0"/>
              </a:rPr>
              <a:t>While döngüsü ile diğer döngü ve şart ifadeleri </a:t>
            </a:r>
          </a:p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tr-TR" b="1" dirty="0">
                <a:cs typeface="Arial" pitchFamily="34" charset="0"/>
              </a:rPr>
              <a:t>beraber içiçe kullanılabilinir.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tr-TR" b="1" dirty="0">
              <a:cs typeface="Arial" pitchFamily="34" charset="0"/>
            </a:endParaRP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b="1" dirty="0">
                <a:cs typeface="Arial" pitchFamily="34" charset="0"/>
              </a:rPr>
              <a:t>	</a:t>
            </a:r>
            <a:r>
              <a:rPr lang="tr-TR" dirty="0">
                <a:cs typeface="Arial" pitchFamily="34" charset="0"/>
              </a:rPr>
              <a:t>	</a:t>
            </a:r>
          </a:p>
        </p:txBody>
      </p:sp>
    </p:spTree>
  </p:cSld>
  <p:clrMapOvr>
    <a:masterClrMapping/>
  </p:clrMapOvr>
  <p:transition>
    <p:strips dir="r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785786" y="1142984"/>
            <a:ext cx="7786742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tr-TR" sz="2400" b="1" dirty="0">
                <a:latin typeface="Times New Roman" pitchFamily="18" charset="0"/>
                <a:cs typeface="Times New Roman" pitchFamily="18" charset="0"/>
              </a:rPr>
              <a:t>PYTHON PROGRAMLAMA DİLİNİN ÖZELLİKLERİ</a:t>
            </a:r>
            <a:endParaRPr lang="tr-TR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C:\Users\ALİ MURAT\Desktop\ELB-516\smilingpython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5008" y="2928934"/>
            <a:ext cx="2667000" cy="2667000"/>
          </a:xfrm>
          <a:prstGeom prst="rect">
            <a:avLst/>
          </a:prstGeom>
          <a:noFill/>
        </p:spPr>
      </p:pic>
      <p:sp>
        <p:nvSpPr>
          <p:cNvPr id="8" name="7 Metin kutusu"/>
          <p:cNvSpPr txBox="1"/>
          <p:nvPr/>
        </p:nvSpPr>
        <p:spPr>
          <a:xfrm>
            <a:off x="857224" y="2285992"/>
            <a:ext cx="4594784" cy="40934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Clr>
                <a:schemeClr val="accent1"/>
              </a:buClr>
              <a:buFont typeface="Wingdings" pitchFamily="2" charset="2"/>
              <a:buChar char="§"/>
            </a:pP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Nesneye yönelik bir programlama dilidir.</a:t>
            </a:r>
          </a:p>
          <a:p>
            <a:pPr>
              <a:buClr>
                <a:schemeClr val="accent1"/>
              </a:buClr>
              <a:buFont typeface="Wingdings" pitchFamily="2" charset="2"/>
              <a:buChar char="§"/>
            </a:pPr>
            <a:endParaRPr lang="tr-TR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chemeClr val="accent1"/>
              </a:buClr>
              <a:buFont typeface="Wingdings" pitchFamily="2" charset="2"/>
              <a:buChar char="§"/>
            </a:pP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Özgürdür.</a:t>
            </a:r>
          </a:p>
          <a:p>
            <a:pPr>
              <a:buClr>
                <a:schemeClr val="accent1"/>
              </a:buClr>
              <a:buFont typeface="Wingdings" pitchFamily="2" charset="2"/>
              <a:buChar char="§"/>
            </a:pPr>
            <a:endParaRPr lang="tr-TR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chemeClr val="accent1"/>
              </a:buClr>
              <a:buFont typeface="Wingdings" pitchFamily="2" charset="2"/>
              <a:buChar char="§"/>
            </a:pP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Derlenebilir</a:t>
            </a:r>
          </a:p>
          <a:p>
            <a:pPr>
              <a:buClr>
                <a:schemeClr val="accent1"/>
              </a:buClr>
              <a:buFont typeface="Wingdings" pitchFamily="2" charset="2"/>
              <a:buChar char="§"/>
            </a:pPr>
            <a:endParaRPr lang="tr-TR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chemeClr val="accent1"/>
              </a:buClr>
              <a:buFont typeface="Wingdings" pitchFamily="2" charset="2"/>
              <a:buChar char="§"/>
            </a:pP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Taşınabilirdir.</a:t>
            </a:r>
          </a:p>
          <a:p>
            <a:pPr>
              <a:buClr>
                <a:schemeClr val="accent1"/>
              </a:buClr>
              <a:buFont typeface="Wingdings" pitchFamily="2" charset="2"/>
              <a:buChar char="§"/>
            </a:pPr>
            <a:endParaRPr lang="tr-TR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chemeClr val="accent1"/>
              </a:buClr>
              <a:buFont typeface="Wingdings" pitchFamily="2" charset="2"/>
              <a:buChar char="§"/>
            </a:pP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Güçlü ve hızlıdır.</a:t>
            </a:r>
          </a:p>
          <a:p>
            <a:pPr>
              <a:buClr>
                <a:schemeClr val="accent1"/>
              </a:buClr>
              <a:buFont typeface="Wingdings" pitchFamily="2" charset="2"/>
              <a:buChar char="§"/>
            </a:pPr>
            <a:endParaRPr lang="tr-TR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chemeClr val="accent1"/>
              </a:buClr>
              <a:buFont typeface="Wingdings" pitchFamily="2" charset="2"/>
              <a:buChar char="§"/>
            </a:pP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Yazılımı kolay ve sadedir.</a:t>
            </a:r>
          </a:p>
          <a:p>
            <a:pPr>
              <a:buClr>
                <a:schemeClr val="accent1"/>
              </a:buClr>
              <a:buFont typeface="Wingdings" pitchFamily="2" charset="2"/>
              <a:buChar char="§"/>
            </a:pPr>
            <a:endParaRPr lang="tr-TR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chemeClr val="accent1"/>
              </a:buClr>
              <a:buFont typeface="Wingdings" pitchFamily="2" charset="2"/>
              <a:buChar char="§"/>
            </a:pP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Ticari uygulamalar geliştirilebilir.</a:t>
            </a: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</a:t>
            </a:fld>
            <a:endParaRPr lang="tr-TR"/>
          </a:p>
        </p:txBody>
      </p:sp>
    </p:spTree>
  </p:cSld>
  <p:clrMapOvr>
    <a:masterClrMapping/>
  </p:clrMapOvr>
  <p:transition>
    <p:strips dir="rd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İçerik Yer Tutucusu 2"/>
          <p:cNvSpPr>
            <a:spLocks noGrp="1"/>
          </p:cNvSpPr>
          <p:nvPr>
            <p:ph idx="1"/>
          </p:nvPr>
        </p:nvSpPr>
        <p:spPr>
          <a:xfrm>
            <a:off x="755650" y="836613"/>
            <a:ext cx="9144000" cy="6157912"/>
          </a:xfrm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tr-TR" b="1">
                <a:cs typeface="Arial" charset="0"/>
              </a:rPr>
              <a:t>İTERASYON (TEKRARLANMA-DÖNGÜ)</a:t>
            </a:r>
          </a:p>
          <a:p>
            <a:pPr marL="0" indent="0">
              <a:buFont typeface="Arial" charset="0"/>
              <a:buNone/>
            </a:pPr>
            <a:r>
              <a:rPr lang="tr-TR" b="1">
                <a:cs typeface="Arial" charset="0"/>
              </a:rPr>
              <a:t>WHILE DÖNGÜSÜ</a:t>
            </a:r>
          </a:p>
          <a:p>
            <a:pPr marL="0" indent="0">
              <a:buFont typeface="Arial" charset="0"/>
              <a:buNone/>
            </a:pPr>
            <a:endParaRPr lang="tr-TR" b="1">
              <a:cs typeface="Arial" charset="0"/>
            </a:endParaRPr>
          </a:p>
          <a:p>
            <a:pPr marL="0" indent="0">
              <a:buFont typeface="Arial" charset="0"/>
              <a:buNone/>
            </a:pPr>
            <a:r>
              <a:rPr lang="tr-TR" b="1">
                <a:cs typeface="Arial" charset="0"/>
              </a:rPr>
              <a:t>Örnekler:</a:t>
            </a:r>
          </a:p>
          <a:p>
            <a:pPr marL="0" indent="0">
              <a:buFont typeface="Arial" charset="0"/>
              <a:buNone/>
            </a:pPr>
            <a:endParaRPr lang="tr-TR" b="1">
              <a:cs typeface="Arial" charset="0"/>
            </a:endParaRPr>
          </a:p>
          <a:p>
            <a:pPr marL="0" indent="0">
              <a:buFont typeface="Arial" charset="0"/>
              <a:buNone/>
            </a:pPr>
            <a:endParaRPr lang="tr-TR" b="1">
              <a:cs typeface="Arial" charset="0"/>
            </a:endParaRPr>
          </a:p>
          <a:p>
            <a:pPr marL="0" indent="0">
              <a:buFont typeface="Arial" charset="0"/>
              <a:buNone/>
            </a:pPr>
            <a:endParaRPr lang="tr-TR" b="1">
              <a:cs typeface="Arial" charset="0"/>
            </a:endParaRPr>
          </a:p>
          <a:p>
            <a:pPr marL="0" indent="0">
              <a:buFont typeface="Arial" charset="0"/>
              <a:buNone/>
            </a:pPr>
            <a:r>
              <a:rPr lang="tr-TR" b="1">
                <a:cs typeface="Arial" charset="0"/>
              </a:rPr>
              <a:t>	</a:t>
            </a:r>
            <a:r>
              <a:rPr lang="tr-TR" sz="2000" b="1">
                <a:cs typeface="Arial" charset="0"/>
              </a:rPr>
              <a:t>iterasyonsayisi değeri 0’dan büyük iken y değişkeninin değerini her defasında x değeri kadar arttıran program. </a:t>
            </a:r>
          </a:p>
          <a:p>
            <a:pPr marL="0" indent="0">
              <a:buFont typeface="Arial" charset="0"/>
              <a:buNone/>
            </a:pPr>
            <a:r>
              <a:rPr lang="tr-TR" sz="2000" b="1">
                <a:cs typeface="Arial" charset="0"/>
              </a:rPr>
              <a:t>	Program çalıştırıldığında sonuç aşağıdaki gibi olur.</a:t>
            </a:r>
          </a:p>
          <a:p>
            <a:pPr marL="0" indent="0">
              <a:buFont typeface="Arial" charset="0"/>
              <a:buNone/>
            </a:pPr>
            <a:r>
              <a:rPr lang="tr-TR" b="1">
                <a:cs typeface="Arial" charset="0"/>
              </a:rPr>
              <a:t>	</a:t>
            </a:r>
            <a:r>
              <a:rPr lang="tr-TR">
                <a:cs typeface="Arial" charset="0"/>
              </a:rPr>
              <a:t>	</a:t>
            </a:r>
          </a:p>
        </p:txBody>
      </p:sp>
      <p:pic>
        <p:nvPicPr>
          <p:cNvPr id="18435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84438" y="2389188"/>
            <a:ext cx="6026150" cy="199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8436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6013" y="5702300"/>
            <a:ext cx="5635625" cy="115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strips dir="rd"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İçerik Yer Tutucusu 2"/>
          <p:cNvSpPr>
            <a:spLocks noGrp="1"/>
          </p:cNvSpPr>
          <p:nvPr>
            <p:ph idx="1"/>
          </p:nvPr>
        </p:nvSpPr>
        <p:spPr>
          <a:xfrm>
            <a:off x="827088" y="836613"/>
            <a:ext cx="8316912" cy="6157912"/>
          </a:xfrm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tr-TR" b="1">
                <a:cs typeface="Arial" charset="0"/>
              </a:rPr>
              <a:t>WHILE DÖNGÜSÜ</a:t>
            </a:r>
          </a:p>
          <a:p>
            <a:pPr marL="0" indent="0">
              <a:buFont typeface="Arial" charset="0"/>
              <a:buNone/>
            </a:pPr>
            <a:r>
              <a:rPr lang="tr-TR" b="1">
                <a:cs typeface="Arial" charset="0"/>
              </a:rPr>
              <a:t>Örnekler:</a:t>
            </a:r>
          </a:p>
          <a:p>
            <a:pPr marL="0" indent="0">
              <a:buFont typeface="Arial" charset="0"/>
              <a:buNone/>
            </a:pPr>
            <a:endParaRPr lang="tr-TR" b="1">
              <a:cs typeface="Arial" charset="0"/>
            </a:endParaRPr>
          </a:p>
          <a:p>
            <a:pPr marL="0" indent="0">
              <a:buFont typeface="Arial" charset="0"/>
              <a:buNone/>
            </a:pPr>
            <a:endParaRPr lang="tr-TR" b="1">
              <a:cs typeface="Arial" charset="0"/>
            </a:endParaRPr>
          </a:p>
          <a:p>
            <a:pPr marL="0" indent="0">
              <a:buFont typeface="Arial" charset="0"/>
              <a:buNone/>
            </a:pPr>
            <a:endParaRPr lang="tr-TR" b="1">
              <a:cs typeface="Arial" charset="0"/>
            </a:endParaRPr>
          </a:p>
          <a:p>
            <a:pPr marL="0" indent="0">
              <a:buFont typeface="Arial" charset="0"/>
              <a:buNone/>
            </a:pPr>
            <a:endParaRPr lang="tr-TR" b="1">
              <a:cs typeface="Arial" charset="0"/>
            </a:endParaRPr>
          </a:p>
          <a:p>
            <a:pPr marL="0" indent="0">
              <a:buFont typeface="Arial" charset="0"/>
              <a:buNone/>
            </a:pPr>
            <a:endParaRPr lang="tr-TR" b="1">
              <a:cs typeface="Arial" charset="0"/>
            </a:endParaRPr>
          </a:p>
          <a:p>
            <a:pPr marL="0" indent="0">
              <a:buFont typeface="Arial" charset="0"/>
              <a:buNone/>
            </a:pPr>
            <a:r>
              <a:rPr lang="tr-TR" b="1">
                <a:cs typeface="Arial" charset="0"/>
              </a:rPr>
              <a:t>	</a:t>
            </a:r>
            <a:r>
              <a:rPr lang="tr-TR" sz="2000" b="1">
                <a:cs typeface="Arial" charset="0"/>
              </a:rPr>
              <a:t>Yukarıdaki program</a:t>
            </a:r>
            <a:r>
              <a:rPr lang="tr-TR" b="1">
                <a:cs typeface="Arial" charset="0"/>
              </a:rPr>
              <a:t> </a:t>
            </a:r>
            <a:r>
              <a:rPr lang="tr-TR" sz="2000" b="1">
                <a:cs typeface="Arial" charset="0"/>
              </a:rPr>
              <a:t>x değerini tam bölen sayıların bulunmasını sağlar. Program çalıştırıldığında sonuç aşağıdaki gibi olur.</a:t>
            </a:r>
          </a:p>
          <a:p>
            <a:pPr marL="0" indent="0">
              <a:buFont typeface="Arial" charset="0"/>
              <a:buNone/>
            </a:pPr>
            <a:r>
              <a:rPr lang="tr-TR" b="1">
                <a:cs typeface="Arial" charset="0"/>
              </a:rPr>
              <a:t>	</a:t>
            </a:r>
            <a:r>
              <a:rPr lang="tr-TR">
                <a:cs typeface="Arial" charset="0"/>
              </a:rPr>
              <a:t>	</a:t>
            </a:r>
          </a:p>
        </p:txBody>
      </p:sp>
      <p:pic>
        <p:nvPicPr>
          <p:cNvPr id="19459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650" y="1916113"/>
            <a:ext cx="6911975" cy="2609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9460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79613" y="5229225"/>
            <a:ext cx="4824412" cy="153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strips dir="rd"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İçerik Yer Tutucusu 2"/>
          <p:cNvSpPr>
            <a:spLocks noGrp="1"/>
          </p:cNvSpPr>
          <p:nvPr>
            <p:ph idx="1"/>
          </p:nvPr>
        </p:nvSpPr>
        <p:spPr>
          <a:xfrm>
            <a:off x="755650" y="836613"/>
            <a:ext cx="9144000" cy="6157912"/>
          </a:xfrm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tr-TR" b="1">
                <a:cs typeface="Arial" charset="0"/>
              </a:rPr>
              <a:t>İTERASYON (TEKRARLANMA-DÖNGÜ)</a:t>
            </a:r>
          </a:p>
          <a:p>
            <a:pPr marL="0" indent="0">
              <a:buFont typeface="Arial" charset="0"/>
              <a:buNone/>
            </a:pPr>
            <a:r>
              <a:rPr lang="tr-TR" b="1">
                <a:cs typeface="Arial" charset="0"/>
              </a:rPr>
              <a:t>WHILE DÖNGÜSÜ</a:t>
            </a:r>
          </a:p>
          <a:p>
            <a:pPr marL="0" indent="0">
              <a:buFont typeface="Arial" charset="0"/>
              <a:buNone/>
            </a:pPr>
            <a:endParaRPr lang="tr-TR" sz="2400" b="1">
              <a:cs typeface="Arial" charset="0"/>
            </a:endParaRPr>
          </a:p>
          <a:p>
            <a:pPr marL="0" indent="0">
              <a:buFont typeface="Arial" charset="0"/>
              <a:buNone/>
            </a:pPr>
            <a:r>
              <a:rPr lang="tr-TR" sz="2400" b="1">
                <a:cs typeface="Arial" charset="0"/>
              </a:rPr>
              <a:t>Örnekler: Girilen Sayının Faktöriyelini while </a:t>
            </a:r>
          </a:p>
          <a:p>
            <a:pPr marL="0" indent="0">
              <a:buFont typeface="Arial" charset="0"/>
              <a:buNone/>
            </a:pPr>
            <a:r>
              <a:rPr lang="tr-TR" sz="2400" b="1">
                <a:cs typeface="Arial" charset="0"/>
              </a:rPr>
              <a:t>döngüsü ile bulan program</a:t>
            </a:r>
          </a:p>
          <a:p>
            <a:pPr marL="0" indent="0">
              <a:buFont typeface="Arial" charset="0"/>
              <a:buNone/>
            </a:pPr>
            <a:endParaRPr lang="tr-TR" b="1">
              <a:cs typeface="Arial" charset="0"/>
            </a:endParaRPr>
          </a:p>
          <a:p>
            <a:pPr marL="0" indent="0">
              <a:buFont typeface="Arial" charset="0"/>
              <a:buNone/>
            </a:pPr>
            <a:endParaRPr lang="tr-TR" b="1">
              <a:cs typeface="Arial" charset="0"/>
            </a:endParaRPr>
          </a:p>
          <a:p>
            <a:pPr marL="0" indent="0">
              <a:buFont typeface="Arial" charset="0"/>
              <a:buNone/>
            </a:pPr>
            <a:endParaRPr lang="tr-TR" b="1">
              <a:cs typeface="Arial" charset="0"/>
            </a:endParaRPr>
          </a:p>
          <a:p>
            <a:pPr marL="0" indent="0">
              <a:buFont typeface="Arial" charset="0"/>
              <a:buNone/>
            </a:pPr>
            <a:r>
              <a:rPr lang="tr-TR" sz="2000" b="1">
                <a:cs typeface="Arial" charset="0"/>
              </a:rPr>
              <a:t>Program çalıştırıldığında sonuç aşağıdaki gibi olur.</a:t>
            </a:r>
          </a:p>
          <a:p>
            <a:pPr marL="0" indent="0">
              <a:buFont typeface="Arial" charset="0"/>
              <a:buNone/>
            </a:pPr>
            <a:r>
              <a:rPr lang="tr-TR" b="1">
                <a:cs typeface="Arial" charset="0"/>
              </a:rPr>
              <a:t>	</a:t>
            </a:r>
            <a:r>
              <a:rPr lang="tr-TR">
                <a:cs typeface="Arial" charset="0"/>
              </a:rPr>
              <a:t>	</a:t>
            </a:r>
          </a:p>
        </p:txBody>
      </p:sp>
      <p:pic>
        <p:nvPicPr>
          <p:cNvPr id="2048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8888" y="3144838"/>
            <a:ext cx="5700712" cy="160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484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00113" y="5273675"/>
            <a:ext cx="8058150" cy="158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strips dir="rd"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KAYNAKLAR</a:t>
            </a:r>
          </a:p>
        </p:txBody>
      </p:sp>
      <p:sp>
        <p:nvSpPr>
          <p:cNvPr id="18435" name="İçerik Yer Tutucusu 2"/>
          <p:cNvSpPr>
            <a:spLocks noGrp="1"/>
          </p:cNvSpPr>
          <p:nvPr>
            <p:ph idx="1"/>
          </p:nvPr>
        </p:nvSpPr>
        <p:spPr>
          <a:xfrm>
            <a:off x="755650" y="2636838"/>
            <a:ext cx="9036050" cy="4525962"/>
          </a:xfrm>
        </p:spPr>
        <p:txBody>
          <a:bodyPr/>
          <a:lstStyle/>
          <a:p>
            <a:pPr>
              <a:defRPr/>
            </a:pPr>
            <a:r>
              <a:rPr lang="tr-TR" sz="18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MIT Üniversitesinin ders notları</a:t>
            </a:r>
          </a:p>
          <a:p>
            <a:pPr marL="0" indent="0">
              <a:buFont typeface="Arial" charset="0"/>
              <a:buNone/>
              <a:defRPr/>
            </a:pPr>
            <a:r>
              <a:rPr lang="tr-TR" sz="1800" u="sng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  <a:hlinkClick r:id="rId2"/>
              </a:rPr>
              <a:t>http://ocw.mit.edu/courses/electrical-engineering-and-computer-science/6-00-introduction-to-computer-science-and-programming-fall-2008/lecture-videos/</a:t>
            </a:r>
            <a:endParaRPr lang="tr-TR" sz="1800" u="sng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  <a:p>
            <a:pPr marL="0" indent="0">
              <a:buFont typeface="Arial" charset="0"/>
              <a:buNone/>
              <a:defRPr/>
            </a:pPr>
            <a:endParaRPr lang="tr-TR" sz="1800" u="sng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  <a:p>
            <a:pPr>
              <a:defRPr/>
            </a:pPr>
            <a:r>
              <a:rPr lang="tr-TR" sz="1800" dirty="0">
                <a:solidFill>
                  <a:schemeClr val="tx1">
                    <a:lumMod val="95000"/>
                    <a:lumOff val="5000"/>
                  </a:schemeClr>
                </a:solidFill>
                <a:cs typeface="Arial" pitchFamily="34" charset="0"/>
              </a:rPr>
              <a:t>http://www.python.org/</a:t>
            </a:r>
          </a:p>
          <a:p>
            <a:pPr>
              <a:defRPr/>
            </a:pPr>
            <a:endParaRPr lang="tr-TR" dirty="0"/>
          </a:p>
        </p:txBody>
      </p:sp>
    </p:spTree>
  </p:cSld>
  <p:clrMapOvr>
    <a:masterClrMapping/>
  </p:clrMapOvr>
  <p:transition>
    <p:strips dir="r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714316" y="1285860"/>
            <a:ext cx="842968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200" b="1" dirty="0">
                <a:latin typeface="Times New Roman" pitchFamily="18" charset="0"/>
                <a:cs typeface="Times New Roman" pitchFamily="18" charset="0"/>
              </a:rPr>
              <a:t>PYTHON PROGRAMLAMA DİLİ NERELERDE KULLANILIR</a:t>
            </a:r>
            <a:endParaRPr lang="tr-TR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1142976" y="2571744"/>
            <a:ext cx="4873450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Clr>
                <a:schemeClr val="accent1"/>
              </a:buClr>
              <a:buFont typeface="Wingdings" pitchFamily="2" charset="2"/>
              <a:buChar char="§"/>
            </a:pP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Veritabanı Programcılığı</a:t>
            </a:r>
          </a:p>
          <a:p>
            <a:pPr>
              <a:buClr>
                <a:schemeClr val="accent1"/>
              </a:buClr>
              <a:buFont typeface="Wingdings" pitchFamily="2" charset="2"/>
              <a:buChar char="§"/>
            </a:pPr>
            <a:endParaRPr lang="tr-TR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chemeClr val="accent1"/>
              </a:buClr>
              <a:buFont typeface="Wingdings" pitchFamily="2" charset="2"/>
              <a:buChar char="§"/>
            </a:pP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GUI (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Graphic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User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Interface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) Programcılığı</a:t>
            </a:r>
          </a:p>
          <a:p>
            <a:pPr>
              <a:buClr>
                <a:schemeClr val="accent1"/>
              </a:buClr>
              <a:buFont typeface="Wingdings" pitchFamily="2" charset="2"/>
              <a:buChar char="§"/>
            </a:pPr>
            <a:endParaRPr lang="tr-TR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chemeClr val="accent1"/>
              </a:buClr>
              <a:buFont typeface="Wingdings" pitchFamily="2" charset="2"/>
              <a:buChar char="§"/>
            </a:pP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İnternet Programcılığı</a:t>
            </a:r>
          </a:p>
          <a:p>
            <a:pPr>
              <a:buClr>
                <a:schemeClr val="accent1"/>
              </a:buClr>
              <a:buFont typeface="Wingdings" pitchFamily="2" charset="2"/>
              <a:buChar char="§"/>
            </a:pPr>
            <a:endParaRPr lang="tr-TR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chemeClr val="accent1"/>
              </a:buClr>
            </a:pPr>
            <a:endParaRPr lang="tr-TR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 descr="C:\Users\ALİ MURAT\Desktop\ELB-516\programmingPython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72198" y="2143116"/>
            <a:ext cx="2571768" cy="2286016"/>
          </a:xfrm>
          <a:prstGeom prst="rect">
            <a:avLst/>
          </a:prstGeom>
          <a:noFill/>
        </p:spPr>
      </p:pic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</a:t>
            </a:fld>
            <a:endParaRPr lang="tr-TR"/>
          </a:p>
        </p:txBody>
      </p:sp>
    </p:spTree>
  </p:cSld>
  <p:clrMapOvr>
    <a:masterClrMapping/>
  </p:clrMapOvr>
  <p:transition>
    <p:strips dir="r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714316" y="1214422"/>
            <a:ext cx="8429684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tr-TR" sz="2400" b="1" dirty="0"/>
              <a:t>PYTHON DİLBİLGİSİ</a:t>
            </a:r>
            <a:endParaRPr lang="tr-TR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Dikdörtgen"/>
          <p:cNvSpPr/>
          <p:nvPr/>
        </p:nvSpPr>
        <p:spPr>
          <a:xfrm>
            <a:off x="714316" y="2357430"/>
            <a:ext cx="84296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Diğer programlama dillerinde olduğu gibi </a:t>
            </a:r>
            <a:r>
              <a:rPr lang="tr-TR" dirty="0" err="1"/>
              <a:t>Python’da</a:t>
            </a:r>
            <a:r>
              <a:rPr lang="tr-TR" dirty="0"/>
              <a:t> da kod yazımında uyulması gereken kurallar vardır. Bir dili kullanabilmek için bu kuralları iyi bilmek ve uygulamak gereklidir. </a:t>
            </a:r>
          </a:p>
        </p:txBody>
      </p:sp>
      <p:sp>
        <p:nvSpPr>
          <p:cNvPr id="6" name="5 Dikdörtgen"/>
          <p:cNvSpPr/>
          <p:nvPr/>
        </p:nvSpPr>
        <p:spPr>
          <a:xfrm>
            <a:off x="857224" y="3571876"/>
            <a:ext cx="414340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chemeClr val="accent1"/>
              </a:buClr>
              <a:buFont typeface="Wingdings" pitchFamily="2" charset="2"/>
              <a:buChar char="§"/>
            </a:pPr>
            <a:r>
              <a:rPr lang="tr-TR" sz="1600" dirty="0"/>
              <a:t> Python büyük-küçük harf ayrımı yapar.</a:t>
            </a:r>
          </a:p>
          <a:p>
            <a:pPr>
              <a:buClr>
                <a:schemeClr val="accent1"/>
              </a:buClr>
            </a:pPr>
            <a:endParaRPr lang="tr-TR" sz="1600" dirty="0"/>
          </a:p>
          <a:p>
            <a:pPr>
              <a:buClr>
                <a:schemeClr val="accent1"/>
              </a:buClr>
              <a:buFont typeface="Wingdings" pitchFamily="2" charset="2"/>
              <a:buChar char="§"/>
            </a:pPr>
            <a:r>
              <a:rPr lang="tr-TR" sz="1600" dirty="0"/>
              <a:t> Komutların sonlarında ; (noktalı virgül) ve benzeri işleçler konulmaz.</a:t>
            </a:r>
          </a:p>
          <a:p>
            <a:pPr>
              <a:buClr>
                <a:schemeClr val="accent1"/>
              </a:buClr>
              <a:buFont typeface="Wingdings" pitchFamily="2" charset="2"/>
              <a:buChar char="§"/>
            </a:pPr>
            <a:endParaRPr lang="tr-TR" sz="1600" dirty="0"/>
          </a:p>
          <a:p>
            <a:pPr>
              <a:buClr>
                <a:schemeClr val="accent1"/>
              </a:buClr>
              <a:buFont typeface="Wingdings" pitchFamily="2" charset="2"/>
              <a:buChar char="§"/>
            </a:pPr>
            <a:r>
              <a:rPr lang="tr-TR" sz="1600" dirty="0"/>
              <a:t> Pythonda kod yazarken girintiler kullanmak zorundasınız.</a:t>
            </a:r>
          </a:p>
          <a:p>
            <a:pPr>
              <a:buClr>
                <a:schemeClr val="accent1"/>
              </a:buClr>
            </a:pPr>
            <a:endParaRPr lang="tr-TR" sz="1600" dirty="0"/>
          </a:p>
          <a:p>
            <a:pPr>
              <a:buClr>
                <a:schemeClr val="accent1"/>
              </a:buClr>
              <a:buFont typeface="Wingdings" pitchFamily="2" charset="2"/>
              <a:buChar char="§"/>
            </a:pPr>
            <a:r>
              <a:rPr lang="tr-TR" sz="1600" dirty="0"/>
              <a:t> Pythonda değişkenleri tanımlama yoktur.</a:t>
            </a:r>
            <a:br>
              <a:rPr lang="tr-TR" sz="1600" dirty="0"/>
            </a:br>
            <a:r>
              <a:rPr lang="tr-TR" sz="1600" dirty="0"/>
              <a:t> </a:t>
            </a:r>
            <a:br>
              <a:rPr lang="tr-TR" sz="1600" dirty="0"/>
            </a:br>
            <a:r>
              <a:rPr lang="tr-TR" sz="1600" dirty="0"/>
              <a:t> </a:t>
            </a:r>
            <a:br>
              <a:rPr lang="tr-TR" sz="1600" dirty="0"/>
            </a:br>
            <a:endParaRPr lang="tr-TR" sz="1600" dirty="0"/>
          </a:p>
        </p:txBody>
      </p:sp>
      <p:pic>
        <p:nvPicPr>
          <p:cNvPr id="5122" name="Picture 2" descr="C:\Users\ALİ MURAT\Desktop\ELB-516\ee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29190" y="3714752"/>
            <a:ext cx="4000560" cy="2714644"/>
          </a:xfrm>
          <a:prstGeom prst="rect">
            <a:avLst/>
          </a:prstGeom>
          <a:noFill/>
        </p:spPr>
      </p:pic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5</a:t>
            </a:fld>
            <a:endParaRPr lang="tr-TR"/>
          </a:p>
        </p:txBody>
      </p:sp>
    </p:spTree>
  </p:cSld>
  <p:clrMapOvr>
    <a:masterClrMapping/>
  </p:clrMapOvr>
  <p:transition>
    <p:strips dir="r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o"/>
          <p:cNvGraphicFramePr>
            <a:graphicFrameLocks noGrp="1"/>
          </p:cNvGraphicFramePr>
          <p:nvPr/>
        </p:nvGraphicFramePr>
        <p:xfrm>
          <a:off x="1142976" y="2786058"/>
          <a:ext cx="6858048" cy="3101340"/>
        </p:xfrm>
        <a:graphic>
          <a:graphicData uri="http://schemas.openxmlformats.org/drawingml/2006/table">
            <a:tbl>
              <a:tblPr>
                <a:tableStyleId>{284E427A-3D55-4303-BF80-6455036E1DE7}</a:tableStyleId>
              </a:tblPr>
              <a:tblGrid>
                <a:gridCol w="22860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60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860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lang="tr-TR" sz="1800" b="1" dirty="0">
                          <a:solidFill>
                            <a:srgbClr val="FF0000"/>
                          </a:solidFill>
                        </a:rPr>
                        <a:t>Operatör</a:t>
                      </a: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800" b="1" dirty="0">
                          <a:solidFill>
                            <a:srgbClr val="FF0000"/>
                          </a:solidFill>
                        </a:rPr>
                        <a:t>İşlem</a:t>
                      </a: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800" b="1" dirty="0">
                          <a:solidFill>
                            <a:srgbClr val="FF0000"/>
                          </a:solidFill>
                        </a:rPr>
                        <a:t>Örnek</a:t>
                      </a:r>
                    </a:p>
                  </a:txBody>
                  <a:tcPr marL="19050" marR="19050" marT="19050" marB="1905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 sz="2800" b="1" dirty="0"/>
                        <a:t>=</a:t>
                      </a:r>
                      <a:endParaRPr lang="tr-TR" sz="2800" b="1" dirty="0">
                        <a:solidFill>
                          <a:schemeClr val="accent1"/>
                        </a:solidFill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Atama Operatörü</a:t>
                      </a: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r>
                        <a:rPr lang="tr-TR"/>
                        <a:t>A=4, b=’Oku’</a:t>
                      </a:r>
                    </a:p>
                  </a:txBody>
                  <a:tcPr marL="19050" marR="19050" marT="19050" marB="1905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 sz="2800" b="1" dirty="0"/>
                        <a:t>+</a:t>
                      </a:r>
                      <a:endParaRPr lang="tr-TR" sz="2800" b="1" dirty="0">
                        <a:solidFill>
                          <a:schemeClr val="accent1"/>
                        </a:solidFill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r>
                        <a:rPr lang="tr-TR"/>
                        <a:t>Toplama</a:t>
                      </a: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r>
                        <a:rPr lang="tr-TR"/>
                        <a:t>A=4+86</a:t>
                      </a:r>
                    </a:p>
                  </a:txBody>
                  <a:tcPr marL="19050" marR="19050" marT="19050" marB="1905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 sz="2800" b="1" dirty="0"/>
                        <a:t>-</a:t>
                      </a:r>
                      <a:endParaRPr lang="tr-TR" sz="2800" b="1" dirty="0">
                        <a:solidFill>
                          <a:schemeClr val="accent1"/>
                        </a:solidFill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Çıkarma</a:t>
                      </a: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r>
                        <a:rPr lang="tr-TR"/>
                        <a:t>A=86-52</a:t>
                      </a:r>
                    </a:p>
                  </a:txBody>
                  <a:tcPr marL="19050" marR="19050" marT="19050" marB="1905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 sz="2800" b="1" dirty="0"/>
                        <a:t>*</a:t>
                      </a:r>
                      <a:endParaRPr lang="tr-TR" sz="2800" b="1" dirty="0">
                        <a:solidFill>
                          <a:schemeClr val="accent1"/>
                        </a:solidFill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r>
                        <a:rPr lang="tr-TR"/>
                        <a:t>Çarpma</a:t>
                      </a: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r>
                        <a:rPr lang="tr-TR"/>
                        <a:t>A=9*86</a:t>
                      </a:r>
                    </a:p>
                  </a:txBody>
                  <a:tcPr marL="19050" marR="19050" marT="19050" marB="1905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 sz="2800" b="1" dirty="0"/>
                        <a:t>/</a:t>
                      </a:r>
                      <a:endParaRPr lang="tr-TR" sz="2800" b="1" dirty="0">
                        <a:solidFill>
                          <a:schemeClr val="accent1"/>
                        </a:solidFill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r>
                        <a:rPr lang="tr-TR"/>
                        <a:t>Bölme</a:t>
                      </a: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r>
                        <a:rPr lang="tr-TR"/>
                        <a:t>A=86/12</a:t>
                      </a:r>
                    </a:p>
                  </a:txBody>
                  <a:tcPr marL="19050" marR="19050" marT="19050" marB="1905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 sz="2800" b="1" dirty="0"/>
                        <a:t>**</a:t>
                      </a:r>
                      <a:endParaRPr lang="tr-TR" sz="2800" b="1" dirty="0">
                        <a:solidFill>
                          <a:schemeClr val="accent1"/>
                        </a:solidFill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r>
                        <a:rPr lang="tr-TR"/>
                        <a:t>Kuvvet alma</a:t>
                      </a: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A=8**3 (8′in 3.kuvveti)</a:t>
                      </a:r>
                    </a:p>
                  </a:txBody>
                  <a:tcPr marL="19050" marR="19050" marT="19050" marB="1905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5 Metin kutusu"/>
          <p:cNvSpPr txBox="1"/>
          <p:nvPr/>
        </p:nvSpPr>
        <p:spPr>
          <a:xfrm>
            <a:off x="857224" y="1000108"/>
            <a:ext cx="8429684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tr-TR" sz="2400" b="1" dirty="0"/>
              <a:t>PYTHON OPERATÖRLERİ</a:t>
            </a:r>
            <a:endParaRPr lang="tr-TR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6 Dikdörtgen"/>
          <p:cNvSpPr/>
          <p:nvPr/>
        </p:nvSpPr>
        <p:spPr>
          <a:xfrm>
            <a:off x="1071538" y="1500174"/>
            <a:ext cx="842968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chemeClr val="accent1"/>
              </a:buClr>
              <a:buFont typeface="Wingdings" pitchFamily="2" charset="2"/>
              <a:buChar char="v"/>
            </a:pPr>
            <a:r>
              <a:rPr lang="tr-TR" sz="2000" b="1" dirty="0">
                <a:solidFill>
                  <a:schemeClr val="accent1"/>
                </a:solidFill>
              </a:rPr>
              <a:t> Aritmetik Operatörler</a:t>
            </a:r>
          </a:p>
        </p:txBody>
      </p:sp>
      <p:sp>
        <p:nvSpPr>
          <p:cNvPr id="8" name="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6</a:t>
            </a:fld>
            <a:endParaRPr lang="tr-TR"/>
          </a:p>
        </p:txBody>
      </p:sp>
    </p:spTree>
  </p:cSld>
  <p:clrMapOvr>
    <a:masterClrMapping/>
  </p:clrMapOvr>
  <p:transition>
    <p:strips dir="r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o"/>
          <p:cNvGraphicFramePr>
            <a:graphicFrameLocks noGrp="1"/>
          </p:cNvGraphicFramePr>
          <p:nvPr/>
        </p:nvGraphicFramePr>
        <p:xfrm>
          <a:off x="1357290" y="2714620"/>
          <a:ext cx="7429552" cy="1674803"/>
        </p:xfrm>
        <a:graphic>
          <a:graphicData uri="http://schemas.openxmlformats.org/drawingml/2006/table">
            <a:tbl>
              <a:tblPr>
                <a:tableStyleId>{284E427A-3D55-4303-BF80-6455036E1DE7}</a:tableStyleId>
              </a:tblPr>
              <a:tblGrid>
                <a:gridCol w="17859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882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5531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0692">
                <a:tc>
                  <a:txBody>
                    <a:bodyPr/>
                    <a:lstStyle/>
                    <a:p>
                      <a:pPr algn="l"/>
                      <a:r>
                        <a:rPr lang="tr-TR" sz="1800" b="1" dirty="0">
                          <a:solidFill>
                            <a:srgbClr val="FF0000"/>
                          </a:solidFill>
                        </a:rPr>
                        <a:t>Operatör</a:t>
                      </a: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800" b="1" dirty="0">
                          <a:solidFill>
                            <a:srgbClr val="FF0000"/>
                          </a:solidFill>
                        </a:rPr>
                        <a:t>İşlem</a:t>
                      </a: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800" b="1" dirty="0">
                          <a:solidFill>
                            <a:srgbClr val="FF0000"/>
                          </a:solidFill>
                        </a:rPr>
                        <a:t>Örnek</a:t>
                      </a:r>
                    </a:p>
                  </a:txBody>
                  <a:tcPr marL="19050" marR="19050" marT="19050" marB="1905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761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b="1" dirty="0" err="1"/>
                        <a:t>and</a:t>
                      </a:r>
                      <a:endParaRPr lang="tr-TR" sz="2000" b="1" dirty="0">
                        <a:solidFill>
                          <a:schemeClr val="accent1"/>
                        </a:solidFill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dirty="0"/>
                        <a:t>Ve</a:t>
                      </a:r>
                      <a:r>
                        <a:rPr lang="tr-TR" baseline="0" dirty="0"/>
                        <a:t> işlemi</a:t>
                      </a:r>
                      <a:endParaRPr lang="tr-TR" dirty="0"/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 </a:t>
                      </a:r>
                      <a:r>
                        <a:rPr lang="en-US" dirty="0"/>
                        <a:t>a == 3 </a:t>
                      </a:r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and</a:t>
                      </a:r>
                      <a:r>
                        <a:rPr lang="en-US" dirty="0"/>
                        <a:t> b == 12 </a:t>
                      </a:r>
                      <a:endParaRPr lang="tr-TR" dirty="0"/>
                    </a:p>
                  </a:txBody>
                  <a:tcPr marL="19050" marR="19050" marT="19050" marB="1905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761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b="1" dirty="0" err="1"/>
                        <a:t>or</a:t>
                      </a:r>
                      <a:r>
                        <a:rPr lang="tr-TR" sz="2000" b="1" baseline="0" dirty="0"/>
                        <a:t> </a:t>
                      </a:r>
                      <a:endParaRPr lang="tr-TR" sz="2000" b="1" dirty="0">
                        <a:solidFill>
                          <a:schemeClr val="accent1"/>
                        </a:solidFill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/>
                        <a:t>Veya</a:t>
                      </a:r>
                      <a:r>
                        <a:rPr lang="tr-TR" baseline="0" dirty="0"/>
                        <a:t> İşlemi</a:t>
                      </a:r>
                      <a:endParaRPr lang="tr-TR" dirty="0"/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r>
                        <a:rPr lang="tr-TR" sz="1800" dirty="0"/>
                        <a:t> </a:t>
                      </a:r>
                      <a:r>
                        <a:rPr lang="en-US" dirty="0"/>
                        <a:t>a == 5 </a:t>
                      </a:r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or</a:t>
                      </a:r>
                      <a:r>
                        <a:rPr lang="en-US" dirty="0"/>
                        <a:t> b == 43 </a:t>
                      </a:r>
                      <a:endParaRPr lang="tr-TR" dirty="0"/>
                    </a:p>
                  </a:txBody>
                  <a:tcPr marL="19050" marR="19050" marT="19050" marB="1905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715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b="1" dirty="0"/>
                        <a:t>not</a:t>
                      </a:r>
                      <a:endParaRPr lang="tr-TR" sz="2000" b="1" dirty="0">
                        <a:solidFill>
                          <a:schemeClr val="accent1"/>
                        </a:solidFill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/>
                        <a:t>Değil</a:t>
                      </a:r>
                      <a:r>
                        <a:rPr lang="tr-TR" baseline="0" dirty="0"/>
                        <a:t> İşlemi</a:t>
                      </a:r>
                      <a:endParaRPr lang="tr-TR" dirty="0"/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 </a:t>
                      </a:r>
                      <a:r>
                        <a:rPr lang="tr-TR" dirty="0">
                          <a:solidFill>
                            <a:srgbClr val="FF0000"/>
                          </a:solidFill>
                        </a:rPr>
                        <a:t>not</a:t>
                      </a:r>
                      <a:r>
                        <a:rPr lang="tr-TR" dirty="0"/>
                        <a:t> a % 2 == 0 </a:t>
                      </a:r>
                    </a:p>
                  </a:txBody>
                  <a:tcPr marL="19050" marR="19050" marT="19050" marB="1905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5 Metin kutusu"/>
          <p:cNvSpPr txBox="1"/>
          <p:nvPr/>
        </p:nvSpPr>
        <p:spPr>
          <a:xfrm>
            <a:off x="928662" y="928670"/>
            <a:ext cx="84296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/>
              <a:t>PYTHON OPERATÖRLERİ</a:t>
            </a:r>
            <a:endParaRPr lang="tr-TR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6 Dikdörtgen"/>
          <p:cNvSpPr/>
          <p:nvPr/>
        </p:nvSpPr>
        <p:spPr>
          <a:xfrm>
            <a:off x="1142976" y="1428736"/>
            <a:ext cx="842968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chemeClr val="accent1"/>
              </a:buClr>
              <a:buFont typeface="Wingdings" pitchFamily="2" charset="2"/>
              <a:buChar char="v"/>
            </a:pPr>
            <a:r>
              <a:rPr lang="tr-TR" sz="2000" b="1" dirty="0">
                <a:solidFill>
                  <a:schemeClr val="accent1"/>
                </a:solidFill>
              </a:rPr>
              <a:t> Mantıksal Operatörler</a:t>
            </a:r>
          </a:p>
        </p:txBody>
      </p:sp>
      <p:sp>
        <p:nvSpPr>
          <p:cNvPr id="8" name="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7</a:t>
            </a:fld>
            <a:endParaRPr lang="tr-TR"/>
          </a:p>
        </p:txBody>
      </p:sp>
    </p:spTree>
  </p:cSld>
  <p:clrMapOvr>
    <a:masterClrMapping/>
  </p:clrMapOvr>
  <p:transition>
    <p:strips dir="r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4349722"/>
              </p:ext>
            </p:extLst>
          </p:nvPr>
        </p:nvGraphicFramePr>
        <p:xfrm>
          <a:off x="857224" y="2714620"/>
          <a:ext cx="7858179" cy="3101340"/>
        </p:xfrm>
        <a:graphic>
          <a:graphicData uri="http://schemas.openxmlformats.org/drawingml/2006/table">
            <a:tbl>
              <a:tblPr>
                <a:tableStyleId>{284E427A-3D55-4303-BF80-6455036E1DE7}</a:tableStyleId>
              </a:tblPr>
              <a:tblGrid>
                <a:gridCol w="17145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574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862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lang="tr-TR" sz="1800" b="1" dirty="0">
                          <a:solidFill>
                            <a:srgbClr val="FF0000"/>
                          </a:solidFill>
                        </a:rPr>
                        <a:t>Operatör</a:t>
                      </a: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800" b="1" dirty="0">
                          <a:solidFill>
                            <a:srgbClr val="FF0000"/>
                          </a:solidFill>
                        </a:rPr>
                        <a:t>İşlem</a:t>
                      </a: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800" b="1" dirty="0">
                          <a:solidFill>
                            <a:srgbClr val="FF0000"/>
                          </a:solidFill>
                        </a:rPr>
                        <a:t>Örnek</a:t>
                      </a:r>
                    </a:p>
                  </a:txBody>
                  <a:tcPr marL="19050" marR="19050" marT="19050" marB="1905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 sz="2800" dirty="0"/>
                        <a:t>&gt;</a:t>
                      </a:r>
                      <a:endParaRPr lang="tr-TR" sz="2800" b="1" dirty="0">
                        <a:solidFill>
                          <a:schemeClr val="accent1"/>
                        </a:solidFill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Büyüklük</a:t>
                      </a: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A&gt;B (A,</a:t>
                      </a:r>
                      <a:r>
                        <a:rPr lang="tr-TR" baseline="0" dirty="0"/>
                        <a:t> B’ den büyüktür</a:t>
                      </a:r>
                      <a:r>
                        <a:rPr lang="tr-TR" dirty="0"/>
                        <a:t>)</a:t>
                      </a:r>
                    </a:p>
                  </a:txBody>
                  <a:tcPr marL="19050" marR="19050" marT="19050" marB="1905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 sz="2800" dirty="0"/>
                        <a:t>&gt;=</a:t>
                      </a:r>
                      <a:endParaRPr lang="tr-TR" sz="2800" b="1" dirty="0">
                        <a:solidFill>
                          <a:schemeClr val="accent1"/>
                        </a:solidFill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Büyüklük</a:t>
                      </a:r>
                      <a:r>
                        <a:rPr lang="tr-TR" baseline="0" dirty="0"/>
                        <a:t> ya da eşitlik</a:t>
                      </a:r>
                      <a:endParaRPr lang="tr-TR" dirty="0"/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A&gt;=B</a:t>
                      </a:r>
                      <a:r>
                        <a:rPr lang="tr-TR" baseline="0" dirty="0"/>
                        <a:t> (A, B’ ye eşit veya büyük)</a:t>
                      </a:r>
                      <a:endParaRPr lang="tr-TR" dirty="0"/>
                    </a:p>
                  </a:txBody>
                  <a:tcPr marL="19050" marR="19050" marT="19050" marB="1905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 sz="2800" dirty="0"/>
                        <a:t>&lt;</a:t>
                      </a:r>
                      <a:endParaRPr lang="tr-TR" sz="2800" b="1" dirty="0">
                        <a:solidFill>
                          <a:schemeClr val="accent1"/>
                        </a:solidFill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Küçüklük</a:t>
                      </a: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A&lt;B</a:t>
                      </a:r>
                      <a:r>
                        <a:rPr lang="tr-TR" baseline="0" dirty="0"/>
                        <a:t> (A, B’ den küçüktür)</a:t>
                      </a:r>
                      <a:endParaRPr lang="tr-TR" dirty="0"/>
                    </a:p>
                  </a:txBody>
                  <a:tcPr marL="19050" marR="19050" marT="19050" marB="1905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 sz="2800" dirty="0"/>
                        <a:t>&lt;=</a:t>
                      </a:r>
                      <a:endParaRPr lang="tr-TR" sz="2800" b="1" dirty="0">
                        <a:solidFill>
                          <a:schemeClr val="accent1"/>
                        </a:solidFill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Küçüklük</a:t>
                      </a:r>
                      <a:r>
                        <a:rPr lang="tr-TR" baseline="0" dirty="0"/>
                        <a:t> ya da eşitlik</a:t>
                      </a:r>
                      <a:endParaRPr lang="tr-TR" dirty="0"/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A&lt;=</a:t>
                      </a:r>
                      <a:r>
                        <a:rPr lang="tr-TR" baseline="0" dirty="0"/>
                        <a:t>B (A, B’ den küçük veya eşit)</a:t>
                      </a:r>
                      <a:endParaRPr lang="tr-TR" dirty="0"/>
                    </a:p>
                  </a:txBody>
                  <a:tcPr marL="19050" marR="19050" marT="19050" marB="1905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 sz="2800" dirty="0"/>
                        <a:t>==</a:t>
                      </a:r>
                      <a:endParaRPr lang="tr-TR" sz="2800" b="1" dirty="0">
                        <a:solidFill>
                          <a:schemeClr val="accent1"/>
                        </a:solidFill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Eşitlik</a:t>
                      </a: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A=B</a:t>
                      </a:r>
                      <a:r>
                        <a:rPr lang="tr-TR" baseline="0" dirty="0"/>
                        <a:t> (A, B’ ye eşit)</a:t>
                      </a:r>
                      <a:endParaRPr lang="tr-TR" dirty="0"/>
                    </a:p>
                  </a:txBody>
                  <a:tcPr marL="19050" marR="19050" marT="19050" marB="1905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tr-TR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!=</a:t>
                      </a: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Eşit</a:t>
                      </a:r>
                      <a:r>
                        <a:rPr lang="tr-TR" baseline="0" dirty="0"/>
                        <a:t> değil</a:t>
                      </a:r>
                      <a:endParaRPr lang="tr-TR" dirty="0"/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A&lt;&gt;B (A, B’ ye eşit değil)</a:t>
                      </a:r>
                    </a:p>
                  </a:txBody>
                  <a:tcPr marL="19050" marR="19050" marT="19050" marB="1905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5 Metin kutusu"/>
          <p:cNvSpPr txBox="1"/>
          <p:nvPr/>
        </p:nvSpPr>
        <p:spPr>
          <a:xfrm>
            <a:off x="857224" y="1000108"/>
            <a:ext cx="84296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/>
              <a:t>PYTHON OPERATÖRLERİ</a:t>
            </a:r>
            <a:endParaRPr lang="tr-TR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6 Dikdörtgen"/>
          <p:cNvSpPr/>
          <p:nvPr/>
        </p:nvSpPr>
        <p:spPr>
          <a:xfrm>
            <a:off x="1071538" y="1500174"/>
            <a:ext cx="842968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chemeClr val="accent1"/>
              </a:buClr>
              <a:buFont typeface="Wingdings" pitchFamily="2" charset="2"/>
              <a:buChar char="v"/>
            </a:pPr>
            <a:r>
              <a:rPr lang="tr-TR" sz="20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Karşılaştırma Operatörleri</a:t>
            </a:r>
          </a:p>
        </p:txBody>
      </p:sp>
      <p:sp>
        <p:nvSpPr>
          <p:cNvPr id="8" name="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8</a:t>
            </a:fld>
            <a:endParaRPr lang="tr-TR"/>
          </a:p>
        </p:txBody>
      </p:sp>
    </p:spTree>
  </p:cSld>
  <p:clrMapOvr>
    <a:masterClrMapping/>
  </p:clrMapOvr>
  <p:transition>
    <p:strips dir="r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857224" y="1142984"/>
            <a:ext cx="84296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/>
              <a:t>PYTHON PROGRAMLAMA DİLİNDE DEĞİŞKENLER</a:t>
            </a:r>
            <a:endParaRPr lang="tr-TR" sz="2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2531" name="Picture 3" descr="C:\Users\ALİ MURAT\Desktop\tez\resimler\icon ve resimler\PNG\error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8662" y="2285992"/>
            <a:ext cx="642942" cy="588382"/>
          </a:xfrm>
          <a:prstGeom prst="rect">
            <a:avLst/>
          </a:prstGeom>
          <a:noFill/>
        </p:spPr>
      </p:pic>
      <p:sp>
        <p:nvSpPr>
          <p:cNvPr id="8" name="7 Dikdörtgen"/>
          <p:cNvSpPr/>
          <p:nvPr/>
        </p:nvSpPr>
        <p:spPr>
          <a:xfrm>
            <a:off x="1714480" y="3000372"/>
            <a:ext cx="628654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tr-TR" sz="2000" dirty="0"/>
              <a:t> Diğer dillerde de olduğu gibi bir değişken RAKAM ile başlayamaz. İlk karakter bir harf veya _ (altçizgi) olmak zorundadır.</a:t>
            </a:r>
          </a:p>
          <a:p>
            <a:pPr>
              <a:buFont typeface="Wingdings" pitchFamily="2" charset="2"/>
              <a:buChar char="§"/>
            </a:pPr>
            <a:endParaRPr lang="tr-TR" sz="2000" dirty="0"/>
          </a:p>
          <a:p>
            <a:pPr>
              <a:buFont typeface="Wingdings" pitchFamily="2" charset="2"/>
              <a:buChar char="§"/>
            </a:pPr>
            <a:r>
              <a:rPr lang="tr-TR" sz="2000" dirty="0"/>
              <a:t> Harf, Rakam ve _ (alt çizgi) haricinde bir karakter içeremez (örn: $, #,*, ? veya boşluk gibi).</a:t>
            </a:r>
          </a:p>
          <a:p>
            <a:pPr>
              <a:buFont typeface="Wingdings" pitchFamily="2" charset="2"/>
              <a:buChar char="§"/>
            </a:pPr>
            <a:endParaRPr lang="tr-TR" sz="2000" dirty="0"/>
          </a:p>
          <a:p>
            <a:pPr>
              <a:buFont typeface="Wingdings" pitchFamily="2" charset="2"/>
              <a:buChar char="§"/>
            </a:pPr>
            <a:r>
              <a:rPr lang="tr-TR" sz="2000" dirty="0"/>
              <a:t>Aksi belirtilmedikçe tüm değişkenler yerel olarak algılanırlar.</a:t>
            </a:r>
          </a:p>
        </p:txBody>
      </p:sp>
      <p:sp>
        <p:nvSpPr>
          <p:cNvPr id="11" name="10 Dikdörtgen"/>
          <p:cNvSpPr/>
          <p:nvPr/>
        </p:nvSpPr>
        <p:spPr>
          <a:xfrm>
            <a:off x="1643042" y="2428868"/>
            <a:ext cx="842968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chemeClr val="accent1"/>
              </a:buClr>
            </a:pPr>
            <a:r>
              <a:rPr lang="tr-TR" sz="2000" b="1" dirty="0">
                <a:solidFill>
                  <a:schemeClr val="accent1"/>
                </a:solidFill>
              </a:rPr>
              <a:t>Uyarı !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9</a:t>
            </a:fld>
            <a:endParaRPr lang="tr-TR"/>
          </a:p>
        </p:txBody>
      </p:sp>
    </p:spTree>
  </p:cSld>
  <p:clrMapOvr>
    <a:masterClrMapping/>
  </p:clrMapOvr>
  <p:transition>
    <p:strips dir="rd"/>
  </p:transition>
</p:sld>
</file>

<file path=ppt/theme/theme1.xml><?xml version="1.0" encoding="utf-8"?>
<a:theme xmlns:a="http://schemas.openxmlformats.org/drawingml/2006/main" name="Tema1">
  <a:themeElements>
    <a:clrScheme name="Kapsüller 1">
      <a:dk1>
        <a:srgbClr val="003366"/>
      </a:dk1>
      <a:lt1>
        <a:srgbClr val="FFFFFF"/>
      </a:lt1>
      <a:dk2>
        <a:srgbClr val="006666"/>
      </a:dk2>
      <a:lt2>
        <a:srgbClr val="666699"/>
      </a:lt2>
      <a:accent1>
        <a:srgbClr val="33CCCC"/>
      </a:accent1>
      <a:accent2>
        <a:srgbClr val="99CC99"/>
      </a:accent2>
      <a:accent3>
        <a:srgbClr val="FFFFFF"/>
      </a:accent3>
      <a:accent4>
        <a:srgbClr val="002A56"/>
      </a:accent4>
      <a:accent5>
        <a:srgbClr val="ADE2E2"/>
      </a:accent5>
      <a:accent6>
        <a:srgbClr val="8AB98A"/>
      </a:accent6>
      <a:hlink>
        <a:srgbClr val="003366"/>
      </a:hlink>
      <a:folHlink>
        <a:srgbClr val="CC99FF"/>
      </a:folHlink>
    </a:clrScheme>
    <a:fontScheme name="Kapsüll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  <a:txDef>
      <a:spPr bwMode="auto">
        <a:solidFill>
          <a:schemeClr val="tx1">
            <a:lumMod val="20000"/>
            <a:lumOff val="80000"/>
          </a:schemeClr>
        </a:solidFill>
        <a:ln w="38100">
          <a:solidFill>
            <a:srgbClr val="0070C0"/>
          </a:solidFill>
          <a:miter lim="800000"/>
          <a:headEnd/>
          <a:tailEnd/>
        </a:ln>
        <a:effectLst/>
      </a:spPr>
      <a:bodyPr wrap="square">
        <a:spAutoFit/>
      </a:bodyPr>
      <a:lstStyle>
        <a:defPPr algn="l">
          <a:spcBef>
            <a:spcPct val="20000"/>
          </a:spcBef>
          <a:buClr>
            <a:schemeClr val="tx1"/>
          </a:buClr>
          <a:buSzPct val="75000"/>
          <a:buFont typeface="Wingdings" pitchFamily="2" charset="2"/>
          <a:buNone/>
          <a:defRPr sz="2400" dirty="0" smtClean="0"/>
        </a:defPPr>
      </a:lstStyle>
    </a:txDef>
  </a:objectDefaults>
  <a:extraClrSchemeLst>
    <a:extraClrScheme>
      <a:clrScheme name="Kapsüller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apsüller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apsüller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apsüller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apsüller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apsüller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apsüller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apsüller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Tema1</Template>
  <TotalTime>360</TotalTime>
  <Words>1805</Words>
  <Application>Microsoft Office PowerPoint</Application>
  <PresentationFormat>Ekran Gösterisi (4:3)</PresentationFormat>
  <Paragraphs>478</Paragraphs>
  <Slides>33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33</vt:i4>
      </vt:variant>
    </vt:vector>
  </HeadingPairs>
  <TitlesOfParts>
    <vt:vector size="38" baseType="lpstr">
      <vt:lpstr>Arial</vt:lpstr>
      <vt:lpstr>Calibri</vt:lpstr>
      <vt:lpstr>Times New Roman</vt:lpstr>
      <vt:lpstr>Wingdings</vt:lpstr>
      <vt:lpstr>Tema1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KAYNAKLAR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ALİ MURAT</dc:creator>
  <cp:lastModifiedBy>İlker ÜNAL</cp:lastModifiedBy>
  <cp:revision>51</cp:revision>
  <dcterms:created xsi:type="dcterms:W3CDTF">2010-08-08T15:21:12Z</dcterms:created>
  <dcterms:modified xsi:type="dcterms:W3CDTF">2025-09-29T07:20:16Z</dcterms:modified>
</cp:coreProperties>
</file>