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2" r:id="rId2"/>
    <p:sldId id="291" r:id="rId3"/>
    <p:sldId id="283" r:id="rId4"/>
    <p:sldId id="284" r:id="rId5"/>
    <p:sldId id="257" r:id="rId6"/>
    <p:sldId id="258" r:id="rId7"/>
    <p:sldId id="259" r:id="rId8"/>
    <p:sldId id="264" r:id="rId9"/>
    <p:sldId id="263" r:id="rId10"/>
    <p:sldId id="262" r:id="rId11"/>
    <p:sldId id="267" r:id="rId12"/>
    <p:sldId id="261" r:id="rId13"/>
    <p:sldId id="26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AA5A9-7AF9-4F36-86F0-9A2C46F2725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69231-9CC0-49EA-843E-FC37D8B2B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99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1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1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1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3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0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0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41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0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7C113-4857-41A4-97AC-78D6448BBB6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6D196-827A-4D32-9D89-F5A532D0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6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and Writing Files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The function f=open(filename, mode) opens a file for reading or writing.</a:t>
            </a:r>
          </a:p>
          <a:p>
            <a:pPr>
              <a:lnSpc>
                <a:spcPct val="90000"/>
              </a:lnSpc>
            </a:pPr>
            <a:r>
              <a:rPr lang="en-US" altLang="en-US"/>
              <a:t>mode can be: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“r” – Reading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“w”- Writing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“a”- Append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“r+”- Open for both reading and writing.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“b” – Open the file in binary mode (only in Windows)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1869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Splitting into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06"/>
            <a:ext cx="10515600" cy="5213376"/>
          </a:xfrm>
        </p:spPr>
        <p:txBody>
          <a:bodyPr/>
          <a:lstStyle/>
          <a:p>
            <a:pPr>
              <a:tabLst>
                <a:tab pos="4805363" algn="l"/>
              </a:tabLst>
            </a:pPr>
            <a:r>
              <a:rPr lang="en-US" altLang="en-US" dirty="0"/>
              <a:t>If you know the number of tokens, you can </a:t>
            </a:r>
            <a:r>
              <a:rPr lang="en-US" altLang="en-US" dirty="0">
                <a:latin typeface="Courier New" panose="02070309020205020404" pitchFamily="49" charset="0"/>
              </a:rPr>
              <a:t>split</a:t>
            </a:r>
            <a:r>
              <a:rPr lang="en-US" altLang="en-US" dirty="0"/>
              <a:t> them directly into a sequence of variables.</a:t>
            </a:r>
          </a:p>
          <a:p>
            <a:pPr lvl="1">
              <a:buNone/>
              <a:tabLst>
                <a:tab pos="4805363" algn="l"/>
              </a:tabLst>
            </a:pPr>
            <a:r>
              <a:rPr lang="en-US" altLang="en-US" dirty="0"/>
              <a:t>	</a:t>
            </a:r>
            <a:r>
              <a:rPr lang="en-US" altLang="en-US" b="1" dirty="0"/>
              <a:t>var1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b="1" dirty="0"/>
              <a:t>var2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dirty="0"/>
              <a:t>...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b="1" dirty="0" err="1"/>
              <a:t>varN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b="1" dirty="0" err="1"/>
              <a:t>string</a:t>
            </a:r>
            <a:r>
              <a:rPr lang="en-US" altLang="en-US" dirty="0" err="1">
                <a:latin typeface="Courier New" panose="02070309020205020404" pitchFamily="49" charset="0"/>
              </a:rPr>
              <a:t>.split</a:t>
            </a:r>
            <a:r>
              <a:rPr lang="en-US" altLang="en-US" dirty="0">
                <a:latin typeface="Courier New" panose="02070309020205020404" pitchFamily="49" charset="0"/>
              </a:rPr>
              <a:t>()</a:t>
            </a:r>
            <a:endParaRPr lang="en-US" altLang="en-US" b="1" dirty="0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 lvl="1">
              <a:buNone/>
              <a:tabLst>
                <a:tab pos="4805363" algn="l"/>
              </a:tabLst>
            </a:pPr>
            <a:endParaRPr lang="en-US" altLang="en-US" sz="1200" b="1" dirty="0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tabLst>
                <a:tab pos="4805363" algn="l"/>
              </a:tabLst>
            </a:pPr>
            <a:r>
              <a:rPr lang="en-US" altLang="en-US" dirty="0"/>
              <a:t>may want to convert type of some tokens:   </a:t>
            </a:r>
            <a:r>
              <a:rPr lang="en-US" altLang="en-US" b="1" dirty="0"/>
              <a:t>type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320871" y="4001294"/>
            <a:ext cx="6248400" cy="2646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91440" rIns="182880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s = "Jessica 31 647.28"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name, age, money =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s.split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()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name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'Jessica'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int</a:t>
            </a:r>
            <a:r>
              <a:rPr lang="en-US" altLang="en-US" sz="2000" b="1" dirty="0">
                <a:latin typeface="Courier New" panose="02070309020205020404" pitchFamily="49" charset="0"/>
              </a:rPr>
              <a:t>(age)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31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float(money)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647.28</a:t>
            </a:r>
          </a:p>
        </p:txBody>
      </p:sp>
    </p:spTree>
    <p:extLst>
      <p:ext uri="{BB962C8B-B14F-4D97-AF65-F5344CB8AC3E}">
        <p14:creationId xmlns:p14="http://schemas.microsoft.com/office/powerpoint/2010/main" val="2280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8149"/>
            <a:ext cx="10515600" cy="1029481"/>
          </a:xfrm>
        </p:spPr>
        <p:txBody>
          <a:bodyPr/>
          <a:lstStyle/>
          <a:p>
            <a:r>
              <a:rPr lang="en-US" altLang="en-US" dirty="0"/>
              <a:t>Tokenizing File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3885"/>
            <a:ext cx="10515600" cy="5554097"/>
          </a:xfrm>
        </p:spPr>
        <p:txBody>
          <a:bodyPr/>
          <a:lstStyle/>
          <a:p>
            <a:r>
              <a:rPr lang="en-US" altLang="en-US" dirty="0"/>
              <a:t>Use </a:t>
            </a:r>
            <a:r>
              <a:rPr lang="en-US" altLang="en-US" dirty="0">
                <a:latin typeface="Courier New" panose="02070309020205020404" pitchFamily="49" charset="0"/>
              </a:rPr>
              <a:t>split</a:t>
            </a:r>
            <a:r>
              <a:rPr lang="en-US" altLang="en-US" dirty="0"/>
              <a:t> to tokenize line contents when reading files.</a:t>
            </a:r>
          </a:p>
          <a:p>
            <a:pPr lvl="1"/>
            <a:r>
              <a:rPr lang="en-US" altLang="en-US" dirty="0"/>
              <a:t>You may want to type-cast tokens:  </a:t>
            </a:r>
            <a:r>
              <a:rPr lang="en-US" altLang="en-US" b="1" dirty="0"/>
              <a:t>type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449737" y="2056686"/>
            <a:ext cx="8610600" cy="480131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91440" rIns="182880" bIns="91440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f = open("example.txt")</a:t>
            </a:r>
          </a:p>
          <a:p>
            <a:pPr algn="l"/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line =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f.readline</a:t>
            </a:r>
            <a:r>
              <a:rPr lang="en-US" altLang="en-US" sz="2000" b="1" dirty="0">
                <a:latin typeface="Courier New" panose="02070309020205020404" pitchFamily="49" charset="0"/>
              </a:rPr>
              <a:t>()</a:t>
            </a:r>
          </a:p>
          <a:p>
            <a:pPr algn="l"/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line</a:t>
            </a:r>
          </a:p>
          <a:p>
            <a:pPr algn="l"/>
            <a:r>
              <a:rPr lang="en-US" altLang="en-US" sz="2000" dirty="0">
                <a:latin typeface="Courier New" panose="02070309020205020404" pitchFamily="49" charset="0"/>
              </a:rPr>
              <a:t>'</a:t>
            </a:r>
            <a:r>
              <a:rPr lang="nb-NO" altLang="en-US" sz="2000" dirty="0">
                <a:latin typeface="Courier New" panose="02070309020205020404" pitchFamily="49" charset="0"/>
              </a:rPr>
              <a:t>hello world 42 3.14\n'</a:t>
            </a:r>
          </a:p>
          <a:p>
            <a:pPr algn="l"/>
            <a:endParaRPr lang="nb-NO" altLang="en-US" sz="2000" dirty="0">
              <a:latin typeface="Courier New" panose="02070309020205020404" pitchFamily="49" charset="0"/>
            </a:endParaRP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&gt;&gt;&gt; </a:t>
            </a:r>
            <a:r>
              <a:rPr lang="nb-NO" altLang="en-US" sz="2000" b="1" dirty="0">
                <a:latin typeface="Courier New" panose="02070309020205020404" pitchFamily="49" charset="0"/>
              </a:rPr>
              <a:t>tokens = line.split()</a:t>
            </a: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&gt;&gt;&gt; tokens</a:t>
            </a: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['hello', 'world', '42', '3.14']</a:t>
            </a:r>
          </a:p>
          <a:p>
            <a:pPr algn="l"/>
            <a:endParaRPr lang="nb-NO" altLang="en-US" sz="2000" dirty="0">
              <a:latin typeface="Courier New" panose="02070309020205020404" pitchFamily="49" charset="0"/>
            </a:endParaRP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&gt;&gt;&gt; </a:t>
            </a:r>
            <a:r>
              <a:rPr lang="nb-NO" altLang="en-US" sz="2000" b="1" dirty="0">
                <a:latin typeface="Courier New" panose="02070309020205020404" pitchFamily="49" charset="0"/>
              </a:rPr>
              <a:t>word = tokens[0]</a:t>
            </a: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'hello'</a:t>
            </a: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&gt;&gt;&gt; </a:t>
            </a:r>
            <a:r>
              <a:rPr lang="nb-NO" altLang="en-US" sz="2000" b="1" dirty="0">
                <a:latin typeface="Courier New" panose="02070309020205020404" pitchFamily="49" charset="0"/>
              </a:rPr>
              <a:t>answer = int(tokens[2])</a:t>
            </a: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42</a:t>
            </a: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&gt;&gt;&gt; </a:t>
            </a:r>
            <a:r>
              <a:rPr lang="nb-NO" altLang="en-US" sz="2000" b="1" dirty="0">
                <a:latin typeface="Courier New" panose="02070309020205020404" pitchFamily="49" charset="0"/>
              </a:rPr>
              <a:t>pi = float(tokens[3])</a:t>
            </a:r>
          </a:p>
          <a:p>
            <a:pPr algn="l"/>
            <a:r>
              <a:rPr lang="nb-NO" altLang="en-US" sz="2000" dirty="0">
                <a:latin typeface="Courier New" panose="02070309020205020404" pitchFamily="49" charset="0"/>
              </a:rPr>
              <a:t>3.14</a:t>
            </a:r>
          </a:p>
        </p:txBody>
      </p:sp>
    </p:spTree>
    <p:extLst>
      <p:ext uri="{BB962C8B-B14F-4D97-AF65-F5344CB8AC3E}">
        <p14:creationId xmlns:p14="http://schemas.microsoft.com/office/powerpoint/2010/main" val="1899475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06"/>
            <a:ext cx="10515600" cy="5213376"/>
          </a:xfrm>
        </p:spPr>
        <p:txBody>
          <a:bodyPr/>
          <a:lstStyle/>
          <a:p>
            <a:pPr>
              <a:tabLst>
                <a:tab pos="1828800" algn="l"/>
                <a:tab pos="2971800" algn="l"/>
                <a:tab pos="4114800" algn="l"/>
              </a:tabLst>
            </a:pPr>
            <a:r>
              <a:rPr lang="en-US" altLang="en-US" dirty="0"/>
              <a:t>Suppose we have this </a:t>
            </a:r>
            <a:r>
              <a:rPr lang="en-US" altLang="en-US" dirty="0">
                <a:latin typeface="Courier New" panose="02070309020205020404" pitchFamily="49" charset="0"/>
              </a:rPr>
              <a:t>hours.txt</a:t>
            </a:r>
            <a:r>
              <a:rPr lang="en-US" altLang="en-US" dirty="0"/>
              <a:t> data:</a:t>
            </a: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endParaRPr lang="en-US" altLang="en-US" sz="1200" dirty="0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r>
              <a:rPr lang="nb-NO" altLang="en-US" sz="1800" dirty="0">
                <a:latin typeface="Courier New" panose="02070309020205020404" pitchFamily="49" charset="0"/>
              </a:rPr>
              <a:t>123 Suzy 9.5 8.1 7.6 3.1 3.2</a:t>
            </a: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r>
              <a:rPr lang="nb-NO" altLang="en-US" sz="1800" dirty="0">
                <a:latin typeface="Courier New" panose="02070309020205020404" pitchFamily="49" charset="0"/>
              </a:rPr>
              <a:t>456 Brad 7.0 9.6 6.5 4.9 8.8</a:t>
            </a: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r>
              <a:rPr lang="nb-NO" altLang="en-US" sz="1800" dirty="0">
                <a:latin typeface="Courier New" panose="02070309020205020404" pitchFamily="49" charset="0"/>
              </a:rPr>
              <a:t>789 Jenn 8.0 8.0 8.0 8.0 7.5</a:t>
            </a:r>
            <a:endParaRPr lang="en-US" altLang="en-US" sz="1800" dirty="0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lvl="1">
              <a:buNone/>
              <a:tabLst>
                <a:tab pos="1828800" algn="l"/>
                <a:tab pos="2971800" algn="l"/>
                <a:tab pos="4114800" algn="l"/>
              </a:tabLst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>
              <a:tabLst>
                <a:tab pos="1828800" algn="l"/>
                <a:tab pos="2971800" algn="l"/>
                <a:tab pos="4114800" algn="l"/>
              </a:tabLst>
            </a:pPr>
            <a:r>
              <a:rPr lang="en-US" altLang="en-US" dirty="0"/>
              <a:t>Compute each worker's total hours and hours/day.</a:t>
            </a:r>
          </a:p>
          <a:p>
            <a:pPr lvl="1">
              <a:tabLst>
                <a:tab pos="1828800" algn="l"/>
                <a:tab pos="2971800" algn="l"/>
                <a:tab pos="4114800" algn="l"/>
              </a:tabLst>
            </a:pPr>
            <a:r>
              <a:rPr lang="en-US" altLang="en-US" dirty="0"/>
              <a:t>Assume each worker works exactly five days.</a:t>
            </a:r>
          </a:p>
          <a:p>
            <a:pPr lvl="1">
              <a:buNone/>
              <a:tabLst>
                <a:tab pos="1828800" algn="l"/>
                <a:tab pos="2971800" algn="l"/>
                <a:tab pos="4114800" algn="l"/>
              </a:tabLst>
            </a:pPr>
            <a:endParaRPr lang="en-US" altLang="en-US" sz="1200" dirty="0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r>
              <a:rPr lang="en-US" altLang="en-US" sz="1800" dirty="0">
                <a:latin typeface="Courier New" panose="02070309020205020404" pitchFamily="49" charset="0"/>
              </a:rPr>
              <a:t>Suzy ID 123 worked 31.4 hours: 6.3 / day</a:t>
            </a: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r>
              <a:rPr lang="en-US" altLang="en-US" sz="1800" dirty="0">
                <a:latin typeface="Courier New" panose="02070309020205020404" pitchFamily="49" charset="0"/>
              </a:rPr>
              <a:t>Brad ID 456 worked 36.8 hours: 7.36 / day</a:t>
            </a:r>
          </a:p>
          <a:p>
            <a:pPr lvl="1">
              <a:lnSpc>
                <a:spcPct val="80000"/>
              </a:lnSpc>
              <a:buFontTx/>
              <a:buNone/>
              <a:tabLst>
                <a:tab pos="1828800" algn="l"/>
                <a:tab pos="2971800" algn="l"/>
                <a:tab pos="4114800" algn="l"/>
              </a:tabLst>
            </a:pPr>
            <a:r>
              <a:rPr lang="en-US" altLang="en-US" sz="1800" dirty="0">
                <a:latin typeface="Courier New" panose="02070309020205020404" pitchFamily="49" charset="0"/>
              </a:rPr>
              <a:t>Jenn ID 789 worked 39.5 hours: 7.9 / 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347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Exercise Answer</a:t>
            </a:r>
            <a:endParaRPr lang="en-US" dirty="0"/>
          </a:p>
        </p:txBody>
      </p:sp>
      <p:pic>
        <p:nvPicPr>
          <p:cNvPr id="4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41394"/>
            <a:ext cx="10717210" cy="399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093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Writing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06"/>
            <a:ext cx="10515600" cy="5213376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  <a:tabLst>
                <a:tab pos="3775075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 = open("</a:t>
            </a:r>
            <a:r>
              <a:rPr lang="en-US" altLang="en-US" b="1" dirty="0"/>
              <a:t>filename</a:t>
            </a:r>
            <a:r>
              <a:rPr lang="en-US" altLang="en-US" dirty="0">
                <a:latin typeface="Courier New" panose="02070309020205020404" pitchFamily="49" charset="0"/>
              </a:rPr>
              <a:t>", "w")</a:t>
            </a:r>
          </a:p>
          <a:p>
            <a:pPr>
              <a:lnSpc>
                <a:spcPct val="70000"/>
              </a:lnSpc>
              <a:buFontTx/>
              <a:buNone/>
              <a:tabLst>
                <a:tab pos="3775075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 = open("</a:t>
            </a:r>
            <a:r>
              <a:rPr lang="en-US" altLang="en-US" b="1" dirty="0"/>
              <a:t>filename</a:t>
            </a:r>
            <a:r>
              <a:rPr lang="en-US" altLang="en-US" dirty="0">
                <a:latin typeface="Courier New" panose="02070309020205020404" pitchFamily="49" charset="0"/>
              </a:rPr>
              <a:t>", "a")</a:t>
            </a:r>
          </a:p>
          <a:p>
            <a:pPr lvl="1">
              <a:tabLst>
                <a:tab pos="3775075" algn="l"/>
              </a:tabLst>
            </a:pPr>
            <a:r>
              <a:rPr lang="en-US" altLang="en-US" dirty="0"/>
              <a:t>opens file for </a:t>
            </a:r>
            <a:r>
              <a:rPr lang="en-US" altLang="en-US" u="sng" dirty="0"/>
              <a:t>write</a:t>
            </a:r>
            <a:r>
              <a:rPr lang="en-US" altLang="en-US" dirty="0"/>
              <a:t>	(deletes previous contents), or</a:t>
            </a:r>
          </a:p>
          <a:p>
            <a:pPr lvl="1">
              <a:tabLst>
                <a:tab pos="3775075" algn="l"/>
              </a:tabLst>
            </a:pPr>
            <a:r>
              <a:rPr lang="en-US" altLang="en-US" dirty="0"/>
              <a:t>opens file for </a:t>
            </a:r>
            <a:r>
              <a:rPr lang="en-US" altLang="en-US" u="sng" dirty="0"/>
              <a:t>append</a:t>
            </a:r>
            <a:r>
              <a:rPr lang="en-US" altLang="en-US" dirty="0"/>
              <a:t>	(new data goes after previous data)</a:t>
            </a:r>
          </a:p>
          <a:p>
            <a:pPr lvl="1">
              <a:buNone/>
              <a:tabLst>
                <a:tab pos="3775075" algn="l"/>
              </a:tabLst>
            </a:pPr>
            <a:endParaRPr lang="en-US" altLang="en-US" sz="1200" dirty="0"/>
          </a:p>
          <a:p>
            <a:pPr>
              <a:buFontTx/>
              <a:buNone/>
              <a:tabLst>
                <a:tab pos="3775075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name</a:t>
            </a:r>
            <a:r>
              <a:rPr lang="en-US" altLang="en-US" dirty="0" err="1">
                <a:latin typeface="Courier New" panose="02070309020205020404" pitchFamily="49" charset="0"/>
              </a:rPr>
              <a:t>.write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 err="1">
                <a:latin typeface="Verdana" panose="020B0604030504040204" pitchFamily="34" charset="0"/>
              </a:rPr>
              <a:t>str</a:t>
            </a:r>
            <a:r>
              <a:rPr lang="en-US" altLang="en-US" dirty="0">
                <a:latin typeface="Courier New" panose="02070309020205020404" pitchFamily="49" charset="0"/>
              </a:rPr>
              <a:t>)	- </a:t>
            </a:r>
            <a:r>
              <a:rPr lang="en-US" altLang="en-US" sz="2200" dirty="0"/>
              <a:t>writes the given string to the file</a:t>
            </a:r>
          </a:p>
          <a:p>
            <a:pPr>
              <a:buFontTx/>
              <a:buNone/>
              <a:tabLst>
                <a:tab pos="3775075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name</a:t>
            </a:r>
            <a:r>
              <a:rPr lang="en-US" altLang="en-US" dirty="0" err="1">
                <a:latin typeface="Courier New" panose="02070309020205020404" pitchFamily="49" charset="0"/>
              </a:rPr>
              <a:t>.close</a:t>
            </a:r>
            <a:r>
              <a:rPr lang="en-US" altLang="en-US" dirty="0">
                <a:latin typeface="Courier New" panose="02070309020205020404" pitchFamily="49" charset="0"/>
              </a:rPr>
              <a:t>()	- </a:t>
            </a:r>
            <a:r>
              <a:rPr lang="en-US" altLang="en-US" sz="2200" dirty="0"/>
              <a:t>saves file once writing is done</a:t>
            </a:r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65436" y="4689879"/>
            <a:ext cx="5410200" cy="190821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91440" rIns="182880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out = open("output.txt", "w")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out.write</a:t>
            </a:r>
            <a:r>
              <a:rPr lang="en-US" altLang="en-US" sz="2000" b="1" dirty="0">
                <a:latin typeface="Courier New" panose="02070309020205020404" pitchFamily="49" charset="0"/>
              </a:rPr>
              <a:t>("Hello, world!\n")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out.write</a:t>
            </a:r>
            <a:r>
              <a:rPr lang="en-US" altLang="en-US" sz="2000" b="1" dirty="0">
                <a:latin typeface="Courier New" panose="02070309020205020404" pitchFamily="49" charset="0"/>
              </a:rPr>
              <a:t>("How are you?")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out.close</a:t>
            </a:r>
            <a:r>
              <a:rPr lang="en-US" altLang="en-US" sz="2000" b="1" dirty="0">
                <a:latin typeface="Courier New" panose="02070309020205020404" pitchFamily="49" charset="0"/>
              </a:rPr>
              <a:t>()</a:t>
            </a:r>
          </a:p>
          <a:p>
            <a:pPr>
              <a:lnSpc>
                <a:spcPct val="80000"/>
              </a:lnSpc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open("output.txt").read()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'</a:t>
            </a:r>
            <a:r>
              <a:rPr lang="nb-NO" altLang="en-US" sz="2000" dirty="0">
                <a:latin typeface="Courier New" panose="02070309020205020404" pitchFamily="49" charset="0"/>
              </a:rPr>
              <a:t>Hello, world!\nHow are you?'</a:t>
            </a:r>
          </a:p>
        </p:txBody>
      </p:sp>
    </p:spTree>
    <p:extLst>
      <p:ext uri="{BB962C8B-B14F-4D97-AF65-F5344CB8AC3E}">
        <p14:creationId xmlns:p14="http://schemas.microsoft.com/office/powerpoint/2010/main" val="1107132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File </a:t>
            </a:r>
            <a:r>
              <a:rPr lang="en-US" altLang="en-US" dirty="0" err="1"/>
              <a:t>Input/Output</a:t>
            </a:r>
            <a:endParaRPr lang="en-US" alt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1"/>
            <a:ext cx="92964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 err="1"/>
              <a:t>input_file</a:t>
            </a:r>
            <a:r>
              <a:rPr lang="en-US" altLang="en-US" dirty="0"/>
              <a:t> = open(“in.txt")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 err="1"/>
              <a:t>output_file</a:t>
            </a:r>
            <a:r>
              <a:rPr lang="en-US" altLang="en-US" dirty="0"/>
              <a:t> = open(“out.txt", "w")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for line in </a:t>
            </a:r>
            <a:r>
              <a:rPr lang="en-US" altLang="en-US" dirty="0" err="1"/>
              <a:t>input_file</a:t>
            </a:r>
            <a:r>
              <a:rPr lang="en-US" altLang="en-US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		</a:t>
            </a:r>
            <a:r>
              <a:rPr lang="en-US" altLang="en-US" dirty="0" err="1"/>
              <a:t>output_file.write</a:t>
            </a:r>
            <a:r>
              <a:rPr lang="en-US" altLang="en-US" dirty="0"/>
              <a:t>(line)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6629401" y="3200400"/>
            <a:ext cx="360797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0070C0"/>
                </a:solidFill>
              </a:rPr>
              <a:t>“w” = “write mode”</a:t>
            </a:r>
          </a:p>
          <a:p>
            <a:r>
              <a:rPr lang="en-US" altLang="en-US" sz="2400" dirty="0">
                <a:solidFill>
                  <a:srgbClr val="0070C0"/>
                </a:solidFill>
              </a:rPr>
              <a:t>“a” = “append mode”</a:t>
            </a:r>
          </a:p>
          <a:p>
            <a:r>
              <a:rPr lang="en-US" altLang="en-US" sz="2400" dirty="0">
                <a:solidFill>
                  <a:srgbClr val="0070C0"/>
                </a:solidFill>
              </a:rPr>
              <a:t>“</a:t>
            </a:r>
            <a:r>
              <a:rPr lang="en-US" altLang="en-US" sz="2400" dirty="0" err="1">
                <a:solidFill>
                  <a:srgbClr val="0070C0"/>
                </a:solidFill>
              </a:rPr>
              <a:t>wb</a:t>
            </a:r>
            <a:r>
              <a:rPr lang="en-US" altLang="en-US" sz="2400" dirty="0">
                <a:solidFill>
                  <a:srgbClr val="0070C0"/>
                </a:solidFill>
              </a:rPr>
              <a:t>” = “write in binary”</a:t>
            </a:r>
          </a:p>
          <a:p>
            <a:r>
              <a:rPr lang="en-US" altLang="en-US" sz="2400" dirty="0">
                <a:solidFill>
                  <a:srgbClr val="0070C0"/>
                </a:solidFill>
              </a:rPr>
              <a:t>“r” = “read mode” (default)</a:t>
            </a:r>
          </a:p>
          <a:p>
            <a:r>
              <a:rPr lang="en-US" altLang="en-US" sz="2400" dirty="0">
                <a:solidFill>
                  <a:srgbClr val="0070C0"/>
                </a:solidFill>
              </a:rPr>
              <a:t>“</a:t>
            </a:r>
            <a:r>
              <a:rPr lang="en-US" altLang="en-US" sz="2400" dirty="0" err="1">
                <a:solidFill>
                  <a:srgbClr val="0070C0"/>
                </a:solidFill>
              </a:rPr>
              <a:t>rb</a:t>
            </a:r>
            <a:r>
              <a:rPr lang="en-US" altLang="en-US" sz="2400" dirty="0">
                <a:solidFill>
                  <a:srgbClr val="0070C0"/>
                </a:solidFill>
              </a:rPr>
              <a:t>” = “read in binary”</a:t>
            </a:r>
          </a:p>
          <a:p>
            <a:r>
              <a:rPr lang="en-US" altLang="en-US" sz="2400" dirty="0">
                <a:solidFill>
                  <a:srgbClr val="0070C0"/>
                </a:solidFill>
              </a:rPr>
              <a:t>“U” = “read files with Unix</a:t>
            </a:r>
          </a:p>
          <a:p>
            <a:r>
              <a:rPr lang="en-US" altLang="en-US" sz="2400" dirty="0">
                <a:solidFill>
                  <a:srgbClr val="0070C0"/>
                </a:solidFill>
              </a:rPr>
              <a:t>or Windows line endings”</a:t>
            </a:r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 flipV="1">
            <a:off x="7010400" y="2667000"/>
            <a:ext cx="1066800" cy="533400"/>
          </a:xfrm>
          <a:prstGeom prst="line">
            <a:avLst/>
          </a:prstGeom>
          <a:noFill/>
          <a:ln w="12700">
            <a:solidFill>
              <a:srgbClr val="99FF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30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a file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 = f.read(size)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It will read size characters from the file and place it in string s.</a:t>
            </a:r>
          </a:p>
          <a:p>
            <a:pPr>
              <a:lnSpc>
                <a:spcPct val="90000"/>
              </a:lnSpc>
            </a:pPr>
            <a:r>
              <a:rPr lang="en-US" altLang="en-US"/>
              <a:t>s = f.read()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It reads the entire file and places it in string s.</a:t>
            </a:r>
          </a:p>
          <a:p>
            <a:pPr>
              <a:lnSpc>
                <a:spcPct val="90000"/>
              </a:lnSpc>
            </a:pPr>
            <a:r>
              <a:rPr lang="en-US" altLang="en-US"/>
              <a:t>s = f.readline()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It reads a single line from the file.</a:t>
            </a:r>
          </a:p>
          <a:p>
            <a:pPr>
              <a:lnSpc>
                <a:spcPct val="90000"/>
              </a:lnSpc>
            </a:pPr>
            <a:r>
              <a:rPr lang="en-US" altLang="en-US"/>
              <a:t>l = f.readlines()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It returns a list with all the lines in the file.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28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Writing to a file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f.write(s)</a:t>
            </a:r>
          </a:p>
          <a:p>
            <a:pPr lvl="1"/>
            <a:r>
              <a:rPr lang="en-US" altLang="en-US"/>
              <a:t>It write string s to file f.</a:t>
            </a:r>
          </a:p>
          <a:p>
            <a:r>
              <a:rPr lang="en-US" altLang="en-US"/>
              <a:t>f.seek(pos)</a:t>
            </a:r>
          </a:p>
          <a:p>
            <a:pPr lvl="1"/>
            <a:r>
              <a:rPr lang="en-US" altLang="en-US"/>
              <a:t>Changes the fileposition to pos</a:t>
            </a:r>
          </a:p>
          <a:p>
            <a:r>
              <a:rPr lang="en-US" altLang="en-US"/>
              <a:t>f.close() </a:t>
            </a:r>
          </a:p>
          <a:p>
            <a:pPr lvl="1"/>
            <a:r>
              <a:rPr lang="en-US" altLang="en-US"/>
              <a:t>It closes the file</a:t>
            </a:r>
          </a:p>
        </p:txBody>
      </p:sp>
    </p:spTree>
    <p:extLst>
      <p:ext uri="{BB962C8B-B14F-4D97-AF65-F5344CB8AC3E}">
        <p14:creationId xmlns:p14="http://schemas.microsoft.com/office/powerpoint/2010/main" val="3441991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Reading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06"/>
            <a:ext cx="10515600" cy="5213376"/>
          </a:xfrm>
        </p:spPr>
        <p:txBody>
          <a:bodyPr/>
          <a:lstStyle/>
          <a:p>
            <a:pPr>
              <a:buNone/>
              <a:tabLst>
                <a:tab pos="3884613" algn="l"/>
              </a:tabLst>
            </a:pP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 = open("</a:t>
            </a:r>
            <a:r>
              <a:rPr lang="en-US" altLang="en-US" b="1" dirty="0"/>
              <a:t>filename</a:t>
            </a:r>
            <a:r>
              <a:rPr lang="en-US" altLang="en-US" dirty="0">
                <a:latin typeface="Courier New" panose="02070309020205020404" pitchFamily="49" charset="0"/>
              </a:rPr>
              <a:t>")</a:t>
            </a:r>
          </a:p>
          <a:p>
            <a:pPr lvl="1">
              <a:tabLst>
                <a:tab pos="3884613" algn="l"/>
              </a:tabLst>
            </a:pPr>
            <a:r>
              <a:rPr lang="en-US" altLang="en-US" dirty="0"/>
              <a:t>opens the given file for reading, and returns a file object</a:t>
            </a:r>
          </a:p>
          <a:p>
            <a:pPr lvl="1">
              <a:buNone/>
              <a:tabLst>
                <a:tab pos="3884613" algn="l"/>
              </a:tabLst>
            </a:pPr>
            <a:endParaRPr lang="en-US" altLang="en-US" sz="1200" dirty="0"/>
          </a:p>
          <a:p>
            <a:pPr>
              <a:buNone/>
              <a:tabLst>
                <a:tab pos="3884613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name</a:t>
            </a:r>
            <a:r>
              <a:rPr lang="en-US" altLang="en-US" dirty="0" err="1">
                <a:latin typeface="Courier New" panose="02070309020205020404" pitchFamily="49" charset="0"/>
              </a:rPr>
              <a:t>.read</a:t>
            </a:r>
            <a:r>
              <a:rPr lang="en-US" altLang="en-US" dirty="0">
                <a:latin typeface="Courier New" panose="02070309020205020404" pitchFamily="49" charset="0"/>
              </a:rPr>
              <a:t>()	- </a:t>
            </a:r>
            <a:r>
              <a:rPr lang="en-US" altLang="en-US" sz="2200" dirty="0"/>
              <a:t>file's entire contents as a string</a:t>
            </a:r>
          </a:p>
          <a:p>
            <a:pPr>
              <a:buNone/>
              <a:tabLst>
                <a:tab pos="3884613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name</a:t>
            </a:r>
            <a:r>
              <a:rPr lang="en-US" altLang="en-US" dirty="0" err="1">
                <a:latin typeface="Courier New" panose="02070309020205020404" pitchFamily="49" charset="0"/>
              </a:rPr>
              <a:t>.readline</a:t>
            </a:r>
            <a:r>
              <a:rPr lang="en-US" altLang="en-US" dirty="0">
                <a:latin typeface="Courier New" panose="02070309020205020404" pitchFamily="49" charset="0"/>
              </a:rPr>
              <a:t>()	- </a:t>
            </a:r>
            <a:r>
              <a:rPr lang="en-US" altLang="en-US" sz="2200" dirty="0"/>
              <a:t>next line from file as a string </a:t>
            </a:r>
            <a:endParaRPr lang="en-US" altLang="en-US" dirty="0"/>
          </a:p>
          <a:p>
            <a:pPr>
              <a:buNone/>
              <a:tabLst>
                <a:tab pos="3884613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name</a:t>
            </a:r>
            <a:r>
              <a:rPr lang="en-US" altLang="en-US" dirty="0" err="1">
                <a:latin typeface="Courier New" panose="02070309020205020404" pitchFamily="49" charset="0"/>
              </a:rPr>
              <a:t>.readlines</a:t>
            </a:r>
            <a:r>
              <a:rPr lang="en-US" altLang="en-US" dirty="0">
                <a:latin typeface="Courier New" panose="02070309020205020404" pitchFamily="49" charset="0"/>
              </a:rPr>
              <a:t>()	- </a:t>
            </a:r>
            <a:r>
              <a:rPr lang="en-US" altLang="en-US" sz="2200" dirty="0"/>
              <a:t>file's contents as a list of lines</a:t>
            </a:r>
          </a:p>
          <a:p>
            <a:pPr lvl="1">
              <a:tabLst>
                <a:tab pos="3884613" algn="l"/>
              </a:tabLst>
            </a:pPr>
            <a:r>
              <a:rPr lang="en-US" altLang="en-US" dirty="0"/>
              <a:t>the lines from a file object can also be read using a </a:t>
            </a:r>
            <a:r>
              <a:rPr lang="en-US" altLang="en-US" dirty="0">
                <a:latin typeface="Courier New" panose="02070309020205020404" pitchFamily="49" charset="0"/>
              </a:rPr>
              <a:t>for</a:t>
            </a:r>
            <a:r>
              <a:rPr lang="en-US" altLang="en-US" dirty="0"/>
              <a:t> loop</a:t>
            </a:r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65436" y="5147482"/>
            <a:ext cx="5410200" cy="1460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91440" rIns="182880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latin typeface="Courier New" panose="02070309020205020404" pitchFamily="49" charset="0"/>
              </a:rPr>
              <a:t>&gt;&gt;&gt; </a:t>
            </a:r>
            <a:r>
              <a:rPr lang="en-US" altLang="en-US" b="1">
                <a:latin typeface="Courier New" panose="02070309020205020404" pitchFamily="49" charset="0"/>
              </a:rPr>
              <a:t>f = open("hours.txt")</a:t>
            </a:r>
          </a:p>
          <a:p>
            <a:pPr>
              <a:lnSpc>
                <a:spcPct val="90000"/>
              </a:lnSpc>
            </a:pPr>
            <a:r>
              <a:rPr lang="en-US" altLang="en-US">
                <a:latin typeface="Courier New" panose="02070309020205020404" pitchFamily="49" charset="0"/>
              </a:rPr>
              <a:t>&gt;&gt;&gt; </a:t>
            </a:r>
            <a:r>
              <a:rPr lang="en-US" altLang="en-US" b="1">
                <a:latin typeface="Courier New" panose="02070309020205020404" pitchFamily="49" charset="0"/>
              </a:rPr>
              <a:t>f.read()</a:t>
            </a:r>
          </a:p>
          <a:p>
            <a:pPr>
              <a:lnSpc>
                <a:spcPct val="90000"/>
              </a:lnSpc>
            </a:pPr>
            <a:r>
              <a:rPr lang="en-US" altLang="en-US">
                <a:latin typeface="Courier New" panose="02070309020205020404" pitchFamily="49" charset="0"/>
              </a:rPr>
              <a:t>'</a:t>
            </a:r>
            <a:r>
              <a:rPr lang="nb-NO" altLang="en-US">
                <a:latin typeface="Courier New" panose="02070309020205020404" pitchFamily="49" charset="0"/>
              </a:rPr>
              <a:t>123 Susan 12.5 8.1 7.6 3.2\n</a:t>
            </a:r>
          </a:p>
          <a:p>
            <a:pPr>
              <a:lnSpc>
                <a:spcPct val="90000"/>
              </a:lnSpc>
            </a:pPr>
            <a:r>
              <a:rPr lang="nb-NO" altLang="en-US">
                <a:latin typeface="Courier New" panose="02070309020205020404" pitchFamily="49" charset="0"/>
              </a:rPr>
              <a:t>456 Brad 4.0 11.6 6.5 2.7 12\n</a:t>
            </a:r>
          </a:p>
          <a:p>
            <a:pPr>
              <a:lnSpc>
                <a:spcPct val="90000"/>
              </a:lnSpc>
            </a:pPr>
            <a:r>
              <a:rPr lang="nb-NO" altLang="en-US">
                <a:latin typeface="Courier New" panose="02070309020205020404" pitchFamily="49" charset="0"/>
              </a:rPr>
              <a:t>789 Jenn 8.0 8.0 8.0 8.0 7.5\n'</a:t>
            </a:r>
            <a:endParaRPr lang="en-US" altLang="en-US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57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6977"/>
            <a:ext cx="10515600" cy="1132749"/>
          </a:xfrm>
        </p:spPr>
        <p:txBody>
          <a:bodyPr/>
          <a:lstStyle/>
          <a:p>
            <a:r>
              <a:rPr lang="en-US" altLang="en-US" dirty="0"/>
              <a:t>File Input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9726"/>
            <a:ext cx="10515600" cy="4827237"/>
          </a:xfrm>
        </p:spPr>
        <p:txBody>
          <a:bodyPr/>
          <a:lstStyle/>
          <a:p>
            <a:r>
              <a:rPr lang="en-US" altLang="en-US" dirty="0"/>
              <a:t>A template for reading files in Python:</a:t>
            </a:r>
          </a:p>
          <a:p>
            <a:pPr>
              <a:buFontTx/>
              <a:buNone/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 = open("</a:t>
            </a:r>
            <a:r>
              <a:rPr lang="en-US" altLang="en-US" b="1" dirty="0"/>
              <a:t>filename</a:t>
            </a:r>
            <a:r>
              <a:rPr lang="en-US" altLang="en-US" dirty="0">
                <a:latin typeface="Courier New" panose="02070309020205020404" pitchFamily="49" charset="0"/>
              </a:rPr>
              <a:t>")</a:t>
            </a:r>
          </a:p>
          <a:p>
            <a:pPr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for line in </a:t>
            </a: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:</a:t>
            </a:r>
          </a:p>
          <a:p>
            <a:pPr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    </a:t>
            </a:r>
            <a:r>
              <a:rPr lang="en-US" altLang="en-US" b="1" dirty="0"/>
              <a:t>statements</a:t>
            </a:r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70308" y="3983065"/>
            <a:ext cx="8424620" cy="212365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880" tIns="91440" rIns="182880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input = open("hours.txt")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for line in input: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latin typeface="Courier New" panose="02070309020205020404" pitchFamily="49" charset="0"/>
              </a:rPr>
              <a:t>...     print(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line.strip</a:t>
            </a:r>
            <a:r>
              <a:rPr lang="en-US" altLang="en-US" sz="2000" b="1" dirty="0">
                <a:latin typeface="Courier New" panose="02070309020205020404" pitchFamily="49" charset="0"/>
              </a:rPr>
              <a:t>())   </a:t>
            </a: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# strip() removes \n</a:t>
            </a:r>
          </a:p>
          <a:p>
            <a:pPr>
              <a:lnSpc>
                <a:spcPct val="90000"/>
              </a:lnSpc>
            </a:pPr>
            <a:endParaRPr lang="en-US" altLang="en-US" sz="20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nb-NO" altLang="en-US" sz="2000" dirty="0">
                <a:latin typeface="Courier New" panose="02070309020205020404" pitchFamily="49" charset="0"/>
              </a:rPr>
              <a:t>123 Susan 12.5 8.1 7.6 3.2</a:t>
            </a:r>
          </a:p>
          <a:p>
            <a:pPr>
              <a:lnSpc>
                <a:spcPct val="90000"/>
              </a:lnSpc>
            </a:pPr>
            <a:r>
              <a:rPr lang="nb-NO" altLang="en-US" sz="2000" dirty="0">
                <a:latin typeface="Courier New" panose="02070309020205020404" pitchFamily="49" charset="0"/>
              </a:rPr>
              <a:t>456 Brad 4.0 11.6 6.5 2.7 12</a:t>
            </a:r>
          </a:p>
          <a:p>
            <a:pPr>
              <a:lnSpc>
                <a:spcPct val="90000"/>
              </a:lnSpc>
            </a:pPr>
            <a:r>
              <a:rPr lang="nb-NO" altLang="en-US" sz="2000" dirty="0">
                <a:latin typeface="Courier New" panose="02070309020205020404" pitchFamily="49" charset="0"/>
              </a:rPr>
              <a:t>789 Jenn 8.0 8.0 8.0 8.0 7.5</a:t>
            </a:r>
            <a:endParaRPr lang="en-US" altLang="en-US" sz="2000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003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06"/>
            <a:ext cx="10515600" cy="5213376"/>
          </a:xfrm>
        </p:spPr>
        <p:txBody>
          <a:bodyPr/>
          <a:lstStyle/>
          <a:p>
            <a:r>
              <a:rPr lang="en-US" altLang="en-US" dirty="0"/>
              <a:t>Write a function </a:t>
            </a:r>
            <a:r>
              <a:rPr lang="en-US" altLang="en-US" dirty="0" err="1">
                <a:latin typeface="Courier New" panose="02070309020205020404" pitchFamily="49" charset="0"/>
              </a:rPr>
              <a:t>input_stats</a:t>
            </a:r>
            <a:r>
              <a:rPr lang="en-US" altLang="en-US" dirty="0"/>
              <a:t> that accepts a file name as a parameter and that reports the longest line in the file.</a:t>
            </a:r>
          </a:p>
          <a:p>
            <a:pPr lvl="1"/>
            <a:r>
              <a:rPr lang="en-US" altLang="en-US" dirty="0"/>
              <a:t>example input file, </a:t>
            </a:r>
            <a:r>
              <a:rPr lang="en-US" altLang="en-US" dirty="0">
                <a:latin typeface="Courier New" panose="02070309020205020404" pitchFamily="49" charset="0"/>
              </a:rPr>
              <a:t>carroll.txt</a:t>
            </a:r>
            <a:r>
              <a:rPr lang="en-US" altLang="en-US" dirty="0"/>
              <a:t>:</a:t>
            </a:r>
          </a:p>
          <a:p>
            <a:pPr lvl="1"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	Beware the Jabberwock, my son,</a:t>
            </a:r>
          </a:p>
          <a:p>
            <a:pPr lvl="1"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	the jaws that bite, the claws that catch,</a:t>
            </a:r>
          </a:p>
          <a:p>
            <a:pPr lvl="1"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	Beware the </a:t>
            </a:r>
            <a:r>
              <a:rPr lang="en-US" altLang="en-US" sz="2000" dirty="0" err="1">
                <a:latin typeface="Courier New" panose="02070309020205020404" pitchFamily="49" charset="0"/>
              </a:rPr>
              <a:t>JubJub</a:t>
            </a:r>
            <a:r>
              <a:rPr lang="en-US" altLang="en-US" sz="2000" dirty="0">
                <a:latin typeface="Courier New" panose="02070309020205020404" pitchFamily="49" charset="0"/>
              </a:rPr>
              <a:t> bird and shun</a:t>
            </a:r>
          </a:p>
          <a:p>
            <a:pPr lvl="1"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	the </a:t>
            </a:r>
            <a:r>
              <a:rPr lang="en-US" altLang="en-US" sz="2000" dirty="0" err="1">
                <a:latin typeface="Courier New" panose="02070309020205020404" pitchFamily="49" charset="0"/>
              </a:rPr>
              <a:t>frumious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</a:rPr>
              <a:t>bandersnatch</a:t>
            </a:r>
            <a:r>
              <a:rPr lang="en-US" altLang="en-US" sz="2000" dirty="0">
                <a:latin typeface="Courier New" panose="02070309020205020404" pitchFamily="49" charset="0"/>
              </a:rPr>
              <a:t>.</a:t>
            </a:r>
          </a:p>
          <a:p>
            <a:pPr lvl="1">
              <a:buNone/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 lvl="1"/>
            <a:r>
              <a:rPr lang="en-US" altLang="en-US" dirty="0"/>
              <a:t>expected output:</a:t>
            </a:r>
          </a:p>
          <a:p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71786" y="4930344"/>
            <a:ext cx="7467600" cy="1271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91440" rIns="182880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input_stats</a:t>
            </a:r>
            <a:r>
              <a:rPr lang="en-US" altLang="en-US" sz="2000" b="1" dirty="0">
                <a:latin typeface="Courier New" panose="02070309020205020404" pitchFamily="49" charset="0"/>
              </a:rPr>
              <a:t>("carroll.txt")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longest line = 42 characters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Courier New" panose="02070309020205020404" pitchFamily="49" charset="0"/>
              </a:rPr>
              <a:t>the jaws that bite, the claws that catch,</a:t>
            </a:r>
          </a:p>
          <a:p>
            <a:pPr>
              <a:lnSpc>
                <a:spcPct val="90000"/>
              </a:lnSpc>
            </a:pPr>
            <a:endParaRPr lang="en-US" altLang="en-US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314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Exercise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06"/>
            <a:ext cx="10515600" cy="5213376"/>
          </a:xfrm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def</a:t>
            </a:r>
            <a:r>
              <a:rPr lang="en-US" altLang="en-US" dirty="0"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input_stats</a:t>
            </a:r>
            <a:r>
              <a:rPr lang="en-US" altLang="en-US" dirty="0">
                <a:latin typeface="Courier New" panose="02070309020205020404" pitchFamily="49" charset="0"/>
              </a:rPr>
              <a:t>(filename):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    input = open(filename)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longest = ""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    for line in input: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if </a:t>
            </a:r>
            <a:r>
              <a:rPr lang="en-US" altLang="en-US" dirty="0" err="1">
                <a:latin typeface="Courier New" panose="02070309020205020404" pitchFamily="49" charset="0"/>
              </a:rPr>
              <a:t>len</a:t>
            </a:r>
            <a:r>
              <a:rPr lang="en-US" altLang="en-US" dirty="0">
                <a:latin typeface="Courier New" panose="02070309020205020404" pitchFamily="49" charset="0"/>
              </a:rPr>
              <a:t>(line) &gt; </a:t>
            </a:r>
            <a:r>
              <a:rPr lang="en-US" altLang="en-US" dirty="0" err="1">
                <a:latin typeface="Courier New" panose="02070309020205020404" pitchFamily="49" charset="0"/>
              </a:rPr>
              <a:t>len</a:t>
            </a:r>
            <a:r>
              <a:rPr lang="en-US" altLang="en-US" dirty="0">
                <a:latin typeface="Courier New" panose="02070309020205020404" pitchFamily="49" charset="0"/>
              </a:rPr>
              <a:t>(longest):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longest = line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print("Longest line =", </a:t>
            </a:r>
            <a:r>
              <a:rPr lang="en-US" altLang="en-US" dirty="0" err="1">
                <a:latin typeface="Courier New" panose="02070309020205020404" pitchFamily="49" charset="0"/>
              </a:rPr>
              <a:t>len</a:t>
            </a:r>
            <a:r>
              <a:rPr lang="en-US" altLang="en-US" dirty="0">
                <a:latin typeface="Courier New" panose="02070309020205020404" pitchFamily="49" charset="0"/>
              </a:rPr>
              <a:t>(longest))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print(longest)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0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481"/>
          </a:xfrm>
        </p:spPr>
        <p:txBody>
          <a:bodyPr/>
          <a:lstStyle/>
          <a:p>
            <a:r>
              <a:rPr lang="en-US" altLang="en-US" dirty="0"/>
              <a:t>String Splitting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06"/>
            <a:ext cx="10515600" cy="5213376"/>
          </a:xfrm>
        </p:spPr>
        <p:txBody>
          <a:bodyPr/>
          <a:lstStyle/>
          <a:p>
            <a:pPr>
              <a:tabLst>
                <a:tab pos="4805363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split</a:t>
            </a:r>
            <a:r>
              <a:rPr lang="en-US" altLang="en-US" dirty="0"/>
              <a:t> breaks a string into tokens that you can loop over.</a:t>
            </a:r>
          </a:p>
          <a:p>
            <a:pPr lvl="1">
              <a:buNone/>
              <a:tabLst>
                <a:tab pos="4805363" algn="l"/>
              </a:tabLst>
            </a:pPr>
            <a:r>
              <a:rPr lang="en-US" altLang="en-US" dirty="0"/>
              <a:t>	</a:t>
            </a:r>
            <a:r>
              <a:rPr lang="en-US" altLang="en-US" b="1" dirty="0" err="1"/>
              <a:t>name</a:t>
            </a:r>
            <a:r>
              <a:rPr lang="en-US" altLang="en-US" dirty="0" err="1">
                <a:latin typeface="Courier New" panose="02070309020205020404" pitchFamily="49" charset="0"/>
              </a:rPr>
              <a:t>.split</a:t>
            </a:r>
            <a:r>
              <a:rPr lang="en-US" altLang="en-US" dirty="0">
                <a:latin typeface="Courier New" panose="02070309020205020404" pitchFamily="49" charset="0"/>
              </a:rPr>
              <a:t>()	</a:t>
            </a:r>
            <a:r>
              <a:rPr lang="en-US" altLang="en-US" b="1" dirty="0">
                <a:solidFill>
                  <a:schemeClr val="hlink"/>
                </a:solidFill>
                <a:latin typeface="Courier New" panose="02070309020205020404" pitchFamily="49" charset="0"/>
              </a:rPr>
              <a:t># break by whitespace</a:t>
            </a:r>
          </a:p>
          <a:p>
            <a:pPr lvl="1">
              <a:buNone/>
              <a:tabLst>
                <a:tab pos="4805363" algn="l"/>
              </a:tabLst>
            </a:pPr>
            <a:r>
              <a:rPr lang="en-US" altLang="en-US" dirty="0"/>
              <a:t>	</a:t>
            </a:r>
            <a:r>
              <a:rPr lang="en-US" altLang="en-US" b="1" dirty="0" err="1"/>
              <a:t>name</a:t>
            </a:r>
            <a:r>
              <a:rPr lang="en-US" altLang="en-US" dirty="0" err="1">
                <a:latin typeface="Courier New" panose="02070309020205020404" pitchFamily="49" charset="0"/>
              </a:rPr>
              <a:t>.split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/>
              <a:t>delimiter</a:t>
            </a:r>
            <a:r>
              <a:rPr lang="en-US" altLang="en-US" dirty="0">
                <a:latin typeface="Courier New" panose="02070309020205020404" pitchFamily="49" charset="0"/>
              </a:rPr>
              <a:t>)	</a:t>
            </a:r>
            <a:r>
              <a:rPr lang="en-US" altLang="en-US" b="1" dirty="0">
                <a:solidFill>
                  <a:schemeClr val="hlink"/>
                </a:solidFill>
                <a:latin typeface="Courier New" panose="02070309020205020404" pitchFamily="49" charset="0"/>
              </a:rPr>
              <a:t># break by delimiter</a:t>
            </a:r>
          </a:p>
          <a:p>
            <a:pPr lvl="1">
              <a:buNone/>
              <a:tabLst>
                <a:tab pos="4805363" algn="l"/>
              </a:tabLst>
            </a:pPr>
            <a:endParaRPr lang="en-US" altLang="en-US" sz="1200" b="1" dirty="0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tabLst>
                <a:tab pos="4805363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join</a:t>
            </a:r>
            <a:r>
              <a:rPr lang="en-US" altLang="en-US" dirty="0"/>
              <a:t> performs the opposite of a </a:t>
            </a:r>
            <a:r>
              <a:rPr lang="en-US" altLang="en-US" dirty="0">
                <a:latin typeface="Courier New" panose="02070309020205020404" pitchFamily="49" charset="0"/>
              </a:rPr>
              <a:t>split</a:t>
            </a:r>
            <a:endParaRPr lang="en-US" altLang="en-US" dirty="0"/>
          </a:p>
          <a:p>
            <a:pPr lvl="1">
              <a:buNone/>
              <a:tabLst>
                <a:tab pos="4805363" algn="l"/>
              </a:tabLst>
            </a:pPr>
            <a:r>
              <a:rPr lang="en-US" altLang="en-US" dirty="0"/>
              <a:t>	</a:t>
            </a:r>
            <a:r>
              <a:rPr lang="en-US" altLang="en-US" b="1" dirty="0" err="1"/>
              <a:t>delimiter</a:t>
            </a:r>
            <a:r>
              <a:rPr lang="en-US" altLang="en-US" dirty="0" err="1">
                <a:latin typeface="Courier New" panose="02070309020205020404" pitchFamily="49" charset="0"/>
              </a:rPr>
              <a:t>.join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/>
              <a:t>list of tokens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  <a:endParaRPr lang="en-US" altLang="en-US" b="1" dirty="0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832315" y="4188632"/>
            <a:ext cx="6248400" cy="2646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91440" rIns="182880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name = "Brave Sir Robin"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for word in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name.split</a:t>
            </a:r>
            <a:r>
              <a:rPr lang="en-US" altLang="en-US" sz="2000" b="1" dirty="0">
                <a:latin typeface="Courier New" panose="02070309020205020404" pitchFamily="49" charset="0"/>
              </a:rPr>
              <a:t>():</a:t>
            </a:r>
          </a:p>
          <a:p>
            <a:r>
              <a:rPr lang="en-US" altLang="en-US" sz="2000" b="1" dirty="0">
                <a:latin typeface="Courier New" panose="02070309020205020404" pitchFamily="49" charset="0"/>
              </a:rPr>
              <a:t>...     print(word)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Brave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Sir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Robin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&gt;&gt;&gt; </a:t>
            </a:r>
            <a:r>
              <a:rPr lang="en-US" altLang="en-US" sz="2000" b="1" dirty="0">
                <a:latin typeface="Courier New" panose="02070309020205020404" pitchFamily="49" charset="0"/>
              </a:rPr>
              <a:t>"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LL".join</a:t>
            </a:r>
            <a:r>
              <a:rPr lang="en-US" altLang="en-US" sz="2000" b="1" dirty="0">
                <a:latin typeface="Courier New" panose="02070309020205020404" pitchFamily="49" charset="0"/>
              </a:rPr>
              <a:t>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name.split</a:t>
            </a:r>
            <a:r>
              <a:rPr lang="en-US" altLang="en-US" sz="2000" b="1" dirty="0">
                <a:latin typeface="Courier New" panose="02070309020205020404" pitchFamily="49" charset="0"/>
              </a:rPr>
              <a:t>("r"))</a:t>
            </a:r>
          </a:p>
          <a:p>
            <a:r>
              <a:rPr lang="en-US" altLang="en-US" sz="2000" dirty="0">
                <a:latin typeface="Courier New" panose="02070309020205020404" pitchFamily="49" charset="0"/>
              </a:rPr>
              <a:t>'</a:t>
            </a:r>
            <a:r>
              <a:rPr lang="en-US" altLang="en-US" sz="2000" dirty="0" err="1">
                <a:latin typeface="Courier New" panose="02070309020205020404" pitchFamily="49" charset="0"/>
              </a:rPr>
              <a:t>BLLave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</a:rPr>
              <a:t>SiLL</a:t>
            </a:r>
            <a:r>
              <a:rPr lang="en-US" altLang="en-US" sz="2000" dirty="0">
                <a:latin typeface="Courier New" panose="02070309020205020404" pitchFamily="49" charset="0"/>
              </a:rPr>
              <a:t> Robin</a:t>
            </a:r>
          </a:p>
        </p:txBody>
      </p:sp>
    </p:spTree>
    <p:extLst>
      <p:ext uri="{BB962C8B-B14F-4D97-AF65-F5344CB8AC3E}">
        <p14:creationId xmlns:p14="http://schemas.microsoft.com/office/powerpoint/2010/main" val="2743424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1102</Words>
  <Application>Microsoft Office PowerPoint</Application>
  <PresentationFormat>Geniş ekran</PresentationFormat>
  <Paragraphs>160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Verdana</vt:lpstr>
      <vt:lpstr>Wingdings</vt:lpstr>
      <vt:lpstr>Office Theme</vt:lpstr>
      <vt:lpstr>Reading and Writing Files</vt:lpstr>
      <vt:lpstr>File Input/Output</vt:lpstr>
      <vt:lpstr>Reading a file</vt:lpstr>
      <vt:lpstr>Writing to a file</vt:lpstr>
      <vt:lpstr>Reading Files</vt:lpstr>
      <vt:lpstr>File Input Template</vt:lpstr>
      <vt:lpstr>Exercise</vt:lpstr>
      <vt:lpstr>Exercise Solution</vt:lpstr>
      <vt:lpstr>String Splitting</vt:lpstr>
      <vt:lpstr>Splitting into Variables</vt:lpstr>
      <vt:lpstr>Tokenizing File Input</vt:lpstr>
      <vt:lpstr>Exercise</vt:lpstr>
      <vt:lpstr>Exercise Answer</vt:lpstr>
      <vt:lpstr>Writing Files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bsa23</dc:creator>
  <cp:lastModifiedBy>İlker ÜNAL</cp:lastModifiedBy>
  <cp:revision>7</cp:revision>
  <dcterms:created xsi:type="dcterms:W3CDTF">2017-03-30T11:45:54Z</dcterms:created>
  <dcterms:modified xsi:type="dcterms:W3CDTF">2025-11-24T07:40:56Z</dcterms:modified>
</cp:coreProperties>
</file>